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0" r:id="rId2"/>
  </p:sldIdLst>
  <p:sldSz cx="30275213" cy="42803763"/>
  <p:notesSz cx="9939338" cy="14368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7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久保 早友理" initials="久保" lastIdx="1" clrIdx="0">
    <p:extLst>
      <p:ext uri="{19B8F6BF-5375-455C-9EA6-DF929625EA0E}">
        <p15:presenceInfo xmlns:p15="http://schemas.microsoft.com/office/powerpoint/2012/main" userId="569adc968dd688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041"/>
    <a:srgbClr val="FFFFFF"/>
    <a:srgbClr val="2E3200"/>
    <a:srgbClr val="8B9600"/>
    <a:srgbClr val="596000"/>
    <a:srgbClr val="A0AC00"/>
    <a:srgbClr val="B2C000"/>
    <a:srgbClr val="00B050"/>
    <a:srgbClr val="2F5597"/>
    <a:srgbClr val="0B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537B1-3C52-4BEB-B622-8AE37AAB33E5}" v="199" dt="2024-09-08T05:55:42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6" autoAdjust="0"/>
    <p:restoredTop sz="90424" autoAdjust="0"/>
  </p:normalViewPr>
  <p:slideViewPr>
    <p:cSldViewPr snapToGrid="0" snapToObjects="1" showGuides="1">
      <p:cViewPr>
        <p:scale>
          <a:sx n="99" d="100"/>
          <a:sy n="99" d="100"/>
        </p:scale>
        <p:origin x="-2792" y="-22852"/>
      </p:cViewPr>
      <p:guideLst>
        <p:guide orient="horz" pos="1357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a7\Desktop\&#30740;&#31350;&#23460;_2025\02&#12487;&#12540;&#12479;&#12414;&#12392;&#12417;\2025&#32080;&#26524;_&#25955;&#24067;&#2225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a7\Desktop\&#30740;&#31350;&#23460;_2025\02&#12487;&#12540;&#12479;&#12414;&#12392;&#12417;\2025&#32080;&#26524;_&#25955;&#24067;&#2225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a7\Desktop\&#30740;&#31350;&#23460;_2025\02&#12487;&#12540;&#12479;&#12414;&#12392;&#12417;\2025&#32080;&#26524;_&#25955;&#24067;&#2225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a7\Desktop\&#12503;&#12521;&#12474;&#12510;&#20966;&#29702;&#12395;&#12424;&#12427;NC&#33180;&#12398;&#25239;&#21407;&#27963;&#24615;&#12408;&#12398;&#24433;&#38911;&#65306;&#25239;&#20307;&#22615;&#24067;&#28611;&#2423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62535844303937"/>
          <c:y val="3.0845726878236494E-2"/>
          <c:w val="0.81086638637154018"/>
          <c:h val="0.73787640136538168"/>
        </c:manualLayout>
      </c:layout>
      <c:scatterChart>
        <c:scatterStyle val="lineMarker"/>
        <c:varyColors val="0"/>
        <c:ser>
          <c:idx val="1"/>
          <c:order val="0"/>
          <c:tx>
            <c:v>Washing with milli-Q water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'[2025結果_散布図.xlsx]★0526吸着(Mouse IgG),Ad1,PES,CA'!$J$4:$J$31</c:f>
                <c:numCache>
                  <c:formatCode>General</c:formatCode>
                  <c:ptCount val="28"/>
                  <c:pt idx="0">
                    <c:v>0.11100000000000419</c:v>
                  </c:pt>
                  <c:pt idx="2">
                    <c:v>1.8434999999999986</c:v>
                  </c:pt>
                  <c:pt idx="4">
                    <c:v>0.99849999999999983</c:v>
                  </c:pt>
                  <c:pt idx="6">
                    <c:v>3.6500000000003752E-2</c:v>
                  </c:pt>
                  <c:pt idx="8">
                    <c:v>0.58749999999999858</c:v>
                  </c:pt>
                  <c:pt idx="10">
                    <c:v>1.2820000000000034</c:v>
                  </c:pt>
                  <c:pt idx="12">
                    <c:v>0.10949999999999703</c:v>
                  </c:pt>
                  <c:pt idx="14">
                    <c:v>1.4605000000000032</c:v>
                  </c:pt>
                  <c:pt idx="16">
                    <c:v>1.2680000000000007</c:v>
                  </c:pt>
                  <c:pt idx="18">
                    <c:v>1.3444999999999965</c:v>
                  </c:pt>
                  <c:pt idx="20">
                    <c:v>1.0090000000000003</c:v>
                  </c:pt>
                  <c:pt idx="22">
                    <c:v>0.83900000000000208</c:v>
                  </c:pt>
                  <c:pt idx="24">
                    <c:v>0.28700000000000259</c:v>
                  </c:pt>
                  <c:pt idx="26">
                    <c:v>0.75149999999999995</c:v>
                  </c:pt>
                </c:numCache>
              </c:numRef>
            </c:plus>
            <c:minus>
              <c:numRef>
                <c:f>'[2025結果_散布図.xlsx]★0526吸着(Mouse IgG),Ad1,PES,CA'!$J$4:$J$31</c:f>
                <c:numCache>
                  <c:formatCode>General</c:formatCode>
                  <c:ptCount val="28"/>
                  <c:pt idx="0">
                    <c:v>0.11100000000000419</c:v>
                  </c:pt>
                  <c:pt idx="2">
                    <c:v>1.8434999999999986</c:v>
                  </c:pt>
                  <c:pt idx="4">
                    <c:v>0.99849999999999983</c:v>
                  </c:pt>
                  <c:pt idx="6">
                    <c:v>3.6500000000003752E-2</c:v>
                  </c:pt>
                  <c:pt idx="8">
                    <c:v>0.58749999999999858</c:v>
                  </c:pt>
                  <c:pt idx="10">
                    <c:v>1.2820000000000034</c:v>
                  </c:pt>
                  <c:pt idx="12">
                    <c:v>0.10949999999999703</c:v>
                  </c:pt>
                  <c:pt idx="14">
                    <c:v>1.4605000000000032</c:v>
                  </c:pt>
                  <c:pt idx="16">
                    <c:v>1.2680000000000007</c:v>
                  </c:pt>
                  <c:pt idx="18">
                    <c:v>1.3444999999999965</c:v>
                  </c:pt>
                  <c:pt idx="20">
                    <c:v>1.0090000000000003</c:v>
                  </c:pt>
                  <c:pt idx="22">
                    <c:v>0.83900000000000208</c:v>
                  </c:pt>
                  <c:pt idx="24">
                    <c:v>0.28700000000000259</c:v>
                  </c:pt>
                  <c:pt idx="26">
                    <c:v>0.75149999999999995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'[2025結果_散布図.xlsx]★0526吸着(Mouse IgG),Ad1,PES,CA'!$D$4:$D$31</c:f>
              <c:numCache>
                <c:formatCode>General</c:formatCode>
                <c:ptCount val="28"/>
                <c:pt idx="0">
                  <c:v>1</c:v>
                </c:pt>
                <c:pt idx="2">
                  <c:v>2</c:v>
                </c:pt>
                <c:pt idx="4">
                  <c:v>3</c:v>
                </c:pt>
                <c:pt idx="6">
                  <c:v>4</c:v>
                </c:pt>
                <c:pt idx="8">
                  <c:v>5</c:v>
                </c:pt>
                <c:pt idx="10">
                  <c:v>6</c:v>
                </c:pt>
                <c:pt idx="12">
                  <c:v>7</c:v>
                </c:pt>
                <c:pt idx="14">
                  <c:v>8</c:v>
                </c:pt>
                <c:pt idx="16">
                  <c:v>9</c:v>
                </c:pt>
                <c:pt idx="18">
                  <c:v>10</c:v>
                </c:pt>
                <c:pt idx="20">
                  <c:v>11</c:v>
                </c:pt>
                <c:pt idx="22">
                  <c:v>12</c:v>
                </c:pt>
                <c:pt idx="24">
                  <c:v>13</c:v>
                </c:pt>
                <c:pt idx="26">
                  <c:v>14</c:v>
                </c:pt>
              </c:numCache>
            </c:numRef>
          </c:xVal>
          <c:yVal>
            <c:numRef>
              <c:f>'[2025結果_散布図.xlsx]★0526吸着(Mouse IgG),Ad1,PES,CA'!$K$4:$K$31</c:f>
              <c:numCache>
                <c:formatCode>General</c:formatCode>
                <c:ptCount val="28"/>
                <c:pt idx="0">
                  <c:v>52.387142857142855</c:v>
                </c:pt>
                <c:pt idx="2">
                  <c:v>49.895642857142853</c:v>
                </c:pt>
                <c:pt idx="4">
                  <c:v>50.889642857142853</c:v>
                </c:pt>
                <c:pt idx="6">
                  <c:v>54.768642857142858</c:v>
                </c:pt>
                <c:pt idx="8">
                  <c:v>62.836642857142856</c:v>
                </c:pt>
                <c:pt idx="10">
                  <c:v>61.464142857142853</c:v>
                </c:pt>
                <c:pt idx="12">
                  <c:v>61.032642857142854</c:v>
                </c:pt>
                <c:pt idx="14">
                  <c:v>60.995642857142848</c:v>
                </c:pt>
                <c:pt idx="16">
                  <c:v>52.759142857142855</c:v>
                </c:pt>
                <c:pt idx="18">
                  <c:v>55.214642857142856</c:v>
                </c:pt>
                <c:pt idx="20">
                  <c:v>45.933142857142862</c:v>
                </c:pt>
                <c:pt idx="22">
                  <c:v>33.360142857142854</c:v>
                </c:pt>
                <c:pt idx="24">
                  <c:v>35.976142857142854</c:v>
                </c:pt>
                <c:pt idx="26">
                  <c:v>41.19264285714285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AD-4D58-BE9D-58886D9DEEE8}"/>
            </c:ext>
          </c:extLst>
        </c:ser>
        <c:ser>
          <c:idx val="2"/>
          <c:order val="1"/>
          <c:tx>
            <c:v>Washing with TBST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'[2025結果_散布図.xlsx]★0526吸着(Mouse IgG),Ad1,PES,CA'!$AP$4:$AP$31</c:f>
                <c:numCache>
                  <c:formatCode>General</c:formatCode>
                  <c:ptCount val="28"/>
                  <c:pt idx="0">
                    <c:v>0.39849999999999852</c:v>
                  </c:pt>
                  <c:pt idx="2">
                    <c:v>0.7389999999999971</c:v>
                  </c:pt>
                  <c:pt idx="4">
                    <c:v>0.56000000000000216</c:v>
                  </c:pt>
                  <c:pt idx="6">
                    <c:v>0.67999999999999972</c:v>
                  </c:pt>
                  <c:pt idx="8">
                    <c:v>0.52450000000000319</c:v>
                  </c:pt>
                  <c:pt idx="10">
                    <c:v>2.5255000000000005</c:v>
                  </c:pt>
                  <c:pt idx="12">
                    <c:v>0.22800000000000148</c:v>
                  </c:pt>
                  <c:pt idx="14">
                    <c:v>0.83649999999999369</c:v>
                  </c:pt>
                  <c:pt idx="16">
                    <c:v>0.5</c:v>
                  </c:pt>
                  <c:pt idx="18">
                    <c:v>0.18200000000000213</c:v>
                  </c:pt>
                  <c:pt idx="20">
                    <c:v>0.30599999999999739</c:v>
                  </c:pt>
                  <c:pt idx="22">
                    <c:v>0.37099999999999861</c:v>
                  </c:pt>
                  <c:pt idx="24">
                    <c:v>6.0000000000002274E-3</c:v>
                  </c:pt>
                  <c:pt idx="26">
                    <c:v>0.63250000000000028</c:v>
                  </c:pt>
                </c:numCache>
              </c:numRef>
            </c:plus>
            <c:minus>
              <c:numRef>
                <c:f>'[2025結果_散布図.xlsx]★0526吸着(Mouse IgG),Ad1,PES,CA'!$AP$4:$AP$31</c:f>
                <c:numCache>
                  <c:formatCode>General</c:formatCode>
                  <c:ptCount val="28"/>
                  <c:pt idx="0">
                    <c:v>0.39849999999999852</c:v>
                  </c:pt>
                  <c:pt idx="2">
                    <c:v>0.7389999999999971</c:v>
                  </c:pt>
                  <c:pt idx="4">
                    <c:v>0.56000000000000216</c:v>
                  </c:pt>
                  <c:pt idx="6">
                    <c:v>0.67999999999999972</c:v>
                  </c:pt>
                  <c:pt idx="8">
                    <c:v>0.52450000000000319</c:v>
                  </c:pt>
                  <c:pt idx="10">
                    <c:v>2.5255000000000005</c:v>
                  </c:pt>
                  <c:pt idx="12">
                    <c:v>0.22800000000000148</c:v>
                  </c:pt>
                  <c:pt idx="14">
                    <c:v>0.83649999999999369</c:v>
                  </c:pt>
                  <c:pt idx="16">
                    <c:v>0.5</c:v>
                  </c:pt>
                  <c:pt idx="18">
                    <c:v>0.18200000000000213</c:v>
                  </c:pt>
                  <c:pt idx="20">
                    <c:v>0.30599999999999739</c:v>
                  </c:pt>
                  <c:pt idx="22">
                    <c:v>0.37099999999999861</c:v>
                  </c:pt>
                  <c:pt idx="24">
                    <c:v>6.0000000000002274E-3</c:v>
                  </c:pt>
                  <c:pt idx="26">
                    <c:v>0.63250000000000028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'[2025結果_散布図.xlsx]★0526吸着(Mouse IgG),Ad1,PES,CA'!$D$4:$D$31</c:f>
              <c:numCache>
                <c:formatCode>General</c:formatCode>
                <c:ptCount val="28"/>
                <c:pt idx="0">
                  <c:v>1</c:v>
                </c:pt>
                <c:pt idx="2">
                  <c:v>2</c:v>
                </c:pt>
                <c:pt idx="4">
                  <c:v>3</c:v>
                </c:pt>
                <c:pt idx="6">
                  <c:v>4</c:v>
                </c:pt>
                <c:pt idx="8">
                  <c:v>5</c:v>
                </c:pt>
                <c:pt idx="10">
                  <c:v>6</c:v>
                </c:pt>
                <c:pt idx="12">
                  <c:v>7</c:v>
                </c:pt>
                <c:pt idx="14">
                  <c:v>8</c:v>
                </c:pt>
                <c:pt idx="16">
                  <c:v>9</c:v>
                </c:pt>
                <c:pt idx="18">
                  <c:v>10</c:v>
                </c:pt>
                <c:pt idx="20">
                  <c:v>11</c:v>
                </c:pt>
                <c:pt idx="22">
                  <c:v>12</c:v>
                </c:pt>
                <c:pt idx="24">
                  <c:v>13</c:v>
                </c:pt>
                <c:pt idx="26">
                  <c:v>14</c:v>
                </c:pt>
              </c:numCache>
            </c:numRef>
          </c:xVal>
          <c:yVal>
            <c:numRef>
              <c:f>'[2025結果_散布図.xlsx]★0526吸着(Mouse IgG),Ad1,PES,CA'!$AQ$4:$AQ$31</c:f>
              <c:numCache>
                <c:formatCode>General</c:formatCode>
                <c:ptCount val="28"/>
                <c:pt idx="0">
                  <c:v>46.228785714285713</c:v>
                </c:pt>
                <c:pt idx="2">
                  <c:v>46.203285714285705</c:v>
                </c:pt>
                <c:pt idx="4">
                  <c:v>43.992285714285707</c:v>
                </c:pt>
                <c:pt idx="6">
                  <c:v>47.625285714285702</c:v>
                </c:pt>
                <c:pt idx="8">
                  <c:v>43.430785714285712</c:v>
                </c:pt>
                <c:pt idx="10">
                  <c:v>37.726785714285718</c:v>
                </c:pt>
                <c:pt idx="12">
                  <c:v>37.758285714285712</c:v>
                </c:pt>
                <c:pt idx="14">
                  <c:v>37.538785714285702</c:v>
                </c:pt>
                <c:pt idx="16">
                  <c:v>39.520285714285713</c:v>
                </c:pt>
                <c:pt idx="18">
                  <c:v>42.502285714285712</c:v>
                </c:pt>
                <c:pt idx="20">
                  <c:v>34.50928571428571</c:v>
                </c:pt>
                <c:pt idx="22">
                  <c:v>24.465285714285706</c:v>
                </c:pt>
                <c:pt idx="24">
                  <c:v>25.853285714285711</c:v>
                </c:pt>
                <c:pt idx="26">
                  <c:v>35.19078571428571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AD-4D58-BE9D-58886D9DE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55312"/>
        <c:axId val="438227920"/>
      </c:scatterChart>
      <c:valAx>
        <c:axId val="83055312"/>
        <c:scaling>
          <c:orientation val="minMax"/>
          <c:max val="14"/>
          <c:min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defRPr>
                </a:pPr>
                <a:r>
                  <a:rPr lang="en-US"/>
                  <a:t>pH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9842571279321668"/>
              <c:y val="0.84935286464362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defRPr>
            </a:pPr>
            <a:endParaRPr lang="ja-JP"/>
          </a:p>
        </c:txPr>
        <c:crossAx val="438227920"/>
        <c:crosses val="autoZero"/>
        <c:crossBetween val="midCat"/>
        <c:majorUnit val="2"/>
      </c:valAx>
      <c:valAx>
        <c:axId val="438227920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defRPr>
                </a:pPr>
                <a:r>
                  <a:rPr lang="en-US"/>
                  <a:t>Relative antibody density, -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defRPr>
              </a:pPr>
              <a:endParaRPr lang="ja-JP" alt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defRPr>
            </a:pPr>
            <a:endParaRPr lang="ja-JP"/>
          </a:p>
        </c:txPr>
        <c:crossAx val="83055312"/>
        <c:crosses val="autoZero"/>
        <c:crossBetween val="midCat"/>
        <c:majorUnit val="20"/>
        <c:minorUnit val="10"/>
      </c:valAx>
      <c:spPr>
        <a:noFill/>
        <a:ln w="2222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8.3356238767110149E-3"/>
          <c:y val="0.9242208081785882"/>
          <c:w val="0.98946379364788828"/>
          <c:h val="7.2701923634734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2400" b="1" baseline="0">
          <a:solidFill>
            <a:sysClr val="windowText" lastClr="000000"/>
          </a:solidFill>
          <a:latin typeface="Times New Roman" panose="02020603050405020304" pitchFamily="18" charset="0"/>
          <a:ea typeface="ＭＳ 明朝" panose="02020609040205080304" pitchFamily="17" charset="-128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62535844303937"/>
          <c:y val="3.0845726878236494E-2"/>
          <c:w val="0.81086638637154018"/>
          <c:h val="0.73093264389452517"/>
        </c:manualLayout>
      </c:layout>
      <c:scatterChart>
        <c:scatterStyle val="lineMarker"/>
        <c:varyColors val="0"/>
        <c:ser>
          <c:idx val="2"/>
          <c:order val="0"/>
          <c:tx>
            <c:v>Washing with TBST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'0525活性(4G2),Ad1,PES,CA'!$AP$4:$AP$31</c:f>
                <c:numCache>
                  <c:formatCode>General</c:formatCode>
                  <c:ptCount val="28"/>
                  <c:pt idx="0">
                    <c:v>4.4695</c:v>
                  </c:pt>
                  <c:pt idx="2">
                    <c:v>3.2104999999999957</c:v>
                  </c:pt>
                  <c:pt idx="4">
                    <c:v>0.39700000000000552</c:v>
                  </c:pt>
                  <c:pt idx="6">
                    <c:v>0.36349999999998767</c:v>
                  </c:pt>
                  <c:pt idx="8">
                    <c:v>11.01799999999997</c:v>
                  </c:pt>
                  <c:pt idx="10">
                    <c:v>9.3335000000000008</c:v>
                  </c:pt>
                  <c:pt idx="12">
                    <c:v>6.4925000000000068</c:v>
                  </c:pt>
                  <c:pt idx="14">
                    <c:v>7.1650000000000054</c:v>
                  </c:pt>
                  <c:pt idx="16">
                    <c:v>6.1644999999999959</c:v>
                  </c:pt>
                  <c:pt idx="18">
                    <c:v>6.1494999999999962</c:v>
                  </c:pt>
                  <c:pt idx="20">
                    <c:v>1.7965000000000018</c:v>
                  </c:pt>
                  <c:pt idx="22">
                    <c:v>3.4654999999999951</c:v>
                  </c:pt>
                  <c:pt idx="24">
                    <c:v>4.157000000000032</c:v>
                  </c:pt>
                  <c:pt idx="26">
                    <c:v>0.66899999999999993</c:v>
                  </c:pt>
                </c:numCache>
              </c:numRef>
            </c:plus>
            <c:minus>
              <c:numRef>
                <c:f>'0525活性(4G2),Ad1,PES,CA'!$AP$4:$AP$31</c:f>
                <c:numCache>
                  <c:formatCode>General</c:formatCode>
                  <c:ptCount val="28"/>
                  <c:pt idx="0">
                    <c:v>4.4695</c:v>
                  </c:pt>
                  <c:pt idx="2">
                    <c:v>3.2104999999999957</c:v>
                  </c:pt>
                  <c:pt idx="4">
                    <c:v>0.39700000000000552</c:v>
                  </c:pt>
                  <c:pt idx="6">
                    <c:v>0.36349999999998767</c:v>
                  </c:pt>
                  <c:pt idx="8">
                    <c:v>11.01799999999997</c:v>
                  </c:pt>
                  <c:pt idx="10">
                    <c:v>9.3335000000000008</c:v>
                  </c:pt>
                  <c:pt idx="12">
                    <c:v>6.4925000000000068</c:v>
                  </c:pt>
                  <c:pt idx="14">
                    <c:v>7.1650000000000054</c:v>
                  </c:pt>
                  <c:pt idx="16">
                    <c:v>6.1644999999999959</c:v>
                  </c:pt>
                  <c:pt idx="18">
                    <c:v>6.1494999999999962</c:v>
                  </c:pt>
                  <c:pt idx="20">
                    <c:v>1.7965000000000018</c:v>
                  </c:pt>
                  <c:pt idx="22">
                    <c:v>3.4654999999999951</c:v>
                  </c:pt>
                  <c:pt idx="24">
                    <c:v>4.157000000000032</c:v>
                  </c:pt>
                  <c:pt idx="26">
                    <c:v>0.66899999999999993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'0525活性(4G2),Ad1,PES,CA'!$D$4:$D$31</c:f>
              <c:numCache>
                <c:formatCode>General</c:formatCode>
                <c:ptCount val="28"/>
                <c:pt idx="0">
                  <c:v>1</c:v>
                </c:pt>
                <c:pt idx="2">
                  <c:v>2</c:v>
                </c:pt>
                <c:pt idx="4">
                  <c:v>3</c:v>
                </c:pt>
                <c:pt idx="6">
                  <c:v>4</c:v>
                </c:pt>
                <c:pt idx="8">
                  <c:v>5</c:v>
                </c:pt>
                <c:pt idx="10">
                  <c:v>6</c:v>
                </c:pt>
                <c:pt idx="12">
                  <c:v>7</c:v>
                </c:pt>
                <c:pt idx="14">
                  <c:v>8</c:v>
                </c:pt>
                <c:pt idx="16">
                  <c:v>9</c:v>
                </c:pt>
                <c:pt idx="18">
                  <c:v>10</c:v>
                </c:pt>
                <c:pt idx="20">
                  <c:v>11</c:v>
                </c:pt>
                <c:pt idx="22">
                  <c:v>12</c:v>
                </c:pt>
                <c:pt idx="24">
                  <c:v>13</c:v>
                </c:pt>
                <c:pt idx="26">
                  <c:v>14</c:v>
                </c:pt>
              </c:numCache>
            </c:numRef>
          </c:xVal>
          <c:yVal>
            <c:numRef>
              <c:f>'0525活性(4G2),Ad1,PES,CA'!$AQ$4:$AQ$31</c:f>
              <c:numCache>
                <c:formatCode>General</c:formatCode>
                <c:ptCount val="28"/>
                <c:pt idx="0">
                  <c:v>50.138071428571436</c:v>
                </c:pt>
                <c:pt idx="2">
                  <c:v>93.072071428571434</c:v>
                </c:pt>
                <c:pt idx="4">
                  <c:v>105.02457142857143</c:v>
                </c:pt>
                <c:pt idx="6">
                  <c:v>136.03007142857143</c:v>
                </c:pt>
                <c:pt idx="8">
                  <c:v>99.829571428571427</c:v>
                </c:pt>
                <c:pt idx="10">
                  <c:v>108.94807142857144</c:v>
                </c:pt>
                <c:pt idx="12">
                  <c:v>113.87607142857144</c:v>
                </c:pt>
                <c:pt idx="14">
                  <c:v>129.91757142857142</c:v>
                </c:pt>
                <c:pt idx="16">
                  <c:v>116.27207142857142</c:v>
                </c:pt>
                <c:pt idx="18">
                  <c:v>113.19207142857144</c:v>
                </c:pt>
                <c:pt idx="20">
                  <c:v>80.513071428571436</c:v>
                </c:pt>
                <c:pt idx="22">
                  <c:v>54.349071428571435</c:v>
                </c:pt>
                <c:pt idx="24">
                  <c:v>29.467571428571429</c:v>
                </c:pt>
                <c:pt idx="26">
                  <c:v>-0.21342857142857063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76-43FA-8392-252D22ACA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55312"/>
        <c:axId val="438227920"/>
      </c:scatterChart>
      <c:valAx>
        <c:axId val="83055312"/>
        <c:scaling>
          <c:orientation val="minMax"/>
          <c:max val="14"/>
          <c:min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defRPr>
                </a:pPr>
                <a:r>
                  <a:rPr lang="en-US"/>
                  <a:t>pH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9667136344799012"/>
              <c:y val="0.838736444953865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defRPr>
            </a:pPr>
            <a:endParaRPr lang="ja-JP"/>
          </a:p>
        </c:txPr>
        <c:crossAx val="438227920"/>
        <c:crosses val="autoZero"/>
        <c:crossBetween val="midCat"/>
        <c:majorUnit val="2"/>
      </c:valAx>
      <c:valAx>
        <c:axId val="438227920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defRPr>
                </a:pPr>
                <a:r>
                  <a:rPr lang="en-US"/>
                  <a:t>Relative antigen-binding activity,  -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"/>
              <c:y val="3.103549068735676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defRPr>
            </a:pPr>
            <a:endParaRPr lang="ja-JP"/>
          </a:p>
        </c:txPr>
        <c:crossAx val="83055312"/>
        <c:crosses val="autoZero"/>
        <c:crossBetween val="midCat"/>
        <c:majorUnit val="50"/>
        <c:minorUnit val="30"/>
      </c:valAx>
      <c:spPr>
        <a:noFill/>
        <a:ln w="2222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7.0175438596491229E-3"/>
          <c:y val="0.9272981583093054"/>
          <c:w val="0.98946379364788828"/>
          <c:h val="7.2701923634734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2225" cap="flat" cmpd="sng" algn="ctr">
      <a:noFill/>
      <a:round/>
    </a:ln>
    <a:effectLst/>
  </c:spPr>
  <c:txPr>
    <a:bodyPr/>
    <a:lstStyle/>
    <a:p>
      <a:pPr>
        <a:defRPr sz="2400" b="1" baseline="0">
          <a:solidFill>
            <a:sysClr val="windowText" lastClr="000000"/>
          </a:solidFill>
          <a:latin typeface="Times New Roman" panose="02020603050405020304" pitchFamily="18" charset="0"/>
          <a:ea typeface="ＭＳ 明朝" panose="02020609040205080304" pitchFamily="17" charset="-128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34806609864852"/>
          <c:y val="3.3341837994583047E-2"/>
          <c:w val="0.81422334668720042"/>
          <c:h val="0.7742803916023171"/>
        </c:manualLayout>
      </c:layout>
      <c:barChart>
        <c:barDir val="col"/>
        <c:grouping val="clustered"/>
        <c:varyColors val="0"/>
        <c:ser>
          <c:idx val="1"/>
          <c:order val="0"/>
          <c:tx>
            <c:v>pH7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'[2025結果_散布図.xlsx]0714活性(4G2),2膜_Plasma'!$U$82:$U$91</c:f>
                <c:numCache>
                  <c:formatCode>General</c:formatCode>
                  <c:ptCount val="10"/>
                  <c:pt idx="0">
                    <c:v>3.8814999999999951</c:v>
                  </c:pt>
                  <c:pt idx="2">
                    <c:v>1.7284999999999968</c:v>
                  </c:pt>
                  <c:pt idx="4">
                    <c:v>1.3340000000000032</c:v>
                  </c:pt>
                  <c:pt idx="6">
                    <c:v>3.0459999999999994</c:v>
                  </c:pt>
                  <c:pt idx="8">
                    <c:v>5.2805000000000035</c:v>
                  </c:pt>
                </c:numCache>
              </c:numRef>
            </c:plus>
            <c:minus>
              <c:numRef>
                <c:f>'[2025結果_散布図.xlsx]0714活性(4G2),2膜_Plasma'!$U$82:$U$91</c:f>
                <c:numCache>
                  <c:formatCode>General</c:formatCode>
                  <c:ptCount val="10"/>
                  <c:pt idx="0">
                    <c:v>3.8814999999999951</c:v>
                  </c:pt>
                  <c:pt idx="2">
                    <c:v>1.7284999999999968</c:v>
                  </c:pt>
                  <c:pt idx="4">
                    <c:v>1.3340000000000032</c:v>
                  </c:pt>
                  <c:pt idx="6">
                    <c:v>3.0459999999999994</c:v>
                  </c:pt>
                  <c:pt idx="8">
                    <c:v>5.2805000000000035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'[2025結果_散布図.xlsx]0714活性(4G2),2膜_Plasma'!$A$82:$A$91</c:f>
              <c:strCache>
                <c:ptCount val="9"/>
                <c:pt idx="0">
                  <c:v>non-treatment</c:v>
                </c:pt>
                <c:pt idx="2">
                  <c:v>1</c:v>
                </c:pt>
                <c:pt idx="4">
                  <c:v>2</c:v>
                </c:pt>
                <c:pt idx="6">
                  <c:v>3</c:v>
                </c:pt>
                <c:pt idx="8">
                  <c:v>4</c:v>
                </c:pt>
              </c:strCache>
            </c:strRef>
          </c:cat>
          <c:val>
            <c:numRef>
              <c:f>'[2025結果_散布図.xlsx]0714活性(4G2),2膜_Plasma'!$V$82:$V$91</c:f>
              <c:numCache>
                <c:formatCode>General</c:formatCode>
                <c:ptCount val="10"/>
                <c:pt idx="0">
                  <c:v>76.707214285714286</c:v>
                </c:pt>
                <c:pt idx="2">
                  <c:v>96.90821428571428</c:v>
                </c:pt>
                <c:pt idx="4">
                  <c:v>65.425714285714278</c:v>
                </c:pt>
                <c:pt idx="6">
                  <c:v>94.58171428571427</c:v>
                </c:pt>
                <c:pt idx="8">
                  <c:v>90.634214285714279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5-4560-A46B-40589F73E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055312"/>
        <c:axId val="438227920"/>
      </c:barChart>
      <c:catAx>
        <c:axId val="830553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defRPr>
                </a:pPr>
                <a:r>
                  <a:rPr lang="en-US"/>
                  <a:t>Oxygen plasma conditions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29846664673236223"/>
              <c:y val="0.915449638906025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defRPr>
            </a:pPr>
            <a:endParaRPr lang="ja-JP"/>
          </a:p>
        </c:txPr>
        <c:crossAx val="438227920"/>
        <c:crosses val="autoZero"/>
        <c:auto val="1"/>
        <c:lblAlgn val="ctr"/>
        <c:lblOffset val="100"/>
        <c:noMultiLvlLbl val="1"/>
      </c:catAx>
      <c:valAx>
        <c:axId val="438227920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defRPr>
                </a:pPr>
                <a:r>
                  <a:rPr lang="en-US"/>
                  <a:t>Relative antigen-binding activity,  -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defRPr>
            </a:pPr>
            <a:endParaRPr lang="ja-JP"/>
          </a:p>
        </c:txPr>
        <c:crossAx val="83055312"/>
        <c:crosses val="autoZero"/>
        <c:crossBetween val="between"/>
        <c:minorUnit val="10"/>
      </c:valAx>
      <c:spPr>
        <a:noFill/>
        <a:ln w="22225">
          <a:solidFill>
            <a:schemeClr val="tx1"/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2400" b="1" baseline="0">
          <a:solidFill>
            <a:sysClr val="windowText" lastClr="000000"/>
          </a:solidFill>
          <a:latin typeface="Times New Roman" panose="02020603050405020304" pitchFamily="18" charset="0"/>
          <a:ea typeface="ＭＳ 明朝" panose="02020609040205080304" pitchFamily="17" charset="-128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03923990159834"/>
          <c:y val="3.6195731591578635E-2"/>
          <c:w val="0.81676357577181602"/>
          <c:h val="0.72993174048338005"/>
        </c:manualLayout>
      </c:layout>
      <c:scatterChart>
        <c:scatterStyle val="smoothMarker"/>
        <c:varyColors val="0"/>
        <c:ser>
          <c:idx val="0"/>
          <c:order val="0"/>
          <c:tx>
            <c:v>non-treatment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'[プラズマ処理によるNC膜の抗原活性への影響：抗体塗布濃度.xlsx]総量 ImgeJのwidth,height 90'!$I$4:$I$31</c:f>
                <c:numCache>
                  <c:formatCode>General</c:formatCode>
                  <c:ptCount val="28"/>
                  <c:pt idx="0">
                    <c:v>4.2094999999999985</c:v>
                  </c:pt>
                  <c:pt idx="2">
                    <c:v>0.86500000000000199</c:v>
                  </c:pt>
                  <c:pt idx="4">
                    <c:v>7.7000000000001734E-2</c:v>
                  </c:pt>
                  <c:pt idx="6">
                    <c:v>3.9905000000000075</c:v>
                  </c:pt>
                  <c:pt idx="8">
                    <c:v>1.2780000000000005</c:v>
                  </c:pt>
                  <c:pt idx="10">
                    <c:v>0.46100000000000024</c:v>
                  </c:pt>
                  <c:pt idx="12">
                    <c:v>0.80050000000000321</c:v>
                  </c:pt>
                </c:numCache>
              </c:numRef>
            </c:plus>
            <c:minus>
              <c:numRef>
                <c:f>'[プラズマ処理によるNC膜の抗原活性への影響：抗体塗布濃度.xlsx]総量 ImgeJのwidth,height 90'!$I$4:$I$31</c:f>
                <c:numCache>
                  <c:formatCode>General</c:formatCode>
                  <c:ptCount val="28"/>
                  <c:pt idx="0">
                    <c:v>4.2094999999999985</c:v>
                  </c:pt>
                  <c:pt idx="2">
                    <c:v>0.86500000000000199</c:v>
                  </c:pt>
                  <c:pt idx="4">
                    <c:v>7.7000000000001734E-2</c:v>
                  </c:pt>
                  <c:pt idx="6">
                    <c:v>3.9905000000000075</c:v>
                  </c:pt>
                  <c:pt idx="8">
                    <c:v>1.2780000000000005</c:v>
                  </c:pt>
                  <c:pt idx="10">
                    <c:v>0.46100000000000024</c:v>
                  </c:pt>
                  <c:pt idx="12">
                    <c:v>0.80050000000000321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'[プラズマ処理によるNC膜の抗原活性への影響：抗体塗布濃度.xlsx]総量 ImgeJのwidth,height 90'!$C$4:$C$31</c:f>
              <c:numCache>
                <c:formatCode>General</c:formatCode>
                <c:ptCount val="28"/>
                <c:pt idx="0">
                  <c:v>400</c:v>
                </c:pt>
                <c:pt idx="2">
                  <c:v>200</c:v>
                </c:pt>
                <c:pt idx="4">
                  <c:v>100</c:v>
                </c:pt>
                <c:pt idx="6">
                  <c:v>50</c:v>
                </c:pt>
                <c:pt idx="8">
                  <c:v>25</c:v>
                </c:pt>
                <c:pt idx="10">
                  <c:v>12.5</c:v>
                </c:pt>
                <c:pt idx="12">
                  <c:v>0</c:v>
                </c:pt>
              </c:numCache>
            </c:numRef>
          </c:xVal>
          <c:yVal>
            <c:numRef>
              <c:f>'[プラズマ処理によるNC膜の抗原活性への影響：抗体塗布濃度.xlsx]総量 ImgeJのwidth,height 90'!$J$4:$J$31</c:f>
              <c:numCache>
                <c:formatCode>General</c:formatCode>
                <c:ptCount val="28"/>
                <c:pt idx="0">
                  <c:v>60.505357142857143</c:v>
                </c:pt>
                <c:pt idx="2">
                  <c:v>36.208857142857141</c:v>
                </c:pt>
                <c:pt idx="4">
                  <c:v>29.164857142857137</c:v>
                </c:pt>
                <c:pt idx="6">
                  <c:v>18.256357142857141</c:v>
                </c:pt>
                <c:pt idx="8">
                  <c:v>6.6078571428571422</c:v>
                </c:pt>
                <c:pt idx="10">
                  <c:v>0.99785714285714278</c:v>
                </c:pt>
                <c:pt idx="12">
                  <c:v>-1.021642857142858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51-452A-822C-A10AA7059557}"/>
            </c:ext>
          </c:extLst>
        </c:ser>
        <c:ser>
          <c:idx val="2"/>
          <c:order val="1"/>
          <c:tx>
            <c:v>Oxygen plasma treatment(condition1)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'[プラズマ処理によるNC膜の抗原活性への影響：抗体塗布濃度.xlsx]総量 ImgeJのwidth,height 90'!$T$4:$T$31</c:f>
                <c:numCache>
                  <c:formatCode>General</c:formatCode>
                  <c:ptCount val="28"/>
                  <c:pt idx="0">
                    <c:v>0.65200000000000091</c:v>
                  </c:pt>
                  <c:pt idx="2">
                    <c:v>0.38999999999999341</c:v>
                  </c:pt>
                  <c:pt idx="4">
                    <c:v>5.0719999999999983</c:v>
                  </c:pt>
                  <c:pt idx="6">
                    <c:v>0.21300000000000097</c:v>
                  </c:pt>
                  <c:pt idx="8">
                    <c:v>2.7574999999999981</c:v>
                  </c:pt>
                  <c:pt idx="10">
                    <c:v>2.4034999999999949</c:v>
                  </c:pt>
                  <c:pt idx="12">
                    <c:v>1.1279999999999979</c:v>
                  </c:pt>
                </c:numCache>
              </c:numRef>
            </c:plus>
            <c:minus>
              <c:numRef>
                <c:f>'[プラズマ処理によるNC膜の抗原活性への影響：抗体塗布濃度.xlsx]総量 ImgeJのwidth,height 90'!$T$4:$T$31</c:f>
                <c:numCache>
                  <c:formatCode>General</c:formatCode>
                  <c:ptCount val="28"/>
                  <c:pt idx="0">
                    <c:v>0.65200000000000091</c:v>
                  </c:pt>
                  <c:pt idx="2">
                    <c:v>0.38999999999999341</c:v>
                  </c:pt>
                  <c:pt idx="4">
                    <c:v>5.0719999999999983</c:v>
                  </c:pt>
                  <c:pt idx="6">
                    <c:v>0.21300000000000097</c:v>
                  </c:pt>
                  <c:pt idx="8">
                    <c:v>2.7574999999999981</c:v>
                  </c:pt>
                  <c:pt idx="10">
                    <c:v>2.4034999999999949</c:v>
                  </c:pt>
                  <c:pt idx="12">
                    <c:v>1.1279999999999979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'[プラズマ処理によるNC膜の抗原活性への影響：抗体塗布濃度.xlsx]総量 ImgeJのwidth,height 90'!$C$4:$C$31</c:f>
              <c:numCache>
                <c:formatCode>General</c:formatCode>
                <c:ptCount val="28"/>
                <c:pt idx="0">
                  <c:v>400</c:v>
                </c:pt>
                <c:pt idx="2">
                  <c:v>200</c:v>
                </c:pt>
                <c:pt idx="4">
                  <c:v>100</c:v>
                </c:pt>
                <c:pt idx="6">
                  <c:v>50</c:v>
                </c:pt>
                <c:pt idx="8">
                  <c:v>25</c:v>
                </c:pt>
                <c:pt idx="10">
                  <c:v>12.5</c:v>
                </c:pt>
                <c:pt idx="12">
                  <c:v>0</c:v>
                </c:pt>
              </c:numCache>
            </c:numRef>
          </c:xVal>
          <c:yVal>
            <c:numRef>
              <c:f>'[プラズマ処理によるNC膜の抗原活性への影響：抗体塗布濃度.xlsx]総量 ImgeJのwidth,height 90'!$U$4:$U$31</c:f>
              <c:numCache>
                <c:formatCode>General</c:formatCode>
                <c:ptCount val="28"/>
                <c:pt idx="0">
                  <c:v>92.522571428571425</c:v>
                </c:pt>
                <c:pt idx="2">
                  <c:v>75.470571428571418</c:v>
                </c:pt>
                <c:pt idx="4">
                  <c:v>49.567571428571426</c:v>
                </c:pt>
                <c:pt idx="6">
                  <c:v>28.846571428571426</c:v>
                </c:pt>
                <c:pt idx="8">
                  <c:v>11.256071428571428</c:v>
                </c:pt>
                <c:pt idx="10">
                  <c:v>3.7770714285714284</c:v>
                </c:pt>
                <c:pt idx="12">
                  <c:v>-1.172428571428572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51-452A-822C-A10AA7059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55312"/>
        <c:axId val="438227920"/>
      </c:scatterChart>
      <c:valAx>
        <c:axId val="83055312"/>
        <c:scaling>
          <c:orientation val="minMax"/>
          <c:max val="4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defRPr>
                </a:pPr>
                <a:r>
                  <a:rPr lang="en-US"/>
                  <a:t>antibody</a:t>
                </a:r>
                <a:r>
                  <a:rPr lang="ja-JP"/>
                  <a:t> </a:t>
                </a:r>
                <a:r>
                  <a:rPr lang="en-US"/>
                  <a:t>conc.</a:t>
                </a:r>
                <a:r>
                  <a:rPr lang="ja-JP"/>
                  <a:t> </a:t>
                </a:r>
                <a:r>
                  <a:rPr lang="en-US"/>
                  <a:t>(μg/ml)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33054666399733862"/>
              <c:y val="0.850645797894382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alpha val="76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defRPr>
            </a:pPr>
            <a:endParaRPr lang="ja-JP"/>
          </a:p>
        </c:txPr>
        <c:crossAx val="438227920"/>
        <c:crosses val="autoZero"/>
        <c:crossBetween val="midCat"/>
        <c:majorUnit val="100"/>
        <c:minorUnit val="50"/>
      </c:valAx>
      <c:valAx>
        <c:axId val="43822792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defRPr>
                </a:pPr>
                <a:r>
                  <a:rPr lang="en-US"/>
                  <a:t>Relative antigen-binding activity,  - </a:t>
                </a:r>
                <a:endParaRPr lang="ja-JP"/>
              </a:p>
              <a:p>
                <a:pPr algn="ctr" rtl="0">
                  <a:defRPr/>
                </a:pP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2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defRPr>
              </a:pPr>
              <a:endParaRPr lang="ja-JP" altLang="ja-JP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defRPr>
            </a:pPr>
            <a:endParaRPr lang="ja-JP"/>
          </a:p>
        </c:txPr>
        <c:crossAx val="83055312"/>
        <c:crosses val="autoZero"/>
        <c:crossBetween val="midCat"/>
        <c:majorUnit val="20"/>
        <c:minorUnit val="10"/>
      </c:valAx>
      <c:spPr>
        <a:noFill/>
        <a:ln w="2222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92477602090935529"/>
          <c:w val="1"/>
          <c:h val="7.52240663603611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2400" b="1" baseline="0">
          <a:solidFill>
            <a:schemeClr val="tx1"/>
          </a:solidFill>
          <a:latin typeface="Times New Roman" panose="02020603050405020304" pitchFamily="18" charset="0"/>
          <a:ea typeface="ＭＳ 明朝" panose="02020609040205080304" pitchFamily="17" charset="-128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2" y="2"/>
            <a:ext cx="4307047" cy="720918"/>
          </a:xfrm>
          <a:prstGeom prst="rect">
            <a:avLst/>
          </a:prstGeom>
        </p:spPr>
        <p:txBody>
          <a:bodyPr vert="horz" lIns="132661" tIns="66329" rIns="132661" bIns="66329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004" y="2"/>
            <a:ext cx="4307047" cy="720918"/>
          </a:xfrm>
          <a:prstGeom prst="rect">
            <a:avLst/>
          </a:prstGeom>
        </p:spPr>
        <p:txBody>
          <a:bodyPr vert="horz" lIns="132661" tIns="66329" rIns="132661" bIns="66329" rtlCol="0"/>
          <a:lstStyle>
            <a:lvl1pPr algn="r">
              <a:defRPr sz="1700"/>
            </a:lvl1pPr>
          </a:lstStyle>
          <a:p>
            <a:fld id="{2F8F8B73-434D-7048-806F-D480E61A785F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1797050"/>
            <a:ext cx="3430588" cy="4849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661" tIns="66329" rIns="132661" bIns="663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6914824"/>
            <a:ext cx="7951470" cy="5657582"/>
          </a:xfrm>
          <a:prstGeom prst="rect">
            <a:avLst/>
          </a:prstGeom>
        </p:spPr>
        <p:txBody>
          <a:bodyPr vert="horz" lIns="132661" tIns="66329" rIns="132661" bIns="66329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2" y="13647547"/>
            <a:ext cx="4307047" cy="720917"/>
          </a:xfrm>
          <a:prstGeom prst="rect">
            <a:avLst/>
          </a:prstGeom>
        </p:spPr>
        <p:txBody>
          <a:bodyPr vert="horz" lIns="132661" tIns="66329" rIns="132661" bIns="66329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004" y="13647547"/>
            <a:ext cx="4307047" cy="720917"/>
          </a:xfrm>
          <a:prstGeom prst="rect">
            <a:avLst/>
          </a:prstGeom>
        </p:spPr>
        <p:txBody>
          <a:bodyPr vert="horz" lIns="132661" tIns="66329" rIns="132661" bIns="66329" rtlCol="0" anchor="b"/>
          <a:lstStyle>
            <a:lvl1pPr algn="r">
              <a:defRPr sz="1700"/>
            </a:lvl1pPr>
          </a:lstStyle>
          <a:p>
            <a:fld id="{64C64919-FCF5-644E-A4EB-8ED81E746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02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54375" y="1797050"/>
            <a:ext cx="3430588" cy="4849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64919-FCF5-644E-A4EB-8ED81E7463B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34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494C-241B-9F45-A52D-9A112D9FB58A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E31-B960-434B-9A48-C1D27156D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61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494C-241B-9F45-A52D-9A112D9FB58A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E31-B960-434B-9A48-C1D27156D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71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494C-241B-9F45-A52D-9A112D9FB58A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E31-B960-434B-9A48-C1D27156D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6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494C-241B-9F45-A52D-9A112D9FB58A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E31-B960-434B-9A48-C1D27156D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39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494C-241B-9F45-A52D-9A112D9FB58A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E31-B960-434B-9A48-C1D27156D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88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494C-241B-9F45-A52D-9A112D9FB58A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E31-B960-434B-9A48-C1D27156D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30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494C-241B-9F45-A52D-9A112D9FB58A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E31-B960-434B-9A48-C1D27156D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6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494C-241B-9F45-A52D-9A112D9FB58A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E31-B960-434B-9A48-C1D27156D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54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494C-241B-9F45-A52D-9A112D9FB58A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E31-B960-434B-9A48-C1D27156D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5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494C-241B-9F45-A52D-9A112D9FB58A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E31-B960-434B-9A48-C1D27156D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47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494C-241B-9F45-A52D-9A112D9FB58A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E31-B960-434B-9A48-C1D27156D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24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1494C-241B-9F45-A52D-9A112D9FB58A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FEE31-B960-434B-9A48-C1D27156D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18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emf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hart" Target="../charts/chart2.xml"/><Relationship Id="rId5" Type="http://schemas.openxmlformats.org/officeDocument/2006/relationships/image" Target="../media/image2.png"/><Relationship Id="rId15" Type="http://schemas.openxmlformats.org/officeDocument/2006/relationships/image" Target="../media/image10.emf"/><Relationship Id="rId10" Type="http://schemas.openxmlformats.org/officeDocument/2006/relationships/image" Target="../media/image7.emf"/><Relationship Id="rId4" Type="http://schemas.openxmlformats.org/officeDocument/2006/relationships/chart" Target="../charts/chart1.xm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図 905">
            <a:extLst>
              <a:ext uri="{FF2B5EF4-FFF2-40B4-BE49-F238E27FC236}">
                <a16:creationId xmlns:a16="http://schemas.microsoft.com/office/drawing/2014/main" id="{3EAB108E-9811-A1A6-12ED-B934B46E4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457" y="8132380"/>
            <a:ext cx="14772003" cy="3430203"/>
          </a:xfrm>
          <a:prstGeom prst="rect">
            <a:avLst/>
          </a:prstGeom>
        </p:spPr>
      </p:pic>
      <p:graphicFrame>
        <p:nvGraphicFramePr>
          <p:cNvPr id="905" name="グラフ 904">
            <a:extLst>
              <a:ext uri="{FF2B5EF4-FFF2-40B4-BE49-F238E27FC236}">
                <a16:creationId xmlns:a16="http://schemas.microsoft.com/office/drawing/2014/main" id="{4D483774-F96A-4BA7-9597-62A31456A4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409788"/>
              </p:ext>
            </p:extLst>
          </p:nvPr>
        </p:nvGraphicFramePr>
        <p:xfrm>
          <a:off x="15164863" y="12402311"/>
          <a:ext cx="7642564" cy="6012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3" name="テキスト ボックス 452">
            <a:extLst>
              <a:ext uri="{FF2B5EF4-FFF2-40B4-BE49-F238E27FC236}">
                <a16:creationId xmlns:a16="http://schemas.microsoft.com/office/drawing/2014/main" id="{77C37C8F-F5F0-7729-83B8-ABB5C40F2C61}"/>
              </a:ext>
            </a:extLst>
          </p:cNvPr>
          <p:cNvSpPr txBox="1"/>
          <p:nvPr/>
        </p:nvSpPr>
        <p:spPr>
          <a:xfrm>
            <a:off x="15488878" y="6295875"/>
            <a:ext cx="147723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i="0" u="none" strike="noStrike" baseline="0" dirty="0"/>
              <a:t>Characterization of adsorption and residual activity of antibodies immobilized on the surface of NC</a:t>
            </a:r>
            <a:r>
              <a:rPr lang="ja-JP" altLang="en-US" sz="4400" b="1" dirty="0"/>
              <a:t> </a:t>
            </a:r>
            <a:r>
              <a:rPr lang="en-US" altLang="ja-JP" sz="4400" b="1" i="0" u="none" strike="noStrike" baseline="0" dirty="0"/>
              <a:t>membrane</a:t>
            </a:r>
            <a:r>
              <a:rPr kumimoji="1" lang="en-US" altLang="ja-JP" sz="4400" b="1" dirty="0"/>
              <a:t>  </a:t>
            </a:r>
          </a:p>
        </p:txBody>
      </p:sp>
      <p:sp>
        <p:nvSpPr>
          <p:cNvPr id="903" name="テキスト ボックス 902">
            <a:extLst>
              <a:ext uri="{FF2B5EF4-FFF2-40B4-BE49-F238E27FC236}">
                <a16:creationId xmlns:a16="http://schemas.microsoft.com/office/drawing/2014/main" id="{2D3FE130-7DB0-3FD8-2841-4C8FC5498CAA}"/>
              </a:ext>
            </a:extLst>
          </p:cNvPr>
          <p:cNvSpPr txBox="1"/>
          <p:nvPr/>
        </p:nvSpPr>
        <p:spPr>
          <a:xfrm>
            <a:off x="15112611" y="38922236"/>
            <a:ext cx="15111235" cy="769441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>
            <a:solidFill>
              <a:srgbClr val="5B9BD5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Conclusion</a:t>
            </a:r>
            <a:endParaRPr kumimoji="0" lang="en-US" altLang="ja-JP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921465F-F87A-574B-AF41-E02D0C931A43}"/>
              </a:ext>
            </a:extLst>
          </p:cNvPr>
          <p:cNvSpPr txBox="1">
            <a:spLocks/>
          </p:cNvSpPr>
          <p:nvPr/>
        </p:nvSpPr>
        <p:spPr>
          <a:xfrm>
            <a:off x="0" y="-1804"/>
            <a:ext cx="30275214" cy="53515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lIns="129280" tIns="356283" rIns="129280" bIns="64640" rtlCol="0" anchor="t">
            <a:normAutofit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6079" b="1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81" name="図 280">
            <a:extLst>
              <a:ext uri="{FF2B5EF4-FFF2-40B4-BE49-F238E27FC236}">
                <a16:creationId xmlns:a16="http://schemas.microsoft.com/office/drawing/2014/main" id="{CDC2E5F3-A80F-7675-0D8A-0FF11FBA23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711"/>
          <a:stretch/>
        </p:blipFill>
        <p:spPr>
          <a:xfrm>
            <a:off x="27373379" y="720675"/>
            <a:ext cx="2547821" cy="2612241"/>
          </a:xfrm>
          <a:prstGeom prst="rect">
            <a:avLst/>
          </a:prstGeom>
        </p:spPr>
      </p:pic>
      <p:sp>
        <p:nvSpPr>
          <p:cNvPr id="282" name="テキスト ボックス 281">
            <a:extLst>
              <a:ext uri="{FF2B5EF4-FFF2-40B4-BE49-F238E27FC236}">
                <a16:creationId xmlns:a16="http://schemas.microsoft.com/office/drawing/2014/main" id="{5B0AE218-55F2-6C4D-3905-57F1C18363E9}"/>
              </a:ext>
            </a:extLst>
          </p:cNvPr>
          <p:cNvSpPr txBox="1"/>
          <p:nvPr/>
        </p:nvSpPr>
        <p:spPr>
          <a:xfrm>
            <a:off x="25064719" y="-13253"/>
            <a:ext cx="521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bg1"/>
                </a:solidFill>
              </a:rPr>
              <a:t>SCEJ 90th Annual Meeting</a:t>
            </a:r>
          </a:p>
        </p:txBody>
      </p:sp>
      <p:cxnSp>
        <p:nvCxnSpPr>
          <p:cNvPr id="299" name="直線コネクタ 298">
            <a:extLst>
              <a:ext uri="{FF2B5EF4-FFF2-40B4-BE49-F238E27FC236}">
                <a16:creationId xmlns:a16="http://schemas.microsoft.com/office/drawing/2014/main" id="{8BCAEC46-13FD-D516-EC4D-29E14226F224}"/>
              </a:ext>
            </a:extLst>
          </p:cNvPr>
          <p:cNvCxnSpPr>
            <a:cxnSpLocks/>
          </p:cNvCxnSpPr>
          <p:nvPr/>
        </p:nvCxnSpPr>
        <p:spPr>
          <a:xfrm>
            <a:off x="15264641" y="7766133"/>
            <a:ext cx="14855819" cy="0"/>
          </a:xfrm>
          <a:prstGeom prst="line">
            <a:avLst/>
          </a:prstGeom>
          <a:ln w="762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正方形/長方形 387">
            <a:extLst>
              <a:ext uri="{FF2B5EF4-FFF2-40B4-BE49-F238E27FC236}">
                <a16:creationId xmlns:a16="http://schemas.microsoft.com/office/drawing/2014/main" id="{686CAC7F-F19D-3B10-264C-0434A18F43B3}"/>
              </a:ext>
            </a:extLst>
          </p:cNvPr>
          <p:cNvSpPr/>
          <p:nvPr/>
        </p:nvSpPr>
        <p:spPr>
          <a:xfrm>
            <a:off x="8404" y="5360080"/>
            <a:ext cx="15119896" cy="78502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　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BIZ UDゴシック" panose="020B0400000000000000" pitchFamily="49" charset="-128"/>
                <a:cs typeface="Calibri" panose="020F0502020204030204" pitchFamily="34" charset="0"/>
              </a:rPr>
              <a:t> Introduction</a:t>
            </a:r>
            <a:endParaRPr kumimoji="0" lang="ja-JP" alt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BIZ UDゴシック" panose="020B0400000000000000" pitchFamily="49" charset="-128"/>
              <a:cs typeface="+mn-cs"/>
            </a:endParaRPr>
          </a:p>
        </p:txBody>
      </p:sp>
      <p:sp>
        <p:nvSpPr>
          <p:cNvPr id="389" name="正方形/長方形 388">
            <a:extLst>
              <a:ext uri="{FF2B5EF4-FFF2-40B4-BE49-F238E27FC236}">
                <a16:creationId xmlns:a16="http://schemas.microsoft.com/office/drawing/2014/main" id="{5FB6B101-92AD-276B-3561-1752270BE5DB}"/>
              </a:ext>
            </a:extLst>
          </p:cNvPr>
          <p:cNvSpPr/>
          <p:nvPr/>
        </p:nvSpPr>
        <p:spPr>
          <a:xfrm>
            <a:off x="42469" y="6197239"/>
            <a:ext cx="188697" cy="762462"/>
          </a:xfrm>
          <a:prstGeom prst="rect">
            <a:avLst/>
          </a:prstGeom>
          <a:solidFill>
            <a:srgbClr val="0B1E31"/>
          </a:solidFill>
          <a:ln w="19050" cap="flat" cmpd="sng" algn="ctr">
            <a:solidFill>
              <a:srgbClr val="0B1E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5" name="正方形/長方形 454">
            <a:extLst>
              <a:ext uri="{FF2B5EF4-FFF2-40B4-BE49-F238E27FC236}">
                <a16:creationId xmlns:a16="http://schemas.microsoft.com/office/drawing/2014/main" id="{96B99FC9-C9E1-A51A-F4BF-668AF2C28905}"/>
              </a:ext>
            </a:extLst>
          </p:cNvPr>
          <p:cNvSpPr/>
          <p:nvPr/>
        </p:nvSpPr>
        <p:spPr>
          <a:xfrm>
            <a:off x="9842" y="19004771"/>
            <a:ext cx="15092302" cy="794989"/>
          </a:xfrm>
          <a:prstGeom prst="rect">
            <a:avLst/>
          </a:prstGeom>
          <a:solidFill>
            <a:srgbClr val="0B3041"/>
          </a:solidFill>
          <a:ln w="19050" cap="flat" cmpd="sng" algn="ctr">
            <a:solidFill>
              <a:srgbClr val="0B304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　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BIZ UDゴシック" panose="020B0400000000000000" pitchFamily="49" charset="-128"/>
                <a:cs typeface="Calibri" panose="020F0502020204030204" pitchFamily="34" charset="0"/>
              </a:rPr>
              <a:t> Objective</a:t>
            </a:r>
            <a:endParaRPr kumimoji="0" lang="ja-JP" alt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BIZ UDゴシック" panose="020B0400000000000000" pitchFamily="49" charset="-128"/>
              <a:cs typeface="+mn-cs"/>
            </a:endParaRPr>
          </a:p>
        </p:txBody>
      </p:sp>
      <p:sp>
        <p:nvSpPr>
          <p:cNvPr id="518" name="正方形/長方形 517">
            <a:extLst>
              <a:ext uri="{FF2B5EF4-FFF2-40B4-BE49-F238E27FC236}">
                <a16:creationId xmlns:a16="http://schemas.microsoft.com/office/drawing/2014/main" id="{66F407B6-A236-E413-868E-3398C441DDEA}"/>
              </a:ext>
            </a:extLst>
          </p:cNvPr>
          <p:cNvSpPr/>
          <p:nvPr/>
        </p:nvSpPr>
        <p:spPr>
          <a:xfrm>
            <a:off x="62701" y="22107628"/>
            <a:ext cx="160175" cy="767031"/>
          </a:xfrm>
          <a:prstGeom prst="rect">
            <a:avLst/>
          </a:prstGeom>
          <a:solidFill>
            <a:srgbClr val="2F5597"/>
          </a:solidFill>
          <a:ln w="19050" cap="flat" cmpd="sng" algn="ctr">
            <a:solidFill>
              <a:srgbClr val="2F559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0" name="テキスト ボックス 519">
            <a:extLst>
              <a:ext uri="{FF2B5EF4-FFF2-40B4-BE49-F238E27FC236}">
                <a16:creationId xmlns:a16="http://schemas.microsoft.com/office/drawing/2014/main" id="{661CDC34-C5B2-4F55-683D-FFA29799057B}"/>
              </a:ext>
            </a:extLst>
          </p:cNvPr>
          <p:cNvSpPr txBox="1"/>
          <p:nvPr/>
        </p:nvSpPr>
        <p:spPr>
          <a:xfrm>
            <a:off x="1" y="21269490"/>
            <a:ext cx="15128300" cy="769441"/>
          </a:xfrm>
          <a:prstGeom prst="rect">
            <a:avLst/>
          </a:prstGeom>
          <a:solidFill>
            <a:srgbClr val="4472C4">
              <a:lumMod val="75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kumimoji="1" lang="en-US" altLang="ja-JP" sz="4400" b="1" kern="0" dirty="0">
                <a:solidFill>
                  <a:prstClr val="white"/>
                </a:solidFill>
                <a:cs typeface="Calibri" panose="020F0502020204030204" pitchFamily="34" charset="0"/>
              </a:rPr>
              <a:t>Materials and methods</a:t>
            </a:r>
          </a:p>
        </p:txBody>
      </p:sp>
      <p:sp>
        <p:nvSpPr>
          <p:cNvPr id="568" name="正方形/長方形 567">
            <a:extLst>
              <a:ext uri="{FF2B5EF4-FFF2-40B4-BE49-F238E27FC236}">
                <a16:creationId xmlns:a16="http://schemas.microsoft.com/office/drawing/2014/main" id="{7ABFE7B9-1829-8692-2399-FA0DA7AFA0FF}"/>
              </a:ext>
            </a:extLst>
          </p:cNvPr>
          <p:cNvSpPr/>
          <p:nvPr/>
        </p:nvSpPr>
        <p:spPr>
          <a:xfrm>
            <a:off x="119772" y="30296078"/>
            <a:ext cx="160175" cy="769441"/>
          </a:xfrm>
          <a:prstGeom prst="rect">
            <a:avLst/>
          </a:prstGeom>
          <a:solidFill>
            <a:srgbClr val="2F5597"/>
          </a:solidFill>
          <a:ln w="19050" cap="flat" cmpd="sng" algn="ctr">
            <a:solidFill>
              <a:srgbClr val="2F559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7" name="正方形/長方形 576">
            <a:extLst>
              <a:ext uri="{FF2B5EF4-FFF2-40B4-BE49-F238E27FC236}">
                <a16:creationId xmlns:a16="http://schemas.microsoft.com/office/drawing/2014/main" id="{F838CB10-636E-7215-A19C-78962C1DEF8D}"/>
              </a:ext>
            </a:extLst>
          </p:cNvPr>
          <p:cNvSpPr/>
          <p:nvPr/>
        </p:nvSpPr>
        <p:spPr>
          <a:xfrm>
            <a:off x="15274799" y="6310362"/>
            <a:ext cx="224892" cy="1472697"/>
          </a:xfrm>
          <a:prstGeom prst="rect">
            <a:avLst/>
          </a:prstGeom>
          <a:solidFill>
            <a:srgbClr val="2E75B6"/>
          </a:solidFill>
          <a:ln w="19050" cap="flat" cmpd="sng" algn="ctr">
            <a:solidFill>
              <a:srgbClr val="2E75B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9" name="正方形/長方形 578">
            <a:extLst>
              <a:ext uri="{FF2B5EF4-FFF2-40B4-BE49-F238E27FC236}">
                <a16:creationId xmlns:a16="http://schemas.microsoft.com/office/drawing/2014/main" id="{670F807F-13B5-E2A6-277E-E210F67FB06F}"/>
              </a:ext>
            </a:extLst>
          </p:cNvPr>
          <p:cNvSpPr/>
          <p:nvPr/>
        </p:nvSpPr>
        <p:spPr>
          <a:xfrm>
            <a:off x="15127214" y="5356903"/>
            <a:ext cx="15141647" cy="79128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ja-JP" altLang="en-US" sz="4400" b="1" kern="0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4400" b="1" kern="0" dirty="0">
                <a:solidFill>
                  <a:prstClr val="white"/>
                </a:solidFill>
                <a:ea typeface="BIZ UDゴシック" panose="020B0400000000000000" pitchFamily="49" charset="-128"/>
                <a:cs typeface="Calibri" panose="020F0502020204030204" pitchFamily="34" charset="0"/>
              </a:rPr>
              <a:t> Results and discussion</a:t>
            </a:r>
            <a:endParaRPr lang="ja-JP" altLang="en-US" sz="4400" b="1" kern="0" dirty="0">
              <a:solidFill>
                <a:prstClr val="white"/>
              </a:solidFill>
              <a:ea typeface="BIZ UDゴシック" panose="020B0400000000000000" pitchFamily="49" charset="-128"/>
            </a:endParaRPr>
          </a:p>
        </p:txBody>
      </p:sp>
      <p:sp>
        <p:nvSpPr>
          <p:cNvPr id="708" name="正方形/長方形 707">
            <a:extLst>
              <a:ext uri="{FF2B5EF4-FFF2-40B4-BE49-F238E27FC236}">
                <a16:creationId xmlns:a16="http://schemas.microsoft.com/office/drawing/2014/main" id="{97973761-5E6E-6C6A-8DCE-F91FF78AACCA}"/>
              </a:ext>
            </a:extLst>
          </p:cNvPr>
          <p:cNvSpPr/>
          <p:nvPr/>
        </p:nvSpPr>
        <p:spPr>
          <a:xfrm>
            <a:off x="15320552" y="21263740"/>
            <a:ext cx="199783" cy="1510515"/>
          </a:xfrm>
          <a:prstGeom prst="rect">
            <a:avLst/>
          </a:prstGeom>
          <a:solidFill>
            <a:srgbClr val="2E75B6"/>
          </a:solidFill>
          <a:ln w="19050" cap="flat" cmpd="sng" algn="ctr">
            <a:solidFill>
              <a:srgbClr val="2E75B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3" name="正方形/長方形 802">
            <a:extLst>
              <a:ext uri="{FF2B5EF4-FFF2-40B4-BE49-F238E27FC236}">
                <a16:creationId xmlns:a16="http://schemas.microsoft.com/office/drawing/2014/main" id="{A82E1FB5-9827-AF76-9E5D-BB4BAFC9971C}"/>
              </a:ext>
            </a:extLst>
          </p:cNvPr>
          <p:cNvSpPr/>
          <p:nvPr/>
        </p:nvSpPr>
        <p:spPr>
          <a:xfrm>
            <a:off x="15321565" y="30325666"/>
            <a:ext cx="199783" cy="836948"/>
          </a:xfrm>
          <a:prstGeom prst="rect">
            <a:avLst/>
          </a:prstGeom>
          <a:solidFill>
            <a:srgbClr val="2E75B6"/>
          </a:solidFill>
          <a:ln w="19050" cap="flat" cmpd="sng" algn="ctr">
            <a:solidFill>
              <a:srgbClr val="2E75B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95" name="直線コネクタ 194">
            <a:extLst>
              <a:ext uri="{FF2B5EF4-FFF2-40B4-BE49-F238E27FC236}">
                <a16:creationId xmlns:a16="http://schemas.microsoft.com/office/drawing/2014/main" id="{79982DB5-07BF-921D-4026-4E5D9FEAC9B3}"/>
              </a:ext>
            </a:extLst>
          </p:cNvPr>
          <p:cNvCxnSpPr>
            <a:cxnSpLocks/>
          </p:cNvCxnSpPr>
          <p:nvPr/>
        </p:nvCxnSpPr>
        <p:spPr>
          <a:xfrm>
            <a:off x="15324308" y="22746017"/>
            <a:ext cx="14855819" cy="0"/>
          </a:xfrm>
          <a:prstGeom prst="line">
            <a:avLst/>
          </a:prstGeom>
          <a:ln w="762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>
            <a:extLst>
              <a:ext uri="{FF2B5EF4-FFF2-40B4-BE49-F238E27FC236}">
                <a16:creationId xmlns:a16="http://schemas.microsoft.com/office/drawing/2014/main" id="{D6A57EF8-4B41-FAE9-4527-8A595932B9CB}"/>
              </a:ext>
            </a:extLst>
          </p:cNvPr>
          <p:cNvCxnSpPr>
            <a:cxnSpLocks/>
          </p:cNvCxnSpPr>
          <p:nvPr/>
        </p:nvCxnSpPr>
        <p:spPr>
          <a:xfrm>
            <a:off x="15328671" y="31133696"/>
            <a:ext cx="14855819" cy="0"/>
          </a:xfrm>
          <a:prstGeom prst="line">
            <a:avLst/>
          </a:prstGeom>
          <a:ln w="762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コネクタ 284">
            <a:extLst>
              <a:ext uri="{FF2B5EF4-FFF2-40B4-BE49-F238E27FC236}">
                <a16:creationId xmlns:a16="http://schemas.microsoft.com/office/drawing/2014/main" id="{8171CE31-8C7C-0F16-2786-4B0D748E2124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5133566" y="5349719"/>
            <a:ext cx="4041" cy="3745404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>
            <a:extLst>
              <a:ext uri="{FF2B5EF4-FFF2-40B4-BE49-F238E27FC236}">
                <a16:creationId xmlns:a16="http://schemas.microsoft.com/office/drawing/2014/main" id="{E231DF7E-42A1-4156-AD9F-8D906FB86443}"/>
              </a:ext>
            </a:extLst>
          </p:cNvPr>
          <p:cNvCxnSpPr>
            <a:cxnSpLocks/>
          </p:cNvCxnSpPr>
          <p:nvPr/>
        </p:nvCxnSpPr>
        <p:spPr>
          <a:xfrm>
            <a:off x="33662" y="6946786"/>
            <a:ext cx="14855819" cy="0"/>
          </a:xfrm>
          <a:prstGeom prst="line">
            <a:avLst/>
          </a:prstGeom>
          <a:ln w="76200">
            <a:solidFill>
              <a:srgbClr val="0B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>
            <a:extLst>
              <a:ext uri="{FF2B5EF4-FFF2-40B4-BE49-F238E27FC236}">
                <a16:creationId xmlns:a16="http://schemas.microsoft.com/office/drawing/2014/main" id="{C7B00216-BDAE-4DF5-1C04-99138025EF81}"/>
              </a:ext>
            </a:extLst>
          </p:cNvPr>
          <p:cNvCxnSpPr>
            <a:cxnSpLocks/>
          </p:cNvCxnSpPr>
          <p:nvPr/>
        </p:nvCxnSpPr>
        <p:spPr>
          <a:xfrm>
            <a:off x="51862" y="22845445"/>
            <a:ext cx="14855819" cy="0"/>
          </a:xfrm>
          <a:prstGeom prst="line">
            <a:avLst/>
          </a:prstGeom>
          <a:ln w="762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04E563B4-127E-8785-3531-369EA2FDCFFA}"/>
              </a:ext>
            </a:extLst>
          </p:cNvPr>
          <p:cNvSpPr txBox="1"/>
          <p:nvPr/>
        </p:nvSpPr>
        <p:spPr>
          <a:xfrm>
            <a:off x="0" y="21492"/>
            <a:ext cx="19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/>
                </a:solidFill>
              </a:rPr>
              <a:t>PA131</a:t>
            </a:r>
            <a:endParaRPr kumimoji="1" lang="ja-JP" altLang="en-US" sz="4800" b="1" dirty="0">
              <a:solidFill>
                <a:schemeClr val="bg1"/>
              </a:solidFill>
            </a:endParaRPr>
          </a:p>
        </p:txBody>
      </p:sp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88F9C995-1E8D-21F3-863C-5208EDA74047}"/>
              </a:ext>
            </a:extLst>
          </p:cNvPr>
          <p:cNvSpPr txBox="1"/>
          <p:nvPr/>
        </p:nvSpPr>
        <p:spPr>
          <a:xfrm>
            <a:off x="15970" y="2036444"/>
            <a:ext cx="277778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i="0" u="none" strike="noStrike" baseline="0" dirty="0">
                <a:solidFill>
                  <a:schemeClr val="bg1"/>
                </a:solidFill>
              </a:rPr>
              <a:t>Characterization of adsorption and residual activity of antibodies on the surface of nitrocellulose</a:t>
            </a:r>
            <a:r>
              <a:rPr lang="ja-JP" altLang="en-US" sz="6000" b="1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altLang="ja-JP" sz="6000" b="1" i="0" u="none" strike="noStrike" baseline="0" dirty="0">
                <a:solidFill>
                  <a:schemeClr val="bg1"/>
                </a:solidFill>
              </a:rPr>
              <a:t>membrane irradiated by oxygen plasma</a:t>
            </a:r>
            <a:r>
              <a:rPr kumimoji="1" lang="en-US" altLang="ja-JP" sz="4400" b="1" dirty="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kumimoji="1" lang="en-US" altLang="ja-JP" sz="4400" dirty="0">
                <a:solidFill>
                  <a:schemeClr val="bg1"/>
                </a:solidFill>
              </a:rPr>
              <a:t>(Kyoto Inst. Tech.) </a:t>
            </a:r>
            <a:r>
              <a:rPr kumimoji="1" lang="ja-JP" altLang="en-US" sz="4400" dirty="0">
                <a:solidFill>
                  <a:schemeClr val="bg1"/>
                </a:solidFill>
              </a:rPr>
              <a:t>○</a:t>
            </a:r>
            <a:r>
              <a:rPr kumimoji="1" lang="en-US" altLang="ja-JP" sz="4400" dirty="0">
                <a:solidFill>
                  <a:schemeClr val="bg1"/>
                </a:solidFill>
              </a:rPr>
              <a:t>(Stu)</a:t>
            </a:r>
            <a:r>
              <a:rPr kumimoji="1" lang="ja-JP" altLang="en-US" sz="4400" dirty="0">
                <a:solidFill>
                  <a:schemeClr val="bg1"/>
                </a:solidFill>
              </a:rPr>
              <a:t> </a:t>
            </a:r>
            <a:r>
              <a:rPr kumimoji="1" lang="en-US" altLang="ja-JP" sz="4400" dirty="0">
                <a:solidFill>
                  <a:schemeClr val="bg1"/>
                </a:solidFill>
              </a:rPr>
              <a:t>Manami</a:t>
            </a:r>
            <a:r>
              <a:rPr kumimoji="1" lang="ja-JP" altLang="en-US" sz="4400" dirty="0">
                <a:solidFill>
                  <a:schemeClr val="bg1"/>
                </a:solidFill>
              </a:rPr>
              <a:t> </a:t>
            </a:r>
            <a:r>
              <a:rPr kumimoji="1" lang="en-US" altLang="ja-JP" sz="4400" dirty="0">
                <a:solidFill>
                  <a:schemeClr val="bg1"/>
                </a:solidFill>
              </a:rPr>
              <a:t>Takata</a:t>
            </a:r>
            <a:r>
              <a:rPr kumimoji="1" lang="ja-JP" altLang="en-US" sz="4400" dirty="0">
                <a:solidFill>
                  <a:schemeClr val="bg1"/>
                </a:solidFill>
              </a:rPr>
              <a:t>・</a:t>
            </a:r>
            <a:r>
              <a:rPr kumimoji="1" lang="en-US" altLang="ja-JP" sz="4400" dirty="0">
                <a:solidFill>
                  <a:schemeClr val="bg1"/>
                </a:solidFill>
              </a:rPr>
              <a:t> (Stu)</a:t>
            </a:r>
            <a:r>
              <a:rPr kumimoji="1" lang="ja-JP" altLang="en-US" sz="4400" dirty="0">
                <a:solidFill>
                  <a:schemeClr val="bg1"/>
                </a:solidFill>
              </a:rPr>
              <a:t> </a:t>
            </a:r>
            <a:r>
              <a:rPr kumimoji="1" lang="en-US" altLang="ja-JP" sz="4400" dirty="0">
                <a:solidFill>
                  <a:schemeClr val="bg1"/>
                </a:solidFill>
              </a:rPr>
              <a:t>Yuki Nagahisa </a:t>
            </a:r>
            <a:r>
              <a:rPr kumimoji="1" lang="ja-JP" altLang="en-US" sz="4400" dirty="0">
                <a:solidFill>
                  <a:schemeClr val="bg1"/>
                </a:solidFill>
              </a:rPr>
              <a:t>・</a:t>
            </a:r>
            <a:r>
              <a:rPr kumimoji="1" lang="en-US" altLang="ja-JP" sz="4400" dirty="0">
                <a:solidFill>
                  <a:schemeClr val="bg1"/>
                </a:solidFill>
              </a:rPr>
              <a:t>(Toyo Roshi) Toshihiro Nakanishi</a:t>
            </a:r>
            <a:r>
              <a:rPr kumimoji="1" lang="ja-JP" altLang="en-US" sz="4400" dirty="0">
                <a:solidFill>
                  <a:schemeClr val="bg1"/>
                </a:solidFill>
              </a:rPr>
              <a:t>・</a:t>
            </a:r>
            <a:r>
              <a:rPr kumimoji="1" lang="en-US" altLang="ja-JP" sz="4400" dirty="0">
                <a:solidFill>
                  <a:schemeClr val="bg1"/>
                </a:solidFill>
              </a:rPr>
              <a:t>(Toyo Roshi) Yoshihiko Inaba</a:t>
            </a:r>
            <a:r>
              <a:rPr kumimoji="1" lang="ja-JP" altLang="en-US" sz="4400" dirty="0">
                <a:solidFill>
                  <a:schemeClr val="bg1"/>
                </a:solidFill>
              </a:rPr>
              <a:t>・</a:t>
            </a:r>
            <a:r>
              <a:rPr kumimoji="1" lang="en-US" altLang="ja-JP" sz="4400" dirty="0">
                <a:solidFill>
                  <a:schemeClr val="bg1"/>
                </a:solidFill>
              </a:rPr>
              <a:t> (Kyoto Inst. Tech.) (Reg) Jun-ichi Horiuchi</a:t>
            </a:r>
            <a:r>
              <a:rPr kumimoji="1" lang="ja-JP" altLang="en-US" sz="4400" dirty="0">
                <a:solidFill>
                  <a:schemeClr val="bg1"/>
                </a:solidFill>
              </a:rPr>
              <a:t>・</a:t>
            </a:r>
            <a:r>
              <a:rPr kumimoji="1" lang="en-US" altLang="ja-JP" sz="4400" dirty="0">
                <a:solidFill>
                  <a:schemeClr val="bg1"/>
                </a:solidFill>
              </a:rPr>
              <a:t>(Reg) Yoichi Kumada *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53C6D97-470B-97C0-1775-19FB0E9FEA08}"/>
              </a:ext>
            </a:extLst>
          </p:cNvPr>
          <p:cNvSpPr txBox="1"/>
          <p:nvPr/>
        </p:nvSpPr>
        <p:spPr>
          <a:xfrm>
            <a:off x="-50298" y="19808208"/>
            <a:ext cx="151566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400" b="1" dirty="0"/>
              <a:t>Development of NC membranes suitable for antibody immobilization by oxygen plasma treatment</a:t>
            </a:r>
            <a:endParaRPr lang="en-US" altLang="ja-JP" sz="4400" b="1" dirty="0"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212" name="四角形: 角を丸くする 211">
            <a:extLst>
              <a:ext uri="{FF2B5EF4-FFF2-40B4-BE49-F238E27FC236}">
                <a16:creationId xmlns:a16="http://schemas.microsoft.com/office/drawing/2014/main" id="{CF0D801A-A1A9-06F5-A4D5-B525E45DE806}"/>
              </a:ext>
            </a:extLst>
          </p:cNvPr>
          <p:cNvSpPr/>
          <p:nvPr/>
        </p:nvSpPr>
        <p:spPr>
          <a:xfrm>
            <a:off x="960916" y="10657648"/>
            <a:ext cx="6783848" cy="21390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>
                <a:solidFill>
                  <a:schemeClr val="tx1"/>
                </a:solidFill>
              </a:rPr>
              <a:t>・</a:t>
            </a:r>
            <a:r>
              <a:rPr kumimoji="1" lang="en-US" altLang="ja-JP" sz="3600" b="1" dirty="0">
                <a:solidFill>
                  <a:schemeClr val="tx1"/>
                </a:solidFill>
              </a:rPr>
              <a:t>Hydrophobic interaction</a:t>
            </a:r>
          </a:p>
          <a:p>
            <a:r>
              <a:rPr kumimoji="1" lang="ja-JP" altLang="en-US" sz="3600" b="1" dirty="0">
                <a:solidFill>
                  <a:schemeClr val="tx1"/>
                </a:solidFill>
              </a:rPr>
              <a:t>・</a:t>
            </a:r>
            <a:r>
              <a:rPr kumimoji="1" lang="en-US" altLang="ja-JP" sz="3600" b="1" dirty="0">
                <a:solidFill>
                  <a:schemeClr val="tx1"/>
                </a:solidFill>
              </a:rPr>
              <a:t>Hydrogen bonding</a:t>
            </a:r>
          </a:p>
          <a:p>
            <a:r>
              <a:rPr kumimoji="1" lang="ja-JP" altLang="en-US" sz="3600" b="1" dirty="0">
                <a:solidFill>
                  <a:schemeClr val="tx1"/>
                </a:solidFill>
              </a:rPr>
              <a:t>・</a:t>
            </a:r>
            <a:r>
              <a:rPr kumimoji="1" lang="en-US" altLang="ja-JP" sz="3600" b="1" dirty="0">
                <a:solidFill>
                  <a:schemeClr val="tx1"/>
                </a:solidFill>
              </a:rPr>
              <a:t>Electrostatic interaction</a:t>
            </a:r>
            <a:r>
              <a:rPr kumimoji="1" lang="ja-JP" altLang="en-US" sz="3600" b="1" dirty="0">
                <a:solidFill>
                  <a:schemeClr val="tx1"/>
                </a:solidFill>
              </a:rPr>
              <a:t>　</a:t>
            </a:r>
            <a:r>
              <a:rPr lang="en-US" altLang="ja-JP" sz="3600" b="1" dirty="0">
                <a:solidFill>
                  <a:schemeClr val="tx1"/>
                </a:solidFill>
              </a:rPr>
              <a:t>etc</a:t>
            </a: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08329ECE-631A-7AD4-1C4F-E87653790215}"/>
              </a:ext>
            </a:extLst>
          </p:cNvPr>
          <p:cNvSpPr txBox="1"/>
          <p:nvPr/>
        </p:nvSpPr>
        <p:spPr>
          <a:xfrm>
            <a:off x="231166" y="6186495"/>
            <a:ext cx="121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ea typeface="ＭＳ ゴシック" panose="020B0609070205080204" pitchFamily="49" charset="-128"/>
              </a:rPr>
              <a:t>Nitrocellulose membrane</a:t>
            </a:r>
            <a:r>
              <a:rPr kumimoji="1" lang="ja-JP" altLang="en-US" sz="4400" b="1" dirty="0">
                <a:ea typeface="ＭＳ ゴシック" panose="020B0609070205080204" pitchFamily="49" charset="-128"/>
              </a:rPr>
              <a:t> </a:t>
            </a:r>
            <a:r>
              <a:rPr kumimoji="1" lang="en-US" altLang="ja-JP" sz="4400" b="1" dirty="0">
                <a:ea typeface="ＭＳ ゴシック" panose="020B0609070205080204" pitchFamily="49" charset="-128"/>
              </a:rPr>
              <a:t>(NC membrane)</a:t>
            </a:r>
          </a:p>
        </p:txBody>
      </p: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227F9853-ABD8-17E1-49D6-E70BDD3554E1}"/>
              </a:ext>
            </a:extLst>
          </p:cNvPr>
          <p:cNvSpPr txBox="1"/>
          <p:nvPr/>
        </p:nvSpPr>
        <p:spPr>
          <a:xfrm>
            <a:off x="1588093" y="16234969"/>
            <a:ext cx="130217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/>
              <a:t>In this study, we focused on oxygen plasma treatment, which is one of the popular surface modification methods</a:t>
            </a:r>
            <a:endParaRPr lang="ja-JP" altLang="en-US" sz="4000" b="1" dirty="0"/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682AFF1B-023A-2949-EF42-AE6A5854F30B}"/>
              </a:ext>
            </a:extLst>
          </p:cNvPr>
          <p:cNvSpPr txBox="1"/>
          <p:nvPr/>
        </p:nvSpPr>
        <p:spPr>
          <a:xfrm>
            <a:off x="212502" y="6999579"/>
            <a:ext cx="14519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/>
              <a:t>Porous</a:t>
            </a:r>
            <a:r>
              <a:rPr lang="ja-JP" altLang="en-US" sz="4000" b="1" dirty="0"/>
              <a:t> </a:t>
            </a:r>
            <a:r>
              <a:rPr lang="en-US" altLang="ja-JP" sz="4000" b="1" dirty="0"/>
              <a:t>and</a:t>
            </a:r>
            <a:r>
              <a:rPr lang="ja-JP" altLang="en-US" sz="4000" b="1" dirty="0"/>
              <a:t> </a:t>
            </a:r>
            <a:r>
              <a:rPr lang="en-US" altLang="ja-JP" sz="4000" b="1" dirty="0"/>
              <a:t>hydrophobic membrane used for antibody immobilization in immunochromatography</a:t>
            </a:r>
            <a:endParaRPr lang="ja-JP" altLang="en-US" sz="4000" b="1" dirty="0"/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361C231A-0F52-EFB7-CCC9-C60C4DCD3413}"/>
              </a:ext>
            </a:extLst>
          </p:cNvPr>
          <p:cNvSpPr txBox="1"/>
          <p:nvPr/>
        </p:nvSpPr>
        <p:spPr>
          <a:xfrm>
            <a:off x="600216" y="17530696"/>
            <a:ext cx="142777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000" b="1" dirty="0"/>
              <a:t>The adsorption and residual activity of  monoclonal antibody on the oxygen plasma-irradiated NC membrane were investigated.</a:t>
            </a:r>
            <a:endParaRPr kumimoji="1" lang="en-US" altLang="ja-JP" sz="4000" b="1" dirty="0">
              <a:solidFill>
                <a:srgbClr val="C00000"/>
              </a:solidFill>
            </a:endParaRPr>
          </a:p>
        </p:txBody>
      </p:sp>
      <p:sp>
        <p:nvSpPr>
          <p:cNvPr id="224" name="矢印: 右 223">
            <a:extLst>
              <a:ext uri="{FF2B5EF4-FFF2-40B4-BE49-F238E27FC236}">
                <a16:creationId xmlns:a16="http://schemas.microsoft.com/office/drawing/2014/main" id="{FF42442C-DC58-EB47-17A1-3AB6CC791ABE}"/>
              </a:ext>
            </a:extLst>
          </p:cNvPr>
          <p:cNvSpPr/>
          <p:nvPr/>
        </p:nvSpPr>
        <p:spPr>
          <a:xfrm>
            <a:off x="498117" y="16657299"/>
            <a:ext cx="978408" cy="48463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64C84EFD-71A7-DF10-AB6E-22D25F051C14}"/>
              </a:ext>
            </a:extLst>
          </p:cNvPr>
          <p:cNvGrpSpPr/>
          <p:nvPr/>
        </p:nvGrpSpPr>
        <p:grpSpPr>
          <a:xfrm>
            <a:off x="1282639" y="12674140"/>
            <a:ext cx="12255562" cy="3922916"/>
            <a:chOff x="2903346" y="10702233"/>
            <a:chExt cx="12255562" cy="3922916"/>
          </a:xfrm>
        </p:grpSpPr>
        <p:sp>
          <p:nvSpPr>
            <p:cNvPr id="204" name="四角形: 角を丸くする 203">
              <a:extLst>
                <a:ext uri="{FF2B5EF4-FFF2-40B4-BE49-F238E27FC236}">
                  <a16:creationId xmlns:a16="http://schemas.microsoft.com/office/drawing/2014/main" id="{FDEA539B-EA95-6712-9E78-B45087812E5D}"/>
                </a:ext>
              </a:extLst>
            </p:cNvPr>
            <p:cNvSpPr/>
            <p:nvPr/>
          </p:nvSpPr>
          <p:spPr>
            <a:xfrm>
              <a:off x="2903346" y="10892151"/>
              <a:ext cx="11123563" cy="3732998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b="1"/>
            </a:p>
          </p:txBody>
        </p:sp>
        <p:sp>
          <p:nvSpPr>
            <p:cNvPr id="209" name="テキスト ボックス 208">
              <a:extLst>
                <a:ext uri="{FF2B5EF4-FFF2-40B4-BE49-F238E27FC236}">
                  <a16:creationId xmlns:a16="http://schemas.microsoft.com/office/drawing/2014/main" id="{9F99ED13-FA53-3C38-8990-9B5E77AD386B}"/>
                </a:ext>
              </a:extLst>
            </p:cNvPr>
            <p:cNvSpPr txBox="1"/>
            <p:nvPr/>
          </p:nvSpPr>
          <p:spPr>
            <a:xfrm>
              <a:off x="3666870" y="10702233"/>
              <a:ext cx="10075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b="1" u="sng" kern="100" dirty="0">
                  <a:ea typeface="ＭＳ ゴシック" panose="020B0609070205080204" pitchFamily="49" charset="-128"/>
                  <a:cs typeface="Times New Roman" panose="02020603050405020304" pitchFamily="18" charset="0"/>
                </a:rPr>
                <a:t>Ex) If the adsorption condition is not appropriate,</a:t>
              </a:r>
              <a:endParaRPr lang="en-US" altLang="ja-JP" sz="3600" b="1" u="sng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25" name="グループ化 224">
              <a:extLst>
                <a:ext uri="{FF2B5EF4-FFF2-40B4-BE49-F238E27FC236}">
                  <a16:creationId xmlns:a16="http://schemas.microsoft.com/office/drawing/2014/main" id="{934CE3DF-025E-44AD-6E15-8BD7F2E6C6D9}"/>
                </a:ext>
              </a:extLst>
            </p:cNvPr>
            <p:cNvGrpSpPr/>
            <p:nvPr/>
          </p:nvGrpSpPr>
          <p:grpSpPr>
            <a:xfrm>
              <a:off x="3406213" y="11423993"/>
              <a:ext cx="11752695" cy="2741717"/>
              <a:chOff x="1596220" y="-1059331"/>
              <a:chExt cx="11594122" cy="2741717"/>
            </a:xfrm>
          </p:grpSpPr>
          <p:grpSp>
            <p:nvGrpSpPr>
              <p:cNvPr id="226" name="グループ化 225">
                <a:extLst>
                  <a:ext uri="{FF2B5EF4-FFF2-40B4-BE49-F238E27FC236}">
                    <a16:creationId xmlns:a16="http://schemas.microsoft.com/office/drawing/2014/main" id="{0C80E2BF-F65B-605C-D327-FE83937F240D}"/>
                  </a:ext>
                </a:extLst>
              </p:cNvPr>
              <p:cNvGrpSpPr/>
              <p:nvPr/>
            </p:nvGrpSpPr>
            <p:grpSpPr>
              <a:xfrm>
                <a:off x="1596220" y="-962656"/>
                <a:ext cx="10042723" cy="2645042"/>
                <a:chOff x="1596220" y="-962656"/>
                <a:chExt cx="10042723" cy="2645042"/>
              </a:xfrm>
            </p:grpSpPr>
            <p:pic>
              <p:nvPicPr>
                <p:cNvPr id="229" name="図 228">
                  <a:extLst>
                    <a:ext uri="{FF2B5EF4-FFF2-40B4-BE49-F238E27FC236}">
                      <a16:creationId xmlns:a16="http://schemas.microsoft.com/office/drawing/2014/main" id="{94EDC02E-D1EC-D6DE-8316-7F15B37E2C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00276" y="-962656"/>
                  <a:ext cx="3338667" cy="2114489"/>
                </a:xfrm>
                <a:prstGeom prst="rect">
                  <a:avLst/>
                </a:prstGeom>
              </p:spPr>
            </p:pic>
            <p:sp>
              <p:nvSpPr>
                <p:cNvPr id="230" name="テキスト ボックス 229">
                  <a:extLst>
                    <a:ext uri="{FF2B5EF4-FFF2-40B4-BE49-F238E27FC236}">
                      <a16:creationId xmlns:a16="http://schemas.microsoft.com/office/drawing/2014/main" id="{983C11FF-7904-9376-1E42-58BBDF9064BA}"/>
                    </a:ext>
                  </a:extLst>
                </p:cNvPr>
                <p:cNvSpPr txBox="1"/>
                <p:nvPr/>
              </p:nvSpPr>
              <p:spPr>
                <a:xfrm>
                  <a:off x="2726448" y="1097611"/>
                  <a:ext cx="3433608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sz="3200" b="1" dirty="0">
                      <a:ln w="0"/>
                      <a:ea typeface="ＭＳ ゴシック" panose="020B0609070205080204" pitchFamily="49" charset="-128"/>
                      <a:cs typeface="Times New Roman" panose="02020603050405020304" pitchFamily="18" charset="0"/>
                    </a:rPr>
                    <a:t>NC membrane</a:t>
                  </a:r>
                </a:p>
              </p:txBody>
            </p:sp>
            <p:cxnSp>
              <p:nvCxnSpPr>
                <p:cNvPr id="231" name="直線矢印コネクタ 230">
                  <a:extLst>
                    <a:ext uri="{FF2B5EF4-FFF2-40B4-BE49-F238E27FC236}">
                      <a16:creationId xmlns:a16="http://schemas.microsoft.com/office/drawing/2014/main" id="{E8B03AAC-36E8-45E1-BE6F-F65E62F52E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0862" y="895224"/>
                  <a:ext cx="2985521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テキスト ボックス 231">
                  <a:extLst>
                    <a:ext uri="{FF2B5EF4-FFF2-40B4-BE49-F238E27FC236}">
                      <a16:creationId xmlns:a16="http://schemas.microsoft.com/office/drawing/2014/main" id="{91561864-A656-B9FB-C849-5E1CF00EBC79}"/>
                    </a:ext>
                  </a:extLst>
                </p:cNvPr>
                <p:cNvSpPr txBox="1"/>
                <p:nvPr/>
              </p:nvSpPr>
              <p:spPr>
                <a:xfrm>
                  <a:off x="5082321" y="233569"/>
                  <a:ext cx="360913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3200" b="1" dirty="0">
                      <a:ea typeface="ＭＳ ゴシック" panose="020B0609070205080204" pitchFamily="49" charset="-128"/>
                    </a:rPr>
                    <a:t>After adsorption</a:t>
                  </a:r>
                  <a:endParaRPr kumimoji="1" lang="ja-JP" altLang="en-US" sz="3200" b="1" dirty="0">
                    <a:ea typeface="ＭＳ ゴシック" panose="020B0609070205080204" pitchFamily="49" charset="-128"/>
                  </a:endParaRPr>
                </a:p>
              </p:txBody>
            </p:sp>
            <p:pic>
              <p:nvPicPr>
                <p:cNvPr id="233" name="図 232">
                  <a:extLst>
                    <a:ext uri="{FF2B5EF4-FFF2-40B4-BE49-F238E27FC236}">
                      <a16:creationId xmlns:a16="http://schemas.microsoft.com/office/drawing/2014/main" id="{9AD085BC-6602-FB90-03F9-2C37C355BC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96220" y="195908"/>
                  <a:ext cx="3433609" cy="913726"/>
                </a:xfrm>
                <a:prstGeom prst="rect">
                  <a:avLst/>
                </a:prstGeom>
              </p:spPr>
            </p:pic>
          </p:grpSp>
          <p:sp>
            <p:nvSpPr>
              <p:cNvPr id="227" name="吹き出し: 角を丸めた四角形 226">
                <a:extLst>
                  <a:ext uri="{FF2B5EF4-FFF2-40B4-BE49-F238E27FC236}">
                    <a16:creationId xmlns:a16="http://schemas.microsoft.com/office/drawing/2014/main" id="{00764D59-AD31-5EBC-8D8F-39D47DA22940}"/>
                  </a:ext>
                </a:extLst>
              </p:cNvPr>
              <p:cNvSpPr/>
              <p:nvPr/>
            </p:nvSpPr>
            <p:spPr>
              <a:xfrm>
                <a:off x="6182242" y="-1059331"/>
                <a:ext cx="3002459" cy="1030610"/>
              </a:xfrm>
              <a:prstGeom prst="wedgeRoundRectCallout">
                <a:avLst>
                  <a:gd name="adj1" fmla="val 32311"/>
                  <a:gd name="adj2" fmla="val 67336"/>
                  <a:gd name="adj3" fmla="val 16667"/>
                </a:avLst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3200" b="1" dirty="0">
                    <a:solidFill>
                      <a:schemeClr val="tx1"/>
                    </a:solidFill>
                    <a:ea typeface="ＭＳ ゴシック" panose="020B0609070205080204" pitchFamily="49" charset="-128"/>
                  </a:rPr>
                  <a:t>Conformational changes</a:t>
                </a:r>
                <a:endParaRPr kumimoji="1" lang="ja-JP" altLang="en-US" sz="3200" b="1" dirty="0">
                  <a:solidFill>
                    <a:schemeClr val="tx1"/>
                  </a:solidFill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228" name="吹き出し: 角を丸めた四角形 227">
                <a:extLst>
                  <a:ext uri="{FF2B5EF4-FFF2-40B4-BE49-F238E27FC236}">
                    <a16:creationId xmlns:a16="http://schemas.microsoft.com/office/drawing/2014/main" id="{586E668F-35E8-553B-55E9-01E3E640B127}"/>
                  </a:ext>
                </a:extLst>
              </p:cNvPr>
              <p:cNvSpPr/>
              <p:nvPr/>
            </p:nvSpPr>
            <p:spPr>
              <a:xfrm>
                <a:off x="11019939" y="-488468"/>
                <a:ext cx="2170403" cy="640396"/>
              </a:xfrm>
              <a:prstGeom prst="wedgeRoundRectCallout">
                <a:avLst>
                  <a:gd name="adj1" fmla="val -57270"/>
                  <a:gd name="adj2" fmla="val -31910"/>
                  <a:gd name="adj3" fmla="val 16667"/>
                </a:avLst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ja-JP" sz="3200" b="1" dirty="0">
                    <a:solidFill>
                      <a:schemeClr val="tx1"/>
                    </a:solidFill>
                    <a:ea typeface="ＭＳ ゴシック" panose="020B0609070205080204" pitchFamily="49" charset="-128"/>
                  </a:rPr>
                  <a:t>Desorption</a:t>
                </a:r>
                <a:endParaRPr kumimoji="1" lang="ja-JP" altLang="en-US" sz="3200" b="1" dirty="0">
                  <a:solidFill>
                    <a:schemeClr val="tx1"/>
                  </a:solidFill>
                  <a:ea typeface="ＭＳ ゴシック" panose="020B0609070205080204" pitchFamily="49" charset="-128"/>
                </a:endParaRPr>
              </a:p>
            </p:txBody>
          </p:sp>
        </p:grpSp>
      </p:grp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F315ADD8-C1E1-572B-391F-21C583566F0C}"/>
              </a:ext>
            </a:extLst>
          </p:cNvPr>
          <p:cNvCxnSpPr>
            <a:cxnSpLocks/>
          </p:cNvCxnSpPr>
          <p:nvPr/>
        </p:nvCxnSpPr>
        <p:spPr>
          <a:xfrm>
            <a:off x="108837" y="31102593"/>
            <a:ext cx="14855819" cy="0"/>
          </a:xfrm>
          <a:prstGeom prst="line">
            <a:avLst/>
          </a:prstGeom>
          <a:ln w="762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FCD999-8740-ED28-422C-31648E1CE060}"/>
              </a:ext>
            </a:extLst>
          </p:cNvPr>
          <p:cNvSpPr txBox="1"/>
          <p:nvPr/>
        </p:nvSpPr>
        <p:spPr>
          <a:xfrm>
            <a:off x="69763" y="37833226"/>
            <a:ext cx="696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ea typeface="ＭＳ ゴシック" panose="020B0609070205080204" pitchFamily="49" charset="-128"/>
              </a:rPr>
              <a:t>◆ Adsorption characterization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1CC96D-2150-907A-3ED7-A6ACC5B6F5FE}"/>
              </a:ext>
            </a:extLst>
          </p:cNvPr>
          <p:cNvSpPr txBox="1"/>
          <p:nvPr/>
        </p:nvSpPr>
        <p:spPr>
          <a:xfrm>
            <a:off x="7268006" y="37833226"/>
            <a:ext cx="753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ea typeface="ＭＳ ゴシック" panose="020B0609070205080204" pitchFamily="49" charset="-128"/>
              </a:rPr>
              <a:t>◆ Residual activity check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EE74A4-5E63-6C65-7872-B7EE3249847B}"/>
              </a:ext>
            </a:extLst>
          </p:cNvPr>
          <p:cNvSpPr txBox="1"/>
          <p:nvPr/>
        </p:nvSpPr>
        <p:spPr>
          <a:xfrm>
            <a:off x="168751" y="38575144"/>
            <a:ext cx="6853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b="1" dirty="0">
                <a:ea typeface="ＭＳ ゴシック" panose="020B0609070205080204" pitchFamily="49" charset="-128"/>
              </a:rPr>
              <a:t>CBB staining and decolorization
</a:t>
            </a:r>
            <a:r>
              <a:rPr kumimoji="1" lang="ja-JP" altLang="en-US" sz="2800" b="1" dirty="0"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b="1" dirty="0">
                <a:ea typeface="ＭＳ ゴシック" panose="020B0609070205080204" pitchFamily="49" charset="-128"/>
              </a:rPr>
              <a:t>Washing with milli-Q water
</a:t>
            </a:r>
            <a:r>
              <a:rPr kumimoji="1" lang="ja-JP" altLang="en-US" sz="2800" b="1" dirty="0"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b="1" dirty="0">
                <a:ea typeface="ＭＳ ゴシック" panose="020B0609070205080204" pitchFamily="49" charset="-128"/>
              </a:rPr>
              <a:t>Scanning by Image J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F6FBD1-D88B-29D8-551F-58ED0FE16A1D}"/>
              </a:ext>
            </a:extLst>
          </p:cNvPr>
          <p:cNvSpPr txBox="1"/>
          <p:nvPr/>
        </p:nvSpPr>
        <p:spPr>
          <a:xfrm>
            <a:off x="9187108" y="39335130"/>
            <a:ext cx="58286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b="1" dirty="0">
                <a:ea typeface="ＭＳ ゴシック" panose="020B0609070205080204" pitchFamily="49" charset="-128"/>
              </a:rPr>
              <a:t>Blocking with 2% BSA-TBS </a:t>
            </a:r>
          </a:p>
          <a:p>
            <a:r>
              <a:rPr kumimoji="1" lang="ja-JP" altLang="en-US" sz="2800" b="1" dirty="0"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b="1" dirty="0">
                <a:ea typeface="ＭＳ ゴシック" panose="020B0609070205080204" pitchFamily="49" charset="-128"/>
              </a:rPr>
              <a:t>Reaction with Bt-hCG (10 ng/mL)</a:t>
            </a:r>
          </a:p>
          <a:p>
            <a:r>
              <a:rPr kumimoji="1" lang="ja-JP" altLang="en-US" sz="2800" b="1" dirty="0"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b="1" dirty="0">
                <a:ea typeface="ＭＳ ゴシック" panose="020B0609070205080204" pitchFamily="49" charset="-128"/>
              </a:rPr>
              <a:t>Reaction SA-AP</a:t>
            </a:r>
          </a:p>
          <a:p>
            <a:r>
              <a:rPr kumimoji="1" lang="ja-JP" altLang="en-US" sz="2800" b="1" dirty="0"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b="1" dirty="0">
                <a:ea typeface="ＭＳ ゴシック" panose="020B0609070205080204" pitchFamily="49" charset="-128"/>
              </a:rPr>
              <a:t>Enzymatic reactions with BCIP/NBT </a:t>
            </a:r>
          </a:p>
          <a:p>
            <a:r>
              <a:rPr kumimoji="1" lang="ja-JP" altLang="en-US" sz="2800" b="1" dirty="0"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b="1" dirty="0">
                <a:ea typeface="ＭＳ ゴシック" panose="020B0609070205080204" pitchFamily="49" charset="-128"/>
              </a:rPr>
              <a:t>Scanning by Image J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9D9231B-BC0B-FB8A-4A86-59F677A1187A}"/>
              </a:ext>
            </a:extLst>
          </p:cNvPr>
          <p:cNvCxnSpPr>
            <a:cxnSpLocks/>
          </p:cNvCxnSpPr>
          <p:nvPr/>
        </p:nvCxnSpPr>
        <p:spPr>
          <a:xfrm>
            <a:off x="7022028" y="37900105"/>
            <a:ext cx="0" cy="4630589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D426949-DDEF-0D2C-FC50-4C44D4BA2552}"/>
              </a:ext>
            </a:extLst>
          </p:cNvPr>
          <p:cNvSpPr txBox="1"/>
          <p:nvPr/>
        </p:nvSpPr>
        <p:spPr>
          <a:xfrm>
            <a:off x="7357330" y="39530975"/>
            <a:ext cx="1185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n w="0"/>
                <a:ea typeface="ＭＳ Ｐゴシック" panose="020B0600070205080204" pitchFamily="50" charset="-128"/>
                <a:cs typeface="Times New Roman" panose="02020603050405020304" pitchFamily="18" charset="0"/>
              </a:rPr>
              <a:t>SA-AP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C680A62-50AF-AA7F-D3F4-F272A352355F}"/>
              </a:ext>
            </a:extLst>
          </p:cNvPr>
          <p:cNvSpPr txBox="1"/>
          <p:nvPr/>
        </p:nvSpPr>
        <p:spPr>
          <a:xfrm>
            <a:off x="6862288" y="38423154"/>
            <a:ext cx="177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n w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BCIP/NBT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CF9218C-72AC-2AFC-B60C-A390912BFC5F}"/>
              </a:ext>
            </a:extLst>
          </p:cNvPr>
          <p:cNvSpPr txBox="1"/>
          <p:nvPr/>
        </p:nvSpPr>
        <p:spPr>
          <a:xfrm>
            <a:off x="7112922" y="40263367"/>
            <a:ext cx="1255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n w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Bt-hCG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345AB0D-6AB4-6DDA-C214-061C2CB1F4DD}"/>
              </a:ext>
            </a:extLst>
          </p:cNvPr>
          <p:cNvSpPr txBox="1"/>
          <p:nvPr/>
        </p:nvSpPr>
        <p:spPr>
          <a:xfrm>
            <a:off x="8027475" y="41771838"/>
            <a:ext cx="1731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n w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Antibody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5E36A7F-28AB-448B-3ABC-38CB0911B16D}"/>
              </a:ext>
            </a:extLst>
          </p:cNvPr>
          <p:cNvSpPr txBox="1"/>
          <p:nvPr/>
        </p:nvSpPr>
        <p:spPr>
          <a:xfrm>
            <a:off x="9795058" y="42192609"/>
            <a:ext cx="2412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n w="0"/>
                <a:ea typeface="ＭＳ Ｐゴシック" panose="020B0600070205080204" pitchFamily="50" charset="-128"/>
                <a:cs typeface="Times New Roman" panose="02020603050405020304" pitchFamily="18" charset="0"/>
              </a:rPr>
              <a:t>NC membrane</a:t>
            </a:r>
            <a:endParaRPr lang="en-US" altLang="ja-JP" sz="2400" b="1" dirty="0">
              <a:ln w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3D310227-5983-2E79-5A9E-31C29AE3F0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3905" y="38445609"/>
            <a:ext cx="2896303" cy="3977833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D77263F7-75C4-4023-2325-35E4C0E8DF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627" y="40509829"/>
            <a:ext cx="5472732" cy="660028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F6C67CF-1583-F8D4-0021-3837591A78CB}"/>
              </a:ext>
            </a:extLst>
          </p:cNvPr>
          <p:cNvSpPr txBox="1"/>
          <p:nvPr/>
        </p:nvSpPr>
        <p:spPr>
          <a:xfrm>
            <a:off x="1593461" y="40641966"/>
            <a:ext cx="1161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n w="0"/>
                <a:ea typeface="ＭＳ ゴシック" panose="020B0609070205080204" pitchFamily="49" charset="-128"/>
                <a:cs typeface="Times New Roman" panose="02020603050405020304" pitchFamily="18" charset="0"/>
              </a:rPr>
              <a:t>protein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94E1BB9-E3ED-8327-12DE-6B3C8C7DFC38}"/>
              </a:ext>
            </a:extLst>
          </p:cNvPr>
          <p:cNvSpPr txBox="1"/>
          <p:nvPr/>
        </p:nvSpPr>
        <p:spPr>
          <a:xfrm>
            <a:off x="1097412" y="41172334"/>
            <a:ext cx="2265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n w="0"/>
                <a:ea typeface="ＭＳ Ｐゴシック" panose="020B0600070205080204" pitchFamily="50" charset="-128"/>
                <a:cs typeface="Times New Roman" panose="02020603050405020304" pitchFamily="18" charset="0"/>
              </a:rPr>
              <a:t>NC membrane</a:t>
            </a:r>
            <a:endParaRPr lang="en-US" altLang="ja-JP" sz="2400" b="1" dirty="0">
              <a:ln w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1E3D940-4BAC-5DB7-519D-9993872FCC6C}"/>
              </a:ext>
            </a:extLst>
          </p:cNvPr>
          <p:cNvSpPr txBox="1"/>
          <p:nvPr/>
        </p:nvSpPr>
        <p:spPr>
          <a:xfrm>
            <a:off x="2550340" y="40294144"/>
            <a:ext cx="1980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n w="0"/>
                <a:ea typeface="ＭＳ ゴシック" panose="020B0609070205080204" pitchFamily="49" charset="-128"/>
                <a:cs typeface="Times New Roman" panose="02020603050405020304" pitchFamily="18" charset="0"/>
              </a:rPr>
              <a:t>CBB staining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57E1FA08-9B69-B090-ACF2-F8E9048259E3}"/>
              </a:ext>
            </a:extLst>
          </p:cNvPr>
          <p:cNvGrpSpPr/>
          <p:nvPr/>
        </p:nvGrpSpPr>
        <p:grpSpPr>
          <a:xfrm>
            <a:off x="57385" y="33626288"/>
            <a:ext cx="15082093" cy="3994952"/>
            <a:chOff x="-17936529" y="26688593"/>
            <a:chExt cx="15082093" cy="3994952"/>
          </a:xfrm>
        </p:grpSpPr>
        <p:sp>
          <p:nvSpPr>
            <p:cNvPr id="38" name="四角形: 角を丸くする 37">
              <a:extLst>
                <a:ext uri="{FF2B5EF4-FFF2-40B4-BE49-F238E27FC236}">
                  <a16:creationId xmlns:a16="http://schemas.microsoft.com/office/drawing/2014/main" id="{823A1550-2AE8-E12B-1673-05D00A9E7AEF}"/>
                </a:ext>
              </a:extLst>
            </p:cNvPr>
            <p:cNvSpPr/>
            <p:nvPr/>
          </p:nvSpPr>
          <p:spPr>
            <a:xfrm>
              <a:off x="-17744152" y="27995461"/>
              <a:ext cx="1980157" cy="22846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  <a:ea typeface="ＭＳ ゴシック" panose="020B0609070205080204" pitchFamily="49" charset="-128"/>
                </a:rPr>
                <a:t>Oxygen plasma irradiation</a:t>
              </a:r>
              <a:endParaRPr kumimoji="1" lang="ja-JP" altLang="en-US" sz="2800" b="1" dirty="0">
                <a:solidFill>
                  <a:schemeClr val="tx1"/>
                </a:solidFill>
                <a:ea typeface="ＭＳ ゴシック" panose="020B0609070205080204" pitchFamily="49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5A2B03D-9CC5-E1D8-3FFB-C6FF7AE4B5B0}"/>
                </a:ext>
              </a:extLst>
            </p:cNvPr>
            <p:cNvSpPr txBox="1"/>
            <p:nvPr/>
          </p:nvSpPr>
          <p:spPr>
            <a:xfrm>
              <a:off x="-17936529" y="26688593"/>
              <a:ext cx="92276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b="1" dirty="0">
                  <a:ea typeface="ＭＳ ゴシック" panose="020B0609070205080204" pitchFamily="49" charset="-128"/>
                </a:rPr>
                <a:t>◆ Spotting and washing</a:t>
              </a:r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40769454-A754-5687-A786-0ED9F8F869E9}"/>
                </a:ext>
              </a:extLst>
            </p:cNvPr>
            <p:cNvSpPr/>
            <p:nvPr/>
          </p:nvSpPr>
          <p:spPr>
            <a:xfrm>
              <a:off x="-11945827" y="27369544"/>
              <a:ext cx="6144978" cy="3314001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b="1" dirty="0">
                <a:ea typeface="ＭＳ ゴシック" panose="020B0609070205080204" pitchFamily="49" charset="-128"/>
              </a:endParaRPr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97163B7A-D801-4EFA-B4A2-2149D8058AA1}"/>
                </a:ext>
              </a:extLst>
            </p:cNvPr>
            <p:cNvSpPr/>
            <p:nvPr/>
          </p:nvSpPr>
          <p:spPr>
            <a:xfrm>
              <a:off x="-17828162" y="27884431"/>
              <a:ext cx="11859544" cy="2555525"/>
            </a:xfrm>
            <a:prstGeom prst="roundRect">
              <a:avLst>
                <a:gd name="adj" fmla="val 10755"/>
              </a:avLst>
            </a:prstGeom>
            <a:noFill/>
            <a:ln w="571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b="1" dirty="0"/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A16952D2-1CAA-A3C7-6B60-2174DF891934}"/>
                </a:ext>
              </a:extLst>
            </p:cNvPr>
            <p:cNvSpPr/>
            <p:nvPr/>
          </p:nvSpPr>
          <p:spPr>
            <a:xfrm>
              <a:off x="-15429254" y="27980163"/>
              <a:ext cx="3366401" cy="22846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1"/>
                  </a:solidFill>
                  <a:ea typeface="ＭＳ ゴシック" panose="020B0609070205080204" pitchFamily="49" charset="-128"/>
                </a:rPr>
                <a:t>Spotting</a:t>
              </a:r>
              <a:r>
                <a:rPr lang="ja-JP" altLang="en-US" sz="2800" b="1" dirty="0">
                  <a:solidFill>
                    <a:schemeClr val="tx1"/>
                  </a:solidFill>
                  <a:ea typeface="ＭＳ ゴシック" panose="020B0609070205080204" pitchFamily="49" charset="-128"/>
                </a:rPr>
                <a:t> </a:t>
              </a:r>
              <a:r>
                <a:rPr lang="en-US" altLang="ja-JP" sz="2800" b="1" dirty="0">
                  <a:solidFill>
                    <a:schemeClr val="tx1"/>
                  </a:solidFill>
                  <a:ea typeface="ＭＳ ゴシック" panose="020B0609070205080204" pitchFamily="49" charset="-128"/>
                </a:rPr>
                <a:t>the sample </a:t>
              </a:r>
            </a:p>
            <a:p>
              <a:pPr algn="ctr"/>
              <a:r>
                <a:rPr lang="en-US" altLang="ja-JP" sz="2800" b="1" dirty="0">
                  <a:solidFill>
                    <a:schemeClr val="tx1"/>
                  </a:solidFill>
                  <a:ea typeface="ＭＳ ゴシック" panose="020B0609070205080204" pitchFamily="49" charset="-128"/>
                </a:rPr>
                <a:t>solution on NC </a:t>
              </a:r>
            </a:p>
            <a:p>
              <a:pPr algn="ctr"/>
              <a:r>
                <a:rPr lang="en-US" altLang="ja-JP" sz="2800" b="1" dirty="0">
                  <a:solidFill>
                    <a:schemeClr val="tx1"/>
                  </a:solidFill>
                  <a:ea typeface="ＭＳ ゴシック" panose="020B0609070205080204" pitchFamily="49" charset="-128"/>
                </a:rPr>
                <a:t>membrane(2 </a:t>
              </a:r>
              <a:r>
                <a:rPr lang="el-GR" altLang="ja-JP" sz="2800" b="1" dirty="0">
                  <a:solidFill>
                    <a:schemeClr val="tx1"/>
                  </a:solidFill>
                  <a:ea typeface="ＭＳ ゴシック" panose="020B0609070205080204" pitchFamily="49" charset="-128"/>
                </a:rPr>
                <a:t>μ</a:t>
              </a:r>
              <a:r>
                <a:rPr lang="en-US" altLang="ja-JP" sz="2800" b="1" dirty="0">
                  <a:solidFill>
                    <a:schemeClr val="tx1"/>
                  </a:solidFill>
                  <a:ea typeface="ＭＳ ゴシック" panose="020B0609070205080204" pitchFamily="49" charset="-128"/>
                </a:rPr>
                <a:t>L)</a:t>
              </a:r>
              <a:endParaRPr kumimoji="1" lang="ja-JP" altLang="en-US" sz="2800" b="1" dirty="0">
                <a:solidFill>
                  <a:schemeClr val="tx1"/>
                </a:solidFill>
                <a:ea typeface="ＭＳ ゴシック" panose="020B0609070205080204" pitchFamily="49" charset="-128"/>
              </a:endParaRPr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419BA76F-518E-7B90-8175-75040758471C}"/>
                </a:ext>
              </a:extLst>
            </p:cNvPr>
            <p:cNvSpPr/>
            <p:nvPr/>
          </p:nvSpPr>
          <p:spPr>
            <a:xfrm>
              <a:off x="-8645760" y="28003930"/>
              <a:ext cx="2423022" cy="227480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  <a:ea typeface="ＭＳ ゴシック" panose="020B0609070205080204" pitchFamily="49" charset="-128"/>
                </a:rPr>
                <a:t>Washing with mili-Q water (10 min)</a:t>
              </a:r>
              <a:endParaRPr kumimoji="1" lang="ja-JP" altLang="en-US" sz="2800" b="1" dirty="0">
                <a:solidFill>
                  <a:schemeClr val="tx1"/>
                </a:solidFill>
                <a:ea typeface="ＭＳ ゴシック" panose="020B0609070205080204" pitchFamily="49" charset="-128"/>
              </a:endParaRPr>
            </a:p>
          </p:txBody>
        </p:sp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79D38BD1-1FF3-3E4E-8C04-87ACEB8B22C2}"/>
                </a:ext>
              </a:extLst>
            </p:cNvPr>
            <p:cNvSpPr/>
            <p:nvPr/>
          </p:nvSpPr>
          <p:spPr>
            <a:xfrm>
              <a:off x="-11778299" y="28683650"/>
              <a:ext cx="2679684" cy="15964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  <a:ea typeface="ＭＳ ゴシック" panose="020B0609070205080204" pitchFamily="49" charset="-128"/>
                </a:rPr>
                <a:t>Washing with TBST (10 min)</a:t>
              </a:r>
              <a:endParaRPr kumimoji="1" lang="ja-JP" altLang="en-US" sz="2800" b="1" dirty="0">
                <a:solidFill>
                  <a:schemeClr val="tx1"/>
                </a:solidFill>
                <a:ea typeface="ＭＳ ゴシック" panose="020B0609070205080204" pitchFamily="49" charset="-128"/>
              </a:endParaRP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29921B14-ACC0-BB35-F2FF-A6C634E7B8E8}"/>
                </a:ext>
              </a:extLst>
            </p:cNvPr>
            <p:cNvCxnSpPr>
              <a:cxnSpLocks/>
            </p:cNvCxnSpPr>
            <p:nvPr/>
          </p:nvCxnSpPr>
          <p:spPr>
            <a:xfrm>
              <a:off x="-12241564" y="28312575"/>
              <a:ext cx="3658499" cy="0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422F9937-1616-2A49-2A13-4E27F7B53C32}"/>
                </a:ext>
              </a:extLst>
            </p:cNvPr>
            <p:cNvCxnSpPr>
              <a:cxnSpLocks/>
            </p:cNvCxnSpPr>
            <p:nvPr/>
          </p:nvCxnSpPr>
          <p:spPr>
            <a:xfrm>
              <a:off x="-12241564" y="29538451"/>
              <a:ext cx="556691" cy="0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E802E55-FA9A-012D-2ED7-28B8657C7B20}"/>
                </a:ext>
              </a:extLst>
            </p:cNvPr>
            <p:cNvSpPr txBox="1"/>
            <p:nvPr/>
          </p:nvSpPr>
          <p:spPr>
            <a:xfrm>
              <a:off x="-10206576" y="27361211"/>
              <a:ext cx="2876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>
                  <a:ea typeface="ＭＳ ゴシック" panose="020B0609070205080204" pitchFamily="49" charset="-128"/>
                </a:rPr>
                <a:t>Washing methods</a:t>
              </a:r>
              <a:endParaRPr kumimoji="1" lang="ja-JP" altLang="en-US" sz="2800" b="1" dirty="0">
                <a:ea typeface="ＭＳ ゴシック" panose="020B0609070205080204" pitchFamily="49" charset="-128"/>
              </a:endParaRPr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E4BAF208-9915-B17C-08E0-C23FA57111CD}"/>
                </a:ext>
              </a:extLst>
            </p:cNvPr>
            <p:cNvSpPr/>
            <p:nvPr/>
          </p:nvSpPr>
          <p:spPr>
            <a:xfrm>
              <a:off x="-17825162" y="28459809"/>
              <a:ext cx="11694222" cy="1903278"/>
            </a:xfrm>
            <a:prstGeom prst="round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b="1" dirty="0"/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D5769755-2CD1-C606-F9DA-DE0E6553421C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-5982695" y="28312575"/>
              <a:ext cx="539437" cy="0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4EC1C7E-2857-408D-4948-6A6C98AF5222}"/>
                </a:ext>
              </a:extLst>
            </p:cNvPr>
            <p:cNvSpPr txBox="1"/>
            <p:nvPr/>
          </p:nvSpPr>
          <p:spPr>
            <a:xfrm>
              <a:off x="-5443258" y="27835521"/>
              <a:ext cx="25888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>
                  <a:ea typeface="ＭＳ ゴシック" panose="020B0609070205080204" pitchFamily="49" charset="-128"/>
                </a:rPr>
                <a:t>Adsorption characterization</a:t>
              </a:r>
              <a:endParaRPr kumimoji="1" lang="ja-JP" altLang="en-US" sz="2800" b="1" dirty="0">
                <a:ea typeface="ＭＳ ゴシック" panose="020B0609070205080204" pitchFamily="49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99CE6E51-D38C-99A5-2B22-F492F03A6193}"/>
                </a:ext>
              </a:extLst>
            </p:cNvPr>
            <p:cNvSpPr txBox="1"/>
            <p:nvPr/>
          </p:nvSpPr>
          <p:spPr>
            <a:xfrm>
              <a:off x="-5533624" y="29071095"/>
              <a:ext cx="26639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>
                  <a:ea typeface="ＭＳ ゴシック" panose="020B0609070205080204" pitchFamily="49" charset="-128"/>
                </a:rPr>
                <a:t>Residual activity check</a:t>
              </a:r>
              <a:endParaRPr kumimoji="1" lang="ja-JP" altLang="en-US" sz="2800" b="1" dirty="0">
                <a:ea typeface="ＭＳ ゴシック" panose="020B0609070205080204" pitchFamily="49" charset="-128"/>
              </a:endParaRPr>
            </a:p>
          </p:txBody>
        </p: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CE4959A4-9525-07CB-5853-D20D404B7174}"/>
                </a:ext>
              </a:extLst>
            </p:cNvPr>
            <p:cNvCxnSpPr>
              <a:cxnSpLocks/>
            </p:cNvCxnSpPr>
            <p:nvPr/>
          </p:nvCxnSpPr>
          <p:spPr>
            <a:xfrm>
              <a:off x="-9155868" y="29526288"/>
              <a:ext cx="556691" cy="0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769F3EC0-7E92-493C-B627-7FB1F4380C14}"/>
                </a:ext>
              </a:extLst>
            </p:cNvPr>
            <p:cNvCxnSpPr>
              <a:cxnSpLocks/>
            </p:cNvCxnSpPr>
            <p:nvPr/>
          </p:nvCxnSpPr>
          <p:spPr>
            <a:xfrm>
              <a:off x="-15819692" y="29158148"/>
              <a:ext cx="556691" cy="0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F712B7E2-58F2-92A2-8023-5F6C417EB065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 flipV="1">
              <a:off x="-6162240" y="29548149"/>
              <a:ext cx="628616" cy="1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8E87F49-7308-759A-07F9-B1ED7B361C20}"/>
              </a:ext>
            </a:extLst>
          </p:cNvPr>
          <p:cNvSpPr txBox="1"/>
          <p:nvPr/>
        </p:nvSpPr>
        <p:spPr>
          <a:xfrm>
            <a:off x="249594" y="22097464"/>
            <a:ext cx="2428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05C4B-D635-269E-290E-4449002D02A4}"/>
              </a:ext>
            </a:extLst>
          </p:cNvPr>
          <p:cNvSpPr txBox="1"/>
          <p:nvPr/>
        </p:nvSpPr>
        <p:spPr>
          <a:xfrm>
            <a:off x="404561" y="30296078"/>
            <a:ext cx="2428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Methods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DCCDC6D-B433-80FB-FDA0-44C102DFD36F}"/>
              </a:ext>
            </a:extLst>
          </p:cNvPr>
          <p:cNvSpPr txBox="1"/>
          <p:nvPr/>
        </p:nvSpPr>
        <p:spPr>
          <a:xfrm>
            <a:off x="1655614" y="281233"/>
            <a:ext cx="233303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i="0" u="none" strike="noStrike" baseline="0" dirty="0">
                <a:solidFill>
                  <a:schemeClr val="bg1"/>
                </a:solidFill>
              </a:rPr>
              <a:t>酸素プラズマ照射ニトロセルロース膜に対する抗体の吸着特性</a:t>
            </a:r>
            <a:endParaRPr lang="en-US" altLang="ja-JP" sz="6000" b="1" i="0" u="none" strike="noStrike" baseline="0" dirty="0">
              <a:solidFill>
                <a:schemeClr val="bg1"/>
              </a:solidFill>
            </a:endParaRPr>
          </a:p>
          <a:p>
            <a:pPr algn="ctr"/>
            <a:r>
              <a:rPr lang="ja-JP" altLang="en-US" sz="6000" b="1" i="0" u="none" strike="noStrike" baseline="0" dirty="0">
                <a:solidFill>
                  <a:schemeClr val="bg1"/>
                </a:solidFill>
              </a:rPr>
              <a:t>及び残存活性の評価</a:t>
            </a:r>
            <a:endParaRPr lang="en-US" altLang="ja-JP" sz="6000" b="1" i="0" u="none" strike="noStrike" baseline="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DAD85AC-4E6D-C370-DC30-A8E4DE9295C4}"/>
              </a:ext>
            </a:extLst>
          </p:cNvPr>
          <p:cNvSpPr txBox="1"/>
          <p:nvPr/>
        </p:nvSpPr>
        <p:spPr>
          <a:xfrm>
            <a:off x="33662" y="31153371"/>
            <a:ext cx="630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ea typeface="ＭＳ ゴシック" panose="020B0609070205080204" pitchFamily="49" charset="-128"/>
              </a:rPr>
              <a:t>◆ Oxygen plasma conditions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4C493BB-1B45-5D40-ED0B-AF0DE5AE61D5}"/>
              </a:ext>
            </a:extLst>
          </p:cNvPr>
          <p:cNvSpPr txBox="1"/>
          <p:nvPr/>
        </p:nvSpPr>
        <p:spPr>
          <a:xfrm>
            <a:off x="44664" y="22912325"/>
            <a:ext cx="14415562" cy="403187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◆</a:t>
            </a:r>
            <a:r>
              <a:rPr kumimoji="1" lang="en-US" altLang="ja-JP" sz="3200" b="1" dirty="0">
                <a:ea typeface="ＭＳ ゴシック" panose="020B0609070205080204" pitchFamily="49" charset="-128"/>
              </a:rPr>
              <a:t>NC membranes</a:t>
            </a:r>
            <a:r>
              <a:rPr lang="ja-JP" altLang="en-US" sz="3200" b="1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lang="en-US" altLang="ja-JP" sz="3200" b="1" kern="100" dirty="0">
              <a:solidFill>
                <a:srgbClr val="FF0000"/>
              </a:solidFill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3200" b="1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3200" b="1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Membrane</a:t>
            </a:r>
            <a:r>
              <a:rPr lang="ja-JP" altLang="en-US" sz="3200" b="1" kern="1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for Immunochromatography IAB135-EX (Advantec)</a:t>
            </a:r>
            <a:endParaRPr kumimoji="1" lang="en-US" altLang="ja-JP" sz="3200" b="1" kern="100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kumimoji="1" lang="en-US" altLang="ja-JP" sz="3200" b="1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◆</a:t>
            </a:r>
            <a:r>
              <a:rPr kumimoji="1" lang="en-US" altLang="ja-JP" sz="3200" b="1" dirty="0">
                <a:ea typeface="ＭＳ ゴシック" panose="020B0609070205080204" pitchFamily="49" charset="-128"/>
              </a:rPr>
              <a:t>Antibodies</a:t>
            </a:r>
          </a:p>
          <a:p>
            <a:pPr algn="just"/>
            <a:r>
              <a:rPr kumimoji="1" lang="ja-JP" altLang="en-US" sz="3200" b="1" dirty="0">
                <a:ea typeface="ＭＳ ゴシック" panose="020B0609070205080204" pitchFamily="49" charset="-128"/>
              </a:rPr>
              <a:t>　</a:t>
            </a:r>
            <a:r>
              <a:rPr kumimoji="1" lang="en-US" altLang="ja-JP" sz="3200" b="1" dirty="0">
                <a:ea typeface="ＭＳ ゴシック" panose="020B0609070205080204" pitchFamily="49" charset="-128"/>
              </a:rPr>
              <a:t>Mouse IgG (Fujifilm WAKO)</a:t>
            </a:r>
          </a:p>
          <a:p>
            <a:pPr algn="just"/>
            <a:r>
              <a:rPr lang="ja-JP" altLang="en-US" sz="3200" b="1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3200" b="1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Anti-hCG Mouse mAb(4G2) (Advantec)</a:t>
            </a:r>
          </a:p>
          <a:p>
            <a:pPr algn="just"/>
            <a:r>
              <a:rPr kumimoji="1" lang="en-US" altLang="ja-JP" sz="3200" b="1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◆</a:t>
            </a:r>
            <a:r>
              <a:rPr kumimoji="1" lang="en-US" altLang="ja-JP" sz="3200" b="1" dirty="0">
                <a:ea typeface="ＭＳ ゴシック" panose="020B0609070205080204" pitchFamily="49" charset="-128"/>
              </a:rPr>
              <a:t>Antigen</a:t>
            </a:r>
          </a:p>
          <a:p>
            <a:r>
              <a:rPr kumimoji="1" lang="ja-JP" altLang="en-US" sz="3200" b="1" dirty="0">
                <a:ea typeface="ＭＳ ゴシック" panose="020B0609070205080204" pitchFamily="49" charset="-128"/>
              </a:rPr>
              <a:t>　</a:t>
            </a:r>
            <a:r>
              <a:rPr kumimoji="1" lang="en-US" altLang="ja-JP" sz="3200" b="1" dirty="0">
                <a:ea typeface="ＭＳ ゴシック" panose="020B0609070205080204" pitchFamily="49" charset="-128"/>
              </a:rPr>
              <a:t>Human Chorionic Gonadotropin(</a:t>
            </a:r>
            <a:r>
              <a:rPr kumimoji="1" lang="en-US" altLang="ja-JP" sz="3200" b="1" dirty="0" err="1">
                <a:ea typeface="ＭＳ ゴシック" panose="020B0609070205080204" pitchFamily="49" charset="-128"/>
              </a:rPr>
              <a:t>hCG</a:t>
            </a:r>
            <a:r>
              <a:rPr kumimoji="1" lang="en-US" altLang="ja-JP" sz="3200" b="1" dirty="0">
                <a:ea typeface="ＭＳ ゴシック" panose="020B0609070205080204" pitchFamily="49" charset="-128"/>
              </a:rPr>
              <a:t>) (Merck)</a:t>
            </a:r>
          </a:p>
          <a:p>
            <a:r>
              <a:rPr kumimoji="1" lang="ja-JP" altLang="en-US" sz="3200" b="1" dirty="0">
                <a:ea typeface="ＭＳ ゴシック" panose="020B0609070205080204" pitchFamily="49" charset="-128"/>
              </a:rPr>
              <a:t>◆</a:t>
            </a:r>
            <a:r>
              <a:rPr kumimoji="1" lang="en-US" altLang="ja-JP" sz="3200" b="1" dirty="0">
                <a:ea typeface="ＭＳ ゴシック" panose="020B0609070205080204" pitchFamily="49" charset="-128"/>
              </a:rPr>
              <a:t>Buffer</a:t>
            </a:r>
          </a:p>
        </p:txBody>
      </p:sp>
      <p:sp>
        <p:nvSpPr>
          <p:cNvPr id="459" name="テキスト ボックス 458">
            <a:extLst>
              <a:ext uri="{FF2B5EF4-FFF2-40B4-BE49-F238E27FC236}">
                <a16:creationId xmlns:a16="http://schemas.microsoft.com/office/drawing/2014/main" id="{CDF2EEF2-EE61-04FC-FB95-7ACEC8251451}"/>
              </a:ext>
            </a:extLst>
          </p:cNvPr>
          <p:cNvSpPr txBox="1"/>
          <p:nvPr/>
        </p:nvSpPr>
        <p:spPr>
          <a:xfrm>
            <a:off x="15114199" y="39761970"/>
            <a:ext cx="15111235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✔ </a:t>
            </a:r>
            <a:r>
              <a:rPr kumimoji="1" lang="en-US" altLang="ja-JP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Characteristics of antibody adsorption and residual activity on NC membrane were clarified.</a:t>
            </a:r>
          </a:p>
          <a:p>
            <a:r>
              <a:rPr kumimoji="1" lang="ja-JP" alt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✔ </a:t>
            </a:r>
            <a:r>
              <a:rPr lang="en-US" altLang="ja-JP" sz="3200" b="1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It was suggested that the surface properties of NC membrane were changed by oxygen plasma treatment under the low pressure condition.</a:t>
            </a:r>
            <a:endParaRPr kumimoji="1" lang="en-US" altLang="ja-JP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✔</a:t>
            </a:r>
            <a:r>
              <a:rPr kumimoji="1" lang="en-US" altLang="ja-JP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Oxygen plasma irradiation has a potential to improve antigen-binding activities of antibodies after adsorption.</a:t>
            </a:r>
            <a:endParaRPr lang="en-US" altLang="ja-JP" sz="3200" b="1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0" name="表 49">
            <a:extLst>
              <a:ext uri="{FF2B5EF4-FFF2-40B4-BE49-F238E27FC236}">
                <a16:creationId xmlns:a16="http://schemas.microsoft.com/office/drawing/2014/main" id="{6345BE18-69A9-36C0-30A8-04433A43E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47495"/>
              </p:ext>
            </p:extLst>
          </p:nvPr>
        </p:nvGraphicFramePr>
        <p:xfrm>
          <a:off x="559484" y="26859628"/>
          <a:ext cx="13936153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399">
                  <a:extLst>
                    <a:ext uri="{9D8B030D-6E8A-4147-A177-3AD203B41FA5}">
                      <a16:colId xmlns:a16="http://schemas.microsoft.com/office/drawing/2014/main" val="1748504415"/>
                    </a:ext>
                  </a:extLst>
                </a:gridCol>
                <a:gridCol w="2023459">
                  <a:extLst>
                    <a:ext uri="{9D8B030D-6E8A-4147-A177-3AD203B41FA5}">
                      <a16:colId xmlns:a16="http://schemas.microsoft.com/office/drawing/2014/main" val="201694788"/>
                    </a:ext>
                  </a:extLst>
                </a:gridCol>
                <a:gridCol w="2023459">
                  <a:extLst>
                    <a:ext uri="{9D8B030D-6E8A-4147-A177-3AD203B41FA5}">
                      <a16:colId xmlns:a16="http://schemas.microsoft.com/office/drawing/2014/main" val="655852448"/>
                    </a:ext>
                  </a:extLst>
                </a:gridCol>
                <a:gridCol w="2023459">
                  <a:extLst>
                    <a:ext uri="{9D8B030D-6E8A-4147-A177-3AD203B41FA5}">
                      <a16:colId xmlns:a16="http://schemas.microsoft.com/office/drawing/2014/main" val="1030222632"/>
                    </a:ext>
                  </a:extLst>
                </a:gridCol>
                <a:gridCol w="2023459">
                  <a:extLst>
                    <a:ext uri="{9D8B030D-6E8A-4147-A177-3AD203B41FA5}">
                      <a16:colId xmlns:a16="http://schemas.microsoft.com/office/drawing/2014/main" val="2371942685"/>
                    </a:ext>
                  </a:extLst>
                </a:gridCol>
                <a:gridCol w="2023459">
                  <a:extLst>
                    <a:ext uri="{9D8B030D-6E8A-4147-A177-3AD203B41FA5}">
                      <a16:colId xmlns:a16="http://schemas.microsoft.com/office/drawing/2014/main" val="622437838"/>
                    </a:ext>
                  </a:extLst>
                </a:gridCol>
                <a:gridCol w="2023459">
                  <a:extLst>
                    <a:ext uri="{9D8B030D-6E8A-4147-A177-3AD203B41FA5}">
                      <a16:colId xmlns:a16="http://schemas.microsoft.com/office/drawing/2014/main" val="1441299704"/>
                    </a:ext>
                  </a:extLst>
                </a:gridCol>
              </a:tblGrid>
              <a:tr h="2374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tx1"/>
                          </a:solidFill>
                        </a:rPr>
                        <a:t>pH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tx1"/>
                          </a:solidFill>
                        </a:rPr>
                        <a:t>1-3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tx1"/>
                          </a:solidFill>
                        </a:rPr>
                        <a:t>5-6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tx1"/>
                          </a:solidFill>
                        </a:rPr>
                        <a:t>7-8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tx1"/>
                          </a:solidFill>
                        </a:rPr>
                        <a:t>9-12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tx1"/>
                          </a:solidFill>
                        </a:rPr>
                        <a:t>13-14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468560"/>
                  </a:ext>
                </a:extLst>
              </a:tr>
              <a:tr h="2374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ea typeface="ＭＳ ゴシック" panose="020B0609070205080204" pitchFamily="49" charset="-128"/>
                        </a:rPr>
                        <a:t>Buffer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baseline="0" dirty="0">
                          <a:solidFill>
                            <a:schemeClr val="tx1"/>
                          </a:solidFill>
                          <a:latin typeface="+mn-lt"/>
                          <a:ea typeface="ＭＳ ゴシック" panose="020B0609070205080204" pitchFamily="49" charset="-128"/>
                        </a:rPr>
                        <a:t>Gly-HCl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baseline="0" dirty="0">
                          <a:solidFill>
                            <a:schemeClr val="tx1"/>
                          </a:solidFill>
                          <a:latin typeface="+mn-lt"/>
                          <a:ea typeface="ＭＳ ゴシック" panose="020B0609070205080204" pitchFamily="49" charset="-128"/>
                        </a:rPr>
                        <a:t>Acetate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baseline="0" dirty="0">
                          <a:solidFill>
                            <a:schemeClr val="tx1"/>
                          </a:solidFill>
                          <a:latin typeface="+mn-lt"/>
                          <a:ea typeface="ＭＳ ゴシック" panose="020B0609070205080204" pitchFamily="49" charset="-128"/>
                        </a:rPr>
                        <a:t>MES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baseline="0" dirty="0">
                          <a:solidFill>
                            <a:schemeClr val="tx1"/>
                          </a:solidFill>
                          <a:latin typeface="+mn-lt"/>
                          <a:ea typeface="ＭＳ ゴシック" panose="020B0609070205080204" pitchFamily="49" charset="-128"/>
                        </a:rPr>
                        <a:t>Tris-HCl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baseline="0" dirty="0">
                          <a:solidFill>
                            <a:schemeClr val="tx1"/>
                          </a:solidFill>
                          <a:latin typeface="+mn-lt"/>
                          <a:ea typeface="ＭＳ ゴシック" panose="020B0609070205080204" pitchFamily="49" charset="-128"/>
                        </a:rPr>
                        <a:t>Gly-NaOH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baseline="0" dirty="0">
                          <a:solidFill>
                            <a:schemeClr val="tx1"/>
                          </a:solidFill>
                          <a:latin typeface="+mn-lt"/>
                          <a:ea typeface="ＭＳ ゴシック" panose="020B0609070205080204" pitchFamily="49" charset="-128"/>
                        </a:rPr>
                        <a:t>KCl-NaOH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06736"/>
                  </a:ext>
                </a:extLst>
              </a:tr>
            </a:tbl>
          </a:graphicData>
        </a:graphic>
      </p:graphicFrame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DB669C58-3D04-970B-E8D5-2574CFD0EC9F}"/>
              </a:ext>
            </a:extLst>
          </p:cNvPr>
          <p:cNvSpPr/>
          <p:nvPr/>
        </p:nvSpPr>
        <p:spPr>
          <a:xfrm>
            <a:off x="1394404" y="12616173"/>
            <a:ext cx="12841805" cy="3523209"/>
          </a:xfrm>
          <a:prstGeom prst="round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5" name="表 54">
            <a:extLst>
              <a:ext uri="{FF2B5EF4-FFF2-40B4-BE49-F238E27FC236}">
                <a16:creationId xmlns:a16="http://schemas.microsoft.com/office/drawing/2014/main" id="{740A5490-1D01-1FED-E56B-63C0F324E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986154"/>
              </p:ext>
            </p:extLst>
          </p:nvPr>
        </p:nvGraphicFramePr>
        <p:xfrm>
          <a:off x="3525694" y="28326331"/>
          <a:ext cx="539936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42">
                  <a:extLst>
                    <a:ext uri="{9D8B030D-6E8A-4147-A177-3AD203B41FA5}">
                      <a16:colId xmlns:a16="http://schemas.microsoft.com/office/drawing/2014/main" val="1004232363"/>
                    </a:ext>
                  </a:extLst>
                </a:gridCol>
                <a:gridCol w="2680123">
                  <a:extLst>
                    <a:ext uri="{9D8B030D-6E8A-4147-A177-3AD203B41FA5}">
                      <a16:colId xmlns:a16="http://schemas.microsoft.com/office/drawing/2014/main" val="169366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baseline="0" dirty="0">
                          <a:solidFill>
                            <a:schemeClr val="tx1"/>
                          </a:solidFill>
                          <a:latin typeface="+mn-lt"/>
                          <a:ea typeface="ＭＳ ゴシック" panose="020B0609070205080204" pitchFamily="49" charset="-128"/>
                        </a:rPr>
                        <a:t>Component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tx1"/>
                          </a:solidFill>
                          <a:ea typeface="ＭＳ ゴシック" panose="020B0609070205080204" pitchFamily="49" charset="-128"/>
                        </a:rPr>
                        <a:t>Concentration</a:t>
                      </a:r>
                      <a:endParaRPr kumimoji="1" lang="en-US" altLang="ja-JP" sz="3200" b="1" baseline="0" dirty="0">
                        <a:solidFill>
                          <a:schemeClr val="tx1"/>
                        </a:solidFill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120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ea typeface="ＭＳ ゴシック" panose="020B0609070205080204" pitchFamily="49" charset="-128"/>
                        </a:rPr>
                        <a:t>Antibody</a:t>
                      </a:r>
                      <a:endParaRPr kumimoji="1" lang="ja-JP" altLang="en-US" sz="3200" b="1" baseline="0" dirty="0"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baseline="0" dirty="0">
                          <a:latin typeface="+mn-lt"/>
                          <a:ea typeface="ＭＳ ゴシック" panose="020B0609070205080204" pitchFamily="49" charset="-128"/>
                        </a:rPr>
                        <a:t>0</a:t>
                      </a:r>
                      <a:r>
                        <a:rPr kumimoji="1" lang="ja-JP" altLang="en-US" sz="3200" b="1" baseline="0" dirty="0">
                          <a:latin typeface="+mn-lt"/>
                          <a:ea typeface="ＭＳ ゴシック" panose="020B0609070205080204" pitchFamily="49" charset="-128"/>
                        </a:rPr>
                        <a:t>～</a:t>
                      </a:r>
                      <a:r>
                        <a:rPr kumimoji="1" lang="en-US" altLang="ja-JP" sz="3200" b="1" baseline="0" dirty="0">
                          <a:latin typeface="+mn-lt"/>
                          <a:ea typeface="ＭＳ ゴシック" panose="020B0609070205080204" pitchFamily="49" charset="-128"/>
                        </a:rPr>
                        <a:t>400 µg/mL</a:t>
                      </a:r>
                      <a:endParaRPr kumimoji="1" lang="ja-JP" altLang="en-US" sz="3200" b="1" baseline="0" dirty="0"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64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ea typeface="ＭＳ ゴシック" panose="020B0609070205080204" pitchFamily="49" charset="-128"/>
                        </a:rPr>
                        <a:t>Buffer</a:t>
                      </a:r>
                      <a:endParaRPr kumimoji="1" lang="ja-JP" altLang="en-US" sz="3200" b="1" baseline="0" dirty="0"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baseline="0" dirty="0">
                          <a:latin typeface="+mn-lt"/>
                          <a:ea typeface="ＭＳ ゴシック" panose="020B0609070205080204" pitchFamily="49" charset="-128"/>
                        </a:rPr>
                        <a:t>50 mM</a:t>
                      </a:r>
                      <a:endParaRPr kumimoji="1" lang="ja-JP" altLang="en-US" sz="3200" b="1" baseline="0" dirty="0"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624988"/>
                  </a:ext>
                </a:extLst>
              </a:tr>
            </a:tbl>
          </a:graphicData>
        </a:graphic>
      </p:graphicFrame>
      <p:sp>
        <p:nvSpPr>
          <p:cNvPr id="451" name="テキスト ボックス 450">
            <a:extLst>
              <a:ext uri="{FF2B5EF4-FFF2-40B4-BE49-F238E27FC236}">
                <a16:creationId xmlns:a16="http://schemas.microsoft.com/office/drawing/2014/main" id="{4C16F5E9-8CE2-A02C-E20A-BF910E1CA6F2}"/>
              </a:ext>
            </a:extLst>
          </p:cNvPr>
          <p:cNvSpPr txBox="1"/>
          <p:nvPr/>
        </p:nvSpPr>
        <p:spPr>
          <a:xfrm>
            <a:off x="37433" y="28030378"/>
            <a:ext cx="34046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b="1" dirty="0">
                <a:ea typeface="ＭＳ ゴシック" panose="020B0609070205080204" pitchFamily="49" charset="-128"/>
              </a:rPr>
              <a:t>◆</a:t>
            </a:r>
            <a:r>
              <a:rPr kumimoji="1" lang="en-US" altLang="ja-JP" sz="3200" b="1" dirty="0">
                <a:ea typeface="ＭＳ ゴシック" panose="020B0609070205080204" pitchFamily="49" charset="-128"/>
              </a:rPr>
              <a:t>Sample solution</a:t>
            </a:r>
          </a:p>
        </p:txBody>
      </p:sp>
      <p:sp>
        <p:nvSpPr>
          <p:cNvPr id="460" name="テキスト ボックス 459">
            <a:extLst>
              <a:ext uri="{FF2B5EF4-FFF2-40B4-BE49-F238E27FC236}">
                <a16:creationId xmlns:a16="http://schemas.microsoft.com/office/drawing/2014/main" id="{A3136CAC-9D8C-A578-24A8-3E6664525DF8}"/>
              </a:ext>
            </a:extLst>
          </p:cNvPr>
          <p:cNvSpPr txBox="1"/>
          <p:nvPr/>
        </p:nvSpPr>
        <p:spPr>
          <a:xfrm>
            <a:off x="15605286" y="29067364"/>
            <a:ext cx="14293862" cy="107721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indent="127000" algn="just"/>
            <a:r>
              <a:rPr lang="ja-JP" altLang="en-US" sz="3200" b="1" kern="1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3200" b="1" kern="1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Treatment of NC membranes at 10 Pa improved the residual activity of monoclonal antibody after adsorption.</a:t>
            </a:r>
            <a:endParaRPr lang="ja-JP" altLang="ja-JP" sz="3200" b="1" kern="100" dirty="0">
              <a:solidFill>
                <a:schemeClr val="bg1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61" name="テキスト ボックス 460">
            <a:extLst>
              <a:ext uri="{FF2B5EF4-FFF2-40B4-BE49-F238E27FC236}">
                <a16:creationId xmlns:a16="http://schemas.microsoft.com/office/drawing/2014/main" id="{705B2826-780C-B654-7766-75B6171F89DE}"/>
              </a:ext>
            </a:extLst>
          </p:cNvPr>
          <p:cNvSpPr txBox="1"/>
          <p:nvPr/>
        </p:nvSpPr>
        <p:spPr>
          <a:xfrm>
            <a:off x="15501505" y="38230500"/>
            <a:ext cx="14293862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indent="127000" algn="just"/>
            <a:r>
              <a:rPr lang="ja-JP" altLang="en-US" sz="3200" b="1" kern="1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3200" b="1" kern="1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Antigen-binding signals were increased with concentrations of antibody spotted. </a:t>
            </a:r>
            <a:endParaRPr lang="ja-JP" altLang="ja-JP" sz="3200" b="1" kern="100" dirty="0">
              <a:solidFill>
                <a:schemeClr val="bg1"/>
              </a:solidFill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5E2DEFA-5B8B-D52F-55D5-9F91CA5E5789}"/>
              </a:ext>
            </a:extLst>
          </p:cNvPr>
          <p:cNvSpPr txBox="1"/>
          <p:nvPr/>
        </p:nvSpPr>
        <p:spPr>
          <a:xfrm>
            <a:off x="15488878" y="18485077"/>
            <a:ext cx="14293862" cy="255454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indent="127000" algn="just"/>
            <a:r>
              <a:rPr lang="ja-JP" altLang="en-US" sz="3200" b="1" kern="1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3200" b="1" kern="1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Washing with TBST significantly dissociated the adsorbed antibodies</a:t>
            </a:r>
            <a:r>
              <a:rPr lang="ja-JP" altLang="en-US" sz="3200" b="1" kern="1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kern="1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at pH 5-8 .</a:t>
            </a:r>
          </a:p>
          <a:p>
            <a:pPr indent="127000" algn="just"/>
            <a:r>
              <a:rPr lang="ja-JP" altLang="en-US" sz="3200" b="1" kern="1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3200" b="1" kern="1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Antigen-binding activities of antibodies that were adsorbed at neutral pH</a:t>
            </a:r>
          </a:p>
          <a:p>
            <a:pPr indent="127000" algn="just"/>
            <a:r>
              <a:rPr lang="en-US" altLang="ja-JP" sz="3200" b="1" kern="1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(pH5-8) were relatively maintained at high levels.</a:t>
            </a:r>
          </a:p>
          <a:p>
            <a:pPr indent="127000" algn="just"/>
            <a:r>
              <a:rPr lang="ja-JP" altLang="en-US" sz="3200" b="1" kern="1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3200" b="1" kern="1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It was found that adsorbed antibodies were inactivated under the acidic and alkaline conditions.</a:t>
            </a:r>
          </a:p>
        </p:txBody>
      </p:sp>
      <p:sp>
        <p:nvSpPr>
          <p:cNvPr id="456" name="テキスト ボックス 455">
            <a:extLst>
              <a:ext uri="{FF2B5EF4-FFF2-40B4-BE49-F238E27FC236}">
                <a16:creationId xmlns:a16="http://schemas.microsoft.com/office/drawing/2014/main" id="{A3771EDC-F87C-C862-FE19-770095D21528}"/>
              </a:ext>
            </a:extLst>
          </p:cNvPr>
          <p:cNvSpPr txBox="1"/>
          <p:nvPr/>
        </p:nvSpPr>
        <p:spPr>
          <a:xfrm>
            <a:off x="15545610" y="21263740"/>
            <a:ext cx="149373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Antigen-binding activities of monoclonal antibodies adsorbed on NC membranes irradiated by oxygen plasma</a:t>
            </a:r>
            <a:endParaRPr lang="ja-JP" altLang="ja-JP" sz="4400" b="1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62" name="テキスト ボックス 461">
            <a:extLst>
              <a:ext uri="{FF2B5EF4-FFF2-40B4-BE49-F238E27FC236}">
                <a16:creationId xmlns:a16="http://schemas.microsoft.com/office/drawing/2014/main" id="{AA4ACA16-DAF9-C0C1-CFB4-4798524BFED1}"/>
              </a:ext>
            </a:extLst>
          </p:cNvPr>
          <p:cNvSpPr txBox="1"/>
          <p:nvPr/>
        </p:nvSpPr>
        <p:spPr>
          <a:xfrm>
            <a:off x="15599104" y="30325666"/>
            <a:ext cx="147937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Effect of antibody concentration on antigen-binding activity</a:t>
            </a:r>
            <a:endParaRPr lang="en-US" altLang="ja-JP" sz="4400" b="1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469" name="グループ化 468">
            <a:extLst>
              <a:ext uri="{FF2B5EF4-FFF2-40B4-BE49-F238E27FC236}">
                <a16:creationId xmlns:a16="http://schemas.microsoft.com/office/drawing/2014/main" id="{7522FADA-4248-B85B-9DCE-426360A25096}"/>
              </a:ext>
            </a:extLst>
          </p:cNvPr>
          <p:cNvGrpSpPr/>
          <p:nvPr/>
        </p:nvGrpSpPr>
        <p:grpSpPr>
          <a:xfrm>
            <a:off x="382310" y="8606928"/>
            <a:ext cx="11476621" cy="1953744"/>
            <a:chOff x="382310" y="8340019"/>
            <a:chExt cx="11476621" cy="1953744"/>
          </a:xfrm>
        </p:grpSpPr>
        <p:sp>
          <p:nvSpPr>
            <p:cNvPr id="218" name="四角形: 角を丸くする 217">
              <a:extLst>
                <a:ext uri="{FF2B5EF4-FFF2-40B4-BE49-F238E27FC236}">
                  <a16:creationId xmlns:a16="http://schemas.microsoft.com/office/drawing/2014/main" id="{9085E29A-415C-5407-C1A9-3153967B6FD0}"/>
                </a:ext>
              </a:extLst>
            </p:cNvPr>
            <p:cNvSpPr/>
            <p:nvPr/>
          </p:nvSpPr>
          <p:spPr>
            <a:xfrm>
              <a:off x="382310" y="8340019"/>
              <a:ext cx="11476621" cy="19537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rgbClr val="C00000"/>
                  </a:solidFill>
                </a:rPr>
                <a:t>〇</a:t>
              </a:r>
              <a:r>
                <a:rPr lang="en-US" altLang="ja-JP" sz="3600" b="1" dirty="0">
                  <a:solidFill>
                    <a:schemeClr val="tx1"/>
                  </a:solidFill>
                </a:rPr>
                <a:t>High water absorption property</a:t>
              </a:r>
            </a:p>
            <a:p>
              <a:r>
                <a:rPr lang="ja-JP" altLang="en-US" sz="3600" b="1" dirty="0">
                  <a:solidFill>
                    <a:srgbClr val="C00000"/>
                  </a:solidFill>
                </a:rPr>
                <a:t>〇</a:t>
              </a:r>
              <a:r>
                <a:rPr lang="en-US" altLang="ja-JP" sz="3600" b="1" dirty="0">
                  <a:solidFill>
                    <a:schemeClr val="tx1"/>
                  </a:solidFill>
                </a:rPr>
                <a:t>High adsorption capacity of proteins</a:t>
              </a:r>
            </a:p>
            <a:p>
              <a:endParaRPr lang="en-US" altLang="ja-JP" sz="3600" b="1" dirty="0">
                <a:solidFill>
                  <a:schemeClr val="tx1"/>
                </a:solidFill>
              </a:endParaRPr>
            </a:p>
            <a:p>
              <a:r>
                <a:rPr lang="ja-JP" altLang="en-US" sz="3600" b="1" dirty="0">
                  <a:solidFill>
                    <a:srgbClr val="C00000"/>
                  </a:solidFill>
                </a:rPr>
                <a:t>△</a:t>
              </a:r>
              <a:r>
                <a:rPr lang="en-US" altLang="ja-JP" sz="3600" b="1" dirty="0">
                  <a:solidFill>
                    <a:schemeClr val="tx1"/>
                  </a:solidFill>
                </a:rPr>
                <a:t>Proteins might be strongly interacted on the surfaces by multiple types of interactions such as</a:t>
              </a:r>
              <a:endParaRPr kumimoji="1" lang="ja-JP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endParaRPr>
            </a:p>
          </p:txBody>
        </p:sp>
        <p:sp>
          <p:nvSpPr>
            <p:cNvPr id="468" name="二等辺三角形 467">
              <a:extLst>
                <a:ext uri="{FF2B5EF4-FFF2-40B4-BE49-F238E27FC236}">
                  <a16:creationId xmlns:a16="http://schemas.microsoft.com/office/drawing/2014/main" id="{A798A371-3DFE-00F6-1568-D42F588D2FAC}"/>
                </a:ext>
              </a:extLst>
            </p:cNvPr>
            <p:cNvSpPr/>
            <p:nvPr/>
          </p:nvSpPr>
          <p:spPr>
            <a:xfrm>
              <a:off x="606568" y="9676259"/>
              <a:ext cx="382329" cy="344038"/>
            </a:xfrm>
            <a:prstGeom prst="triangl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2" name="図 51">
            <a:extLst>
              <a:ext uri="{FF2B5EF4-FFF2-40B4-BE49-F238E27FC236}">
                <a16:creationId xmlns:a16="http://schemas.microsoft.com/office/drawing/2014/main" id="{8E467E46-1F27-0C4C-A3C5-25B0C445AC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155" y="24617449"/>
            <a:ext cx="6024246" cy="1998955"/>
          </a:xfrm>
          <a:prstGeom prst="rect">
            <a:avLst/>
          </a:prstGeom>
        </p:spPr>
      </p:pic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4B92EFB4-3861-6C70-5156-791D4D387481}"/>
              </a:ext>
            </a:extLst>
          </p:cNvPr>
          <p:cNvGrpSpPr/>
          <p:nvPr/>
        </p:nvGrpSpPr>
        <p:grpSpPr>
          <a:xfrm>
            <a:off x="18019644" y="12402310"/>
            <a:ext cx="11975964" cy="6012473"/>
            <a:chOff x="18083795" y="11519500"/>
            <a:chExt cx="11975964" cy="6012473"/>
          </a:xfrm>
        </p:grpSpPr>
        <p:sp>
          <p:nvSpPr>
            <p:cNvPr id="466" name="正方形/長方形 465">
              <a:extLst>
                <a:ext uri="{FF2B5EF4-FFF2-40B4-BE49-F238E27FC236}">
                  <a16:creationId xmlns:a16="http://schemas.microsoft.com/office/drawing/2014/main" id="{6C8191BB-EEAC-4084-F651-2605284458BF}"/>
                </a:ext>
              </a:extLst>
            </p:cNvPr>
            <p:cNvSpPr/>
            <p:nvPr/>
          </p:nvSpPr>
          <p:spPr>
            <a:xfrm>
              <a:off x="18083795" y="12380153"/>
              <a:ext cx="1860687" cy="189702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08D80C03-2DB2-152C-E081-3B3800D14216}"/>
                </a:ext>
              </a:extLst>
            </p:cNvPr>
            <p:cNvGrpSpPr/>
            <p:nvPr/>
          </p:nvGrpSpPr>
          <p:grpSpPr>
            <a:xfrm>
              <a:off x="22820759" y="11519500"/>
              <a:ext cx="7239000" cy="6012473"/>
              <a:chOff x="22917713" y="11303522"/>
              <a:chExt cx="7239000" cy="5857319"/>
            </a:xfrm>
          </p:grpSpPr>
          <p:graphicFrame>
            <p:nvGraphicFramePr>
              <p:cNvPr id="61" name="グラフ 60">
                <a:extLst>
                  <a:ext uri="{FF2B5EF4-FFF2-40B4-BE49-F238E27FC236}">
                    <a16:creationId xmlns:a16="http://schemas.microsoft.com/office/drawing/2014/main" id="{DAFE737C-3019-44E3-BEA7-33BAAC51063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7591630"/>
                  </p:ext>
                </p:extLst>
              </p:nvPr>
            </p:nvGraphicFramePr>
            <p:xfrm>
              <a:off x="22917713" y="11303522"/>
              <a:ext cx="7239000" cy="585731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0D405D94-7551-1067-3FAB-1BB9D95F320B}"/>
                  </a:ext>
                </a:extLst>
              </p:cNvPr>
              <p:cNvSpPr/>
              <p:nvPr/>
            </p:nvSpPr>
            <p:spPr>
              <a:xfrm>
                <a:off x="25577924" y="12654028"/>
                <a:ext cx="1860687" cy="1405596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</p:grpSp>
      </p:grp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EC9486C5-CB9F-415D-9C13-0A15BDEED08B}"/>
              </a:ext>
            </a:extLst>
          </p:cNvPr>
          <p:cNvSpPr/>
          <p:nvPr/>
        </p:nvSpPr>
        <p:spPr>
          <a:xfrm>
            <a:off x="22788027" y="8925184"/>
            <a:ext cx="2946572" cy="262788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6" name="テキスト ボックス 895">
            <a:extLst>
              <a:ext uri="{FF2B5EF4-FFF2-40B4-BE49-F238E27FC236}">
                <a16:creationId xmlns:a16="http://schemas.microsoft.com/office/drawing/2014/main" id="{03A62914-1F01-1A86-F1D4-9E39F1328389}"/>
              </a:ext>
            </a:extLst>
          </p:cNvPr>
          <p:cNvSpPr txBox="1"/>
          <p:nvPr/>
        </p:nvSpPr>
        <p:spPr>
          <a:xfrm>
            <a:off x="18241837" y="11912330"/>
            <a:ext cx="9959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Adsorption                                                                    Residual activity</a:t>
            </a:r>
            <a:endParaRPr kumimoji="1" lang="ja-JP" altLang="en-US" sz="2800" b="1" dirty="0"/>
          </a:p>
        </p:txBody>
      </p:sp>
      <p:grpSp>
        <p:nvGrpSpPr>
          <p:cNvPr id="901" name="グループ化 900">
            <a:extLst>
              <a:ext uri="{FF2B5EF4-FFF2-40B4-BE49-F238E27FC236}">
                <a16:creationId xmlns:a16="http://schemas.microsoft.com/office/drawing/2014/main" id="{D444AB04-206B-5B05-8232-0B27F3C07604}"/>
              </a:ext>
            </a:extLst>
          </p:cNvPr>
          <p:cNvGrpSpPr/>
          <p:nvPr/>
        </p:nvGrpSpPr>
        <p:grpSpPr>
          <a:xfrm>
            <a:off x="22806857" y="22892062"/>
            <a:ext cx="7303992" cy="6065734"/>
            <a:chOff x="22788027" y="21012796"/>
            <a:chExt cx="7303992" cy="5608689"/>
          </a:xfrm>
        </p:grpSpPr>
        <p:graphicFrame>
          <p:nvGraphicFramePr>
            <p:cNvPr id="898" name="グラフ 897">
              <a:extLst>
                <a:ext uri="{FF2B5EF4-FFF2-40B4-BE49-F238E27FC236}">
                  <a16:creationId xmlns:a16="http://schemas.microsoft.com/office/drawing/2014/main" id="{894ED480-0462-4920-B1AD-FBFF7AB48E3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84635425"/>
                </p:ext>
              </p:extLst>
            </p:nvPr>
          </p:nvGraphicFramePr>
          <p:xfrm>
            <a:off x="22788027" y="21012796"/>
            <a:ext cx="7303992" cy="56086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899" name="正方形/長方形 898">
              <a:extLst>
                <a:ext uri="{FF2B5EF4-FFF2-40B4-BE49-F238E27FC236}">
                  <a16:creationId xmlns:a16="http://schemas.microsoft.com/office/drawing/2014/main" id="{65582E00-EE2D-E285-288F-6B30AAA9A8E2}"/>
                </a:ext>
              </a:extLst>
            </p:cNvPr>
            <p:cNvSpPr/>
            <p:nvPr/>
          </p:nvSpPr>
          <p:spPr>
            <a:xfrm>
              <a:off x="24958265" y="21373663"/>
              <a:ext cx="974520" cy="4200721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900" name="正方形/長方形 899">
              <a:extLst>
                <a:ext uri="{FF2B5EF4-FFF2-40B4-BE49-F238E27FC236}">
                  <a16:creationId xmlns:a16="http://schemas.microsoft.com/office/drawing/2014/main" id="{8281F50E-9D2D-73C0-4B2E-35DC95ACBCB0}"/>
                </a:ext>
              </a:extLst>
            </p:cNvPr>
            <p:cNvSpPr/>
            <p:nvPr/>
          </p:nvSpPr>
          <p:spPr>
            <a:xfrm>
              <a:off x="27306600" y="21373663"/>
              <a:ext cx="974520" cy="4200721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</p:grpSp>
      <p:pic>
        <p:nvPicPr>
          <p:cNvPr id="902" name="図 901">
            <a:extLst>
              <a:ext uri="{FF2B5EF4-FFF2-40B4-BE49-F238E27FC236}">
                <a16:creationId xmlns:a16="http://schemas.microsoft.com/office/drawing/2014/main" id="{D19E92B9-217C-8AC4-F828-52A83B7D4A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62816" y="33182150"/>
            <a:ext cx="7544611" cy="242172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69EB1782-0B09-D74E-9760-1AD8BE6DC01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3398" t="1794" r="23781" b="11105"/>
          <a:stretch/>
        </p:blipFill>
        <p:spPr>
          <a:xfrm>
            <a:off x="10146700" y="31221508"/>
            <a:ext cx="4121534" cy="2935340"/>
          </a:xfrm>
          <a:prstGeom prst="rect">
            <a:avLst/>
          </a:prstGeom>
        </p:spPr>
      </p:pic>
      <p:grpSp>
        <p:nvGrpSpPr>
          <p:cNvPr id="936" name="グループ化 935">
            <a:extLst>
              <a:ext uri="{FF2B5EF4-FFF2-40B4-BE49-F238E27FC236}">
                <a16:creationId xmlns:a16="http://schemas.microsoft.com/office/drawing/2014/main" id="{9BEC77AC-E5AF-BA74-F523-076E41CFE63C}"/>
              </a:ext>
            </a:extLst>
          </p:cNvPr>
          <p:cNvGrpSpPr/>
          <p:nvPr/>
        </p:nvGrpSpPr>
        <p:grpSpPr>
          <a:xfrm>
            <a:off x="12348750" y="7344701"/>
            <a:ext cx="1893239" cy="4393848"/>
            <a:chOff x="12348750" y="7440257"/>
            <a:chExt cx="1893239" cy="4393848"/>
          </a:xfrm>
        </p:grpSpPr>
        <p:sp>
          <p:nvSpPr>
            <p:cNvPr id="909" name="四角形: 角を丸くする 908">
              <a:extLst>
                <a:ext uri="{FF2B5EF4-FFF2-40B4-BE49-F238E27FC236}">
                  <a16:creationId xmlns:a16="http://schemas.microsoft.com/office/drawing/2014/main" id="{B7981EAA-2127-BA4E-38DA-80758F711F7F}"/>
                </a:ext>
              </a:extLst>
            </p:cNvPr>
            <p:cNvSpPr/>
            <p:nvPr/>
          </p:nvSpPr>
          <p:spPr>
            <a:xfrm>
              <a:off x="12348750" y="7440905"/>
              <a:ext cx="1893239" cy="4393200"/>
            </a:xfrm>
            <a:prstGeom prst="roundRect">
              <a:avLst>
                <a:gd name="adj" fmla="val 6864"/>
              </a:avLst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4" name="四角形: 角を丸くする 913">
              <a:extLst>
                <a:ext uri="{FF2B5EF4-FFF2-40B4-BE49-F238E27FC236}">
                  <a16:creationId xmlns:a16="http://schemas.microsoft.com/office/drawing/2014/main" id="{0871F953-229E-FB55-CB95-0B615A22E101}"/>
                </a:ext>
              </a:extLst>
            </p:cNvPr>
            <p:cNvSpPr/>
            <p:nvPr/>
          </p:nvSpPr>
          <p:spPr>
            <a:xfrm>
              <a:off x="12517660" y="7440257"/>
              <a:ext cx="1724329" cy="4393200"/>
            </a:xfrm>
            <a:prstGeom prst="roundRect">
              <a:avLst>
                <a:gd name="adj" fmla="val 6864"/>
              </a:avLst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7" name="四角形: 角を丸くする 916">
              <a:extLst>
                <a:ext uri="{FF2B5EF4-FFF2-40B4-BE49-F238E27FC236}">
                  <a16:creationId xmlns:a16="http://schemas.microsoft.com/office/drawing/2014/main" id="{1FFA7C32-C50D-A5F6-F41D-6AFC9019C5F4}"/>
                </a:ext>
              </a:extLst>
            </p:cNvPr>
            <p:cNvSpPr/>
            <p:nvPr/>
          </p:nvSpPr>
          <p:spPr>
            <a:xfrm>
              <a:off x="12984883" y="8015080"/>
              <a:ext cx="783484" cy="2170777"/>
            </a:xfrm>
            <a:prstGeom prst="roundRect">
              <a:avLst>
                <a:gd name="adj" fmla="val 6864"/>
              </a:avLst>
            </a:prstGeom>
            <a:noFill/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19" name="直線コネクタ 918">
              <a:extLst>
                <a:ext uri="{FF2B5EF4-FFF2-40B4-BE49-F238E27FC236}">
                  <a16:creationId xmlns:a16="http://schemas.microsoft.com/office/drawing/2014/main" id="{AD2BFC9B-142F-0EA4-E5C9-C06692CEFA80}"/>
                </a:ext>
              </a:extLst>
            </p:cNvPr>
            <p:cNvCxnSpPr>
              <a:cxnSpLocks/>
            </p:cNvCxnSpPr>
            <p:nvPr/>
          </p:nvCxnSpPr>
          <p:spPr>
            <a:xfrm>
              <a:off x="12999312" y="8031819"/>
              <a:ext cx="221142" cy="213311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直線コネクタ 920">
              <a:extLst>
                <a:ext uri="{FF2B5EF4-FFF2-40B4-BE49-F238E27FC236}">
                  <a16:creationId xmlns:a16="http://schemas.microsoft.com/office/drawing/2014/main" id="{8CE77F08-CB98-DE0B-5205-93D7E17EBC93}"/>
                </a:ext>
              </a:extLst>
            </p:cNvPr>
            <p:cNvCxnSpPr>
              <a:cxnSpLocks/>
            </p:cNvCxnSpPr>
            <p:nvPr/>
          </p:nvCxnSpPr>
          <p:spPr>
            <a:xfrm>
              <a:off x="13547225" y="9953715"/>
              <a:ext cx="221142" cy="213311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直線コネクタ 921">
              <a:extLst>
                <a:ext uri="{FF2B5EF4-FFF2-40B4-BE49-F238E27FC236}">
                  <a16:creationId xmlns:a16="http://schemas.microsoft.com/office/drawing/2014/main" id="{30C7608D-F67D-0DF1-99EA-445F6F34EE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47225" y="8018579"/>
              <a:ext cx="210217" cy="212500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直線コネクタ 923">
              <a:extLst>
                <a:ext uri="{FF2B5EF4-FFF2-40B4-BE49-F238E27FC236}">
                  <a16:creationId xmlns:a16="http://schemas.microsoft.com/office/drawing/2014/main" id="{0710BE8E-E41C-2E90-4D42-288FC92966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09908" y="9953715"/>
              <a:ext cx="196781" cy="207492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7" name="正方形/長方形 926">
              <a:extLst>
                <a:ext uri="{FF2B5EF4-FFF2-40B4-BE49-F238E27FC236}">
                  <a16:creationId xmlns:a16="http://schemas.microsoft.com/office/drawing/2014/main" id="{8886D2F0-FDAB-7879-615E-C2FCF40148A5}"/>
                </a:ext>
              </a:extLst>
            </p:cNvPr>
            <p:cNvSpPr/>
            <p:nvPr/>
          </p:nvSpPr>
          <p:spPr>
            <a:xfrm>
              <a:off x="13184279" y="9340509"/>
              <a:ext cx="389986" cy="2307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8" name="正方形/長方形 927">
              <a:extLst>
                <a:ext uri="{FF2B5EF4-FFF2-40B4-BE49-F238E27FC236}">
                  <a16:creationId xmlns:a16="http://schemas.microsoft.com/office/drawing/2014/main" id="{4A399F34-63A2-61A8-CBC2-1C9D2AC60D04}"/>
                </a:ext>
              </a:extLst>
            </p:cNvPr>
            <p:cNvSpPr/>
            <p:nvPr/>
          </p:nvSpPr>
          <p:spPr>
            <a:xfrm>
              <a:off x="13184279" y="8610881"/>
              <a:ext cx="389986" cy="2307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1" name="フローチャート: 結合子 930">
              <a:extLst>
                <a:ext uri="{FF2B5EF4-FFF2-40B4-BE49-F238E27FC236}">
                  <a16:creationId xmlns:a16="http://schemas.microsoft.com/office/drawing/2014/main" id="{3E93D245-4075-6C85-969F-29B06E15CE5A}"/>
                </a:ext>
              </a:extLst>
            </p:cNvPr>
            <p:cNvSpPr/>
            <p:nvPr/>
          </p:nvSpPr>
          <p:spPr>
            <a:xfrm>
              <a:off x="13063138" y="10693768"/>
              <a:ext cx="633197" cy="626678"/>
            </a:xfrm>
            <a:prstGeom prst="flowChartConnector">
              <a:avLst/>
            </a:prstGeom>
            <a:noFill/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2" name="フローチャート: 結合子 931">
              <a:extLst>
                <a:ext uri="{FF2B5EF4-FFF2-40B4-BE49-F238E27FC236}">
                  <a16:creationId xmlns:a16="http://schemas.microsoft.com/office/drawing/2014/main" id="{F1CA56C0-86A9-8D20-E283-DB1DEBC869EE}"/>
                </a:ext>
              </a:extLst>
            </p:cNvPr>
            <p:cNvSpPr/>
            <p:nvPr/>
          </p:nvSpPr>
          <p:spPr>
            <a:xfrm>
              <a:off x="13254868" y="10875665"/>
              <a:ext cx="248756" cy="240686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0" name="フローチャート: 結合子 929">
              <a:extLst>
                <a:ext uri="{FF2B5EF4-FFF2-40B4-BE49-F238E27FC236}">
                  <a16:creationId xmlns:a16="http://schemas.microsoft.com/office/drawing/2014/main" id="{BDB46DF2-11F5-376B-343F-7AA1514E8AF0}"/>
                </a:ext>
              </a:extLst>
            </p:cNvPr>
            <p:cNvSpPr/>
            <p:nvPr/>
          </p:nvSpPr>
          <p:spPr>
            <a:xfrm>
              <a:off x="13212590" y="10835148"/>
              <a:ext cx="336234" cy="333079"/>
            </a:xfrm>
            <a:prstGeom prst="flowChartConnector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3" name="テキスト ボックス 932">
              <a:extLst>
                <a:ext uri="{FF2B5EF4-FFF2-40B4-BE49-F238E27FC236}">
                  <a16:creationId xmlns:a16="http://schemas.microsoft.com/office/drawing/2014/main" id="{88438694-DE50-B9E0-439F-278DD6B4B96A}"/>
                </a:ext>
              </a:extLst>
            </p:cNvPr>
            <p:cNvSpPr txBox="1"/>
            <p:nvPr/>
          </p:nvSpPr>
          <p:spPr>
            <a:xfrm>
              <a:off x="12556561" y="8387652"/>
              <a:ext cx="4283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/>
                <a:t>C</a:t>
              </a:r>
            </a:p>
          </p:txBody>
        </p:sp>
        <p:sp>
          <p:nvSpPr>
            <p:cNvPr id="935" name="テキスト ボックス 934">
              <a:extLst>
                <a:ext uri="{FF2B5EF4-FFF2-40B4-BE49-F238E27FC236}">
                  <a16:creationId xmlns:a16="http://schemas.microsoft.com/office/drawing/2014/main" id="{A2A1D5D7-43EC-2767-008C-121AF0F9423B}"/>
                </a:ext>
              </a:extLst>
            </p:cNvPr>
            <p:cNvSpPr txBox="1"/>
            <p:nvPr/>
          </p:nvSpPr>
          <p:spPr>
            <a:xfrm>
              <a:off x="12575441" y="9108847"/>
              <a:ext cx="5576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3600" b="1" dirty="0"/>
                <a:t>T</a:t>
              </a:r>
              <a:endParaRPr kumimoji="1" lang="ja-JP" altLang="en-US" sz="3600" b="1" dirty="0"/>
            </a:p>
          </p:txBody>
        </p:sp>
        <p:sp>
          <p:nvSpPr>
            <p:cNvPr id="916" name="四角形: 角を丸くする 915">
              <a:extLst>
                <a:ext uri="{FF2B5EF4-FFF2-40B4-BE49-F238E27FC236}">
                  <a16:creationId xmlns:a16="http://schemas.microsoft.com/office/drawing/2014/main" id="{CD50B079-AC5B-B318-1800-C4BF2F3EDD54}"/>
                </a:ext>
              </a:extLst>
            </p:cNvPr>
            <p:cNvSpPr/>
            <p:nvPr/>
          </p:nvSpPr>
          <p:spPr>
            <a:xfrm>
              <a:off x="13184279" y="8209459"/>
              <a:ext cx="398792" cy="1780462"/>
            </a:xfrm>
            <a:prstGeom prst="roundRect">
              <a:avLst>
                <a:gd name="adj" fmla="val 6864"/>
              </a:avLst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7590B552-7F54-FCAC-0F42-D4B92A63797C}"/>
              </a:ext>
            </a:extLst>
          </p:cNvPr>
          <p:cNvCxnSpPr>
            <a:cxnSpLocks/>
          </p:cNvCxnSpPr>
          <p:nvPr/>
        </p:nvCxnSpPr>
        <p:spPr>
          <a:xfrm flipV="1">
            <a:off x="9940758" y="14445971"/>
            <a:ext cx="346242" cy="3263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4" name="図 903">
            <a:extLst>
              <a:ext uri="{FF2B5EF4-FFF2-40B4-BE49-F238E27FC236}">
                <a16:creationId xmlns:a16="http://schemas.microsoft.com/office/drawing/2014/main" id="{89AE5882-6CD2-9A01-1425-DF13A571A6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5479" y="31792171"/>
            <a:ext cx="8029186" cy="1653671"/>
          </a:xfrm>
          <a:prstGeom prst="rect">
            <a:avLst/>
          </a:prstGeom>
        </p:spPr>
      </p:pic>
      <p:graphicFrame>
        <p:nvGraphicFramePr>
          <p:cNvPr id="35" name="グラフ 34">
            <a:extLst>
              <a:ext uri="{FF2B5EF4-FFF2-40B4-BE49-F238E27FC236}">
                <a16:creationId xmlns:a16="http://schemas.microsoft.com/office/drawing/2014/main" id="{F6FB942C-7D7C-4829-8DAA-87474D96C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186751"/>
              </p:ext>
            </p:extLst>
          </p:nvPr>
        </p:nvGraphicFramePr>
        <p:xfrm>
          <a:off x="22807428" y="31244785"/>
          <a:ext cx="7449758" cy="690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1378043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29418</TotalTime>
  <Words>615</Words>
  <Application>Microsoft Office PowerPoint</Application>
  <PresentationFormat>ユーザー設定</PresentationFormat>
  <Paragraphs>110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UDゴシック</vt:lpstr>
      <vt:lpstr>ＭＳ Ｐゴシック</vt:lpstr>
      <vt:lpstr>ＭＳ ゴシック</vt:lpstr>
      <vt:lpstr>ＭＳ 明朝</vt:lpstr>
      <vt:lpstr>游ゴシック</vt:lpstr>
      <vt:lpstr>Aptos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野村 果音</dc:creator>
  <cp:lastModifiedBy>まなみ 高田</cp:lastModifiedBy>
  <cp:revision>289</cp:revision>
  <cp:lastPrinted>2025-03-01T02:28:48Z</cp:lastPrinted>
  <dcterms:created xsi:type="dcterms:W3CDTF">2021-07-29T04:31:16Z</dcterms:created>
  <dcterms:modified xsi:type="dcterms:W3CDTF">2025-03-08T07:34:11Z</dcterms:modified>
</cp:coreProperties>
</file>