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</p:sldIdLst>
  <p:sldSz cx="30275213" cy="42803763"/>
  <p:notesSz cx="9939338" cy="143684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5" autoAdjust="0"/>
    <p:restoredTop sz="94660"/>
  </p:normalViewPr>
  <p:slideViewPr>
    <p:cSldViewPr snapToGrid="0">
      <p:cViewPr>
        <p:scale>
          <a:sx n="25" d="100"/>
          <a:sy n="25" d="100"/>
        </p:scale>
        <p:origin x="-1720" y="-3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f9008307db41f6ed/&#12489;&#12461;&#12517;&#12513;&#12531;&#12488;/&#12487;&#12473;&#12463;&#12488;&#12483;&#12503;/&#12461;&#12471;&#12522;&#12488;&#12540;&#12523;&#29983;&#29987;&#23455;&#39443;&#9312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1ebfb1649f4069a/&#30740;&#31350;&#23460;&#38306;&#36899;&#65288;&#20316;&#26989;&#20013;&#65289;/&#23455;&#39443;&#12487;&#12540;&#12479;/&#20849;&#22521;&#39178;&#32368;&#12426;&#36820;&#12375;%20(7&#26376;15&#26085;&#65374;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64173506361203"/>
          <c:y val="4.4854084201021813E-2"/>
          <c:w val="0.65430426849032808"/>
          <c:h val="0.694417450574217"/>
        </c:manualLayout>
      </c:layout>
      <c:lineChart>
        <c:grouping val="standard"/>
        <c:varyColors val="0"/>
        <c:ser>
          <c:idx val="0"/>
          <c:order val="0"/>
          <c:tx>
            <c:v>キシロース濃度</c:v>
          </c:tx>
          <c:spPr>
            <a:ln w="31750" cap="rnd">
              <a:solidFill>
                <a:schemeClr val="accent1">
                  <a:alpha val="96000"/>
                </a:schemeClr>
              </a:solidFill>
              <a:round/>
            </a:ln>
            <a:effectLst/>
          </c:spPr>
          <c:marker>
            <c:symbol val="square"/>
            <c:size val="10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Sheet1!$B$4:$B$16</c:f>
              <c:numCache>
                <c:formatCode>General</c:formatCode>
                <c:ptCount val="13"/>
                <c:pt idx="0">
                  <c:v>0</c:v>
                </c:pt>
                <c:pt idx="1">
                  <c:v>3</c:v>
                </c:pt>
                <c:pt idx="2">
                  <c:v>18</c:v>
                </c:pt>
                <c:pt idx="3">
                  <c:v>21</c:v>
                </c:pt>
                <c:pt idx="4">
                  <c:v>24</c:v>
                </c:pt>
                <c:pt idx="5">
                  <c:v>27</c:v>
                </c:pt>
                <c:pt idx="6">
                  <c:v>30</c:v>
                </c:pt>
                <c:pt idx="7">
                  <c:v>33</c:v>
                </c:pt>
                <c:pt idx="8">
                  <c:v>45</c:v>
                </c:pt>
                <c:pt idx="9">
                  <c:v>48</c:v>
                </c:pt>
                <c:pt idx="10">
                  <c:v>72</c:v>
                </c:pt>
                <c:pt idx="11">
                  <c:v>96</c:v>
                </c:pt>
                <c:pt idx="12">
                  <c:v>100</c:v>
                </c:pt>
              </c:numCache>
            </c:numRef>
          </c:cat>
          <c:val>
            <c:numRef>
              <c:f>Sheet1!$I$4:$I$16</c:f>
              <c:numCache>
                <c:formatCode>General</c:formatCode>
                <c:ptCount val="13"/>
                <c:pt idx="0">
                  <c:v>27.325099999999999</c:v>
                </c:pt>
                <c:pt idx="1">
                  <c:v>27.699199999999998</c:v>
                </c:pt>
                <c:pt idx="2">
                  <c:v>21.626350000000002</c:v>
                </c:pt>
                <c:pt idx="3">
                  <c:v>19.516550000000002</c:v>
                </c:pt>
                <c:pt idx="4">
                  <c:v>18.411799999999999</c:v>
                </c:pt>
                <c:pt idx="5">
                  <c:v>19.859400000000001</c:v>
                </c:pt>
                <c:pt idx="6">
                  <c:v>16.885550000000002</c:v>
                </c:pt>
                <c:pt idx="7">
                  <c:v>15.241199999999999</c:v>
                </c:pt>
                <c:pt idx="8">
                  <c:v>10.841200000000001</c:v>
                </c:pt>
                <c:pt idx="9">
                  <c:v>11.203065</c:v>
                </c:pt>
                <c:pt idx="10">
                  <c:v>3.055625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1526-4C7C-B468-F5B635D4F2EC}"/>
            </c:ext>
          </c:extLst>
        </c:ser>
        <c:ser>
          <c:idx val="1"/>
          <c:order val="1"/>
          <c:tx>
            <c:v>キシリトール濃度</c:v>
          </c:tx>
          <c:spPr>
            <a:ln w="31750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triangle"/>
            <c:size val="10"/>
            <c:spPr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numRef>
              <c:f>Sheet1!$B$4:$B$16</c:f>
              <c:numCache>
                <c:formatCode>General</c:formatCode>
                <c:ptCount val="13"/>
                <c:pt idx="0">
                  <c:v>0</c:v>
                </c:pt>
                <c:pt idx="1">
                  <c:v>3</c:v>
                </c:pt>
                <c:pt idx="2">
                  <c:v>18</c:v>
                </c:pt>
                <c:pt idx="3">
                  <c:v>21</c:v>
                </c:pt>
                <c:pt idx="4">
                  <c:v>24</c:v>
                </c:pt>
                <c:pt idx="5">
                  <c:v>27</c:v>
                </c:pt>
                <c:pt idx="6">
                  <c:v>30</c:v>
                </c:pt>
                <c:pt idx="7">
                  <c:v>33</c:v>
                </c:pt>
                <c:pt idx="8">
                  <c:v>45</c:v>
                </c:pt>
                <c:pt idx="9">
                  <c:v>48</c:v>
                </c:pt>
                <c:pt idx="10">
                  <c:v>72</c:v>
                </c:pt>
                <c:pt idx="11">
                  <c:v>96</c:v>
                </c:pt>
                <c:pt idx="12">
                  <c:v>100</c:v>
                </c:pt>
              </c:numCache>
            </c:numRef>
          </c:cat>
          <c:val>
            <c:numRef>
              <c:f>Sheet1!$J$4:$J$16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4.1239799999999995</c:v>
                </c:pt>
                <c:pt idx="3">
                  <c:v>4.880045</c:v>
                </c:pt>
                <c:pt idx="4">
                  <c:v>5.8079700000000001</c:v>
                </c:pt>
                <c:pt idx="5">
                  <c:v>7.7949299999999999</c:v>
                </c:pt>
                <c:pt idx="6">
                  <c:v>7.9339849999999998</c:v>
                </c:pt>
                <c:pt idx="7">
                  <c:v>8.5566549999999992</c:v>
                </c:pt>
                <c:pt idx="8">
                  <c:v>11.7239</c:v>
                </c:pt>
                <c:pt idx="9">
                  <c:v>12.927300000000001</c:v>
                </c:pt>
                <c:pt idx="10">
                  <c:v>15.974449999999999</c:v>
                </c:pt>
                <c:pt idx="11">
                  <c:v>16.059750000000001</c:v>
                </c:pt>
                <c:pt idx="12">
                  <c:v>16.6403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1526-4C7C-B468-F5B635D4F2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98978216"/>
        <c:axId val="398977888"/>
      </c:lineChart>
      <c:lineChart>
        <c:grouping val="standard"/>
        <c:varyColors val="0"/>
        <c:ser>
          <c:idx val="2"/>
          <c:order val="2"/>
          <c:tx>
            <c:v>OD660</c:v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Pt>
            <c:idx val="10"/>
            <c:marker>
              <c:symbol val="diamond"/>
              <c:size val="10"/>
              <c:spPr>
                <a:solidFill>
                  <a:schemeClr val="accent3"/>
                </a:solidFill>
                <a:ln w="9525">
                  <a:solidFill>
                    <a:schemeClr val="accent3"/>
                  </a:solidFill>
                </a:ln>
                <a:effectLst/>
              </c:spPr>
            </c:marker>
            <c:bubble3D val="0"/>
            <c:spPr>
              <a:ln w="31750" cap="rnd" cmpd="sng">
                <a:solidFill>
                  <a:schemeClr val="accent3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1526-4C7C-B468-F5B635D4F2EC}"/>
              </c:ext>
            </c:extLst>
          </c:dPt>
          <c:cat>
            <c:numRef>
              <c:f>Sheet1!$B$4:$B$16</c:f>
              <c:numCache>
                <c:formatCode>General</c:formatCode>
                <c:ptCount val="13"/>
                <c:pt idx="0">
                  <c:v>0</c:v>
                </c:pt>
                <c:pt idx="1">
                  <c:v>3</c:v>
                </c:pt>
                <c:pt idx="2">
                  <c:v>18</c:v>
                </c:pt>
                <c:pt idx="3">
                  <c:v>21</c:v>
                </c:pt>
                <c:pt idx="4">
                  <c:v>24</c:v>
                </c:pt>
                <c:pt idx="5">
                  <c:v>27</c:v>
                </c:pt>
                <c:pt idx="6">
                  <c:v>30</c:v>
                </c:pt>
                <c:pt idx="7">
                  <c:v>33</c:v>
                </c:pt>
                <c:pt idx="8">
                  <c:v>45</c:v>
                </c:pt>
                <c:pt idx="9">
                  <c:v>48</c:v>
                </c:pt>
                <c:pt idx="10">
                  <c:v>72</c:v>
                </c:pt>
                <c:pt idx="11">
                  <c:v>96</c:v>
                </c:pt>
                <c:pt idx="12">
                  <c:v>100</c:v>
                </c:pt>
              </c:numCache>
            </c:numRef>
          </c:cat>
          <c:val>
            <c:numRef>
              <c:f>Sheet1!$C$4:$C$16</c:f>
              <c:numCache>
                <c:formatCode>General</c:formatCode>
                <c:ptCount val="13"/>
                <c:pt idx="0">
                  <c:v>0.34399999999999997</c:v>
                </c:pt>
                <c:pt idx="1">
                  <c:v>0.57999999999999996</c:v>
                </c:pt>
                <c:pt idx="2">
                  <c:v>3.28</c:v>
                </c:pt>
                <c:pt idx="3">
                  <c:v>2.86</c:v>
                </c:pt>
                <c:pt idx="4">
                  <c:v>3.19</c:v>
                </c:pt>
                <c:pt idx="5">
                  <c:v>3.51</c:v>
                </c:pt>
                <c:pt idx="6">
                  <c:v>3.58</c:v>
                </c:pt>
                <c:pt idx="7">
                  <c:v>3.89</c:v>
                </c:pt>
                <c:pt idx="8">
                  <c:v>4</c:v>
                </c:pt>
                <c:pt idx="9">
                  <c:v>4.93</c:v>
                </c:pt>
                <c:pt idx="10">
                  <c:v>6.13</c:v>
                </c:pt>
                <c:pt idx="11">
                  <c:v>6.92</c:v>
                </c:pt>
                <c:pt idx="12">
                  <c:v>6.72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1526-4C7C-B468-F5B635D4F2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04488792"/>
        <c:axId val="704487808"/>
      </c:lineChart>
      <c:dateAx>
        <c:axId val="3989782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r>
                  <a:rPr lang="en-US"/>
                  <a:t>Time (h)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ja-JP"/>
          </a:p>
        </c:txPr>
        <c:crossAx val="398977888"/>
        <c:crosses val="autoZero"/>
        <c:auto val="0"/>
        <c:lblOffset val="100"/>
        <c:baseTimeUnit val="days"/>
        <c:majorUnit val="10"/>
        <c:majorTimeUnit val="days"/>
      </c:dateAx>
      <c:valAx>
        <c:axId val="398977888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r>
                  <a:rPr lang="en-US"/>
                  <a:t>Xylose, xylitol (g/L)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ja-JP"/>
          </a:p>
        </c:txPr>
        <c:crossAx val="398978216"/>
        <c:crosses val="autoZero"/>
        <c:crossBetween val="between"/>
      </c:valAx>
      <c:valAx>
        <c:axId val="70448780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r>
                  <a:rPr lang="en-US"/>
                  <a:t>OD660</a:t>
                </a:r>
                <a:endParaRPr lang="ja-JP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ja-JP"/>
          </a:p>
        </c:txPr>
        <c:crossAx val="704488792"/>
        <c:crosses val="max"/>
        <c:crossBetween val="between"/>
      </c:valAx>
      <c:catAx>
        <c:axId val="7044887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04487808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plotVisOnly val="1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400" baseline="0">
          <a:latin typeface="Times New Roman" panose="02020603050405020304" pitchFamily="18" charset="0"/>
        </a:defRPr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630290548093282"/>
          <c:y val="8.6640002350876585E-2"/>
          <c:w val="0.79443922566971215"/>
          <c:h val="0.75424743892547874"/>
        </c:manualLayout>
      </c:layout>
      <c:scatterChart>
        <c:scatterStyle val="smoothMarker"/>
        <c:varyColors val="0"/>
        <c:ser>
          <c:idx val="1"/>
          <c:order val="0"/>
          <c:tx>
            <c:v>Xylose</c:v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diamond"/>
            <c:size val="1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'[共培養繰り返し (7月15日～).xlsx]Sheet1'!$B$5:$B$8</c:f>
              <c:numCache>
                <c:formatCode>General</c:formatCode>
                <c:ptCount val="4"/>
                <c:pt idx="0">
                  <c:v>0</c:v>
                </c:pt>
                <c:pt idx="1">
                  <c:v>20</c:v>
                </c:pt>
                <c:pt idx="2">
                  <c:v>45</c:v>
                </c:pt>
                <c:pt idx="3">
                  <c:v>67.5</c:v>
                </c:pt>
              </c:numCache>
            </c:numRef>
          </c:xVal>
          <c:yVal>
            <c:numRef>
              <c:f>'[共培養繰り返し (7月15日～).xlsx]Sheet1'!$D$5:$D$8</c:f>
              <c:numCache>
                <c:formatCode>General</c:formatCode>
                <c:ptCount val="4"/>
                <c:pt idx="0">
                  <c:v>26.8</c:v>
                </c:pt>
                <c:pt idx="1">
                  <c:v>17.3</c:v>
                </c:pt>
                <c:pt idx="2">
                  <c:v>8.2100000000000009</c:v>
                </c:pt>
                <c:pt idx="3">
                  <c:v>1.92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21F-45B0-A972-34EE18EAF297}"/>
            </c:ext>
          </c:extLst>
        </c:ser>
        <c:ser>
          <c:idx val="0"/>
          <c:order val="1"/>
          <c:tx>
            <c:v>Xylitol</c:v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'[共培養繰り返し (7月15日～).xlsx]Sheet1'!$B$5:$B$8</c:f>
              <c:numCache>
                <c:formatCode>General</c:formatCode>
                <c:ptCount val="4"/>
                <c:pt idx="0">
                  <c:v>0</c:v>
                </c:pt>
                <c:pt idx="1">
                  <c:v>20</c:v>
                </c:pt>
                <c:pt idx="2">
                  <c:v>45</c:v>
                </c:pt>
                <c:pt idx="3">
                  <c:v>67.5</c:v>
                </c:pt>
              </c:numCache>
            </c:numRef>
          </c:xVal>
          <c:yVal>
            <c:numRef>
              <c:f>'[共培養繰り返し (7月15日～).xlsx]Sheet1'!$E$5:$E$8</c:f>
              <c:numCache>
                <c:formatCode>General</c:formatCode>
                <c:ptCount val="4"/>
                <c:pt idx="0">
                  <c:v>0</c:v>
                </c:pt>
                <c:pt idx="1">
                  <c:v>4.5999999999999996</c:v>
                </c:pt>
                <c:pt idx="2">
                  <c:v>12.7</c:v>
                </c:pt>
                <c:pt idx="3">
                  <c:v>16.8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21F-45B0-A972-34EE18EAF297}"/>
            </c:ext>
          </c:extLst>
        </c:ser>
        <c:ser>
          <c:idx val="2"/>
          <c:order val="2"/>
          <c:tx>
            <c:v>Glucose</c:v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square"/>
            <c:size val="15"/>
            <c:spPr>
              <a:solidFill>
                <a:schemeClr val="accent1"/>
              </a:solidFill>
              <a:ln w="9525">
                <a:solidFill>
                  <a:srgbClr val="00B050"/>
                </a:solidFill>
              </a:ln>
              <a:effectLst/>
            </c:spPr>
          </c:marker>
          <c:dPt>
            <c:idx val="3"/>
            <c:marker>
              <c:symbol val="square"/>
              <c:size val="15"/>
              <c:spPr>
                <a:solidFill>
                  <a:schemeClr val="accent1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31750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F21F-45B0-A972-34EE18EAF297}"/>
              </c:ext>
            </c:extLst>
          </c:dPt>
          <c:xVal>
            <c:numRef>
              <c:f>'[共培養繰り返し (7月15日～).xlsx]Sheet1'!$B$5:$B$8</c:f>
              <c:numCache>
                <c:formatCode>General</c:formatCode>
                <c:ptCount val="4"/>
                <c:pt idx="0">
                  <c:v>0</c:v>
                </c:pt>
                <c:pt idx="1">
                  <c:v>20</c:v>
                </c:pt>
                <c:pt idx="2">
                  <c:v>45</c:v>
                </c:pt>
                <c:pt idx="3">
                  <c:v>67.5</c:v>
                </c:pt>
              </c:numCache>
            </c:numRef>
          </c:xVal>
          <c:yVal>
            <c:numRef>
              <c:f>'[共培養繰り返し (7月15日～).xlsx]Sheet1'!$F$5:$F$8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F21F-45B0-A972-34EE18EAF297}"/>
            </c:ext>
          </c:extLst>
        </c:ser>
        <c:ser>
          <c:idx val="3"/>
          <c:order val="3"/>
          <c:tx>
            <c:v>Ethanol</c:v>
          </c:tx>
          <c:spPr>
            <a:ln w="3175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1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'[共培養繰り返し (7月15日～).xlsx]Sheet1'!$B$5:$B$8</c:f>
              <c:numCache>
                <c:formatCode>General</c:formatCode>
                <c:ptCount val="4"/>
                <c:pt idx="0">
                  <c:v>0</c:v>
                </c:pt>
                <c:pt idx="1">
                  <c:v>20</c:v>
                </c:pt>
                <c:pt idx="2">
                  <c:v>45</c:v>
                </c:pt>
                <c:pt idx="3">
                  <c:v>67.5</c:v>
                </c:pt>
              </c:numCache>
            </c:numRef>
          </c:xVal>
          <c:yVal>
            <c:numRef>
              <c:f>'[共培養繰り返し (7月15日～).xlsx]Sheet1'!$G$5:$G$8</c:f>
              <c:numCache>
                <c:formatCode>General</c:formatCode>
                <c:ptCount val="4"/>
                <c:pt idx="0">
                  <c:v>9.91</c:v>
                </c:pt>
                <c:pt idx="1">
                  <c:v>7.68</c:v>
                </c:pt>
                <c:pt idx="2">
                  <c:v>5.89</c:v>
                </c:pt>
                <c:pt idx="3">
                  <c:v>4.57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F21F-45B0-A972-34EE18EAF297}"/>
            </c:ext>
          </c:extLst>
        </c:ser>
        <c:ser>
          <c:idx val="4"/>
          <c:order val="4"/>
          <c:tx>
            <c:v>xylose2</c:v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diamond"/>
            <c:size val="15"/>
            <c:spPr>
              <a:solidFill>
                <a:schemeClr val="accent2">
                  <a:alpha val="97000"/>
                </a:schemeClr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'[共培養繰り返し (7月15日～).xlsx]Sheet1'!$B$9:$B$13</c:f>
              <c:numCache>
                <c:formatCode>General</c:formatCode>
                <c:ptCount val="5"/>
                <c:pt idx="0">
                  <c:v>67.5</c:v>
                </c:pt>
                <c:pt idx="1">
                  <c:v>71</c:v>
                </c:pt>
                <c:pt idx="2">
                  <c:v>89.5</c:v>
                </c:pt>
                <c:pt idx="3">
                  <c:v>114</c:v>
                </c:pt>
                <c:pt idx="4">
                  <c:v>138.5</c:v>
                </c:pt>
              </c:numCache>
            </c:numRef>
          </c:xVal>
          <c:yVal>
            <c:numRef>
              <c:f>'[共培養繰り返し (7月15日～).xlsx]Sheet1'!$D$9:$D$13</c:f>
              <c:numCache>
                <c:formatCode>General</c:formatCode>
                <c:ptCount val="5"/>
                <c:pt idx="0">
                  <c:v>27.9</c:v>
                </c:pt>
                <c:pt idx="1">
                  <c:v>24.4</c:v>
                </c:pt>
                <c:pt idx="2">
                  <c:v>16.7</c:v>
                </c:pt>
                <c:pt idx="3">
                  <c:v>3.13</c:v>
                </c:pt>
                <c:pt idx="4">
                  <c:v>0.14000000000000001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F21F-45B0-A972-34EE18EAF297}"/>
            </c:ext>
          </c:extLst>
        </c:ser>
        <c:ser>
          <c:idx val="5"/>
          <c:order val="5"/>
          <c:tx>
            <c:v>xylose3</c:v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diamond"/>
            <c:size val="1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'[共培養繰り返し (7月15日～).xlsx]Sheet1'!$B$14:$B$18</c:f>
              <c:numCache>
                <c:formatCode>General</c:formatCode>
                <c:ptCount val="5"/>
                <c:pt idx="0">
                  <c:v>138.5</c:v>
                </c:pt>
                <c:pt idx="1">
                  <c:v>142.5</c:v>
                </c:pt>
                <c:pt idx="2">
                  <c:v>162.5</c:v>
                </c:pt>
                <c:pt idx="3">
                  <c:v>185</c:v>
                </c:pt>
                <c:pt idx="4">
                  <c:v>209</c:v>
                </c:pt>
              </c:numCache>
            </c:numRef>
          </c:xVal>
          <c:yVal>
            <c:numRef>
              <c:f>'[共培養繰り返し (7月15日～).xlsx]Sheet1'!$D$14:$D$18</c:f>
              <c:numCache>
                <c:formatCode>General</c:formatCode>
                <c:ptCount val="5"/>
                <c:pt idx="0">
                  <c:v>25.6</c:v>
                </c:pt>
                <c:pt idx="1">
                  <c:v>24.1</c:v>
                </c:pt>
                <c:pt idx="2">
                  <c:v>14</c:v>
                </c:pt>
                <c:pt idx="3">
                  <c:v>2.87</c:v>
                </c:pt>
                <c:pt idx="4">
                  <c:v>0.04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F21F-45B0-A972-34EE18EAF297}"/>
            </c:ext>
          </c:extLst>
        </c:ser>
        <c:ser>
          <c:idx val="6"/>
          <c:order val="6"/>
          <c:tx>
            <c:v>xylose4</c:v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diamond"/>
            <c:size val="1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'[共培養繰り返し (7月15日～).xlsx]Sheet1'!$B$19:$B$23</c:f>
              <c:numCache>
                <c:formatCode>General</c:formatCode>
                <c:ptCount val="5"/>
                <c:pt idx="0">
                  <c:v>209</c:v>
                </c:pt>
                <c:pt idx="1">
                  <c:v>211</c:v>
                </c:pt>
                <c:pt idx="2">
                  <c:v>231</c:v>
                </c:pt>
                <c:pt idx="3">
                  <c:v>257</c:v>
                </c:pt>
                <c:pt idx="4">
                  <c:v>278.5</c:v>
                </c:pt>
              </c:numCache>
            </c:numRef>
          </c:xVal>
          <c:yVal>
            <c:numRef>
              <c:f>'[共培養繰り返し (7月15日～).xlsx]Sheet1'!$D$19:$D$23</c:f>
              <c:numCache>
                <c:formatCode>General</c:formatCode>
                <c:ptCount val="5"/>
                <c:pt idx="0">
                  <c:v>26.7</c:v>
                </c:pt>
                <c:pt idx="1">
                  <c:v>25.2</c:v>
                </c:pt>
                <c:pt idx="2">
                  <c:v>16.2</c:v>
                </c:pt>
                <c:pt idx="3">
                  <c:v>4.17</c:v>
                </c:pt>
                <c:pt idx="4">
                  <c:v>0.85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F21F-45B0-A972-34EE18EAF297}"/>
            </c:ext>
          </c:extLst>
        </c:ser>
        <c:ser>
          <c:idx val="9"/>
          <c:order val="7"/>
          <c:tx>
            <c:v>xylitol2</c:v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'[共培養繰り返し (7月15日～).xlsx]Sheet1'!$B$9:$B$13</c:f>
              <c:numCache>
                <c:formatCode>General</c:formatCode>
                <c:ptCount val="5"/>
                <c:pt idx="0">
                  <c:v>67.5</c:v>
                </c:pt>
                <c:pt idx="1">
                  <c:v>71</c:v>
                </c:pt>
                <c:pt idx="2">
                  <c:v>89.5</c:v>
                </c:pt>
                <c:pt idx="3">
                  <c:v>114</c:v>
                </c:pt>
                <c:pt idx="4">
                  <c:v>138.5</c:v>
                </c:pt>
              </c:numCache>
            </c:numRef>
          </c:xVal>
          <c:yVal>
            <c:numRef>
              <c:f>'[共培養繰り返し (7月15日～).xlsx]Sheet1'!$E$9:$E$13</c:f>
              <c:numCache>
                <c:formatCode>General</c:formatCode>
                <c:ptCount val="5"/>
                <c:pt idx="0">
                  <c:v>2.78</c:v>
                </c:pt>
                <c:pt idx="1">
                  <c:v>3.04</c:v>
                </c:pt>
                <c:pt idx="2">
                  <c:v>9.77</c:v>
                </c:pt>
                <c:pt idx="3">
                  <c:v>17.399999999999999</c:v>
                </c:pt>
                <c:pt idx="4">
                  <c:v>21.4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F21F-45B0-A972-34EE18EAF297}"/>
            </c:ext>
          </c:extLst>
        </c:ser>
        <c:ser>
          <c:idx val="10"/>
          <c:order val="8"/>
          <c:tx>
            <c:v>xylitol3</c:v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'[共培養繰り返し (7月15日～).xlsx]Sheet1'!$B$14:$B$18</c:f>
              <c:numCache>
                <c:formatCode>General</c:formatCode>
                <c:ptCount val="5"/>
                <c:pt idx="0">
                  <c:v>138.5</c:v>
                </c:pt>
                <c:pt idx="1">
                  <c:v>142.5</c:v>
                </c:pt>
                <c:pt idx="2">
                  <c:v>162.5</c:v>
                </c:pt>
                <c:pt idx="3">
                  <c:v>185</c:v>
                </c:pt>
                <c:pt idx="4">
                  <c:v>209</c:v>
                </c:pt>
              </c:numCache>
            </c:numRef>
          </c:xVal>
          <c:yVal>
            <c:numRef>
              <c:f>'[共培養繰り返し (7月15日～).xlsx]Sheet1'!$E$14:$E$18</c:f>
              <c:numCache>
                <c:formatCode>General</c:formatCode>
                <c:ptCount val="5"/>
                <c:pt idx="0">
                  <c:v>3.62</c:v>
                </c:pt>
                <c:pt idx="1">
                  <c:v>2.82</c:v>
                </c:pt>
                <c:pt idx="2">
                  <c:v>11.9</c:v>
                </c:pt>
                <c:pt idx="3">
                  <c:v>21.6</c:v>
                </c:pt>
                <c:pt idx="4">
                  <c:v>21.7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A-F21F-45B0-A972-34EE18EAF297}"/>
            </c:ext>
          </c:extLst>
        </c:ser>
        <c:ser>
          <c:idx val="11"/>
          <c:order val="9"/>
          <c:tx>
            <c:v>xylitol4</c:v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1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'[共培養繰り返し (7月15日～).xlsx]Sheet1'!$B$19:$B$23</c:f>
              <c:numCache>
                <c:formatCode>General</c:formatCode>
                <c:ptCount val="5"/>
                <c:pt idx="0">
                  <c:v>209</c:v>
                </c:pt>
                <c:pt idx="1">
                  <c:v>211</c:v>
                </c:pt>
                <c:pt idx="2">
                  <c:v>231</c:v>
                </c:pt>
                <c:pt idx="3">
                  <c:v>257</c:v>
                </c:pt>
                <c:pt idx="4">
                  <c:v>278.5</c:v>
                </c:pt>
              </c:numCache>
            </c:numRef>
          </c:xVal>
          <c:yVal>
            <c:numRef>
              <c:f>'[共培養繰り返し (7月15日～).xlsx]Sheet1'!$E$19:$E$23</c:f>
              <c:numCache>
                <c:formatCode>General</c:formatCode>
                <c:ptCount val="5"/>
                <c:pt idx="0">
                  <c:v>3.36</c:v>
                </c:pt>
                <c:pt idx="1">
                  <c:v>3.91</c:v>
                </c:pt>
                <c:pt idx="2">
                  <c:v>10.199999999999999</c:v>
                </c:pt>
                <c:pt idx="3">
                  <c:v>19.3</c:v>
                </c:pt>
                <c:pt idx="4">
                  <c:v>21.5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B-F21F-45B0-A972-34EE18EAF297}"/>
            </c:ext>
          </c:extLst>
        </c:ser>
        <c:ser>
          <c:idx val="14"/>
          <c:order val="10"/>
          <c:tx>
            <c:v>glucose2</c:v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square"/>
            <c:size val="15"/>
            <c:spPr>
              <a:solidFill>
                <a:schemeClr val="accent1"/>
              </a:solidFill>
              <a:ln w="9525">
                <a:solidFill>
                  <a:srgbClr val="00B050"/>
                </a:solidFill>
              </a:ln>
              <a:effectLst/>
            </c:spPr>
          </c:marker>
          <c:dPt>
            <c:idx val="0"/>
            <c:marker>
              <c:symbol val="square"/>
              <c:size val="15"/>
              <c:spPr>
                <a:solidFill>
                  <a:schemeClr val="accent1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31750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F21F-45B0-A972-34EE18EAF297}"/>
              </c:ext>
            </c:extLst>
          </c:dPt>
          <c:dPt>
            <c:idx val="1"/>
            <c:marker>
              <c:symbol val="square"/>
              <c:size val="15"/>
              <c:spPr>
                <a:solidFill>
                  <a:schemeClr val="accent1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31750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F21F-45B0-A972-34EE18EAF297}"/>
              </c:ext>
            </c:extLst>
          </c:dPt>
          <c:xVal>
            <c:numRef>
              <c:f>'[共培養繰り返し (7月15日～).xlsx]Sheet1'!$B$9:$B$13</c:f>
              <c:numCache>
                <c:formatCode>General</c:formatCode>
                <c:ptCount val="5"/>
                <c:pt idx="0">
                  <c:v>67.5</c:v>
                </c:pt>
                <c:pt idx="1">
                  <c:v>71</c:v>
                </c:pt>
                <c:pt idx="2">
                  <c:v>89.5</c:v>
                </c:pt>
                <c:pt idx="3">
                  <c:v>114</c:v>
                </c:pt>
                <c:pt idx="4">
                  <c:v>138.5</c:v>
                </c:pt>
              </c:numCache>
              <c:extLst xmlns:c15="http://schemas.microsoft.com/office/drawing/2012/chart"/>
            </c:numRef>
          </c:xVal>
          <c:yVal>
            <c:numRef>
              <c:f>'[共培養繰り返し (7月15日～).xlsx]Sheet1'!$F$9:$F$13</c:f>
              <c:numCache>
                <c:formatCode>General</c:formatCode>
                <c:ptCount val="5"/>
                <c:pt idx="0">
                  <c:v>26.7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  <c:extLst xmlns:c15="http://schemas.microsoft.com/office/drawing/2012/chart"/>
            </c:numRef>
          </c:yVal>
          <c:smooth val="1"/>
          <c:extLst xmlns:c15="http://schemas.microsoft.com/office/drawing/2012/chart">
            <c:ext xmlns:c16="http://schemas.microsoft.com/office/drawing/2014/chart" uri="{C3380CC4-5D6E-409C-BE32-E72D297353CC}">
              <c16:uniqueId val="{00000010-F21F-45B0-A972-34EE18EAF297}"/>
            </c:ext>
          </c:extLst>
        </c:ser>
        <c:ser>
          <c:idx val="15"/>
          <c:order val="11"/>
          <c:tx>
            <c:v>glucose3</c:v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square"/>
            <c:size val="15"/>
            <c:spPr>
              <a:solidFill>
                <a:schemeClr val="accent1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'[共培養繰り返し (7月15日～).xlsx]Sheet1'!$B$14:$B$18</c:f>
              <c:numCache>
                <c:formatCode>General</c:formatCode>
                <c:ptCount val="5"/>
                <c:pt idx="0">
                  <c:v>138.5</c:v>
                </c:pt>
                <c:pt idx="1">
                  <c:v>142.5</c:v>
                </c:pt>
                <c:pt idx="2">
                  <c:v>162.5</c:v>
                </c:pt>
                <c:pt idx="3">
                  <c:v>185</c:v>
                </c:pt>
                <c:pt idx="4">
                  <c:v>209</c:v>
                </c:pt>
              </c:numCache>
            </c:numRef>
          </c:xVal>
          <c:yVal>
            <c:numRef>
              <c:f>'[共培養繰り返し (7月15日～).xlsx]Sheet1'!$F$14:$F$18</c:f>
              <c:numCache>
                <c:formatCode>General</c:formatCode>
                <c:ptCount val="5"/>
                <c:pt idx="0">
                  <c:v>24.4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1-F21F-45B0-A972-34EE18EAF297}"/>
            </c:ext>
          </c:extLst>
        </c:ser>
        <c:ser>
          <c:idx val="16"/>
          <c:order val="12"/>
          <c:tx>
            <c:v>glucose4</c:v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square"/>
            <c:size val="15"/>
            <c:spPr>
              <a:solidFill>
                <a:schemeClr val="accent1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'[共培養繰り返し (7月15日～).xlsx]Sheet1'!$B$19:$B$23</c:f>
              <c:numCache>
                <c:formatCode>General</c:formatCode>
                <c:ptCount val="5"/>
                <c:pt idx="0">
                  <c:v>209</c:v>
                </c:pt>
                <c:pt idx="1">
                  <c:v>211</c:v>
                </c:pt>
                <c:pt idx="2">
                  <c:v>231</c:v>
                </c:pt>
                <c:pt idx="3">
                  <c:v>257</c:v>
                </c:pt>
                <c:pt idx="4">
                  <c:v>278.5</c:v>
                </c:pt>
              </c:numCache>
            </c:numRef>
          </c:xVal>
          <c:yVal>
            <c:numRef>
              <c:f>'[共培養繰り返し (7月15日～).xlsx]Sheet1'!$F$19:$F$23</c:f>
              <c:numCache>
                <c:formatCode>General</c:formatCode>
                <c:ptCount val="5"/>
                <c:pt idx="0">
                  <c:v>24.2</c:v>
                </c:pt>
                <c:pt idx="1">
                  <c:v>2.16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2-F21F-45B0-A972-34EE18EAF297}"/>
            </c:ext>
          </c:extLst>
        </c:ser>
        <c:ser>
          <c:idx val="19"/>
          <c:order val="13"/>
          <c:tx>
            <c:v>ethanol2</c:v>
          </c:tx>
          <c:spPr>
            <a:ln w="3175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15"/>
            <c:spPr>
              <a:solidFill>
                <a:srgbClr val="FFC000"/>
              </a:solidFill>
              <a:ln w="9525">
                <a:solidFill>
                  <a:srgbClr val="FFC000"/>
                </a:solidFill>
              </a:ln>
              <a:effectLst/>
            </c:spPr>
          </c:marker>
          <c:xVal>
            <c:numRef>
              <c:f>'[共培養繰り返し (7月15日～).xlsx]Sheet1'!$B$9:$B$13</c:f>
              <c:numCache>
                <c:formatCode>General</c:formatCode>
                <c:ptCount val="5"/>
                <c:pt idx="0">
                  <c:v>67.5</c:v>
                </c:pt>
                <c:pt idx="1">
                  <c:v>71</c:v>
                </c:pt>
                <c:pt idx="2">
                  <c:v>89.5</c:v>
                </c:pt>
                <c:pt idx="3">
                  <c:v>114</c:v>
                </c:pt>
                <c:pt idx="4">
                  <c:v>138.5</c:v>
                </c:pt>
              </c:numCache>
            </c:numRef>
          </c:xVal>
          <c:yVal>
            <c:numRef>
              <c:f>'[共培養繰り返し (7月15日～).xlsx]Sheet1'!$G$9:$G$13</c:f>
              <c:numCache>
                <c:formatCode>General</c:formatCode>
                <c:ptCount val="5"/>
                <c:pt idx="0">
                  <c:v>1.17</c:v>
                </c:pt>
                <c:pt idx="1">
                  <c:v>16.899999999999999</c:v>
                </c:pt>
                <c:pt idx="2">
                  <c:v>14.1</c:v>
                </c:pt>
                <c:pt idx="3">
                  <c:v>8.93</c:v>
                </c:pt>
                <c:pt idx="4">
                  <c:v>7.55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3-F21F-45B0-A972-34EE18EAF297}"/>
            </c:ext>
          </c:extLst>
        </c:ser>
        <c:ser>
          <c:idx val="20"/>
          <c:order val="14"/>
          <c:tx>
            <c:v>ethanol3</c:v>
          </c:tx>
          <c:spPr>
            <a:ln w="3175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15"/>
            <c:spPr>
              <a:solidFill>
                <a:srgbClr val="FFC000"/>
              </a:solidFill>
              <a:ln w="9525">
                <a:solidFill>
                  <a:srgbClr val="FFC000"/>
                </a:solidFill>
              </a:ln>
              <a:effectLst/>
            </c:spPr>
          </c:marker>
          <c:xVal>
            <c:numRef>
              <c:f>'[共培養繰り返し (7月15日～).xlsx]Sheet1'!$B$14:$B$18</c:f>
              <c:numCache>
                <c:formatCode>General</c:formatCode>
                <c:ptCount val="5"/>
                <c:pt idx="0">
                  <c:v>138.5</c:v>
                </c:pt>
                <c:pt idx="1">
                  <c:v>142.5</c:v>
                </c:pt>
                <c:pt idx="2">
                  <c:v>162.5</c:v>
                </c:pt>
                <c:pt idx="3">
                  <c:v>185</c:v>
                </c:pt>
                <c:pt idx="4">
                  <c:v>209</c:v>
                </c:pt>
              </c:numCache>
            </c:numRef>
          </c:xVal>
          <c:yVal>
            <c:numRef>
              <c:f>'[共培養繰り返し (7月15日～).xlsx]Sheet1'!$G$14:$G$18</c:f>
              <c:numCache>
                <c:formatCode>General</c:formatCode>
                <c:ptCount val="5"/>
                <c:pt idx="0">
                  <c:v>1.47</c:v>
                </c:pt>
                <c:pt idx="1">
                  <c:v>14.9</c:v>
                </c:pt>
                <c:pt idx="2">
                  <c:v>14.7</c:v>
                </c:pt>
                <c:pt idx="3">
                  <c:v>11</c:v>
                </c:pt>
                <c:pt idx="4">
                  <c:v>8.08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4-F21F-45B0-A972-34EE18EAF297}"/>
            </c:ext>
          </c:extLst>
        </c:ser>
        <c:ser>
          <c:idx val="21"/>
          <c:order val="15"/>
          <c:tx>
            <c:v>ethanol4</c:v>
          </c:tx>
          <c:spPr>
            <a:ln w="3175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15"/>
            <c:spPr>
              <a:solidFill>
                <a:srgbClr val="FFC000"/>
              </a:solidFill>
              <a:ln w="9525">
                <a:solidFill>
                  <a:srgbClr val="FFC000"/>
                </a:solidFill>
              </a:ln>
              <a:effectLst/>
            </c:spPr>
          </c:marker>
          <c:xVal>
            <c:numRef>
              <c:f>'[共培養繰り返し (7月15日～).xlsx]Sheet1'!$B$19:$B$23</c:f>
              <c:numCache>
                <c:formatCode>General</c:formatCode>
                <c:ptCount val="5"/>
                <c:pt idx="0">
                  <c:v>209</c:v>
                </c:pt>
                <c:pt idx="1">
                  <c:v>211</c:v>
                </c:pt>
                <c:pt idx="2">
                  <c:v>231</c:v>
                </c:pt>
                <c:pt idx="3">
                  <c:v>257</c:v>
                </c:pt>
                <c:pt idx="4">
                  <c:v>278.5</c:v>
                </c:pt>
              </c:numCache>
            </c:numRef>
          </c:xVal>
          <c:yVal>
            <c:numRef>
              <c:f>'[共培養繰り返し (7月15日～).xlsx]Sheet1'!$G$19:$G$23</c:f>
              <c:numCache>
                <c:formatCode>General</c:formatCode>
                <c:ptCount val="5"/>
                <c:pt idx="0">
                  <c:v>2.46</c:v>
                </c:pt>
                <c:pt idx="1">
                  <c:v>18.600000000000001</c:v>
                </c:pt>
                <c:pt idx="2">
                  <c:v>16.100000000000001</c:v>
                </c:pt>
                <c:pt idx="3">
                  <c:v>11.9</c:v>
                </c:pt>
                <c:pt idx="4">
                  <c:v>8.56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5-F21F-45B0-A972-34EE18EAF297}"/>
            </c:ext>
          </c:extLst>
        </c:ser>
        <c:ser>
          <c:idx val="24"/>
          <c:order val="16"/>
          <c:tx>
            <c:v>補助線1-2</c:v>
          </c:tx>
          <c:spPr>
            <a:ln w="44450" cap="rnd">
              <a:solidFill>
                <a:schemeClr val="bg2">
                  <a:lumMod val="5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'[共培養繰り返し (7月15日～).xlsx]Sheet1'!$I$6:$I$12</c:f>
              <c:numCache>
                <c:formatCode>General</c:formatCode>
                <c:ptCount val="7"/>
                <c:pt idx="0">
                  <c:v>67.5</c:v>
                </c:pt>
                <c:pt idx="1">
                  <c:v>67.5</c:v>
                </c:pt>
                <c:pt idx="2">
                  <c:v>67.5</c:v>
                </c:pt>
                <c:pt idx="3">
                  <c:v>67.5</c:v>
                </c:pt>
                <c:pt idx="4">
                  <c:v>67.5</c:v>
                </c:pt>
                <c:pt idx="5">
                  <c:v>67.5</c:v>
                </c:pt>
                <c:pt idx="6">
                  <c:v>67.5</c:v>
                </c:pt>
              </c:numCache>
            </c:numRef>
          </c:xVal>
          <c:yVal>
            <c:numRef>
              <c:f>'[共培養繰り返し (7月15日～).xlsx]Sheet1'!$O$6:$O$12</c:f>
              <c:numCache>
                <c:formatCode>General</c:formatCode>
                <c:ptCount val="7"/>
                <c:pt idx="0">
                  <c:v>30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6-F21F-45B0-A972-34EE18EAF297}"/>
            </c:ext>
          </c:extLst>
        </c:ser>
        <c:ser>
          <c:idx val="25"/>
          <c:order val="17"/>
          <c:tx>
            <c:v>補助線2-3</c:v>
          </c:tx>
          <c:spPr>
            <a:ln w="44450" cap="rnd">
              <a:solidFill>
                <a:schemeClr val="bg2">
                  <a:lumMod val="5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'[共培養繰り返し (7月15日～).xlsx]Sheet1'!$J$6:$J$12</c:f>
              <c:numCache>
                <c:formatCode>General</c:formatCode>
                <c:ptCount val="7"/>
                <c:pt idx="0">
                  <c:v>138.5</c:v>
                </c:pt>
                <c:pt idx="1">
                  <c:v>138.5</c:v>
                </c:pt>
                <c:pt idx="2">
                  <c:v>138.5</c:v>
                </c:pt>
                <c:pt idx="3">
                  <c:v>138.5</c:v>
                </c:pt>
                <c:pt idx="4">
                  <c:v>138.5</c:v>
                </c:pt>
                <c:pt idx="5">
                  <c:v>138.5</c:v>
                </c:pt>
                <c:pt idx="6">
                  <c:v>138.5</c:v>
                </c:pt>
              </c:numCache>
            </c:numRef>
          </c:xVal>
          <c:yVal>
            <c:numRef>
              <c:f>'[共培養繰り返し (7月15日～).xlsx]Sheet1'!$O$6:$O$12</c:f>
              <c:numCache>
                <c:formatCode>General</c:formatCode>
                <c:ptCount val="7"/>
                <c:pt idx="0">
                  <c:v>30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7-F21F-45B0-A972-34EE18EAF297}"/>
            </c:ext>
          </c:extLst>
        </c:ser>
        <c:ser>
          <c:idx val="26"/>
          <c:order val="18"/>
          <c:tx>
            <c:v>補助線3-4</c:v>
          </c:tx>
          <c:spPr>
            <a:ln w="44450" cap="rnd">
              <a:solidFill>
                <a:schemeClr val="bg2">
                  <a:lumMod val="5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'[共培養繰り返し (7月15日～).xlsx]Sheet1'!$K$6:$K$12</c:f>
              <c:numCache>
                <c:formatCode>General</c:formatCode>
                <c:ptCount val="7"/>
                <c:pt idx="0">
                  <c:v>209</c:v>
                </c:pt>
                <c:pt idx="1">
                  <c:v>209</c:v>
                </c:pt>
                <c:pt idx="2">
                  <c:v>209</c:v>
                </c:pt>
                <c:pt idx="3">
                  <c:v>209</c:v>
                </c:pt>
                <c:pt idx="4">
                  <c:v>209</c:v>
                </c:pt>
                <c:pt idx="5">
                  <c:v>209</c:v>
                </c:pt>
                <c:pt idx="6">
                  <c:v>209</c:v>
                </c:pt>
              </c:numCache>
            </c:numRef>
          </c:xVal>
          <c:yVal>
            <c:numRef>
              <c:f>'[共培養繰り返し (7月15日～).xlsx]Sheet1'!$O$6:$O$12</c:f>
              <c:numCache>
                <c:formatCode>General</c:formatCode>
                <c:ptCount val="7"/>
                <c:pt idx="0">
                  <c:v>30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8-F21F-45B0-A972-34EE18EAF2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0639376"/>
        <c:axId val="840638064"/>
        <c:extLst/>
      </c:scatterChart>
      <c:valAx>
        <c:axId val="840639376"/>
        <c:scaling>
          <c:orientation val="minMax"/>
          <c:max val="278.5"/>
          <c:min val="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3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altLang="ja-JP" sz="30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 (h)</a:t>
                </a:r>
                <a:endParaRPr lang="ja-JP" altLang="en-US" sz="30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46351530852809097"/>
              <c:y val="0.933687308642167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30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840638064"/>
        <c:crosses val="autoZero"/>
        <c:crossBetween val="midCat"/>
        <c:majorUnit val="50"/>
      </c:valAx>
      <c:valAx>
        <c:axId val="840638064"/>
        <c:scaling>
          <c:orientation val="minMax"/>
          <c:max val="3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30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altLang="ja-JP" sz="3000" baseline="0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conc. (g/L)</a:t>
                </a:r>
                <a:endParaRPr lang="ja-JP" altLang="en-US" sz="3000" baseline="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3.0435123001169826E-2"/>
              <c:y val="0.395318224491315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30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ja-JP"/>
            </a:p>
          </c:txPr>
        </c:title>
        <c:numFmt formatCode="0_ 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ja-JP"/>
          </a:p>
        </c:txPr>
        <c:crossAx val="840639376"/>
        <c:crosses val="autoZero"/>
        <c:crossBetween val="midCat"/>
        <c:majorUnit val="10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5156"/>
            <a:ext cx="25733931" cy="14902051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33BC-D0AD-4EEC-A525-B90D85D104DE}" type="datetimeFigureOut">
              <a:rPr kumimoji="1" lang="ja-JP" altLang="en-US" smtClean="0"/>
              <a:t>2024/9/5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32D06-A443-4BCB-B53E-B120BB3573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696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33BC-D0AD-4EEC-A525-B90D85D104DE}" type="datetimeFigureOut">
              <a:rPr kumimoji="1" lang="ja-JP" altLang="en-US" smtClean="0"/>
              <a:t>2024/9/5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32D06-A443-4BCB-B53E-B120BB3573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437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904"/>
            <a:ext cx="6528093" cy="36274211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904"/>
            <a:ext cx="19205838" cy="36274211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33BC-D0AD-4EEC-A525-B90D85D104DE}" type="datetimeFigureOut">
              <a:rPr kumimoji="1" lang="ja-JP" altLang="en-US" smtClean="0"/>
              <a:t>2024/9/5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32D06-A443-4BCB-B53E-B120BB3573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1907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33BC-D0AD-4EEC-A525-B90D85D104DE}" type="datetimeFigureOut">
              <a:rPr kumimoji="1" lang="ja-JP" altLang="en-US" smtClean="0"/>
              <a:t>2024/9/5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32D06-A443-4BCB-B53E-B120BB3573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1124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71229"/>
            <a:ext cx="26112371" cy="17805173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44846"/>
            <a:ext cx="26112371" cy="9363320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/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75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33BC-D0AD-4EEC-A525-B90D85D104DE}" type="datetimeFigureOut">
              <a:rPr kumimoji="1" lang="ja-JP" altLang="en-US" smtClean="0"/>
              <a:t>2024/9/5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32D06-A443-4BCB-B53E-B120BB3573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8765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33BC-D0AD-4EEC-A525-B90D85D104DE}" type="datetimeFigureOut">
              <a:rPr kumimoji="1" lang="ja-JP" altLang="en-US" smtClean="0"/>
              <a:t>2024/9/5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32D06-A443-4BCB-B53E-B120BB3573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8609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913"/>
            <a:ext cx="26112371" cy="8273416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2870"/>
            <a:ext cx="12807832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5264"/>
            <a:ext cx="12807832" cy="2299711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2870"/>
            <a:ext cx="12870909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5264"/>
            <a:ext cx="12870909" cy="2299711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33BC-D0AD-4EEC-A525-B90D85D104DE}" type="datetimeFigureOut">
              <a:rPr kumimoji="1" lang="ja-JP" altLang="en-US" smtClean="0"/>
              <a:t>2024/9/5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32D06-A443-4BCB-B53E-B120BB3573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8078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33BC-D0AD-4EEC-A525-B90D85D104DE}" type="datetimeFigureOut">
              <a:rPr kumimoji="1" lang="ja-JP" altLang="en-US" smtClean="0"/>
              <a:t>2024/9/5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32D06-A443-4BCB-B53E-B120BB3573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5923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33BC-D0AD-4EEC-A525-B90D85D104DE}" type="datetimeFigureOut">
              <a:rPr kumimoji="1" lang="ja-JP" altLang="en-US" smtClean="0"/>
              <a:t>2024/9/5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32D06-A443-4BCB-B53E-B120BB3573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6419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2959"/>
            <a:ext cx="15326827" cy="30418415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33BC-D0AD-4EEC-A525-B90D85D104DE}" type="datetimeFigureOut">
              <a:rPr kumimoji="1" lang="ja-JP" altLang="en-US" smtClean="0"/>
              <a:t>2024/9/5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32D06-A443-4BCB-B53E-B120BB3573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7099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2959"/>
            <a:ext cx="15326827" cy="30418415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33BC-D0AD-4EEC-A525-B90D85D104DE}" type="datetimeFigureOut">
              <a:rPr kumimoji="1" lang="ja-JP" altLang="en-US" smtClean="0"/>
              <a:t>2024/9/5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32D06-A443-4BCB-B53E-B120BB3573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4034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633BC-D0AD-4EEC-A525-B90D85D104DE}" type="datetimeFigureOut">
              <a:rPr kumimoji="1" lang="ja-JP" altLang="en-US" smtClean="0"/>
              <a:t>2024/9/5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32D06-A443-4BCB-B53E-B120BB3573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6227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kumimoji="1"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kumimoji="1"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kumimoji="1"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hyperlink" Target="https://www.ourfood.nl/ingr/suikers-zoetstoffen/polyolen/mannitol.html" TargetMode="External"/><Relationship Id="rId26" Type="http://schemas.openxmlformats.org/officeDocument/2006/relationships/hyperlink" Target="https://homedistiller.org/wiki/index.php/Anhydrous_ethanol" TargetMode="External"/><Relationship Id="rId39" Type="http://schemas.openxmlformats.org/officeDocument/2006/relationships/chart" Target="../charts/chart2.xm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2.jpg"/><Relationship Id="rId34" Type="http://schemas.openxmlformats.org/officeDocument/2006/relationships/image" Target="../media/image19.png"/><Relationship Id="rId42" Type="http://schemas.openxmlformats.org/officeDocument/2006/relationships/image" Target="../media/image26.png"/><Relationship Id="rId7" Type="http://schemas.openxmlformats.org/officeDocument/2006/relationships/image" Target="../media/image3.png"/><Relationship Id="rId12" Type="http://schemas.openxmlformats.org/officeDocument/2006/relationships/image" Target="../media/image7.jpeg"/><Relationship Id="rId17" Type="http://schemas.openxmlformats.org/officeDocument/2006/relationships/image" Target="../media/image10.png"/><Relationship Id="rId25" Type="http://schemas.openxmlformats.org/officeDocument/2006/relationships/image" Target="../media/image14.jpg"/><Relationship Id="rId33" Type="http://schemas.openxmlformats.org/officeDocument/2006/relationships/image" Target="../media/image18.png"/><Relationship Id="rId38" Type="http://schemas.openxmlformats.org/officeDocument/2006/relationships/image" Target="../media/image23.png"/><Relationship Id="rId2" Type="http://schemas.microsoft.com/office/2007/relationships/media" Target="../media/media1.MOV"/><Relationship Id="rId16" Type="http://schemas.openxmlformats.org/officeDocument/2006/relationships/hyperlink" Target="https://www.flickr.com/photos/154568645@N04/24108005107" TargetMode="External"/><Relationship Id="rId20" Type="http://schemas.openxmlformats.org/officeDocument/2006/relationships/hyperlink" Target="https://ja.wikipedia.org/wiki/%E7%AC%AC%E4%B8%80%E7%B4%9A%E3%82%A2%E3%83%AB%E3%82%B3%E3%83%BC%E3%83%AB" TargetMode="External"/><Relationship Id="rId29" Type="http://schemas.openxmlformats.org/officeDocument/2006/relationships/image" Target="../media/image16.jpeg"/><Relationship Id="rId41" Type="http://schemas.openxmlformats.org/officeDocument/2006/relationships/image" Target="../media/image25.png"/><Relationship Id="rId1" Type="http://schemas.openxmlformats.org/officeDocument/2006/relationships/video" Target="NULL" TargetMode="External"/><Relationship Id="rId6" Type="http://schemas.openxmlformats.org/officeDocument/2006/relationships/chart" Target="../charts/chart1.xml"/><Relationship Id="rId11" Type="http://schemas.microsoft.com/office/2007/relationships/hdphoto" Target="../media/hdphoto1.wdp"/><Relationship Id="rId24" Type="http://schemas.openxmlformats.org/officeDocument/2006/relationships/hyperlink" Target="https://ja.wikipedia.org/wiki/%E3%82%AF%E3%83%AD%E3%83%AD%E3%82%A8%E3%83%81%E3%83%AC%E3%83%B3" TargetMode="External"/><Relationship Id="rId32" Type="http://schemas.openxmlformats.org/officeDocument/2006/relationships/image" Target="cid:3d5e191e-854c-4ac8-a335-f9e893fd9254@JPNP286.PROD.OUTLOOK.COM" TargetMode="External"/><Relationship Id="rId37" Type="http://schemas.openxmlformats.org/officeDocument/2006/relationships/image" Target="../media/image22.png"/><Relationship Id="rId40" Type="http://schemas.openxmlformats.org/officeDocument/2006/relationships/image" Target="../media/image24.png"/><Relationship Id="rId5" Type="http://schemas.openxmlformats.org/officeDocument/2006/relationships/image" Target="../media/image2.png"/><Relationship Id="rId15" Type="http://schemas.openxmlformats.org/officeDocument/2006/relationships/image" Target="../media/image9.jpg"/><Relationship Id="rId23" Type="http://schemas.openxmlformats.org/officeDocument/2006/relationships/image" Target="../media/image13.png"/><Relationship Id="rId28" Type="http://schemas.openxmlformats.org/officeDocument/2006/relationships/image" Target="cid:26d8c44b-1c8e-458d-bf08-80f8835f668a@JPNP286.PROD.OUTLOOK.COM" TargetMode="External"/><Relationship Id="rId36" Type="http://schemas.openxmlformats.org/officeDocument/2006/relationships/image" Target="../media/image21.png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31" Type="http://schemas.openxmlformats.org/officeDocument/2006/relationships/image" Target="../media/image17.jpeg"/><Relationship Id="rId44" Type="http://schemas.openxmlformats.org/officeDocument/2006/relationships/image" Target="../media/image28.png"/><Relationship Id="rId4" Type="http://schemas.openxmlformats.org/officeDocument/2006/relationships/image" Target="../media/image1.png"/><Relationship Id="rId9" Type="http://schemas.openxmlformats.org/officeDocument/2006/relationships/image" Target="../media/image5.png"/><Relationship Id="rId14" Type="http://schemas.openxmlformats.org/officeDocument/2006/relationships/hyperlink" Target="https://bisakimia.com/2012/11/04/xilitol-gula-alkohol-yang-bermanfaat/" TargetMode="External"/><Relationship Id="rId22" Type="http://schemas.openxmlformats.org/officeDocument/2006/relationships/hyperlink" Target="https://zh.wikipedia.org/zh-tw/%E7%9F%B3%E6%B2%B9%E5%B9%B3%E5%8F%B0" TargetMode="External"/><Relationship Id="rId27" Type="http://schemas.openxmlformats.org/officeDocument/2006/relationships/image" Target="../media/image15.jpeg"/><Relationship Id="rId30" Type="http://schemas.openxmlformats.org/officeDocument/2006/relationships/image" Target="cid:d6415bea-9b75-4e70-9187-78fdcf02f386@JPNP286.PROD.OUTLOOK.COM" TargetMode="External"/><Relationship Id="rId35" Type="http://schemas.openxmlformats.org/officeDocument/2006/relationships/image" Target="../media/image20.png"/><Relationship Id="rId43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0BDB2-647F-828B-12AF-191C2E8CE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FF8D791-60D1-399D-4911-6D4D21A2A38B}"/>
              </a:ext>
            </a:extLst>
          </p:cNvPr>
          <p:cNvSpPr/>
          <p:nvPr/>
        </p:nvSpPr>
        <p:spPr>
          <a:xfrm>
            <a:off x="177138" y="3627733"/>
            <a:ext cx="14884267" cy="131597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endParaRPr lang="en-US" altLang="ja-JP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6" name="表 502">
            <a:extLst>
              <a:ext uri="{FF2B5EF4-FFF2-40B4-BE49-F238E27FC236}">
                <a16:creationId xmlns:a16="http://schemas.microsoft.com/office/drawing/2014/main" id="{7031AE10-6C31-4BF5-1BB4-4F7CE6F4EB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649326"/>
              </p:ext>
            </p:extLst>
          </p:nvPr>
        </p:nvGraphicFramePr>
        <p:xfrm>
          <a:off x="408082" y="27509420"/>
          <a:ext cx="6020448" cy="35543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0224">
                  <a:extLst>
                    <a:ext uri="{9D8B030D-6E8A-4147-A177-3AD203B41FA5}">
                      <a16:colId xmlns:a16="http://schemas.microsoft.com/office/drawing/2014/main" val="586661724"/>
                    </a:ext>
                  </a:extLst>
                </a:gridCol>
                <a:gridCol w="3010224">
                  <a:extLst>
                    <a:ext uri="{9D8B030D-6E8A-4147-A177-3AD203B41FA5}">
                      <a16:colId xmlns:a16="http://schemas.microsoft.com/office/drawing/2014/main" val="76324498"/>
                    </a:ext>
                  </a:extLst>
                </a:gridCol>
              </a:tblGrid>
              <a:tr h="1237907">
                <a:tc>
                  <a:txBody>
                    <a:bodyPr/>
                    <a:lstStyle/>
                    <a:p>
                      <a:endParaRPr kumimoji="1" lang="ja-JP" altLang="en-US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6617234"/>
                  </a:ext>
                </a:extLst>
              </a:tr>
              <a:tr h="49063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Working 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 mL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8983954"/>
                  </a:ext>
                </a:extLst>
              </a:tr>
              <a:tr h="49063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Temperature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</a:t>
                      </a:r>
                      <a:r>
                        <a:rPr kumimoji="1" lang="ja-JP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0821961"/>
                  </a:ext>
                </a:extLst>
              </a:tr>
              <a:tr h="49063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7.0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539204"/>
                  </a:ext>
                </a:extLst>
              </a:tr>
              <a:tr h="49063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Air flow rate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r>
                        <a:rPr kumimoji="1" lang="ja-JP" alt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～</a:t>
                      </a:r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 </a:t>
                      </a:r>
                      <a:r>
                        <a:rPr kumimoji="1" lang="en-US" altLang="ja-JP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vvm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0325660"/>
                  </a:ext>
                </a:extLst>
              </a:tr>
            </a:tbl>
          </a:graphicData>
        </a:graphic>
      </p:graphicFrame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C8B784C-4DA3-CE9A-1299-984B66A59D0A}"/>
              </a:ext>
            </a:extLst>
          </p:cNvPr>
          <p:cNvSpPr/>
          <p:nvPr/>
        </p:nvSpPr>
        <p:spPr>
          <a:xfrm>
            <a:off x="-1" y="0"/>
            <a:ext cx="30275213" cy="3383353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</a:ln>
          <a:effectLst/>
        </p:spPr>
        <p:txBody>
          <a:bodyPr lIns="73153" tIns="36577" rIns="73153" bIns="36577" rtlCol="0" anchor="ctr"/>
          <a:lstStyle/>
          <a:p>
            <a:pPr algn="ctr" defTabSz="3341562">
              <a:lnSpc>
                <a:spcPct val="150000"/>
              </a:lnSpc>
            </a:pPr>
            <a:r>
              <a:rPr lang="ja-JP" altLang="en-US" sz="54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酵母の共培養によるバイオマスからのエタノールとキシリトールの同時生産</a:t>
            </a:r>
            <a:endParaRPr lang="en-US" altLang="ja-JP" sz="5400" b="1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3341562">
              <a:lnSpc>
                <a:spcPct val="150000"/>
              </a:lnSpc>
            </a:pPr>
            <a:r>
              <a:rPr lang="en-US" altLang="ja-JP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ja-JP" sz="48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roduction of ethanol and xylitol by co-cultivation of yeasts from lignocellulosic biomass</a:t>
            </a:r>
          </a:p>
          <a:p>
            <a:pPr algn="ctr" defTabSz="3341562">
              <a:lnSpc>
                <a:spcPct val="150000"/>
              </a:lnSpc>
            </a:pPr>
            <a:r>
              <a:rPr lang="en-US" altLang="ja-JP" sz="54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(Kyoto Inst. Tech.) </a:t>
            </a:r>
            <a:r>
              <a:rPr lang="ja-JP" altLang="en-US" sz="54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○</a:t>
            </a:r>
            <a:r>
              <a:rPr lang="en-US" altLang="ja-JP" sz="54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Taiki YAMAWAKI</a:t>
            </a:r>
            <a:r>
              <a:rPr lang="ja-JP" altLang="en-US" sz="54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・</a:t>
            </a:r>
            <a:r>
              <a:rPr lang="en-US" altLang="ja-JP" sz="54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Yoichi KUMADA</a:t>
            </a:r>
            <a:r>
              <a:rPr lang="ja-JP" altLang="en-US" sz="54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・</a:t>
            </a:r>
            <a:r>
              <a:rPr lang="en-US" altLang="ja-JP" sz="54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Jun-</a:t>
            </a:r>
            <a:r>
              <a:rPr lang="en-US" altLang="ja-JP" sz="5400" b="1" baseline="30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ichi</a:t>
            </a:r>
            <a:r>
              <a:rPr lang="en-US" altLang="ja-JP" sz="54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HORIUCHI*</a:t>
            </a:r>
            <a:endParaRPr lang="en-US" altLang="ja-JP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3ADDEA1-E28F-BE7A-3EAA-C8791C2B1533}"/>
              </a:ext>
            </a:extLst>
          </p:cNvPr>
          <p:cNvSpPr/>
          <p:nvPr/>
        </p:nvSpPr>
        <p:spPr>
          <a:xfrm>
            <a:off x="177138" y="3627733"/>
            <a:ext cx="14884267" cy="117286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kumimoji="1" lang="ja-JP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BFDC24F0-88CD-6B74-DCC8-8ACF5FD9A11B}"/>
              </a:ext>
            </a:extLst>
          </p:cNvPr>
          <p:cNvSpPr/>
          <p:nvPr/>
        </p:nvSpPr>
        <p:spPr>
          <a:xfrm>
            <a:off x="177138" y="17246366"/>
            <a:ext cx="14884267" cy="254017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endParaRPr lang="en-US" altLang="ja-JP" sz="1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B9848C31-DEB5-C9C1-C3CD-BFF3F15EEE51}"/>
              </a:ext>
            </a:extLst>
          </p:cNvPr>
          <p:cNvSpPr/>
          <p:nvPr/>
        </p:nvSpPr>
        <p:spPr>
          <a:xfrm>
            <a:off x="184516" y="16958935"/>
            <a:ext cx="14884267" cy="117286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Materials and Methods</a:t>
            </a:r>
            <a:endParaRPr kumimoji="1" lang="ja-JP" alt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29" name="グループ化 1028">
            <a:extLst>
              <a:ext uri="{FF2B5EF4-FFF2-40B4-BE49-F238E27FC236}">
                <a16:creationId xmlns:a16="http://schemas.microsoft.com/office/drawing/2014/main" id="{8B2214BA-C165-9381-B3DB-2596071760EC}"/>
              </a:ext>
            </a:extLst>
          </p:cNvPr>
          <p:cNvGrpSpPr/>
          <p:nvPr/>
        </p:nvGrpSpPr>
        <p:grpSpPr>
          <a:xfrm>
            <a:off x="921037" y="18968486"/>
            <a:ext cx="13536132" cy="4364637"/>
            <a:chOff x="874058" y="22861261"/>
            <a:chExt cx="13536132" cy="4364637"/>
          </a:xfrm>
        </p:grpSpPr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6A49BF2F-5521-2471-1FB9-2A8BF88D6D49}"/>
                </a:ext>
              </a:extLst>
            </p:cNvPr>
            <p:cNvGrpSpPr/>
            <p:nvPr/>
          </p:nvGrpSpPr>
          <p:grpSpPr>
            <a:xfrm>
              <a:off x="874058" y="22900761"/>
              <a:ext cx="6932409" cy="4325137"/>
              <a:chOff x="103031" y="1116821"/>
              <a:chExt cx="4685493" cy="3509346"/>
            </a:xfrm>
          </p:grpSpPr>
          <p:sp>
            <p:nvSpPr>
              <p:cNvPr id="49" name="四角形: 角を丸くする 48">
                <a:extLst>
                  <a:ext uri="{FF2B5EF4-FFF2-40B4-BE49-F238E27FC236}">
                    <a16:creationId xmlns:a16="http://schemas.microsoft.com/office/drawing/2014/main" id="{D37263F4-84A8-A359-7025-50569FF474F8}"/>
                  </a:ext>
                </a:extLst>
              </p:cNvPr>
              <p:cNvSpPr/>
              <p:nvPr/>
            </p:nvSpPr>
            <p:spPr>
              <a:xfrm>
                <a:off x="103031" y="1116821"/>
                <a:ext cx="4456936" cy="3509346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4F89F441-6D69-1410-FF9E-FD4C57143FE0}"/>
                  </a:ext>
                </a:extLst>
              </p:cNvPr>
              <p:cNvSpPr txBox="1"/>
              <p:nvPr/>
            </p:nvSpPr>
            <p:spPr>
              <a:xfrm>
                <a:off x="331588" y="1175034"/>
                <a:ext cx="4456936" cy="424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Candida </a:t>
                </a:r>
                <a:r>
                  <a:rPr kumimoji="1" lang="en-US" altLang="ja-JP" sz="28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magnoliae</a:t>
                </a:r>
                <a:r>
                  <a:rPr kumimoji="1" lang="en-US" altLang="ja-JP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(FERM P-16522)</a:t>
                </a:r>
                <a:endParaRPr kumimoji="1" lang="ja-JP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51" name="グループ化 50">
                <a:extLst>
                  <a:ext uri="{FF2B5EF4-FFF2-40B4-BE49-F238E27FC236}">
                    <a16:creationId xmlns:a16="http://schemas.microsoft.com/office/drawing/2014/main" id="{C3C41CEC-D9AE-3EF1-37AA-589310DE20D7}"/>
                  </a:ext>
                </a:extLst>
              </p:cNvPr>
              <p:cNvGrpSpPr/>
              <p:nvPr/>
            </p:nvGrpSpPr>
            <p:grpSpPr>
              <a:xfrm>
                <a:off x="177973" y="1709049"/>
                <a:ext cx="4307054" cy="2767948"/>
                <a:chOff x="190006" y="2192461"/>
                <a:chExt cx="4307054" cy="3076150"/>
              </a:xfrm>
            </p:grpSpPr>
            <p:grpSp>
              <p:nvGrpSpPr>
                <p:cNvPr id="55" name="グループ化 54">
                  <a:extLst>
                    <a:ext uri="{FF2B5EF4-FFF2-40B4-BE49-F238E27FC236}">
                      <a16:creationId xmlns:a16="http://schemas.microsoft.com/office/drawing/2014/main" id="{17AC0A82-CCD7-4146-8ECE-08D8FEA820D9}"/>
                    </a:ext>
                  </a:extLst>
                </p:cNvPr>
                <p:cNvGrpSpPr/>
                <p:nvPr/>
              </p:nvGrpSpPr>
              <p:grpSpPr>
                <a:xfrm>
                  <a:off x="190006" y="2192461"/>
                  <a:ext cx="4307054" cy="3076150"/>
                  <a:chOff x="190005" y="2192461"/>
                  <a:chExt cx="4307054" cy="3326267"/>
                </a:xfrm>
              </p:grpSpPr>
              <p:pic>
                <p:nvPicPr>
                  <p:cNvPr id="59" name="図 58">
                    <a:extLst>
                      <a:ext uri="{FF2B5EF4-FFF2-40B4-BE49-F238E27FC236}">
                        <a16:creationId xmlns:a16="http://schemas.microsoft.com/office/drawing/2014/main" id="{27402471-FE4D-EBFF-A068-D0C7B0DACAD2}"/>
                      </a:ext>
                    </a:extLst>
                  </p:cNvPr>
                  <p:cNvPicPr/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90005" y="2192461"/>
                    <a:ext cx="4307054" cy="3326267"/>
                  </a:xfrm>
                  <a:prstGeom prst="rect">
                    <a:avLst/>
                  </a:prstGeom>
                  <a:solidFill>
                    <a:schemeClr val="accent2"/>
                  </a:solidFill>
                </p:spPr>
              </p:pic>
              <p:sp>
                <p:nvSpPr>
                  <p:cNvPr id="60" name="正方形/長方形 59">
                    <a:extLst>
                      <a:ext uri="{FF2B5EF4-FFF2-40B4-BE49-F238E27FC236}">
                        <a16:creationId xmlns:a16="http://schemas.microsoft.com/office/drawing/2014/main" id="{832E882B-80CB-D9AC-AD1A-8DB6D9E06D6E}"/>
                      </a:ext>
                    </a:extLst>
                  </p:cNvPr>
                  <p:cNvSpPr/>
                  <p:nvPr/>
                </p:nvSpPr>
                <p:spPr>
                  <a:xfrm>
                    <a:off x="1369482" y="2239812"/>
                    <a:ext cx="662517" cy="29776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kumimoji="1" lang="en-US" altLang="ja-JP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xylose</a:t>
                    </a:r>
                    <a:endParaRPr kumimoji="1" lang="ja-JP" altLang="en-US" sz="14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1" name="正方形/長方形 60">
                    <a:extLst>
                      <a:ext uri="{FF2B5EF4-FFF2-40B4-BE49-F238E27FC236}">
                        <a16:creationId xmlns:a16="http://schemas.microsoft.com/office/drawing/2014/main" id="{EA4021B0-59F0-383F-7B8E-9EA92395B4E2}"/>
                      </a:ext>
                    </a:extLst>
                  </p:cNvPr>
                  <p:cNvSpPr/>
                  <p:nvPr/>
                </p:nvSpPr>
                <p:spPr>
                  <a:xfrm>
                    <a:off x="1369483" y="2960790"/>
                    <a:ext cx="662516" cy="29563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kumimoji="1" lang="en-US" altLang="ja-JP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xylose</a:t>
                    </a:r>
                    <a:endParaRPr kumimoji="1" lang="ja-JP" altLang="en-US" sz="14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2" name="正方形/長方形 61">
                    <a:extLst>
                      <a:ext uri="{FF2B5EF4-FFF2-40B4-BE49-F238E27FC236}">
                        <a16:creationId xmlns:a16="http://schemas.microsoft.com/office/drawing/2014/main" id="{BFFE5402-0704-A4A4-B0AD-7ECCF54978F1}"/>
                      </a:ext>
                    </a:extLst>
                  </p:cNvPr>
                  <p:cNvSpPr/>
                  <p:nvPr/>
                </p:nvSpPr>
                <p:spPr>
                  <a:xfrm>
                    <a:off x="1336674" y="3643756"/>
                    <a:ext cx="662517" cy="29776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kumimoji="1" lang="en-US" altLang="ja-JP" sz="1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xylitol</a:t>
                    </a:r>
                    <a:endParaRPr kumimoji="1" lang="ja-JP" altLang="en-US" sz="14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3" name="正方形/長方形 62">
                    <a:extLst>
                      <a:ext uri="{FF2B5EF4-FFF2-40B4-BE49-F238E27FC236}">
                        <a16:creationId xmlns:a16="http://schemas.microsoft.com/office/drawing/2014/main" id="{B3686D19-84AC-DAE9-2C08-A9C9793BB9D1}"/>
                      </a:ext>
                    </a:extLst>
                  </p:cNvPr>
                  <p:cNvSpPr/>
                  <p:nvPr/>
                </p:nvSpPr>
                <p:spPr>
                  <a:xfrm>
                    <a:off x="196024" y="3598419"/>
                    <a:ext cx="713296" cy="38843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kumimoji="1" lang="en-US" altLang="ja-JP" sz="1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xylitol</a:t>
                    </a:r>
                    <a:endParaRPr kumimoji="1" lang="ja-JP" altLang="en-US" sz="16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56" name="矢印: 下 55">
                  <a:extLst>
                    <a:ext uri="{FF2B5EF4-FFF2-40B4-BE49-F238E27FC236}">
                      <a16:creationId xmlns:a16="http://schemas.microsoft.com/office/drawing/2014/main" id="{BB8B49ED-4673-6F49-AF64-C87CDCC5E071}"/>
                    </a:ext>
                  </a:extLst>
                </p:cNvPr>
                <p:cNvSpPr/>
                <p:nvPr/>
              </p:nvSpPr>
              <p:spPr>
                <a:xfrm>
                  <a:off x="1599529" y="2511625"/>
                  <a:ext cx="161537" cy="397888"/>
                </a:xfrm>
                <a:prstGeom prst="downArrow">
                  <a:avLst>
                    <a:gd name="adj1" fmla="val 50000"/>
                    <a:gd name="adj2" fmla="val 65724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7" name="矢印: 下 56">
                  <a:extLst>
                    <a:ext uri="{FF2B5EF4-FFF2-40B4-BE49-F238E27FC236}">
                      <a16:creationId xmlns:a16="http://schemas.microsoft.com/office/drawing/2014/main" id="{7D7AAB80-6342-2FFE-3A69-3EC9E3A58289}"/>
                    </a:ext>
                  </a:extLst>
                </p:cNvPr>
                <p:cNvSpPr/>
                <p:nvPr/>
              </p:nvSpPr>
              <p:spPr>
                <a:xfrm>
                  <a:off x="1599529" y="3136740"/>
                  <a:ext cx="161537" cy="397888"/>
                </a:xfrm>
                <a:prstGeom prst="downArrow">
                  <a:avLst>
                    <a:gd name="adj1" fmla="val 50000"/>
                    <a:gd name="adj2" fmla="val 75159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8" name="矢印: 下 57">
                  <a:extLst>
                    <a:ext uri="{FF2B5EF4-FFF2-40B4-BE49-F238E27FC236}">
                      <a16:creationId xmlns:a16="http://schemas.microsoft.com/office/drawing/2014/main" id="{93412CF5-D6F3-1915-DD36-5A5991DBD6FE}"/>
                    </a:ext>
                  </a:extLst>
                </p:cNvPr>
                <p:cNvSpPr/>
                <p:nvPr/>
              </p:nvSpPr>
              <p:spPr>
                <a:xfrm rot="5400000">
                  <a:off x="1003170" y="3437879"/>
                  <a:ext cx="147337" cy="513320"/>
                </a:xfrm>
                <a:prstGeom prst="downArrow">
                  <a:avLst>
                    <a:gd name="adj1" fmla="val 50000"/>
                    <a:gd name="adj2" fmla="val 74345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52" name="正方形/長方形 51">
                <a:extLst>
                  <a:ext uri="{FF2B5EF4-FFF2-40B4-BE49-F238E27FC236}">
                    <a16:creationId xmlns:a16="http://schemas.microsoft.com/office/drawing/2014/main" id="{2B6D38FA-4B5A-8E98-F8F6-8130901D7142}"/>
                  </a:ext>
                </a:extLst>
              </p:cNvPr>
              <p:cNvSpPr/>
              <p:nvPr/>
            </p:nvSpPr>
            <p:spPr>
              <a:xfrm>
                <a:off x="1939805" y="2096459"/>
                <a:ext cx="1684310" cy="2477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正方形/長方形 52">
                <a:extLst>
                  <a:ext uri="{FF2B5EF4-FFF2-40B4-BE49-F238E27FC236}">
                    <a16:creationId xmlns:a16="http://schemas.microsoft.com/office/drawing/2014/main" id="{CD0FE03D-B238-F68B-BB0E-95FD6E89AC50}"/>
                  </a:ext>
                </a:extLst>
              </p:cNvPr>
              <p:cNvSpPr/>
              <p:nvPr/>
            </p:nvSpPr>
            <p:spPr>
              <a:xfrm>
                <a:off x="1064805" y="4085033"/>
                <a:ext cx="2183462" cy="1676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 metabolism</a:t>
                </a:r>
                <a:endParaRPr kumimoji="1" lang="ja-JP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正方形/長方形 53">
                <a:extLst>
                  <a:ext uri="{FF2B5EF4-FFF2-40B4-BE49-F238E27FC236}">
                    <a16:creationId xmlns:a16="http://schemas.microsoft.com/office/drawing/2014/main" id="{E71516BC-95F1-DFD2-21B6-254135AD0E39}"/>
                  </a:ext>
                </a:extLst>
              </p:cNvPr>
              <p:cNvSpPr/>
              <p:nvPr/>
            </p:nvSpPr>
            <p:spPr>
              <a:xfrm>
                <a:off x="2300706" y="3588632"/>
                <a:ext cx="1543161" cy="36249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ATP synthesis</a:t>
                </a:r>
                <a:endParaRPr kumimoji="1" lang="ja-JP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4" name="グループ化 63">
              <a:extLst>
                <a:ext uri="{FF2B5EF4-FFF2-40B4-BE49-F238E27FC236}">
                  <a16:creationId xmlns:a16="http://schemas.microsoft.com/office/drawing/2014/main" id="{D1B62A09-4D04-F284-2738-4D968165C389}"/>
                </a:ext>
              </a:extLst>
            </p:cNvPr>
            <p:cNvGrpSpPr/>
            <p:nvPr/>
          </p:nvGrpSpPr>
          <p:grpSpPr>
            <a:xfrm>
              <a:off x="7910353" y="22861261"/>
              <a:ext cx="6499837" cy="4364637"/>
              <a:chOff x="4584035" y="1070157"/>
              <a:chExt cx="4481001" cy="3591019"/>
            </a:xfrm>
          </p:grpSpPr>
          <p:sp>
            <p:nvSpPr>
              <p:cNvPr id="65" name="四角形: 角を丸くする 64">
                <a:extLst>
                  <a:ext uri="{FF2B5EF4-FFF2-40B4-BE49-F238E27FC236}">
                    <a16:creationId xmlns:a16="http://schemas.microsoft.com/office/drawing/2014/main" id="{3C300F70-C338-F255-B98A-AB4991AE3DE5}"/>
                  </a:ext>
                </a:extLst>
              </p:cNvPr>
              <p:cNvSpPr/>
              <p:nvPr/>
            </p:nvSpPr>
            <p:spPr>
              <a:xfrm>
                <a:off x="4584035" y="1070157"/>
                <a:ext cx="4456936" cy="359101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テキスト ボックス 65">
                <a:extLst>
                  <a:ext uri="{FF2B5EF4-FFF2-40B4-BE49-F238E27FC236}">
                    <a16:creationId xmlns:a16="http://schemas.microsoft.com/office/drawing/2014/main" id="{F5CC7844-D324-7D2C-30AE-9CFAECE12C66}"/>
                  </a:ext>
                </a:extLst>
              </p:cNvPr>
              <p:cNvSpPr txBox="1"/>
              <p:nvPr/>
            </p:nvSpPr>
            <p:spPr>
              <a:xfrm>
                <a:off x="4672158" y="1175034"/>
                <a:ext cx="4392878" cy="430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Saccharomyces cerevisiae </a:t>
                </a:r>
                <a:r>
                  <a:rPr kumimoji="1" lang="en-US" altLang="ja-JP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(NBRC1953)</a:t>
                </a:r>
                <a:endParaRPr kumimoji="1" lang="ja-JP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67" name="図 66">
                <a:extLst>
                  <a:ext uri="{FF2B5EF4-FFF2-40B4-BE49-F238E27FC236}">
                    <a16:creationId xmlns:a16="http://schemas.microsoft.com/office/drawing/2014/main" id="{CF8CCC5D-2DF8-0942-1337-60A3EA997F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72158" y="1709049"/>
                <a:ext cx="4307053" cy="2800867"/>
              </a:xfrm>
              <a:prstGeom prst="rect">
                <a:avLst/>
              </a:prstGeom>
            </p:spPr>
          </p:pic>
          <p:sp>
            <p:nvSpPr>
              <p:cNvPr id="68" name="正方形/長方形 67">
                <a:extLst>
                  <a:ext uri="{FF2B5EF4-FFF2-40B4-BE49-F238E27FC236}">
                    <a16:creationId xmlns:a16="http://schemas.microsoft.com/office/drawing/2014/main" id="{935FF08A-39B9-64E8-0342-D5DDDD8872F9}"/>
                  </a:ext>
                </a:extLst>
              </p:cNvPr>
              <p:cNvSpPr/>
              <p:nvPr/>
            </p:nvSpPr>
            <p:spPr>
              <a:xfrm>
                <a:off x="4672158" y="2044177"/>
                <a:ext cx="1151126" cy="2053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Mannose</a:t>
                </a:r>
                <a:endParaRPr kumimoji="1" lang="ja-JP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正方形/長方形 68">
                <a:extLst>
                  <a:ext uri="{FF2B5EF4-FFF2-40B4-BE49-F238E27FC236}">
                    <a16:creationId xmlns:a16="http://schemas.microsoft.com/office/drawing/2014/main" id="{DA119C70-B872-F242-5BBF-715F2DC7B7D1}"/>
                  </a:ext>
                </a:extLst>
              </p:cNvPr>
              <p:cNvSpPr/>
              <p:nvPr/>
            </p:nvSpPr>
            <p:spPr>
              <a:xfrm>
                <a:off x="5326364" y="1724880"/>
                <a:ext cx="2011640" cy="27023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Glucose or Maltose</a:t>
                </a:r>
                <a:endParaRPr kumimoji="1" lang="ja-JP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正方形/長方形 69">
                <a:extLst>
                  <a:ext uri="{FF2B5EF4-FFF2-40B4-BE49-F238E27FC236}">
                    <a16:creationId xmlns:a16="http://schemas.microsoft.com/office/drawing/2014/main" id="{4D555DDA-B29D-6E87-64CA-2EB0095FF62D}"/>
                  </a:ext>
                </a:extLst>
              </p:cNvPr>
              <p:cNvSpPr/>
              <p:nvPr/>
            </p:nvSpPr>
            <p:spPr>
              <a:xfrm>
                <a:off x="6856211" y="2218968"/>
                <a:ext cx="2011640" cy="27023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Lectin-like protein</a:t>
                </a:r>
                <a:endParaRPr kumimoji="1" lang="ja-JP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正方形/長方形 70">
                <a:extLst>
                  <a:ext uri="{FF2B5EF4-FFF2-40B4-BE49-F238E27FC236}">
                    <a16:creationId xmlns:a16="http://schemas.microsoft.com/office/drawing/2014/main" id="{A66CE7C2-6E0A-B57D-28E3-D3CFFC0B95CC}"/>
                  </a:ext>
                </a:extLst>
              </p:cNvPr>
              <p:cNvSpPr/>
              <p:nvPr/>
            </p:nvSpPr>
            <p:spPr>
              <a:xfrm>
                <a:off x="5961001" y="3655397"/>
                <a:ext cx="1901030" cy="49335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Glucose or Maltose consumption</a:t>
                </a:r>
                <a:endParaRPr kumimoji="1" lang="ja-JP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正方形/長方形 71">
                <a:extLst>
                  <a:ext uri="{FF2B5EF4-FFF2-40B4-BE49-F238E27FC236}">
                    <a16:creationId xmlns:a16="http://schemas.microsoft.com/office/drawing/2014/main" id="{FB571451-C9E1-C3EE-C315-BBB96DD791DE}"/>
                  </a:ext>
                </a:extLst>
              </p:cNvPr>
              <p:cNvSpPr/>
              <p:nvPr/>
            </p:nvSpPr>
            <p:spPr>
              <a:xfrm>
                <a:off x="6464838" y="2704745"/>
                <a:ext cx="1091666" cy="42474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aphicFrame>
        <p:nvGraphicFramePr>
          <p:cNvPr id="74" name="表 23">
            <a:extLst>
              <a:ext uri="{FF2B5EF4-FFF2-40B4-BE49-F238E27FC236}">
                <a16:creationId xmlns:a16="http://schemas.microsoft.com/office/drawing/2014/main" id="{9FC8552F-A5A5-95F0-2C4E-D017E10DF9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300678"/>
              </p:ext>
            </p:extLst>
          </p:nvPr>
        </p:nvGraphicFramePr>
        <p:xfrm>
          <a:off x="432103" y="24742237"/>
          <a:ext cx="14460596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5149">
                  <a:extLst>
                    <a:ext uri="{9D8B030D-6E8A-4147-A177-3AD203B41FA5}">
                      <a16:colId xmlns:a16="http://schemas.microsoft.com/office/drawing/2014/main" val="3612035815"/>
                    </a:ext>
                  </a:extLst>
                </a:gridCol>
                <a:gridCol w="3615149">
                  <a:extLst>
                    <a:ext uri="{9D8B030D-6E8A-4147-A177-3AD203B41FA5}">
                      <a16:colId xmlns:a16="http://schemas.microsoft.com/office/drawing/2014/main" val="305914324"/>
                    </a:ext>
                  </a:extLst>
                </a:gridCol>
                <a:gridCol w="3615149">
                  <a:extLst>
                    <a:ext uri="{9D8B030D-6E8A-4147-A177-3AD203B41FA5}">
                      <a16:colId xmlns:a16="http://schemas.microsoft.com/office/drawing/2014/main" val="296697890"/>
                    </a:ext>
                  </a:extLst>
                </a:gridCol>
                <a:gridCol w="3615149">
                  <a:extLst>
                    <a:ext uri="{9D8B030D-6E8A-4147-A177-3AD203B41FA5}">
                      <a16:colId xmlns:a16="http://schemas.microsoft.com/office/drawing/2014/main" val="3882847277"/>
                    </a:ext>
                  </a:extLst>
                </a:gridCol>
              </a:tblGrid>
              <a:tr h="378119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Xylitol production medium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YMP medium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0262163"/>
                  </a:ext>
                </a:extLst>
              </a:tr>
              <a:tr h="37811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Xylose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g/L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Glucose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g/L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3017872"/>
                  </a:ext>
                </a:extLst>
              </a:tr>
              <a:tr h="37811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YNB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 g/L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Yeast Extract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 g/L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2374244"/>
                  </a:ext>
                </a:extLst>
              </a:tr>
              <a:tr h="37811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Urea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2.27 g/L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Malt Extract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 g/L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9167399"/>
                  </a:ext>
                </a:extLst>
              </a:tr>
              <a:tr h="37811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Casamino Acids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 g/L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Peptone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5.0 g/L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1037507"/>
                  </a:ext>
                </a:extLst>
              </a:tr>
            </a:tbl>
          </a:graphicData>
        </a:graphic>
      </p:graphicFrame>
      <p:grpSp>
        <p:nvGrpSpPr>
          <p:cNvPr id="78" name="グループ化 77">
            <a:extLst>
              <a:ext uri="{FF2B5EF4-FFF2-40B4-BE49-F238E27FC236}">
                <a16:creationId xmlns:a16="http://schemas.microsoft.com/office/drawing/2014/main" id="{CF6879B3-2690-0481-BA34-1F06CCF8BB72}"/>
              </a:ext>
            </a:extLst>
          </p:cNvPr>
          <p:cNvGrpSpPr/>
          <p:nvPr/>
        </p:nvGrpSpPr>
        <p:grpSpPr>
          <a:xfrm>
            <a:off x="268010" y="32215034"/>
            <a:ext cx="6398514" cy="6044018"/>
            <a:chOff x="-22141" y="994922"/>
            <a:chExt cx="5396887" cy="5528458"/>
          </a:xfrm>
        </p:grpSpPr>
        <p:cxnSp>
          <p:nvCxnSpPr>
            <p:cNvPr id="79" name="直線コネクタ 78">
              <a:extLst>
                <a:ext uri="{FF2B5EF4-FFF2-40B4-BE49-F238E27FC236}">
                  <a16:creationId xmlns:a16="http://schemas.microsoft.com/office/drawing/2014/main" id="{FE8FAB7C-7D8C-93AC-54E5-C235A5B5C8E7}"/>
                </a:ext>
              </a:extLst>
            </p:cNvPr>
            <p:cNvCxnSpPr>
              <a:cxnSpLocks/>
            </p:cNvCxnSpPr>
            <p:nvPr/>
          </p:nvCxnSpPr>
          <p:spPr>
            <a:xfrm>
              <a:off x="3218932" y="1989515"/>
              <a:ext cx="0" cy="88420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コネクタ 79">
              <a:extLst>
                <a:ext uri="{FF2B5EF4-FFF2-40B4-BE49-F238E27FC236}">
                  <a16:creationId xmlns:a16="http://schemas.microsoft.com/office/drawing/2014/main" id="{D3055250-A58D-0DE7-1122-2E61CB5FEC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8932" y="1984543"/>
              <a:ext cx="1824248" cy="497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コネクタ 80">
              <a:extLst>
                <a:ext uri="{FF2B5EF4-FFF2-40B4-BE49-F238E27FC236}">
                  <a16:creationId xmlns:a16="http://schemas.microsoft.com/office/drawing/2014/main" id="{01723075-D295-73E9-BD63-9214ABD1D1D4}"/>
                </a:ext>
              </a:extLst>
            </p:cNvPr>
            <p:cNvCxnSpPr>
              <a:cxnSpLocks/>
            </p:cNvCxnSpPr>
            <p:nvPr/>
          </p:nvCxnSpPr>
          <p:spPr>
            <a:xfrm>
              <a:off x="5010736" y="1989515"/>
              <a:ext cx="0" cy="88420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コネクタ 81">
              <a:extLst>
                <a:ext uri="{FF2B5EF4-FFF2-40B4-BE49-F238E27FC236}">
                  <a16:creationId xmlns:a16="http://schemas.microsoft.com/office/drawing/2014/main" id="{295CE2F4-C41A-6CE7-C620-7B2A48056F1C}"/>
                </a:ext>
              </a:extLst>
            </p:cNvPr>
            <p:cNvCxnSpPr>
              <a:cxnSpLocks/>
            </p:cNvCxnSpPr>
            <p:nvPr/>
          </p:nvCxnSpPr>
          <p:spPr>
            <a:xfrm>
              <a:off x="3218932" y="2873721"/>
              <a:ext cx="363960" cy="1945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線コネクタ 82">
              <a:extLst>
                <a:ext uri="{FF2B5EF4-FFF2-40B4-BE49-F238E27FC236}">
                  <a16:creationId xmlns:a16="http://schemas.microsoft.com/office/drawing/2014/main" id="{630D3713-CF8C-279D-D381-173E275754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02770" y="2873721"/>
              <a:ext cx="307967" cy="19452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コネクタ 83">
              <a:extLst>
                <a:ext uri="{FF2B5EF4-FFF2-40B4-BE49-F238E27FC236}">
                  <a16:creationId xmlns:a16="http://schemas.microsoft.com/office/drawing/2014/main" id="{DFCF8635-9231-988D-9167-C1EBD74B40C8}"/>
                </a:ext>
              </a:extLst>
            </p:cNvPr>
            <p:cNvCxnSpPr>
              <a:cxnSpLocks/>
            </p:cNvCxnSpPr>
            <p:nvPr/>
          </p:nvCxnSpPr>
          <p:spPr>
            <a:xfrm>
              <a:off x="3573559" y="3068247"/>
              <a:ext cx="9332" cy="205135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コネクタ 84">
              <a:extLst>
                <a:ext uri="{FF2B5EF4-FFF2-40B4-BE49-F238E27FC236}">
                  <a16:creationId xmlns:a16="http://schemas.microsoft.com/office/drawing/2014/main" id="{659EE906-F3BF-9DB5-02FA-73B74833E2BB}"/>
                </a:ext>
              </a:extLst>
            </p:cNvPr>
            <p:cNvCxnSpPr>
              <a:cxnSpLocks/>
            </p:cNvCxnSpPr>
            <p:nvPr/>
          </p:nvCxnSpPr>
          <p:spPr>
            <a:xfrm>
              <a:off x="4702770" y="3068247"/>
              <a:ext cx="0" cy="205135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コネクタ 85">
              <a:extLst>
                <a:ext uri="{FF2B5EF4-FFF2-40B4-BE49-F238E27FC236}">
                  <a16:creationId xmlns:a16="http://schemas.microsoft.com/office/drawing/2014/main" id="{DA8D3E58-2588-D626-CD98-00F7858CCDC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82893" y="5119607"/>
              <a:ext cx="326630" cy="12378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コネクタ 86">
              <a:extLst>
                <a:ext uri="{FF2B5EF4-FFF2-40B4-BE49-F238E27FC236}">
                  <a16:creationId xmlns:a16="http://schemas.microsoft.com/office/drawing/2014/main" id="{014EDD33-D4A9-FD8F-C6EF-3DC808408E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20099" y="5119604"/>
              <a:ext cx="282672" cy="12378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コネクタ 87">
              <a:extLst>
                <a:ext uri="{FF2B5EF4-FFF2-40B4-BE49-F238E27FC236}">
                  <a16:creationId xmlns:a16="http://schemas.microsoft.com/office/drawing/2014/main" id="{7EA7967C-146C-7852-E087-1E3497871861}"/>
                </a:ext>
              </a:extLst>
            </p:cNvPr>
            <p:cNvCxnSpPr>
              <a:cxnSpLocks/>
            </p:cNvCxnSpPr>
            <p:nvPr/>
          </p:nvCxnSpPr>
          <p:spPr>
            <a:xfrm>
              <a:off x="3909523" y="5243393"/>
              <a:ext cx="0" cy="20825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コネクタ 88">
              <a:extLst>
                <a:ext uri="{FF2B5EF4-FFF2-40B4-BE49-F238E27FC236}">
                  <a16:creationId xmlns:a16="http://schemas.microsoft.com/office/drawing/2014/main" id="{7E64AAE1-BFC8-9BA5-453B-E2BB09DC4F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25748" y="5216171"/>
              <a:ext cx="0" cy="23547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コネクタ 89">
              <a:extLst>
                <a:ext uri="{FF2B5EF4-FFF2-40B4-BE49-F238E27FC236}">
                  <a16:creationId xmlns:a16="http://schemas.microsoft.com/office/drawing/2014/main" id="{AB142DF6-8DB7-20C6-77AD-CCFB854340D1}"/>
                </a:ext>
              </a:extLst>
            </p:cNvPr>
            <p:cNvCxnSpPr>
              <a:cxnSpLocks/>
            </p:cNvCxnSpPr>
            <p:nvPr/>
          </p:nvCxnSpPr>
          <p:spPr>
            <a:xfrm>
              <a:off x="3909523" y="5451647"/>
              <a:ext cx="53047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正方形/長方形 90">
              <a:extLst>
                <a:ext uri="{FF2B5EF4-FFF2-40B4-BE49-F238E27FC236}">
                  <a16:creationId xmlns:a16="http://schemas.microsoft.com/office/drawing/2014/main" id="{8F040419-59B5-FF78-A052-984CA895B4EE}"/>
                </a:ext>
              </a:extLst>
            </p:cNvPr>
            <p:cNvSpPr/>
            <p:nvPr/>
          </p:nvSpPr>
          <p:spPr>
            <a:xfrm>
              <a:off x="3909522" y="5291093"/>
              <a:ext cx="530479" cy="5084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フリーフォーム: 図形 91">
              <a:extLst>
                <a:ext uri="{FF2B5EF4-FFF2-40B4-BE49-F238E27FC236}">
                  <a16:creationId xmlns:a16="http://schemas.microsoft.com/office/drawing/2014/main" id="{97316EE0-98AF-CB14-0E3F-03BFF4208115}"/>
                </a:ext>
              </a:extLst>
            </p:cNvPr>
            <p:cNvSpPr/>
            <p:nvPr/>
          </p:nvSpPr>
          <p:spPr>
            <a:xfrm>
              <a:off x="3245458" y="2675724"/>
              <a:ext cx="1779060" cy="106650"/>
            </a:xfrm>
            <a:custGeom>
              <a:avLst/>
              <a:gdLst>
                <a:gd name="connsiteX0" fmla="*/ 0 w 962526"/>
                <a:gd name="connsiteY0" fmla="*/ 91452 h 91452"/>
                <a:gd name="connsiteX1" fmla="*/ 96252 w 962526"/>
                <a:gd name="connsiteY1" fmla="*/ 4825 h 91452"/>
                <a:gd name="connsiteX2" fmla="*/ 192505 w 962526"/>
                <a:gd name="connsiteY2" fmla="*/ 43326 h 91452"/>
                <a:gd name="connsiteX3" fmla="*/ 250256 w 962526"/>
                <a:gd name="connsiteY3" fmla="*/ 38513 h 91452"/>
                <a:gd name="connsiteX4" fmla="*/ 303195 w 962526"/>
                <a:gd name="connsiteY4" fmla="*/ 4825 h 91452"/>
                <a:gd name="connsiteX5" fmla="*/ 418698 w 962526"/>
                <a:gd name="connsiteY5" fmla="*/ 43326 h 91452"/>
                <a:gd name="connsiteX6" fmla="*/ 490888 w 962526"/>
                <a:gd name="connsiteY6" fmla="*/ 9638 h 91452"/>
                <a:gd name="connsiteX7" fmla="*/ 659330 w 962526"/>
                <a:gd name="connsiteY7" fmla="*/ 38513 h 91452"/>
                <a:gd name="connsiteX8" fmla="*/ 789271 w 962526"/>
                <a:gd name="connsiteY8" fmla="*/ 12 h 91452"/>
                <a:gd name="connsiteX9" fmla="*/ 837397 w 962526"/>
                <a:gd name="connsiteY9" fmla="*/ 43326 h 91452"/>
                <a:gd name="connsiteX10" fmla="*/ 938463 w 962526"/>
                <a:gd name="connsiteY10" fmla="*/ 38513 h 91452"/>
                <a:gd name="connsiteX11" fmla="*/ 962526 w 962526"/>
                <a:gd name="connsiteY11" fmla="*/ 52951 h 9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62526" h="91452">
                  <a:moveTo>
                    <a:pt x="0" y="91452"/>
                  </a:moveTo>
                  <a:cubicBezTo>
                    <a:pt x="32084" y="52149"/>
                    <a:pt x="64168" y="12846"/>
                    <a:pt x="96252" y="4825"/>
                  </a:cubicBezTo>
                  <a:cubicBezTo>
                    <a:pt x="128336" y="-3196"/>
                    <a:pt x="166838" y="37711"/>
                    <a:pt x="192505" y="43326"/>
                  </a:cubicBezTo>
                  <a:cubicBezTo>
                    <a:pt x="218172" y="48941"/>
                    <a:pt x="231808" y="44930"/>
                    <a:pt x="250256" y="38513"/>
                  </a:cubicBezTo>
                  <a:cubicBezTo>
                    <a:pt x="268704" y="32096"/>
                    <a:pt x="275121" y="4023"/>
                    <a:pt x="303195" y="4825"/>
                  </a:cubicBezTo>
                  <a:cubicBezTo>
                    <a:pt x="331269" y="5627"/>
                    <a:pt x="387416" y="42524"/>
                    <a:pt x="418698" y="43326"/>
                  </a:cubicBezTo>
                  <a:cubicBezTo>
                    <a:pt x="449980" y="44128"/>
                    <a:pt x="450783" y="10440"/>
                    <a:pt x="490888" y="9638"/>
                  </a:cubicBezTo>
                  <a:cubicBezTo>
                    <a:pt x="530993" y="8836"/>
                    <a:pt x="609600" y="40117"/>
                    <a:pt x="659330" y="38513"/>
                  </a:cubicBezTo>
                  <a:cubicBezTo>
                    <a:pt x="709060" y="36909"/>
                    <a:pt x="759593" y="-790"/>
                    <a:pt x="789271" y="12"/>
                  </a:cubicBezTo>
                  <a:cubicBezTo>
                    <a:pt x="818949" y="814"/>
                    <a:pt x="812532" y="36909"/>
                    <a:pt x="837397" y="43326"/>
                  </a:cubicBezTo>
                  <a:cubicBezTo>
                    <a:pt x="862262" y="49743"/>
                    <a:pt x="917608" y="36909"/>
                    <a:pt x="938463" y="38513"/>
                  </a:cubicBezTo>
                  <a:cubicBezTo>
                    <a:pt x="959318" y="40117"/>
                    <a:pt x="960922" y="46534"/>
                    <a:pt x="962526" y="5295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3" name="直線コネクタ 92">
              <a:extLst>
                <a:ext uri="{FF2B5EF4-FFF2-40B4-BE49-F238E27FC236}">
                  <a16:creationId xmlns:a16="http://schemas.microsoft.com/office/drawing/2014/main" id="{4EB1D04F-CFF1-91CC-335D-A6172CA38A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93991" y="3562528"/>
              <a:ext cx="13322" cy="142439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コネクタ 93">
              <a:extLst>
                <a:ext uri="{FF2B5EF4-FFF2-40B4-BE49-F238E27FC236}">
                  <a16:creationId xmlns:a16="http://schemas.microsoft.com/office/drawing/2014/main" id="{A275329B-8E5A-BCE2-0B09-F8B9997BA79D}"/>
                </a:ext>
              </a:extLst>
            </p:cNvPr>
            <p:cNvCxnSpPr>
              <a:cxnSpLocks/>
            </p:cNvCxnSpPr>
            <p:nvPr/>
          </p:nvCxnSpPr>
          <p:spPr>
            <a:xfrm>
              <a:off x="4420099" y="3549033"/>
              <a:ext cx="0" cy="144385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コネクタ 94">
              <a:extLst>
                <a:ext uri="{FF2B5EF4-FFF2-40B4-BE49-F238E27FC236}">
                  <a16:creationId xmlns:a16="http://schemas.microsoft.com/office/drawing/2014/main" id="{B8F63272-C2EF-32A7-3523-2FE6FAE516AF}"/>
                </a:ext>
              </a:extLst>
            </p:cNvPr>
            <p:cNvCxnSpPr>
              <a:cxnSpLocks/>
            </p:cNvCxnSpPr>
            <p:nvPr/>
          </p:nvCxnSpPr>
          <p:spPr>
            <a:xfrm>
              <a:off x="4158723" y="5072869"/>
              <a:ext cx="6088" cy="118196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コネクタ 95">
              <a:extLst>
                <a:ext uri="{FF2B5EF4-FFF2-40B4-BE49-F238E27FC236}">
                  <a16:creationId xmlns:a16="http://schemas.microsoft.com/office/drawing/2014/main" id="{744E8843-ECB1-421C-96BA-D7B7CF770937}"/>
                </a:ext>
              </a:extLst>
            </p:cNvPr>
            <p:cNvCxnSpPr>
              <a:cxnSpLocks/>
            </p:cNvCxnSpPr>
            <p:nvPr/>
          </p:nvCxnSpPr>
          <p:spPr>
            <a:xfrm>
              <a:off x="4052332" y="5070919"/>
              <a:ext cx="22301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線コネクタ 96">
              <a:extLst>
                <a:ext uri="{FF2B5EF4-FFF2-40B4-BE49-F238E27FC236}">
                  <a16:creationId xmlns:a16="http://schemas.microsoft.com/office/drawing/2014/main" id="{C57113A2-B249-1B07-AB6A-530F9E677F32}"/>
                </a:ext>
              </a:extLst>
            </p:cNvPr>
            <p:cNvCxnSpPr>
              <a:cxnSpLocks/>
            </p:cNvCxnSpPr>
            <p:nvPr/>
          </p:nvCxnSpPr>
          <p:spPr>
            <a:xfrm>
              <a:off x="1866969" y="1502900"/>
              <a:ext cx="1915990" cy="15994"/>
            </a:xfrm>
            <a:prstGeom prst="line">
              <a:avLst/>
            </a:prstGeom>
            <a:ln w="38100"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コネクタ 97">
              <a:extLst>
                <a:ext uri="{FF2B5EF4-FFF2-40B4-BE49-F238E27FC236}">
                  <a16:creationId xmlns:a16="http://schemas.microsoft.com/office/drawing/2014/main" id="{6A336ACE-D9C2-EF8C-5A4A-324EA0DADCB0}"/>
                </a:ext>
              </a:extLst>
            </p:cNvPr>
            <p:cNvCxnSpPr>
              <a:cxnSpLocks/>
              <a:endCxn id="124" idx="0"/>
            </p:cNvCxnSpPr>
            <p:nvPr/>
          </p:nvCxnSpPr>
          <p:spPr>
            <a:xfrm>
              <a:off x="1880582" y="1561831"/>
              <a:ext cx="7772" cy="675417"/>
            </a:xfrm>
            <a:prstGeom prst="line">
              <a:avLst/>
            </a:prstGeom>
            <a:ln w="38100"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コネクタ 98">
              <a:extLst>
                <a:ext uri="{FF2B5EF4-FFF2-40B4-BE49-F238E27FC236}">
                  <a16:creationId xmlns:a16="http://schemas.microsoft.com/office/drawing/2014/main" id="{C224F4F3-57E4-3088-17AD-5308E7579B19}"/>
                </a:ext>
              </a:extLst>
            </p:cNvPr>
            <p:cNvCxnSpPr>
              <a:cxnSpLocks/>
              <a:stCxn id="124" idx="2"/>
              <a:endCxn id="140" idx="0"/>
            </p:cNvCxnSpPr>
            <p:nvPr/>
          </p:nvCxnSpPr>
          <p:spPr>
            <a:xfrm flipH="1">
              <a:off x="1885942" y="3109969"/>
              <a:ext cx="2411" cy="973220"/>
            </a:xfrm>
            <a:prstGeom prst="line">
              <a:avLst/>
            </a:prstGeom>
            <a:ln w="38100"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線コネクタ 99">
              <a:extLst>
                <a:ext uri="{FF2B5EF4-FFF2-40B4-BE49-F238E27FC236}">
                  <a16:creationId xmlns:a16="http://schemas.microsoft.com/office/drawing/2014/main" id="{B8027377-6839-F801-92ED-92EDD74F754B}"/>
                </a:ext>
              </a:extLst>
            </p:cNvPr>
            <p:cNvCxnSpPr>
              <a:cxnSpLocks/>
              <a:endCxn id="104" idx="3"/>
            </p:cNvCxnSpPr>
            <p:nvPr/>
          </p:nvCxnSpPr>
          <p:spPr>
            <a:xfrm flipH="1" flipV="1">
              <a:off x="2593893" y="6219320"/>
              <a:ext cx="1580868" cy="577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四角形: 角を丸くする 100">
              <a:extLst>
                <a:ext uri="{FF2B5EF4-FFF2-40B4-BE49-F238E27FC236}">
                  <a16:creationId xmlns:a16="http://schemas.microsoft.com/office/drawing/2014/main" id="{C2E6254C-61FD-C425-2F49-A64CE6B800F8}"/>
                </a:ext>
              </a:extLst>
            </p:cNvPr>
            <p:cNvSpPr/>
            <p:nvPr/>
          </p:nvSpPr>
          <p:spPr>
            <a:xfrm>
              <a:off x="186291" y="3440780"/>
              <a:ext cx="1155930" cy="439430"/>
            </a:xfrm>
            <a:prstGeom prst="round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2" name="直線コネクタ 101">
              <a:extLst>
                <a:ext uri="{FF2B5EF4-FFF2-40B4-BE49-F238E27FC236}">
                  <a16:creationId xmlns:a16="http://schemas.microsoft.com/office/drawing/2014/main" id="{DED079B8-CCBD-3C65-673B-7A9484FF1E8F}"/>
                </a:ext>
              </a:extLst>
            </p:cNvPr>
            <p:cNvCxnSpPr>
              <a:cxnSpLocks/>
            </p:cNvCxnSpPr>
            <p:nvPr/>
          </p:nvCxnSpPr>
          <p:spPr>
            <a:xfrm>
              <a:off x="2989065" y="1798252"/>
              <a:ext cx="527854" cy="823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線コネクタ 102">
              <a:extLst>
                <a:ext uri="{FF2B5EF4-FFF2-40B4-BE49-F238E27FC236}">
                  <a16:creationId xmlns:a16="http://schemas.microsoft.com/office/drawing/2014/main" id="{A03EBA58-17FD-2BE9-A0D4-35CA2911B7A7}"/>
                </a:ext>
              </a:extLst>
            </p:cNvPr>
            <p:cNvCxnSpPr>
              <a:cxnSpLocks/>
            </p:cNvCxnSpPr>
            <p:nvPr/>
          </p:nvCxnSpPr>
          <p:spPr>
            <a:xfrm>
              <a:off x="2998253" y="1798252"/>
              <a:ext cx="25374" cy="273867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四角形: 角を丸くする 103">
              <a:extLst>
                <a:ext uri="{FF2B5EF4-FFF2-40B4-BE49-F238E27FC236}">
                  <a16:creationId xmlns:a16="http://schemas.microsoft.com/office/drawing/2014/main" id="{D5B17637-DB5D-43AB-EA6E-3E7CB7A702DF}"/>
                </a:ext>
              </a:extLst>
            </p:cNvPr>
            <p:cNvSpPr/>
            <p:nvPr/>
          </p:nvSpPr>
          <p:spPr>
            <a:xfrm>
              <a:off x="1161183" y="5957309"/>
              <a:ext cx="1432710" cy="524022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フローチャート: 結合子 104">
              <a:extLst>
                <a:ext uri="{FF2B5EF4-FFF2-40B4-BE49-F238E27FC236}">
                  <a16:creationId xmlns:a16="http://schemas.microsoft.com/office/drawing/2014/main" id="{195FB693-52E7-60E3-A4A0-E6BAC55F2129}"/>
                </a:ext>
              </a:extLst>
            </p:cNvPr>
            <p:cNvSpPr/>
            <p:nvPr/>
          </p:nvSpPr>
          <p:spPr>
            <a:xfrm>
              <a:off x="4164811" y="3399801"/>
              <a:ext cx="63286" cy="87747"/>
            </a:xfrm>
            <a:prstGeom prst="flowChartConnector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6" name="フローチャート: 結合子 105">
              <a:extLst>
                <a:ext uri="{FF2B5EF4-FFF2-40B4-BE49-F238E27FC236}">
                  <a16:creationId xmlns:a16="http://schemas.microsoft.com/office/drawing/2014/main" id="{3A1F373F-EB44-9308-CD11-17AE9F213FCB}"/>
                </a:ext>
              </a:extLst>
            </p:cNvPr>
            <p:cNvSpPr/>
            <p:nvPr/>
          </p:nvSpPr>
          <p:spPr>
            <a:xfrm>
              <a:off x="4006776" y="4614093"/>
              <a:ext cx="95174" cy="82501"/>
            </a:xfrm>
            <a:prstGeom prst="flowChartConnector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" name="フローチャート: 結合子 106">
              <a:extLst>
                <a:ext uri="{FF2B5EF4-FFF2-40B4-BE49-F238E27FC236}">
                  <a16:creationId xmlns:a16="http://schemas.microsoft.com/office/drawing/2014/main" id="{B34C44C4-E38C-CD27-5CB1-E7F0255388F7}"/>
                </a:ext>
              </a:extLst>
            </p:cNvPr>
            <p:cNvSpPr/>
            <p:nvPr/>
          </p:nvSpPr>
          <p:spPr>
            <a:xfrm>
              <a:off x="4278886" y="4170315"/>
              <a:ext cx="55752" cy="62691"/>
            </a:xfrm>
            <a:prstGeom prst="flowChartConnector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フローチャート: 結合子 107">
              <a:extLst>
                <a:ext uri="{FF2B5EF4-FFF2-40B4-BE49-F238E27FC236}">
                  <a16:creationId xmlns:a16="http://schemas.microsoft.com/office/drawing/2014/main" id="{C7545F49-988D-2D3C-1E6C-41E3093D5321}"/>
                </a:ext>
              </a:extLst>
            </p:cNvPr>
            <p:cNvSpPr/>
            <p:nvPr/>
          </p:nvSpPr>
          <p:spPr>
            <a:xfrm flipV="1">
              <a:off x="4006776" y="3684688"/>
              <a:ext cx="55752" cy="50841"/>
            </a:xfrm>
            <a:prstGeom prst="flowChartConnector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フローチャート: 結合子 108">
              <a:extLst>
                <a:ext uri="{FF2B5EF4-FFF2-40B4-BE49-F238E27FC236}">
                  <a16:creationId xmlns:a16="http://schemas.microsoft.com/office/drawing/2014/main" id="{EFC3ECBC-4B7A-6A7D-9BE9-614A28231C34}"/>
                </a:ext>
              </a:extLst>
            </p:cNvPr>
            <p:cNvSpPr/>
            <p:nvPr/>
          </p:nvSpPr>
          <p:spPr>
            <a:xfrm>
              <a:off x="4225344" y="3813970"/>
              <a:ext cx="55752" cy="77401"/>
            </a:xfrm>
            <a:prstGeom prst="flowChartConnector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フローチャート: 結合子 109">
              <a:extLst>
                <a:ext uri="{FF2B5EF4-FFF2-40B4-BE49-F238E27FC236}">
                  <a16:creationId xmlns:a16="http://schemas.microsoft.com/office/drawing/2014/main" id="{FE9EEFC2-4149-D322-4AE3-3B704E736220}"/>
                </a:ext>
              </a:extLst>
            </p:cNvPr>
            <p:cNvSpPr/>
            <p:nvPr/>
          </p:nvSpPr>
          <p:spPr>
            <a:xfrm>
              <a:off x="3994866" y="3893315"/>
              <a:ext cx="67610" cy="50841"/>
            </a:xfrm>
            <a:prstGeom prst="flowChartConnector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フローチャート: 結合子 110">
              <a:extLst>
                <a:ext uri="{FF2B5EF4-FFF2-40B4-BE49-F238E27FC236}">
                  <a16:creationId xmlns:a16="http://schemas.microsoft.com/office/drawing/2014/main" id="{634A8926-F102-B549-9AD5-597AE6CB815F}"/>
                </a:ext>
              </a:extLst>
            </p:cNvPr>
            <p:cNvSpPr/>
            <p:nvPr/>
          </p:nvSpPr>
          <p:spPr>
            <a:xfrm>
              <a:off x="3997749" y="4223249"/>
              <a:ext cx="55752" cy="52344"/>
            </a:xfrm>
            <a:prstGeom prst="flowChartConnector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フローチャート: 結合子 111">
              <a:extLst>
                <a:ext uri="{FF2B5EF4-FFF2-40B4-BE49-F238E27FC236}">
                  <a16:creationId xmlns:a16="http://schemas.microsoft.com/office/drawing/2014/main" id="{E078C842-3459-C08B-EE5D-A7227D206779}"/>
                </a:ext>
              </a:extLst>
            </p:cNvPr>
            <p:cNvSpPr/>
            <p:nvPr/>
          </p:nvSpPr>
          <p:spPr>
            <a:xfrm>
              <a:off x="4098379" y="4019690"/>
              <a:ext cx="69021" cy="50841"/>
            </a:xfrm>
            <a:prstGeom prst="flowChartConnector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3" name="フローチャート: 結合子 112">
              <a:extLst>
                <a:ext uri="{FF2B5EF4-FFF2-40B4-BE49-F238E27FC236}">
                  <a16:creationId xmlns:a16="http://schemas.microsoft.com/office/drawing/2014/main" id="{03F49AD2-1718-B5BB-E635-AF314AE38433}"/>
                </a:ext>
              </a:extLst>
            </p:cNvPr>
            <p:cNvSpPr/>
            <p:nvPr/>
          </p:nvSpPr>
          <p:spPr>
            <a:xfrm>
              <a:off x="4225344" y="4486081"/>
              <a:ext cx="55752" cy="50841"/>
            </a:xfrm>
            <a:prstGeom prst="flowChartConnector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フローチャート: 結合子 113">
              <a:extLst>
                <a:ext uri="{FF2B5EF4-FFF2-40B4-BE49-F238E27FC236}">
                  <a16:creationId xmlns:a16="http://schemas.microsoft.com/office/drawing/2014/main" id="{5F531EDB-DAAD-D6B6-1D0C-318A2DCB0BEC}"/>
                </a:ext>
              </a:extLst>
            </p:cNvPr>
            <p:cNvSpPr/>
            <p:nvPr/>
          </p:nvSpPr>
          <p:spPr>
            <a:xfrm>
              <a:off x="4162600" y="3629927"/>
              <a:ext cx="55752" cy="54761"/>
            </a:xfrm>
            <a:prstGeom prst="flowChartConnector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フローチャート: 結合子 114">
              <a:extLst>
                <a:ext uri="{FF2B5EF4-FFF2-40B4-BE49-F238E27FC236}">
                  <a16:creationId xmlns:a16="http://schemas.microsoft.com/office/drawing/2014/main" id="{3CCE5E06-44C5-1839-F098-32E7D3BCCA74}"/>
                </a:ext>
              </a:extLst>
            </p:cNvPr>
            <p:cNvSpPr/>
            <p:nvPr/>
          </p:nvSpPr>
          <p:spPr>
            <a:xfrm>
              <a:off x="4213316" y="4749490"/>
              <a:ext cx="55752" cy="50841"/>
            </a:xfrm>
            <a:prstGeom prst="flowChartConnector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フローチャート: 結合子 115">
              <a:extLst>
                <a:ext uri="{FF2B5EF4-FFF2-40B4-BE49-F238E27FC236}">
                  <a16:creationId xmlns:a16="http://schemas.microsoft.com/office/drawing/2014/main" id="{42E23340-92F7-86F8-3F1F-554A7C452B5B}"/>
                </a:ext>
              </a:extLst>
            </p:cNvPr>
            <p:cNvSpPr/>
            <p:nvPr/>
          </p:nvSpPr>
          <p:spPr>
            <a:xfrm>
              <a:off x="4162600" y="4275593"/>
              <a:ext cx="65189" cy="58226"/>
            </a:xfrm>
            <a:prstGeom prst="flowChartConnector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7" name="直線矢印コネクタ 116">
              <a:extLst>
                <a:ext uri="{FF2B5EF4-FFF2-40B4-BE49-F238E27FC236}">
                  <a16:creationId xmlns:a16="http://schemas.microsoft.com/office/drawing/2014/main" id="{1530926E-AB6E-B71D-3D67-B159E3800E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44300" y="3799517"/>
              <a:ext cx="0" cy="92242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矢印: 環状 117">
              <a:extLst>
                <a:ext uri="{FF2B5EF4-FFF2-40B4-BE49-F238E27FC236}">
                  <a16:creationId xmlns:a16="http://schemas.microsoft.com/office/drawing/2014/main" id="{05CE69D3-8146-C130-1622-C548F5DE3EDF}"/>
                </a:ext>
              </a:extLst>
            </p:cNvPr>
            <p:cNvSpPr/>
            <p:nvPr/>
          </p:nvSpPr>
          <p:spPr>
            <a:xfrm>
              <a:off x="4286298" y="3355308"/>
              <a:ext cx="319960" cy="500817"/>
            </a:xfrm>
            <a:prstGeom prst="circularArrow">
              <a:avLst/>
            </a:prstGeom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" name="矢印: 環状 118">
              <a:extLst>
                <a:ext uri="{FF2B5EF4-FFF2-40B4-BE49-F238E27FC236}">
                  <a16:creationId xmlns:a16="http://schemas.microsoft.com/office/drawing/2014/main" id="{95A1C50E-AAF8-D468-9E73-7F58F462E981}"/>
                </a:ext>
              </a:extLst>
            </p:cNvPr>
            <p:cNvSpPr/>
            <p:nvPr/>
          </p:nvSpPr>
          <p:spPr>
            <a:xfrm flipH="1">
              <a:off x="3742976" y="3366041"/>
              <a:ext cx="320227" cy="444884"/>
            </a:xfrm>
            <a:prstGeom prst="circularArrow">
              <a:avLst>
                <a:gd name="adj1" fmla="val 12500"/>
                <a:gd name="adj2" fmla="val 1142319"/>
                <a:gd name="adj3" fmla="val 20457664"/>
                <a:gd name="adj4" fmla="val 10800000"/>
                <a:gd name="adj5" fmla="val 12500"/>
              </a:avLst>
            </a:prstGeom>
            <a:solidFill>
              <a:schemeClr val="accent1"/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" name="正方形/長方形 119">
              <a:extLst>
                <a:ext uri="{FF2B5EF4-FFF2-40B4-BE49-F238E27FC236}">
                  <a16:creationId xmlns:a16="http://schemas.microsoft.com/office/drawing/2014/main" id="{AFA80603-E52B-6A8F-996F-2044DBA1BC67}"/>
                </a:ext>
              </a:extLst>
            </p:cNvPr>
            <p:cNvSpPr/>
            <p:nvPr/>
          </p:nvSpPr>
          <p:spPr>
            <a:xfrm>
              <a:off x="3688866" y="1620570"/>
              <a:ext cx="110995" cy="16911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フローチャート: 論理積ゲート 120">
              <a:extLst>
                <a:ext uri="{FF2B5EF4-FFF2-40B4-BE49-F238E27FC236}">
                  <a16:creationId xmlns:a16="http://schemas.microsoft.com/office/drawing/2014/main" id="{B9FE9032-D8B6-F370-CFA7-DAE090A5AFB2}"/>
                </a:ext>
              </a:extLst>
            </p:cNvPr>
            <p:cNvSpPr/>
            <p:nvPr/>
          </p:nvSpPr>
          <p:spPr>
            <a:xfrm rot="5241669">
              <a:off x="3705848" y="3297435"/>
              <a:ext cx="90967" cy="115547"/>
            </a:xfrm>
            <a:prstGeom prst="flowChartDela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テキスト ボックス 56">
              <a:extLst>
                <a:ext uri="{FF2B5EF4-FFF2-40B4-BE49-F238E27FC236}">
                  <a16:creationId xmlns:a16="http://schemas.microsoft.com/office/drawing/2014/main" id="{71E145AE-829B-BA26-1740-12292B493BB7}"/>
                </a:ext>
              </a:extLst>
            </p:cNvPr>
            <p:cNvSpPr txBox="1"/>
            <p:nvPr/>
          </p:nvSpPr>
          <p:spPr>
            <a:xfrm>
              <a:off x="3613096" y="994922"/>
              <a:ext cx="1761650" cy="5348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 sensor</a:t>
              </a:r>
              <a:endParaRPr kumimoji="1"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3" name="直線コネクタ 122">
              <a:extLst>
                <a:ext uri="{FF2B5EF4-FFF2-40B4-BE49-F238E27FC236}">
                  <a16:creationId xmlns:a16="http://schemas.microsoft.com/office/drawing/2014/main" id="{9BB1B185-88C8-85A5-8F47-2DFCF42340F2}"/>
                </a:ext>
              </a:extLst>
            </p:cNvPr>
            <p:cNvCxnSpPr>
              <a:cxnSpLocks/>
              <a:endCxn id="122" idx="2"/>
            </p:cNvCxnSpPr>
            <p:nvPr/>
          </p:nvCxnSpPr>
          <p:spPr>
            <a:xfrm flipV="1">
              <a:off x="3878628" y="1529815"/>
              <a:ext cx="615293" cy="244284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テキスト ボックス 58">
              <a:extLst>
                <a:ext uri="{FF2B5EF4-FFF2-40B4-BE49-F238E27FC236}">
                  <a16:creationId xmlns:a16="http://schemas.microsoft.com/office/drawing/2014/main" id="{61AE11BD-1D56-449E-D73B-D6C237DA4C73}"/>
                </a:ext>
              </a:extLst>
            </p:cNvPr>
            <p:cNvSpPr txBox="1"/>
            <p:nvPr/>
          </p:nvSpPr>
          <p:spPr>
            <a:xfrm>
              <a:off x="1151638" y="2237248"/>
              <a:ext cx="1473431" cy="872721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ja-JP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</a:t>
              </a:r>
            </a:p>
            <a:p>
              <a:pPr algn="ctr"/>
              <a:r>
                <a:rPr kumimoji="1" lang="en-US" altLang="ja-JP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controller</a:t>
              </a:r>
              <a:endParaRPr kumimoji="1" lang="ja-JP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テキスト ボックス 61">
              <a:extLst>
                <a:ext uri="{FF2B5EF4-FFF2-40B4-BE49-F238E27FC236}">
                  <a16:creationId xmlns:a16="http://schemas.microsoft.com/office/drawing/2014/main" id="{A7A5B75B-B066-1A40-8E5A-267EFFDEA764}"/>
                </a:ext>
              </a:extLst>
            </p:cNvPr>
            <p:cNvSpPr txBox="1"/>
            <p:nvPr/>
          </p:nvSpPr>
          <p:spPr>
            <a:xfrm>
              <a:off x="264298" y="3379312"/>
              <a:ext cx="1228143" cy="5348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NaOH</a:t>
              </a:r>
              <a:endParaRPr kumimoji="1"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テキスト ボックス 62">
              <a:extLst>
                <a:ext uri="{FF2B5EF4-FFF2-40B4-BE49-F238E27FC236}">
                  <a16:creationId xmlns:a16="http://schemas.microsoft.com/office/drawing/2014/main" id="{D196E584-19DE-D555-0FF9-D7EC6EFCEDAA}"/>
                </a:ext>
              </a:extLst>
            </p:cNvPr>
            <p:cNvSpPr txBox="1"/>
            <p:nvPr/>
          </p:nvSpPr>
          <p:spPr>
            <a:xfrm>
              <a:off x="1233117" y="5988487"/>
              <a:ext cx="1163858" cy="5348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Air </a:t>
              </a:r>
              <a:endParaRPr kumimoji="1"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7" name="直線コネクタ 126">
              <a:extLst>
                <a:ext uri="{FF2B5EF4-FFF2-40B4-BE49-F238E27FC236}">
                  <a16:creationId xmlns:a16="http://schemas.microsoft.com/office/drawing/2014/main" id="{8FCD04FA-63B9-6094-DFBC-EAA0C715B8B0}"/>
                </a:ext>
              </a:extLst>
            </p:cNvPr>
            <p:cNvCxnSpPr>
              <a:cxnSpLocks/>
              <a:stCxn id="140" idx="3"/>
            </p:cNvCxnSpPr>
            <p:nvPr/>
          </p:nvCxnSpPr>
          <p:spPr>
            <a:xfrm>
              <a:off x="2610701" y="4519550"/>
              <a:ext cx="404052" cy="1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線コネクタ 127">
              <a:extLst>
                <a:ext uri="{FF2B5EF4-FFF2-40B4-BE49-F238E27FC236}">
                  <a16:creationId xmlns:a16="http://schemas.microsoft.com/office/drawing/2014/main" id="{20C1909E-30D4-016C-579F-2E5C2CC38345}"/>
                </a:ext>
              </a:extLst>
            </p:cNvPr>
            <p:cNvCxnSpPr>
              <a:cxnSpLocks/>
              <a:stCxn id="101" idx="2"/>
            </p:cNvCxnSpPr>
            <p:nvPr/>
          </p:nvCxnSpPr>
          <p:spPr>
            <a:xfrm flipH="1">
              <a:off x="761845" y="3880210"/>
              <a:ext cx="2411" cy="656712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線コネクタ 128">
              <a:extLst>
                <a:ext uri="{FF2B5EF4-FFF2-40B4-BE49-F238E27FC236}">
                  <a16:creationId xmlns:a16="http://schemas.microsoft.com/office/drawing/2014/main" id="{3D1C8CA4-8580-4523-4828-0061948691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1606" y="1804749"/>
              <a:ext cx="5508" cy="480764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二等辺三角形 129">
              <a:extLst>
                <a:ext uri="{FF2B5EF4-FFF2-40B4-BE49-F238E27FC236}">
                  <a16:creationId xmlns:a16="http://schemas.microsoft.com/office/drawing/2014/main" id="{524E3BB1-4FA4-6644-5B35-160288DEAA86}"/>
                </a:ext>
              </a:extLst>
            </p:cNvPr>
            <p:cNvSpPr/>
            <p:nvPr/>
          </p:nvSpPr>
          <p:spPr>
            <a:xfrm rot="10800000">
              <a:off x="3419037" y="2239153"/>
              <a:ext cx="151237" cy="144652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" name="フローチャート: 結合子 130">
              <a:extLst>
                <a:ext uri="{FF2B5EF4-FFF2-40B4-BE49-F238E27FC236}">
                  <a16:creationId xmlns:a16="http://schemas.microsoft.com/office/drawing/2014/main" id="{DD6A84DE-6942-598D-F88B-674292FA8920}"/>
                </a:ext>
              </a:extLst>
            </p:cNvPr>
            <p:cNvSpPr/>
            <p:nvPr/>
          </p:nvSpPr>
          <p:spPr>
            <a:xfrm>
              <a:off x="4470598" y="2809738"/>
              <a:ext cx="63286" cy="87747"/>
            </a:xfrm>
            <a:prstGeom prst="flowChartConnector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フローチャート: 結合子 131">
              <a:extLst>
                <a:ext uri="{FF2B5EF4-FFF2-40B4-BE49-F238E27FC236}">
                  <a16:creationId xmlns:a16="http://schemas.microsoft.com/office/drawing/2014/main" id="{92214C5B-C13A-1B5F-21FC-702717A46E30}"/>
                </a:ext>
              </a:extLst>
            </p:cNvPr>
            <p:cNvSpPr/>
            <p:nvPr/>
          </p:nvSpPr>
          <p:spPr>
            <a:xfrm>
              <a:off x="4162600" y="2962523"/>
              <a:ext cx="55752" cy="54761"/>
            </a:xfrm>
            <a:prstGeom prst="flowChartConnector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" name="フローチャート: 結合子 132">
              <a:extLst>
                <a:ext uri="{FF2B5EF4-FFF2-40B4-BE49-F238E27FC236}">
                  <a16:creationId xmlns:a16="http://schemas.microsoft.com/office/drawing/2014/main" id="{0572D800-8F1D-BA23-525F-E63AAEFCA3A1}"/>
                </a:ext>
              </a:extLst>
            </p:cNvPr>
            <p:cNvSpPr/>
            <p:nvPr/>
          </p:nvSpPr>
          <p:spPr>
            <a:xfrm>
              <a:off x="4307580" y="3782327"/>
              <a:ext cx="55752" cy="54761"/>
            </a:xfrm>
            <a:prstGeom prst="flowChartConnector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4" name="フローチャート: 結合子 133">
              <a:extLst>
                <a:ext uri="{FF2B5EF4-FFF2-40B4-BE49-F238E27FC236}">
                  <a16:creationId xmlns:a16="http://schemas.microsoft.com/office/drawing/2014/main" id="{D76E2D78-95B9-DA94-EE9F-CBA686B1DB03}"/>
                </a:ext>
              </a:extLst>
            </p:cNvPr>
            <p:cNvSpPr/>
            <p:nvPr/>
          </p:nvSpPr>
          <p:spPr>
            <a:xfrm>
              <a:off x="3955938" y="3191547"/>
              <a:ext cx="55752" cy="54761"/>
            </a:xfrm>
            <a:prstGeom prst="flowChartConnector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フローチャート: 結合子 134">
              <a:extLst>
                <a:ext uri="{FF2B5EF4-FFF2-40B4-BE49-F238E27FC236}">
                  <a16:creationId xmlns:a16="http://schemas.microsoft.com/office/drawing/2014/main" id="{45E09223-B5D1-7EEF-5A13-38581AAE484F}"/>
                </a:ext>
              </a:extLst>
            </p:cNvPr>
            <p:cNvSpPr/>
            <p:nvPr/>
          </p:nvSpPr>
          <p:spPr>
            <a:xfrm>
              <a:off x="3830530" y="2881112"/>
              <a:ext cx="55752" cy="54761"/>
            </a:xfrm>
            <a:prstGeom prst="flowChartConnector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6" name="フローチャート: 結合子 135">
              <a:extLst>
                <a:ext uri="{FF2B5EF4-FFF2-40B4-BE49-F238E27FC236}">
                  <a16:creationId xmlns:a16="http://schemas.microsoft.com/office/drawing/2014/main" id="{2C23AFCB-832B-17A0-D1F9-DDE8399D8972}"/>
                </a:ext>
              </a:extLst>
            </p:cNvPr>
            <p:cNvSpPr/>
            <p:nvPr/>
          </p:nvSpPr>
          <p:spPr>
            <a:xfrm>
              <a:off x="3992855" y="2906503"/>
              <a:ext cx="55752" cy="54761"/>
            </a:xfrm>
            <a:prstGeom prst="flowChartConnector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7" name="フローチャート: 結合子 136">
              <a:extLst>
                <a:ext uri="{FF2B5EF4-FFF2-40B4-BE49-F238E27FC236}">
                  <a16:creationId xmlns:a16="http://schemas.microsoft.com/office/drawing/2014/main" id="{F88B8DFA-B1E3-BFB7-E23F-8DFEC028DE73}"/>
                </a:ext>
              </a:extLst>
            </p:cNvPr>
            <p:cNvSpPr/>
            <p:nvPr/>
          </p:nvSpPr>
          <p:spPr>
            <a:xfrm>
              <a:off x="4073554" y="2736455"/>
              <a:ext cx="67610" cy="50841"/>
            </a:xfrm>
            <a:prstGeom prst="flowChartConnector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フローチャート: 結合子 137">
              <a:extLst>
                <a:ext uri="{FF2B5EF4-FFF2-40B4-BE49-F238E27FC236}">
                  <a16:creationId xmlns:a16="http://schemas.microsoft.com/office/drawing/2014/main" id="{3E1F6B2F-870A-93E4-785F-21CF72ED09D2}"/>
                </a:ext>
              </a:extLst>
            </p:cNvPr>
            <p:cNvSpPr/>
            <p:nvPr/>
          </p:nvSpPr>
          <p:spPr>
            <a:xfrm>
              <a:off x="4370679" y="3150067"/>
              <a:ext cx="67610" cy="50841"/>
            </a:xfrm>
            <a:prstGeom prst="flowChartConnector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フローチャート: 結合子 138">
              <a:extLst>
                <a:ext uri="{FF2B5EF4-FFF2-40B4-BE49-F238E27FC236}">
                  <a16:creationId xmlns:a16="http://schemas.microsoft.com/office/drawing/2014/main" id="{B4B1FA23-1CD6-63A0-C44F-02A2E91F5738}"/>
                </a:ext>
              </a:extLst>
            </p:cNvPr>
            <p:cNvSpPr/>
            <p:nvPr/>
          </p:nvSpPr>
          <p:spPr>
            <a:xfrm>
              <a:off x="3583889" y="2767553"/>
              <a:ext cx="67610" cy="50841"/>
            </a:xfrm>
            <a:prstGeom prst="flowChartConnector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0" name="テキスト ボックス 58">
              <a:extLst>
                <a:ext uri="{FF2B5EF4-FFF2-40B4-BE49-F238E27FC236}">
                  <a16:creationId xmlns:a16="http://schemas.microsoft.com/office/drawing/2014/main" id="{E888CAC6-32DE-CEE9-A29C-D8EB9D53E446}"/>
                </a:ext>
              </a:extLst>
            </p:cNvPr>
            <p:cNvSpPr txBox="1"/>
            <p:nvPr/>
          </p:nvSpPr>
          <p:spPr>
            <a:xfrm>
              <a:off x="1161183" y="4083189"/>
              <a:ext cx="1449518" cy="872721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Peristaltic pump</a:t>
              </a:r>
              <a:endParaRPr kumimoji="1" lang="ja-JP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41" name="直線コネクタ 140">
              <a:extLst>
                <a:ext uri="{FF2B5EF4-FFF2-40B4-BE49-F238E27FC236}">
                  <a16:creationId xmlns:a16="http://schemas.microsoft.com/office/drawing/2014/main" id="{C5626F98-24A1-14CE-6280-10DFB3B92A08}"/>
                </a:ext>
              </a:extLst>
            </p:cNvPr>
            <p:cNvCxnSpPr>
              <a:cxnSpLocks/>
              <a:endCxn id="140" idx="1"/>
            </p:cNvCxnSpPr>
            <p:nvPr/>
          </p:nvCxnSpPr>
          <p:spPr>
            <a:xfrm flipV="1">
              <a:off x="764256" y="4519550"/>
              <a:ext cx="396927" cy="1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テキスト ボックス 141">
              <a:extLst>
                <a:ext uri="{FF2B5EF4-FFF2-40B4-BE49-F238E27FC236}">
                  <a16:creationId xmlns:a16="http://schemas.microsoft.com/office/drawing/2014/main" id="{EB0859BD-889D-8D1E-D486-44A986800F61}"/>
                </a:ext>
              </a:extLst>
            </p:cNvPr>
            <p:cNvSpPr txBox="1"/>
            <p:nvPr/>
          </p:nvSpPr>
          <p:spPr>
            <a:xfrm>
              <a:off x="-22141" y="5336482"/>
              <a:ext cx="3939177" cy="5348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Working volume: 1500 mL</a:t>
              </a:r>
              <a:endParaRPr kumimoji="1"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43" name="直線矢印コネクタ 142">
              <a:extLst>
                <a:ext uri="{FF2B5EF4-FFF2-40B4-BE49-F238E27FC236}">
                  <a16:creationId xmlns:a16="http://schemas.microsoft.com/office/drawing/2014/main" id="{168BEF62-D16C-4694-3DB3-26DDA8ADA08B}"/>
                </a:ext>
              </a:extLst>
            </p:cNvPr>
            <p:cNvCxnSpPr>
              <a:cxnSpLocks/>
            </p:cNvCxnSpPr>
            <p:nvPr/>
          </p:nvCxnSpPr>
          <p:spPr>
            <a:xfrm>
              <a:off x="4543374" y="3830145"/>
              <a:ext cx="8964" cy="99515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直線矢印コネクタ 143">
              <a:extLst>
                <a:ext uri="{FF2B5EF4-FFF2-40B4-BE49-F238E27FC236}">
                  <a16:creationId xmlns:a16="http://schemas.microsoft.com/office/drawing/2014/main" id="{76C54791-94F2-A46C-3097-2002B1BC9F89}"/>
                </a:ext>
              </a:extLst>
            </p:cNvPr>
            <p:cNvCxnSpPr>
              <a:cxnSpLocks/>
            </p:cNvCxnSpPr>
            <p:nvPr/>
          </p:nvCxnSpPr>
          <p:spPr>
            <a:xfrm>
              <a:off x="3719621" y="3839875"/>
              <a:ext cx="8964" cy="99515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直線コネクタ 144">
              <a:extLst>
                <a:ext uri="{FF2B5EF4-FFF2-40B4-BE49-F238E27FC236}">
                  <a16:creationId xmlns:a16="http://schemas.microsoft.com/office/drawing/2014/main" id="{6863FBFE-2668-ABAB-4F2F-7375A887A275}"/>
                </a:ext>
              </a:extLst>
            </p:cNvPr>
            <p:cNvCxnSpPr>
              <a:cxnSpLocks/>
              <a:endCxn id="120" idx="0"/>
            </p:cNvCxnSpPr>
            <p:nvPr/>
          </p:nvCxnSpPr>
          <p:spPr>
            <a:xfrm>
              <a:off x="3742977" y="1503093"/>
              <a:ext cx="1387" cy="117477"/>
            </a:xfrm>
            <a:prstGeom prst="line">
              <a:avLst/>
            </a:prstGeom>
            <a:ln w="38100"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二等辺三角形 145">
              <a:extLst>
                <a:ext uri="{FF2B5EF4-FFF2-40B4-BE49-F238E27FC236}">
                  <a16:creationId xmlns:a16="http://schemas.microsoft.com/office/drawing/2014/main" id="{E656B05A-C2E1-82C6-0853-5B050539A79F}"/>
                </a:ext>
              </a:extLst>
            </p:cNvPr>
            <p:cNvSpPr/>
            <p:nvPr/>
          </p:nvSpPr>
          <p:spPr>
            <a:xfrm>
              <a:off x="4090339" y="5471446"/>
              <a:ext cx="151237" cy="144652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8" name="グループ化 147">
            <a:extLst>
              <a:ext uri="{FF2B5EF4-FFF2-40B4-BE49-F238E27FC236}">
                <a16:creationId xmlns:a16="http://schemas.microsoft.com/office/drawing/2014/main" id="{968D0984-D4EA-3B17-DC28-B0BB8840DFD8}"/>
              </a:ext>
            </a:extLst>
          </p:cNvPr>
          <p:cNvGrpSpPr/>
          <p:nvPr/>
        </p:nvGrpSpPr>
        <p:grpSpPr>
          <a:xfrm>
            <a:off x="6576675" y="29712561"/>
            <a:ext cx="8451106" cy="7656468"/>
            <a:chOff x="6491975" y="24235527"/>
            <a:chExt cx="8451106" cy="7656468"/>
          </a:xfrm>
        </p:grpSpPr>
        <p:sp>
          <p:nvSpPr>
            <p:cNvPr id="150" name="四角形: 上の 2 つの角を切り取る 149">
              <a:extLst>
                <a:ext uri="{FF2B5EF4-FFF2-40B4-BE49-F238E27FC236}">
                  <a16:creationId xmlns:a16="http://schemas.microsoft.com/office/drawing/2014/main" id="{74C0B96D-78D3-20B3-AD23-84DAE91D3296}"/>
                </a:ext>
              </a:extLst>
            </p:cNvPr>
            <p:cNvSpPr/>
            <p:nvPr/>
          </p:nvSpPr>
          <p:spPr>
            <a:xfrm rot="10800000">
              <a:off x="8287846" y="26328129"/>
              <a:ext cx="963313" cy="695493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1" name="グループ化 150">
              <a:extLst>
                <a:ext uri="{FF2B5EF4-FFF2-40B4-BE49-F238E27FC236}">
                  <a16:creationId xmlns:a16="http://schemas.microsoft.com/office/drawing/2014/main" id="{EE520749-624C-44A8-D3E5-81ECC45B316D}"/>
                </a:ext>
              </a:extLst>
            </p:cNvPr>
            <p:cNvGrpSpPr/>
            <p:nvPr/>
          </p:nvGrpSpPr>
          <p:grpSpPr>
            <a:xfrm>
              <a:off x="6973343" y="24237544"/>
              <a:ext cx="1572589" cy="2998579"/>
              <a:chOff x="586453" y="907372"/>
              <a:chExt cx="1353856" cy="2408167"/>
            </a:xfrm>
          </p:grpSpPr>
          <p:grpSp>
            <p:nvGrpSpPr>
              <p:cNvPr id="276" name="グループ化 275">
                <a:extLst>
                  <a:ext uri="{FF2B5EF4-FFF2-40B4-BE49-F238E27FC236}">
                    <a16:creationId xmlns:a16="http://schemas.microsoft.com/office/drawing/2014/main" id="{F15A7351-CF80-4BA7-22DF-D720FC3B6508}"/>
                  </a:ext>
                </a:extLst>
              </p:cNvPr>
              <p:cNvGrpSpPr/>
              <p:nvPr/>
            </p:nvGrpSpPr>
            <p:grpSpPr>
              <a:xfrm>
                <a:off x="586453" y="907372"/>
                <a:ext cx="1353856" cy="2408167"/>
                <a:chOff x="953918" y="1115646"/>
                <a:chExt cx="1353856" cy="2408167"/>
              </a:xfrm>
            </p:grpSpPr>
            <p:sp>
              <p:nvSpPr>
                <p:cNvPr id="292" name="四角形: 上の 2 つの角を切り取る 291">
                  <a:extLst>
                    <a:ext uri="{FF2B5EF4-FFF2-40B4-BE49-F238E27FC236}">
                      <a16:creationId xmlns:a16="http://schemas.microsoft.com/office/drawing/2014/main" id="{96F32050-EDAB-4902-C545-1AC6365D653C}"/>
                    </a:ext>
                  </a:extLst>
                </p:cNvPr>
                <p:cNvSpPr/>
                <p:nvPr/>
              </p:nvSpPr>
              <p:spPr>
                <a:xfrm rot="10800000">
                  <a:off x="961574" y="1445713"/>
                  <a:ext cx="1346200" cy="733420"/>
                </a:xfrm>
                <a:prstGeom prst="snip2SameRect">
                  <a:avLst>
                    <a:gd name="adj1" fmla="val 37857"/>
                    <a:gd name="adj2" fmla="val 0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3" name="正方形/長方形 292">
                  <a:extLst>
                    <a:ext uri="{FF2B5EF4-FFF2-40B4-BE49-F238E27FC236}">
                      <a16:creationId xmlns:a16="http://schemas.microsoft.com/office/drawing/2014/main" id="{DB58EA6F-A6C3-318D-65F4-326F9455B767}"/>
                    </a:ext>
                  </a:extLst>
                </p:cNvPr>
                <p:cNvSpPr/>
                <p:nvPr/>
              </p:nvSpPr>
              <p:spPr>
                <a:xfrm>
                  <a:off x="1239208" y="2115916"/>
                  <a:ext cx="787568" cy="939265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4" name="四角形: 上の 2 つの角を切り取る 293">
                  <a:extLst>
                    <a:ext uri="{FF2B5EF4-FFF2-40B4-BE49-F238E27FC236}">
                      <a16:creationId xmlns:a16="http://schemas.microsoft.com/office/drawing/2014/main" id="{864B60CE-B643-C22D-76A5-2C94D990DF17}"/>
                    </a:ext>
                  </a:extLst>
                </p:cNvPr>
                <p:cNvSpPr/>
                <p:nvPr/>
              </p:nvSpPr>
              <p:spPr>
                <a:xfrm rot="10800000">
                  <a:off x="1239208" y="2996145"/>
                  <a:ext cx="787568" cy="515260"/>
                </a:xfrm>
                <a:prstGeom prst="snip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95" name="直線コネクタ 294">
                  <a:extLst>
                    <a:ext uri="{FF2B5EF4-FFF2-40B4-BE49-F238E27FC236}">
                      <a16:creationId xmlns:a16="http://schemas.microsoft.com/office/drawing/2014/main" id="{71E2C182-5936-3D26-CDDD-EF1A00EBC1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55865" y="1115646"/>
                  <a:ext cx="6424" cy="80651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" name="直線コネクタ 295">
                  <a:extLst>
                    <a:ext uri="{FF2B5EF4-FFF2-40B4-BE49-F238E27FC236}">
                      <a16:creationId xmlns:a16="http://schemas.microsoft.com/office/drawing/2014/main" id="{BF5169D5-8939-CBD3-632E-A4FF5BA873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294626" y="1122291"/>
                  <a:ext cx="6424" cy="80651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直線コネクタ 296">
                  <a:extLst>
                    <a:ext uri="{FF2B5EF4-FFF2-40B4-BE49-F238E27FC236}">
                      <a16:creationId xmlns:a16="http://schemas.microsoft.com/office/drawing/2014/main" id="{93387FA3-01F8-C479-DBA7-428EF087F4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3918" y="1915658"/>
                  <a:ext cx="267524" cy="27232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8" name="直線コネクタ 297">
                  <a:extLst>
                    <a:ext uri="{FF2B5EF4-FFF2-40B4-BE49-F238E27FC236}">
                      <a16:creationId xmlns:a16="http://schemas.microsoft.com/office/drawing/2014/main" id="{2FDEF909-D987-60BC-B704-50969D18A3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2289" y="1122291"/>
                  <a:ext cx="1345485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直線コネクタ 298">
                  <a:extLst>
                    <a:ext uri="{FF2B5EF4-FFF2-40B4-BE49-F238E27FC236}">
                      <a16:creationId xmlns:a16="http://schemas.microsoft.com/office/drawing/2014/main" id="{CA13A92C-67BF-26DA-24A7-51923EF7DC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32950" y="1928807"/>
                  <a:ext cx="261676" cy="24775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直線コネクタ 299">
                  <a:extLst>
                    <a:ext uri="{FF2B5EF4-FFF2-40B4-BE49-F238E27FC236}">
                      <a16:creationId xmlns:a16="http://schemas.microsoft.com/office/drawing/2014/main" id="{EA0A5C2D-5D28-A625-74C2-472DB982BDEA}"/>
                    </a:ext>
                  </a:extLst>
                </p:cNvPr>
                <p:cNvCxnSpPr>
                  <a:cxnSpLocks/>
                  <a:endCxn id="294" idx="0"/>
                </p:cNvCxnSpPr>
                <p:nvPr/>
              </p:nvCxnSpPr>
              <p:spPr>
                <a:xfrm>
                  <a:off x="1223482" y="2178197"/>
                  <a:ext cx="15726" cy="107557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直線コネクタ 300">
                  <a:extLst>
                    <a:ext uri="{FF2B5EF4-FFF2-40B4-BE49-F238E27FC236}">
                      <a16:creationId xmlns:a16="http://schemas.microsoft.com/office/drawing/2014/main" id="{B780B18E-0C6E-5759-C922-B25F7393D6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026776" y="2175879"/>
                  <a:ext cx="6525" cy="108297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2" name="直線コネクタ 301">
                  <a:extLst>
                    <a:ext uri="{FF2B5EF4-FFF2-40B4-BE49-F238E27FC236}">
                      <a16:creationId xmlns:a16="http://schemas.microsoft.com/office/drawing/2014/main" id="{49B51739-F938-A8E4-4B8F-72C5EFB630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38374" y="3251492"/>
                  <a:ext cx="267524" cy="27232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直線コネクタ 302">
                  <a:extLst>
                    <a:ext uri="{FF2B5EF4-FFF2-40B4-BE49-F238E27FC236}">
                      <a16:creationId xmlns:a16="http://schemas.microsoft.com/office/drawing/2014/main" id="{923FA70D-821E-49F8-414C-6B6C84B22975}"/>
                    </a:ext>
                  </a:extLst>
                </p:cNvPr>
                <p:cNvCxnSpPr>
                  <a:cxnSpLocks/>
                  <a:endCxn id="294" idx="2"/>
                </p:cNvCxnSpPr>
                <p:nvPr/>
              </p:nvCxnSpPr>
              <p:spPr>
                <a:xfrm flipV="1">
                  <a:off x="1774526" y="3253775"/>
                  <a:ext cx="252250" cy="25978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4" name="直線コネクタ 303">
                  <a:extLst>
                    <a:ext uri="{FF2B5EF4-FFF2-40B4-BE49-F238E27FC236}">
                      <a16:creationId xmlns:a16="http://schemas.microsoft.com/office/drawing/2014/main" id="{00BEE187-305A-AA5B-B86D-4F0E30B721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05898" y="3511406"/>
                  <a:ext cx="277722" cy="431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7" name="グループ化 276">
                <a:extLst>
                  <a:ext uri="{FF2B5EF4-FFF2-40B4-BE49-F238E27FC236}">
                    <a16:creationId xmlns:a16="http://schemas.microsoft.com/office/drawing/2014/main" id="{4D0D6C19-D41E-79C5-1CDA-F111873E963F}"/>
                  </a:ext>
                </a:extLst>
              </p:cNvPr>
              <p:cNvGrpSpPr/>
              <p:nvPr/>
            </p:nvGrpSpPr>
            <p:grpSpPr>
              <a:xfrm>
                <a:off x="882886" y="1270516"/>
                <a:ext cx="841624" cy="1796066"/>
                <a:chOff x="3206151" y="1587757"/>
                <a:chExt cx="841624" cy="1796066"/>
              </a:xfrm>
            </p:grpSpPr>
            <p:grpSp>
              <p:nvGrpSpPr>
                <p:cNvPr id="278" name="グループ化 277">
                  <a:extLst>
                    <a:ext uri="{FF2B5EF4-FFF2-40B4-BE49-F238E27FC236}">
                      <a16:creationId xmlns:a16="http://schemas.microsoft.com/office/drawing/2014/main" id="{BF921747-CB13-9E46-1D65-1A0F2C7DEC8B}"/>
                    </a:ext>
                  </a:extLst>
                </p:cNvPr>
                <p:cNvGrpSpPr/>
                <p:nvPr/>
              </p:nvGrpSpPr>
              <p:grpSpPr>
                <a:xfrm>
                  <a:off x="3283405" y="2326660"/>
                  <a:ext cx="505672" cy="670336"/>
                  <a:chOff x="1403716" y="2404410"/>
                  <a:chExt cx="505672" cy="670336"/>
                </a:xfrm>
              </p:grpSpPr>
              <p:sp>
                <p:nvSpPr>
                  <p:cNvPr id="287" name="楕円 286">
                    <a:extLst>
                      <a:ext uri="{FF2B5EF4-FFF2-40B4-BE49-F238E27FC236}">
                        <a16:creationId xmlns:a16="http://schemas.microsoft.com/office/drawing/2014/main" id="{E221BBD2-02E9-A271-4E7F-9003F51D4153}"/>
                      </a:ext>
                    </a:extLst>
                  </p:cNvPr>
                  <p:cNvSpPr/>
                  <p:nvPr/>
                </p:nvSpPr>
                <p:spPr>
                  <a:xfrm>
                    <a:off x="1409643" y="2625762"/>
                    <a:ext cx="134862" cy="136006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88" name="楕円 287">
                    <a:extLst>
                      <a:ext uri="{FF2B5EF4-FFF2-40B4-BE49-F238E27FC236}">
                        <a16:creationId xmlns:a16="http://schemas.microsoft.com/office/drawing/2014/main" id="{641DC410-930B-7C91-52D9-0BBB6FD2E2CD}"/>
                      </a:ext>
                    </a:extLst>
                  </p:cNvPr>
                  <p:cNvSpPr/>
                  <p:nvPr/>
                </p:nvSpPr>
                <p:spPr>
                  <a:xfrm>
                    <a:off x="1732131" y="2404410"/>
                    <a:ext cx="134862" cy="136006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89" name="楕円 288">
                    <a:extLst>
                      <a:ext uri="{FF2B5EF4-FFF2-40B4-BE49-F238E27FC236}">
                        <a16:creationId xmlns:a16="http://schemas.microsoft.com/office/drawing/2014/main" id="{7D378056-F494-F5D7-D1B8-75886F86F8FC}"/>
                      </a:ext>
                    </a:extLst>
                  </p:cNvPr>
                  <p:cNvSpPr/>
                  <p:nvPr/>
                </p:nvSpPr>
                <p:spPr>
                  <a:xfrm>
                    <a:off x="1774526" y="2938740"/>
                    <a:ext cx="134862" cy="136006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90" name="二等辺三角形 289">
                    <a:extLst>
                      <a:ext uri="{FF2B5EF4-FFF2-40B4-BE49-F238E27FC236}">
                        <a16:creationId xmlns:a16="http://schemas.microsoft.com/office/drawing/2014/main" id="{B83EFB7C-4102-88A0-4AB2-8BA4BBE5B498}"/>
                      </a:ext>
                    </a:extLst>
                  </p:cNvPr>
                  <p:cNvSpPr/>
                  <p:nvPr/>
                </p:nvSpPr>
                <p:spPr>
                  <a:xfrm>
                    <a:off x="1403716" y="2429451"/>
                    <a:ext cx="204364" cy="136006"/>
                  </a:xfrm>
                  <a:prstGeom prst="triangle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91" name="二等辺三角形 290">
                    <a:extLst>
                      <a:ext uri="{FF2B5EF4-FFF2-40B4-BE49-F238E27FC236}">
                        <a16:creationId xmlns:a16="http://schemas.microsoft.com/office/drawing/2014/main" id="{EE9FD4CE-51F7-3C6D-3CA8-BE92F9490091}"/>
                      </a:ext>
                    </a:extLst>
                  </p:cNvPr>
                  <p:cNvSpPr/>
                  <p:nvPr/>
                </p:nvSpPr>
                <p:spPr>
                  <a:xfrm>
                    <a:off x="1681438" y="2718625"/>
                    <a:ext cx="204364" cy="136006"/>
                  </a:xfrm>
                  <a:prstGeom prst="triangle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279" name="グループ化 278">
                  <a:extLst>
                    <a:ext uri="{FF2B5EF4-FFF2-40B4-BE49-F238E27FC236}">
                      <a16:creationId xmlns:a16="http://schemas.microsoft.com/office/drawing/2014/main" id="{8D1A7C4A-FDA9-53DC-06EB-917A575210DF}"/>
                    </a:ext>
                  </a:extLst>
                </p:cNvPr>
                <p:cNvGrpSpPr/>
                <p:nvPr/>
              </p:nvGrpSpPr>
              <p:grpSpPr>
                <a:xfrm>
                  <a:off x="3206151" y="1587757"/>
                  <a:ext cx="841624" cy="1796066"/>
                  <a:chOff x="1221785" y="1550804"/>
                  <a:chExt cx="841624" cy="1796066"/>
                </a:xfrm>
              </p:grpSpPr>
              <p:sp>
                <p:nvSpPr>
                  <p:cNvPr id="280" name="楕円 279">
                    <a:extLst>
                      <a:ext uri="{FF2B5EF4-FFF2-40B4-BE49-F238E27FC236}">
                        <a16:creationId xmlns:a16="http://schemas.microsoft.com/office/drawing/2014/main" id="{A5C9EDDC-6632-8B8A-D38A-496BBFB65E20}"/>
                      </a:ext>
                    </a:extLst>
                  </p:cNvPr>
                  <p:cNvSpPr/>
                  <p:nvPr/>
                </p:nvSpPr>
                <p:spPr>
                  <a:xfrm>
                    <a:off x="1225749" y="1655545"/>
                    <a:ext cx="134862" cy="136006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81" name="二等辺三角形 280">
                    <a:extLst>
                      <a:ext uri="{FF2B5EF4-FFF2-40B4-BE49-F238E27FC236}">
                        <a16:creationId xmlns:a16="http://schemas.microsoft.com/office/drawing/2014/main" id="{5CDAE53D-6E6F-3636-EBA8-F1003A6E5DDE}"/>
                      </a:ext>
                    </a:extLst>
                  </p:cNvPr>
                  <p:cNvSpPr/>
                  <p:nvPr/>
                </p:nvSpPr>
                <p:spPr>
                  <a:xfrm>
                    <a:off x="1477074" y="1550804"/>
                    <a:ext cx="204364" cy="136006"/>
                  </a:xfrm>
                  <a:prstGeom prst="triangle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82" name="楕円 281">
                    <a:extLst>
                      <a:ext uri="{FF2B5EF4-FFF2-40B4-BE49-F238E27FC236}">
                        <a16:creationId xmlns:a16="http://schemas.microsoft.com/office/drawing/2014/main" id="{876B7856-CFBE-FA7F-59B0-3B727FCBD3E5}"/>
                      </a:ext>
                    </a:extLst>
                  </p:cNvPr>
                  <p:cNvSpPr/>
                  <p:nvPr/>
                </p:nvSpPr>
                <p:spPr>
                  <a:xfrm>
                    <a:off x="1530549" y="1960345"/>
                    <a:ext cx="134862" cy="136006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83" name="楕円 282">
                    <a:extLst>
                      <a:ext uri="{FF2B5EF4-FFF2-40B4-BE49-F238E27FC236}">
                        <a16:creationId xmlns:a16="http://schemas.microsoft.com/office/drawing/2014/main" id="{8D1B30C1-16BC-B284-4DC3-A9CEDC02B55A}"/>
                      </a:ext>
                    </a:extLst>
                  </p:cNvPr>
                  <p:cNvSpPr/>
                  <p:nvPr/>
                </p:nvSpPr>
                <p:spPr>
                  <a:xfrm>
                    <a:off x="1477074" y="3210864"/>
                    <a:ext cx="134862" cy="136006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84" name="二等辺三角形 283">
                    <a:extLst>
                      <a:ext uri="{FF2B5EF4-FFF2-40B4-BE49-F238E27FC236}">
                        <a16:creationId xmlns:a16="http://schemas.microsoft.com/office/drawing/2014/main" id="{E88C520F-BEFC-3CC6-7974-94B976854735}"/>
                      </a:ext>
                    </a:extLst>
                  </p:cNvPr>
                  <p:cNvSpPr/>
                  <p:nvPr/>
                </p:nvSpPr>
                <p:spPr>
                  <a:xfrm>
                    <a:off x="1221785" y="1984907"/>
                    <a:ext cx="204364" cy="136006"/>
                  </a:xfrm>
                  <a:prstGeom prst="triangle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85" name="二等辺三角形 284">
                    <a:extLst>
                      <a:ext uri="{FF2B5EF4-FFF2-40B4-BE49-F238E27FC236}">
                        <a16:creationId xmlns:a16="http://schemas.microsoft.com/office/drawing/2014/main" id="{7EE346A4-654D-906D-3594-9F37ABFBC80D}"/>
                      </a:ext>
                    </a:extLst>
                  </p:cNvPr>
                  <p:cNvSpPr/>
                  <p:nvPr/>
                </p:nvSpPr>
                <p:spPr>
                  <a:xfrm>
                    <a:off x="1859045" y="1922383"/>
                    <a:ext cx="204364" cy="136006"/>
                  </a:xfrm>
                  <a:prstGeom prst="triangle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86" name="二等辺三角形 285">
                    <a:extLst>
                      <a:ext uri="{FF2B5EF4-FFF2-40B4-BE49-F238E27FC236}">
                        <a16:creationId xmlns:a16="http://schemas.microsoft.com/office/drawing/2014/main" id="{1C2C4500-00B4-F999-823C-594F3C9C6DA3}"/>
                      </a:ext>
                    </a:extLst>
                  </p:cNvPr>
                  <p:cNvSpPr/>
                  <p:nvPr/>
                </p:nvSpPr>
                <p:spPr>
                  <a:xfrm>
                    <a:off x="1654681" y="3115486"/>
                    <a:ext cx="204364" cy="136006"/>
                  </a:xfrm>
                  <a:prstGeom prst="triangle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  <p:grpSp>
          <p:nvGrpSpPr>
            <p:cNvPr id="152" name="グループ化 151">
              <a:extLst>
                <a:ext uri="{FF2B5EF4-FFF2-40B4-BE49-F238E27FC236}">
                  <a16:creationId xmlns:a16="http://schemas.microsoft.com/office/drawing/2014/main" id="{A42ABAF4-C3B4-25E3-74F9-617D841EC199}"/>
                </a:ext>
              </a:extLst>
            </p:cNvPr>
            <p:cNvGrpSpPr/>
            <p:nvPr/>
          </p:nvGrpSpPr>
          <p:grpSpPr>
            <a:xfrm>
              <a:off x="13056082" y="24235527"/>
              <a:ext cx="1572589" cy="2998579"/>
              <a:chOff x="3786976" y="922258"/>
              <a:chExt cx="1353856" cy="2408167"/>
            </a:xfrm>
          </p:grpSpPr>
          <p:grpSp>
            <p:nvGrpSpPr>
              <p:cNvPr id="248" name="グループ化 247">
                <a:extLst>
                  <a:ext uri="{FF2B5EF4-FFF2-40B4-BE49-F238E27FC236}">
                    <a16:creationId xmlns:a16="http://schemas.microsoft.com/office/drawing/2014/main" id="{4DA00DA3-1B42-3915-EB34-098F3348A570}"/>
                  </a:ext>
                </a:extLst>
              </p:cNvPr>
              <p:cNvGrpSpPr/>
              <p:nvPr/>
            </p:nvGrpSpPr>
            <p:grpSpPr>
              <a:xfrm>
                <a:off x="3786976" y="922258"/>
                <a:ext cx="1353856" cy="2408167"/>
                <a:chOff x="953918" y="1115646"/>
                <a:chExt cx="1353856" cy="2408167"/>
              </a:xfrm>
            </p:grpSpPr>
            <p:sp>
              <p:nvSpPr>
                <p:cNvPr id="263" name="四角形: 上の 2 つの角を切り取る 262">
                  <a:extLst>
                    <a:ext uri="{FF2B5EF4-FFF2-40B4-BE49-F238E27FC236}">
                      <a16:creationId xmlns:a16="http://schemas.microsoft.com/office/drawing/2014/main" id="{81FDA855-AC69-FC10-01C7-1E513B5BF43C}"/>
                    </a:ext>
                  </a:extLst>
                </p:cNvPr>
                <p:cNvSpPr/>
                <p:nvPr/>
              </p:nvSpPr>
              <p:spPr>
                <a:xfrm rot="10800000">
                  <a:off x="961574" y="1445713"/>
                  <a:ext cx="1346200" cy="733420"/>
                </a:xfrm>
                <a:prstGeom prst="snip2SameRect">
                  <a:avLst>
                    <a:gd name="adj1" fmla="val 37857"/>
                    <a:gd name="adj2" fmla="val 0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64" name="正方形/長方形 263">
                  <a:extLst>
                    <a:ext uri="{FF2B5EF4-FFF2-40B4-BE49-F238E27FC236}">
                      <a16:creationId xmlns:a16="http://schemas.microsoft.com/office/drawing/2014/main" id="{6FB6AFE9-6FD5-9638-6307-22DE71495FE0}"/>
                    </a:ext>
                  </a:extLst>
                </p:cNvPr>
                <p:cNvSpPr/>
                <p:nvPr/>
              </p:nvSpPr>
              <p:spPr>
                <a:xfrm>
                  <a:off x="1239208" y="2115916"/>
                  <a:ext cx="787568" cy="939265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65" name="四角形: 上の 2 つの角を切り取る 264">
                  <a:extLst>
                    <a:ext uri="{FF2B5EF4-FFF2-40B4-BE49-F238E27FC236}">
                      <a16:creationId xmlns:a16="http://schemas.microsoft.com/office/drawing/2014/main" id="{6103EB65-48FC-61FD-8156-6F0D12D43008}"/>
                    </a:ext>
                  </a:extLst>
                </p:cNvPr>
                <p:cNvSpPr/>
                <p:nvPr/>
              </p:nvSpPr>
              <p:spPr>
                <a:xfrm rot="10800000">
                  <a:off x="1239208" y="2996145"/>
                  <a:ext cx="787568" cy="515260"/>
                </a:xfrm>
                <a:prstGeom prst="snip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66" name="直線コネクタ 265">
                  <a:extLst>
                    <a:ext uri="{FF2B5EF4-FFF2-40B4-BE49-F238E27FC236}">
                      <a16:creationId xmlns:a16="http://schemas.microsoft.com/office/drawing/2014/main" id="{1E9FE71D-7D4A-9C13-8E5E-B2AD9C75C6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55865" y="1115646"/>
                  <a:ext cx="6424" cy="80651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7" name="直線コネクタ 266">
                  <a:extLst>
                    <a:ext uri="{FF2B5EF4-FFF2-40B4-BE49-F238E27FC236}">
                      <a16:creationId xmlns:a16="http://schemas.microsoft.com/office/drawing/2014/main" id="{13129BB9-FF60-EBD8-9C4D-A091F383E5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294626" y="1122291"/>
                  <a:ext cx="6424" cy="80651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直線コネクタ 267">
                  <a:extLst>
                    <a:ext uri="{FF2B5EF4-FFF2-40B4-BE49-F238E27FC236}">
                      <a16:creationId xmlns:a16="http://schemas.microsoft.com/office/drawing/2014/main" id="{C7252ED2-F29A-F6FA-B16F-80197BAB58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3918" y="1915658"/>
                  <a:ext cx="267524" cy="27232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9" name="直線コネクタ 268">
                  <a:extLst>
                    <a:ext uri="{FF2B5EF4-FFF2-40B4-BE49-F238E27FC236}">
                      <a16:creationId xmlns:a16="http://schemas.microsoft.com/office/drawing/2014/main" id="{611B30BA-8C13-F0E8-05CF-016A46B0FC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2289" y="1122291"/>
                  <a:ext cx="1345485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直線コネクタ 269">
                  <a:extLst>
                    <a:ext uri="{FF2B5EF4-FFF2-40B4-BE49-F238E27FC236}">
                      <a16:creationId xmlns:a16="http://schemas.microsoft.com/office/drawing/2014/main" id="{B57084CD-4846-FAD9-5199-780DD4C96B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32950" y="1928807"/>
                  <a:ext cx="261676" cy="24775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" name="直線コネクタ 270">
                  <a:extLst>
                    <a:ext uri="{FF2B5EF4-FFF2-40B4-BE49-F238E27FC236}">
                      <a16:creationId xmlns:a16="http://schemas.microsoft.com/office/drawing/2014/main" id="{6D3A9A91-9B94-7D71-522F-400A246262AA}"/>
                    </a:ext>
                  </a:extLst>
                </p:cNvPr>
                <p:cNvCxnSpPr>
                  <a:cxnSpLocks/>
                  <a:endCxn id="265" idx="0"/>
                </p:cNvCxnSpPr>
                <p:nvPr/>
              </p:nvCxnSpPr>
              <p:spPr>
                <a:xfrm>
                  <a:off x="1223482" y="2178197"/>
                  <a:ext cx="15726" cy="107557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直線コネクタ 271">
                  <a:extLst>
                    <a:ext uri="{FF2B5EF4-FFF2-40B4-BE49-F238E27FC236}">
                      <a16:creationId xmlns:a16="http://schemas.microsoft.com/office/drawing/2014/main" id="{44F36A60-C088-5F44-26DF-4B3D0AC8B7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026776" y="2175879"/>
                  <a:ext cx="6525" cy="108297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3" name="直線コネクタ 272">
                  <a:extLst>
                    <a:ext uri="{FF2B5EF4-FFF2-40B4-BE49-F238E27FC236}">
                      <a16:creationId xmlns:a16="http://schemas.microsoft.com/office/drawing/2014/main" id="{384A25EC-EB90-C649-8AA1-B65481BADE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38374" y="3251492"/>
                  <a:ext cx="267524" cy="27232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直線コネクタ 273">
                  <a:extLst>
                    <a:ext uri="{FF2B5EF4-FFF2-40B4-BE49-F238E27FC236}">
                      <a16:creationId xmlns:a16="http://schemas.microsoft.com/office/drawing/2014/main" id="{BC0AD125-C87A-6AEF-E05D-61C469FBB80B}"/>
                    </a:ext>
                  </a:extLst>
                </p:cNvPr>
                <p:cNvCxnSpPr>
                  <a:cxnSpLocks/>
                  <a:endCxn id="265" idx="2"/>
                </p:cNvCxnSpPr>
                <p:nvPr/>
              </p:nvCxnSpPr>
              <p:spPr>
                <a:xfrm flipV="1">
                  <a:off x="1774526" y="3253775"/>
                  <a:ext cx="252250" cy="25978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5" name="直線コネクタ 274">
                  <a:extLst>
                    <a:ext uri="{FF2B5EF4-FFF2-40B4-BE49-F238E27FC236}">
                      <a16:creationId xmlns:a16="http://schemas.microsoft.com/office/drawing/2014/main" id="{5190BE25-2898-B57C-837A-780F89917E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05898" y="3511406"/>
                  <a:ext cx="277722" cy="431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9" name="グループ化 248">
                <a:extLst>
                  <a:ext uri="{FF2B5EF4-FFF2-40B4-BE49-F238E27FC236}">
                    <a16:creationId xmlns:a16="http://schemas.microsoft.com/office/drawing/2014/main" id="{9B166DE2-DF6B-D876-1AF7-4543DD117998}"/>
                  </a:ext>
                </a:extLst>
              </p:cNvPr>
              <p:cNvGrpSpPr/>
              <p:nvPr/>
            </p:nvGrpSpPr>
            <p:grpSpPr>
              <a:xfrm>
                <a:off x="4308124" y="2971765"/>
                <a:ext cx="315851" cy="300177"/>
                <a:chOff x="2769453" y="2214778"/>
                <a:chExt cx="315851" cy="300177"/>
              </a:xfrm>
            </p:grpSpPr>
            <p:sp>
              <p:nvSpPr>
                <p:cNvPr id="258" name="楕円 257">
                  <a:extLst>
                    <a:ext uri="{FF2B5EF4-FFF2-40B4-BE49-F238E27FC236}">
                      <a16:creationId xmlns:a16="http://schemas.microsoft.com/office/drawing/2014/main" id="{92A64615-E9CE-1118-7DF7-682939B56C5A}"/>
                    </a:ext>
                  </a:extLst>
                </p:cNvPr>
                <p:cNvSpPr/>
                <p:nvPr/>
              </p:nvSpPr>
              <p:spPr>
                <a:xfrm>
                  <a:off x="2795743" y="2214778"/>
                  <a:ext cx="134862" cy="13600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9" name="楕円 258">
                  <a:extLst>
                    <a:ext uri="{FF2B5EF4-FFF2-40B4-BE49-F238E27FC236}">
                      <a16:creationId xmlns:a16="http://schemas.microsoft.com/office/drawing/2014/main" id="{6B25CBAB-F747-2AEA-0F9F-7C7FB202021D}"/>
                    </a:ext>
                  </a:extLst>
                </p:cNvPr>
                <p:cNvSpPr/>
                <p:nvPr/>
              </p:nvSpPr>
              <p:spPr>
                <a:xfrm>
                  <a:off x="2769453" y="2366251"/>
                  <a:ext cx="134862" cy="13600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60" name="楕円 259">
                  <a:extLst>
                    <a:ext uri="{FF2B5EF4-FFF2-40B4-BE49-F238E27FC236}">
                      <a16:creationId xmlns:a16="http://schemas.microsoft.com/office/drawing/2014/main" id="{045B43D1-D99B-9557-14A3-D4C1BDCA5E42}"/>
                    </a:ext>
                  </a:extLst>
                </p:cNvPr>
                <p:cNvSpPr/>
                <p:nvPr/>
              </p:nvSpPr>
              <p:spPr>
                <a:xfrm>
                  <a:off x="2947788" y="2378949"/>
                  <a:ext cx="134862" cy="13600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61" name="二等辺三角形 260">
                  <a:extLst>
                    <a:ext uri="{FF2B5EF4-FFF2-40B4-BE49-F238E27FC236}">
                      <a16:creationId xmlns:a16="http://schemas.microsoft.com/office/drawing/2014/main" id="{D2FED06A-6890-5A14-E9E5-B30055FE567B}"/>
                    </a:ext>
                  </a:extLst>
                </p:cNvPr>
                <p:cNvSpPr/>
                <p:nvPr/>
              </p:nvSpPr>
              <p:spPr>
                <a:xfrm>
                  <a:off x="2803456" y="2364469"/>
                  <a:ext cx="204364" cy="136006"/>
                </a:xfrm>
                <a:prstGeom prst="triangle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62" name="二等辺三角形 261">
                  <a:extLst>
                    <a:ext uri="{FF2B5EF4-FFF2-40B4-BE49-F238E27FC236}">
                      <a16:creationId xmlns:a16="http://schemas.microsoft.com/office/drawing/2014/main" id="{F3598AF8-26DB-E2FF-F43E-531B18AA8BB9}"/>
                    </a:ext>
                  </a:extLst>
                </p:cNvPr>
                <p:cNvSpPr/>
                <p:nvPr/>
              </p:nvSpPr>
              <p:spPr>
                <a:xfrm>
                  <a:off x="2880940" y="2262977"/>
                  <a:ext cx="204364" cy="136006"/>
                </a:xfrm>
                <a:prstGeom prst="triangle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50" name="二等辺三角形 249">
                <a:extLst>
                  <a:ext uri="{FF2B5EF4-FFF2-40B4-BE49-F238E27FC236}">
                    <a16:creationId xmlns:a16="http://schemas.microsoft.com/office/drawing/2014/main" id="{E3DDF8F8-0765-9D84-7C08-145271806654}"/>
                  </a:ext>
                </a:extLst>
              </p:cNvPr>
              <p:cNvSpPr/>
              <p:nvPr/>
            </p:nvSpPr>
            <p:spPr>
              <a:xfrm>
                <a:off x="4010229" y="1537435"/>
                <a:ext cx="204364" cy="136006"/>
              </a:xfrm>
              <a:prstGeom prst="triangle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1" name="二等辺三角形 250">
                <a:extLst>
                  <a:ext uri="{FF2B5EF4-FFF2-40B4-BE49-F238E27FC236}">
                    <a16:creationId xmlns:a16="http://schemas.microsoft.com/office/drawing/2014/main" id="{D5D5E540-5D81-02BB-5185-FD3092FCA366}"/>
                  </a:ext>
                </a:extLst>
              </p:cNvPr>
              <p:cNvSpPr/>
              <p:nvPr/>
            </p:nvSpPr>
            <p:spPr>
              <a:xfrm>
                <a:off x="4483179" y="2134044"/>
                <a:ext cx="204364" cy="136006"/>
              </a:xfrm>
              <a:prstGeom prst="triangle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52" name="グループ化 251">
                <a:extLst>
                  <a:ext uri="{FF2B5EF4-FFF2-40B4-BE49-F238E27FC236}">
                    <a16:creationId xmlns:a16="http://schemas.microsoft.com/office/drawing/2014/main" id="{2BF104C6-B950-EAAE-978C-F7002518CC05}"/>
                  </a:ext>
                </a:extLst>
              </p:cNvPr>
              <p:cNvGrpSpPr/>
              <p:nvPr/>
            </p:nvGrpSpPr>
            <p:grpSpPr>
              <a:xfrm>
                <a:off x="4499745" y="2820928"/>
                <a:ext cx="338593" cy="254452"/>
                <a:chOff x="2428098" y="1728137"/>
                <a:chExt cx="338593" cy="254452"/>
              </a:xfrm>
            </p:grpSpPr>
            <p:sp>
              <p:nvSpPr>
                <p:cNvPr id="253" name="楕円 252">
                  <a:extLst>
                    <a:ext uri="{FF2B5EF4-FFF2-40B4-BE49-F238E27FC236}">
                      <a16:creationId xmlns:a16="http://schemas.microsoft.com/office/drawing/2014/main" id="{AA232D59-5A07-B9C8-0517-C04E42B9BE35}"/>
                    </a:ext>
                  </a:extLst>
                </p:cNvPr>
                <p:cNvSpPr/>
                <p:nvPr/>
              </p:nvSpPr>
              <p:spPr>
                <a:xfrm>
                  <a:off x="2502253" y="1731742"/>
                  <a:ext cx="134862" cy="13600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4" name="二等辺三角形 253">
                  <a:extLst>
                    <a:ext uri="{FF2B5EF4-FFF2-40B4-BE49-F238E27FC236}">
                      <a16:creationId xmlns:a16="http://schemas.microsoft.com/office/drawing/2014/main" id="{FB4DFBB9-A797-FEAD-F5B0-E0F946E34340}"/>
                    </a:ext>
                  </a:extLst>
                </p:cNvPr>
                <p:cNvSpPr/>
                <p:nvPr/>
              </p:nvSpPr>
              <p:spPr>
                <a:xfrm>
                  <a:off x="2477344" y="1842978"/>
                  <a:ext cx="204364" cy="136006"/>
                </a:xfrm>
                <a:prstGeom prst="triangle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5" name="楕円 254">
                  <a:extLst>
                    <a:ext uri="{FF2B5EF4-FFF2-40B4-BE49-F238E27FC236}">
                      <a16:creationId xmlns:a16="http://schemas.microsoft.com/office/drawing/2014/main" id="{7E100BBC-287C-AE60-8DC1-68BA1A3FD341}"/>
                    </a:ext>
                  </a:extLst>
                </p:cNvPr>
                <p:cNvSpPr/>
                <p:nvPr/>
              </p:nvSpPr>
              <p:spPr>
                <a:xfrm>
                  <a:off x="2428098" y="1793888"/>
                  <a:ext cx="134862" cy="13600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6" name="二等辺三角形 255">
                  <a:extLst>
                    <a:ext uri="{FF2B5EF4-FFF2-40B4-BE49-F238E27FC236}">
                      <a16:creationId xmlns:a16="http://schemas.microsoft.com/office/drawing/2014/main" id="{608362D6-7C8F-D45F-21E1-CB39697166AE}"/>
                    </a:ext>
                  </a:extLst>
                </p:cNvPr>
                <p:cNvSpPr/>
                <p:nvPr/>
              </p:nvSpPr>
              <p:spPr>
                <a:xfrm>
                  <a:off x="2540729" y="1728137"/>
                  <a:ext cx="204364" cy="136006"/>
                </a:xfrm>
                <a:prstGeom prst="triangle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7" name="楕円 256">
                  <a:extLst>
                    <a:ext uri="{FF2B5EF4-FFF2-40B4-BE49-F238E27FC236}">
                      <a16:creationId xmlns:a16="http://schemas.microsoft.com/office/drawing/2014/main" id="{C3EBEACD-C4BD-BACB-ACF3-CDBC8A5FCB57}"/>
                    </a:ext>
                  </a:extLst>
                </p:cNvPr>
                <p:cNvSpPr/>
                <p:nvPr/>
              </p:nvSpPr>
              <p:spPr>
                <a:xfrm>
                  <a:off x="2631829" y="1846583"/>
                  <a:ext cx="134862" cy="13600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153" name="グループ化 152">
              <a:extLst>
                <a:ext uri="{FF2B5EF4-FFF2-40B4-BE49-F238E27FC236}">
                  <a16:creationId xmlns:a16="http://schemas.microsoft.com/office/drawing/2014/main" id="{04AB9172-440C-739C-9693-9E169C3F6C38}"/>
                </a:ext>
              </a:extLst>
            </p:cNvPr>
            <p:cNvGrpSpPr/>
            <p:nvPr/>
          </p:nvGrpSpPr>
          <p:grpSpPr>
            <a:xfrm>
              <a:off x="11631564" y="28283698"/>
              <a:ext cx="1572589" cy="2998579"/>
              <a:chOff x="5395784" y="933403"/>
              <a:chExt cx="1353856" cy="2408167"/>
            </a:xfrm>
          </p:grpSpPr>
          <p:grpSp>
            <p:nvGrpSpPr>
              <p:cNvPr id="221" name="グループ化 220">
                <a:extLst>
                  <a:ext uri="{FF2B5EF4-FFF2-40B4-BE49-F238E27FC236}">
                    <a16:creationId xmlns:a16="http://schemas.microsoft.com/office/drawing/2014/main" id="{6ABCA896-5269-88BD-9497-69F9E6AA98C0}"/>
                  </a:ext>
                </a:extLst>
              </p:cNvPr>
              <p:cNvGrpSpPr/>
              <p:nvPr/>
            </p:nvGrpSpPr>
            <p:grpSpPr>
              <a:xfrm>
                <a:off x="5395784" y="933403"/>
                <a:ext cx="1353856" cy="2408167"/>
                <a:chOff x="953918" y="1115646"/>
                <a:chExt cx="1353856" cy="2408167"/>
              </a:xfrm>
            </p:grpSpPr>
            <p:sp>
              <p:nvSpPr>
                <p:cNvPr id="235" name="四角形: 上の 2 つの角を切り取る 234">
                  <a:extLst>
                    <a:ext uri="{FF2B5EF4-FFF2-40B4-BE49-F238E27FC236}">
                      <a16:creationId xmlns:a16="http://schemas.microsoft.com/office/drawing/2014/main" id="{F38B79AC-F5E9-9E9C-444C-E0334C9697A0}"/>
                    </a:ext>
                  </a:extLst>
                </p:cNvPr>
                <p:cNvSpPr/>
                <p:nvPr/>
              </p:nvSpPr>
              <p:spPr>
                <a:xfrm rot="10800000">
                  <a:off x="961574" y="1445713"/>
                  <a:ext cx="1346200" cy="733420"/>
                </a:xfrm>
                <a:prstGeom prst="snip2SameRect">
                  <a:avLst>
                    <a:gd name="adj1" fmla="val 37857"/>
                    <a:gd name="adj2" fmla="val 0"/>
                  </a:avLst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6" name="正方形/長方形 235">
                  <a:extLst>
                    <a:ext uri="{FF2B5EF4-FFF2-40B4-BE49-F238E27FC236}">
                      <a16:creationId xmlns:a16="http://schemas.microsoft.com/office/drawing/2014/main" id="{8BCE7D68-DFC3-285B-2A5F-957037DE3F19}"/>
                    </a:ext>
                  </a:extLst>
                </p:cNvPr>
                <p:cNvSpPr/>
                <p:nvPr/>
              </p:nvSpPr>
              <p:spPr>
                <a:xfrm>
                  <a:off x="1239208" y="2115916"/>
                  <a:ext cx="787568" cy="93926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7" name="四角形: 上の 2 つの角を切り取る 236">
                  <a:extLst>
                    <a:ext uri="{FF2B5EF4-FFF2-40B4-BE49-F238E27FC236}">
                      <a16:creationId xmlns:a16="http://schemas.microsoft.com/office/drawing/2014/main" id="{823AF71A-EB3B-D69C-F4F5-2D09FB6C3069}"/>
                    </a:ext>
                  </a:extLst>
                </p:cNvPr>
                <p:cNvSpPr/>
                <p:nvPr/>
              </p:nvSpPr>
              <p:spPr>
                <a:xfrm rot="10800000">
                  <a:off x="1239208" y="2996145"/>
                  <a:ext cx="787568" cy="515260"/>
                </a:xfrm>
                <a:prstGeom prst="snip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38" name="直線コネクタ 237">
                  <a:extLst>
                    <a:ext uri="{FF2B5EF4-FFF2-40B4-BE49-F238E27FC236}">
                      <a16:creationId xmlns:a16="http://schemas.microsoft.com/office/drawing/2014/main" id="{BA212655-7696-ECDD-CE3D-3B9207801C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55865" y="1115646"/>
                  <a:ext cx="6424" cy="80651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直線コネクタ 238">
                  <a:extLst>
                    <a:ext uri="{FF2B5EF4-FFF2-40B4-BE49-F238E27FC236}">
                      <a16:creationId xmlns:a16="http://schemas.microsoft.com/office/drawing/2014/main" id="{4F9C6CFE-42C8-7FA2-F927-C020E3D1C6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294626" y="1122291"/>
                  <a:ext cx="6424" cy="80651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直線コネクタ 239">
                  <a:extLst>
                    <a:ext uri="{FF2B5EF4-FFF2-40B4-BE49-F238E27FC236}">
                      <a16:creationId xmlns:a16="http://schemas.microsoft.com/office/drawing/2014/main" id="{6F211ADD-5C18-B7F2-4BC9-C2D459D99A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3918" y="1915658"/>
                  <a:ext cx="267524" cy="27232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直線コネクタ 240">
                  <a:extLst>
                    <a:ext uri="{FF2B5EF4-FFF2-40B4-BE49-F238E27FC236}">
                      <a16:creationId xmlns:a16="http://schemas.microsoft.com/office/drawing/2014/main" id="{71B46EC7-4E37-A759-28E6-370FCE733F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2289" y="1122291"/>
                  <a:ext cx="1345485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直線コネクタ 241">
                  <a:extLst>
                    <a:ext uri="{FF2B5EF4-FFF2-40B4-BE49-F238E27FC236}">
                      <a16:creationId xmlns:a16="http://schemas.microsoft.com/office/drawing/2014/main" id="{E1EFDCC7-468C-121B-9E5F-92624A26D4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32950" y="1928807"/>
                  <a:ext cx="261676" cy="24775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直線コネクタ 242">
                  <a:extLst>
                    <a:ext uri="{FF2B5EF4-FFF2-40B4-BE49-F238E27FC236}">
                      <a16:creationId xmlns:a16="http://schemas.microsoft.com/office/drawing/2014/main" id="{3C2B2E64-9E23-73B3-4547-54E44A91D48A}"/>
                    </a:ext>
                  </a:extLst>
                </p:cNvPr>
                <p:cNvCxnSpPr>
                  <a:cxnSpLocks/>
                  <a:endCxn id="237" idx="0"/>
                </p:cNvCxnSpPr>
                <p:nvPr/>
              </p:nvCxnSpPr>
              <p:spPr>
                <a:xfrm>
                  <a:off x="1223482" y="2178197"/>
                  <a:ext cx="15726" cy="107557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直線コネクタ 243">
                  <a:extLst>
                    <a:ext uri="{FF2B5EF4-FFF2-40B4-BE49-F238E27FC236}">
                      <a16:creationId xmlns:a16="http://schemas.microsoft.com/office/drawing/2014/main" id="{C613830B-75AE-F762-A96B-5BCBB20900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026776" y="2175879"/>
                  <a:ext cx="6525" cy="108297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直線コネクタ 244">
                  <a:extLst>
                    <a:ext uri="{FF2B5EF4-FFF2-40B4-BE49-F238E27FC236}">
                      <a16:creationId xmlns:a16="http://schemas.microsoft.com/office/drawing/2014/main" id="{C49414ED-7D3F-0336-BBD3-72327F986C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38374" y="3251492"/>
                  <a:ext cx="267524" cy="27232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直線コネクタ 245">
                  <a:extLst>
                    <a:ext uri="{FF2B5EF4-FFF2-40B4-BE49-F238E27FC236}">
                      <a16:creationId xmlns:a16="http://schemas.microsoft.com/office/drawing/2014/main" id="{DC282CF0-F1A9-8AA2-2EDE-CE99B92653A9}"/>
                    </a:ext>
                  </a:extLst>
                </p:cNvPr>
                <p:cNvCxnSpPr>
                  <a:cxnSpLocks/>
                  <a:endCxn id="237" idx="2"/>
                </p:cNvCxnSpPr>
                <p:nvPr/>
              </p:nvCxnSpPr>
              <p:spPr>
                <a:xfrm flipV="1">
                  <a:off x="1774526" y="3253775"/>
                  <a:ext cx="252250" cy="25978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直線コネクタ 246">
                  <a:extLst>
                    <a:ext uri="{FF2B5EF4-FFF2-40B4-BE49-F238E27FC236}">
                      <a16:creationId xmlns:a16="http://schemas.microsoft.com/office/drawing/2014/main" id="{C37FCEBE-9B4D-6A04-7C7B-922A4770BE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05898" y="3511406"/>
                  <a:ext cx="277722" cy="431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2" name="グループ化 221">
                <a:extLst>
                  <a:ext uri="{FF2B5EF4-FFF2-40B4-BE49-F238E27FC236}">
                    <a16:creationId xmlns:a16="http://schemas.microsoft.com/office/drawing/2014/main" id="{29D3955E-A097-C787-62D1-B73C176AD04C}"/>
                  </a:ext>
                </a:extLst>
              </p:cNvPr>
              <p:cNvGrpSpPr/>
              <p:nvPr/>
            </p:nvGrpSpPr>
            <p:grpSpPr>
              <a:xfrm>
                <a:off x="5854824" y="2874067"/>
                <a:ext cx="545606" cy="424233"/>
                <a:chOff x="5854824" y="2874067"/>
                <a:chExt cx="545606" cy="424233"/>
              </a:xfrm>
            </p:grpSpPr>
            <p:grpSp>
              <p:nvGrpSpPr>
                <p:cNvPr id="223" name="グループ化 222">
                  <a:extLst>
                    <a:ext uri="{FF2B5EF4-FFF2-40B4-BE49-F238E27FC236}">
                      <a16:creationId xmlns:a16="http://schemas.microsoft.com/office/drawing/2014/main" id="{36B724E2-C7E1-4927-952F-CC9DAB46777E}"/>
                    </a:ext>
                  </a:extLst>
                </p:cNvPr>
                <p:cNvGrpSpPr/>
                <p:nvPr/>
              </p:nvGrpSpPr>
              <p:grpSpPr>
                <a:xfrm>
                  <a:off x="5854824" y="2998123"/>
                  <a:ext cx="315851" cy="300177"/>
                  <a:chOff x="2769453" y="2214778"/>
                  <a:chExt cx="315851" cy="300177"/>
                </a:xfrm>
              </p:grpSpPr>
              <p:sp>
                <p:nvSpPr>
                  <p:cNvPr id="230" name="楕円 229">
                    <a:extLst>
                      <a:ext uri="{FF2B5EF4-FFF2-40B4-BE49-F238E27FC236}">
                        <a16:creationId xmlns:a16="http://schemas.microsoft.com/office/drawing/2014/main" id="{FF842BE7-D463-8D0E-4C5A-F2EC7CAABECF}"/>
                      </a:ext>
                    </a:extLst>
                  </p:cNvPr>
                  <p:cNvSpPr/>
                  <p:nvPr/>
                </p:nvSpPr>
                <p:spPr>
                  <a:xfrm>
                    <a:off x="2795743" y="2214778"/>
                    <a:ext cx="134862" cy="136006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1" name="楕円 230">
                    <a:extLst>
                      <a:ext uri="{FF2B5EF4-FFF2-40B4-BE49-F238E27FC236}">
                        <a16:creationId xmlns:a16="http://schemas.microsoft.com/office/drawing/2014/main" id="{941EA812-4D1E-49AE-4384-6BB4438CD732}"/>
                      </a:ext>
                    </a:extLst>
                  </p:cNvPr>
                  <p:cNvSpPr/>
                  <p:nvPr/>
                </p:nvSpPr>
                <p:spPr>
                  <a:xfrm>
                    <a:off x="2769453" y="2366251"/>
                    <a:ext cx="134862" cy="136006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2" name="楕円 231">
                    <a:extLst>
                      <a:ext uri="{FF2B5EF4-FFF2-40B4-BE49-F238E27FC236}">
                        <a16:creationId xmlns:a16="http://schemas.microsoft.com/office/drawing/2014/main" id="{6DF62B58-F011-1387-B867-682AB26E6E99}"/>
                      </a:ext>
                    </a:extLst>
                  </p:cNvPr>
                  <p:cNvSpPr/>
                  <p:nvPr/>
                </p:nvSpPr>
                <p:spPr>
                  <a:xfrm>
                    <a:off x="2947788" y="2378949"/>
                    <a:ext cx="134862" cy="136006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3" name="二等辺三角形 232">
                    <a:extLst>
                      <a:ext uri="{FF2B5EF4-FFF2-40B4-BE49-F238E27FC236}">
                        <a16:creationId xmlns:a16="http://schemas.microsoft.com/office/drawing/2014/main" id="{6C902B60-D648-9380-C14C-1C46821551BA}"/>
                      </a:ext>
                    </a:extLst>
                  </p:cNvPr>
                  <p:cNvSpPr/>
                  <p:nvPr/>
                </p:nvSpPr>
                <p:spPr>
                  <a:xfrm>
                    <a:off x="2803456" y="2364469"/>
                    <a:ext cx="204364" cy="136006"/>
                  </a:xfrm>
                  <a:prstGeom prst="triangle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4" name="二等辺三角形 233">
                    <a:extLst>
                      <a:ext uri="{FF2B5EF4-FFF2-40B4-BE49-F238E27FC236}">
                        <a16:creationId xmlns:a16="http://schemas.microsoft.com/office/drawing/2014/main" id="{1ABE2689-2514-181B-3C56-061438195DD5}"/>
                      </a:ext>
                    </a:extLst>
                  </p:cNvPr>
                  <p:cNvSpPr/>
                  <p:nvPr/>
                </p:nvSpPr>
                <p:spPr>
                  <a:xfrm>
                    <a:off x="2880940" y="2262977"/>
                    <a:ext cx="204364" cy="136006"/>
                  </a:xfrm>
                  <a:prstGeom prst="triangle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224" name="グループ化 223">
                  <a:extLst>
                    <a:ext uri="{FF2B5EF4-FFF2-40B4-BE49-F238E27FC236}">
                      <a16:creationId xmlns:a16="http://schemas.microsoft.com/office/drawing/2014/main" id="{6F4ACCDA-01D0-B989-C7A1-29E12B060297}"/>
                    </a:ext>
                  </a:extLst>
                </p:cNvPr>
                <p:cNvGrpSpPr/>
                <p:nvPr/>
              </p:nvGrpSpPr>
              <p:grpSpPr>
                <a:xfrm>
                  <a:off x="6061837" y="2874067"/>
                  <a:ext cx="338593" cy="254452"/>
                  <a:chOff x="2428098" y="1728137"/>
                  <a:chExt cx="338593" cy="254452"/>
                </a:xfrm>
              </p:grpSpPr>
              <p:sp>
                <p:nvSpPr>
                  <p:cNvPr id="225" name="楕円 224">
                    <a:extLst>
                      <a:ext uri="{FF2B5EF4-FFF2-40B4-BE49-F238E27FC236}">
                        <a16:creationId xmlns:a16="http://schemas.microsoft.com/office/drawing/2014/main" id="{85B395C2-F140-8304-4EE1-3DFEC0B96054}"/>
                      </a:ext>
                    </a:extLst>
                  </p:cNvPr>
                  <p:cNvSpPr/>
                  <p:nvPr/>
                </p:nvSpPr>
                <p:spPr>
                  <a:xfrm>
                    <a:off x="2502253" y="1731742"/>
                    <a:ext cx="134862" cy="136006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6" name="二等辺三角形 225">
                    <a:extLst>
                      <a:ext uri="{FF2B5EF4-FFF2-40B4-BE49-F238E27FC236}">
                        <a16:creationId xmlns:a16="http://schemas.microsoft.com/office/drawing/2014/main" id="{AE61D194-BD89-96DE-CF76-5C09190BBD2F}"/>
                      </a:ext>
                    </a:extLst>
                  </p:cNvPr>
                  <p:cNvSpPr/>
                  <p:nvPr/>
                </p:nvSpPr>
                <p:spPr>
                  <a:xfrm>
                    <a:off x="2477344" y="1842978"/>
                    <a:ext cx="204364" cy="136006"/>
                  </a:xfrm>
                  <a:prstGeom prst="triangle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7" name="楕円 226">
                    <a:extLst>
                      <a:ext uri="{FF2B5EF4-FFF2-40B4-BE49-F238E27FC236}">
                        <a16:creationId xmlns:a16="http://schemas.microsoft.com/office/drawing/2014/main" id="{E2E66FDE-ACE0-BB1B-4B0B-4BC64C434E52}"/>
                      </a:ext>
                    </a:extLst>
                  </p:cNvPr>
                  <p:cNvSpPr/>
                  <p:nvPr/>
                </p:nvSpPr>
                <p:spPr>
                  <a:xfrm>
                    <a:off x="2428098" y="1793888"/>
                    <a:ext cx="134862" cy="136006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8" name="二等辺三角形 227">
                    <a:extLst>
                      <a:ext uri="{FF2B5EF4-FFF2-40B4-BE49-F238E27FC236}">
                        <a16:creationId xmlns:a16="http://schemas.microsoft.com/office/drawing/2014/main" id="{6BB8084B-6BD9-D8B9-135F-01FB8D406392}"/>
                      </a:ext>
                    </a:extLst>
                  </p:cNvPr>
                  <p:cNvSpPr/>
                  <p:nvPr/>
                </p:nvSpPr>
                <p:spPr>
                  <a:xfrm>
                    <a:off x="2540729" y="1728137"/>
                    <a:ext cx="204364" cy="136006"/>
                  </a:xfrm>
                  <a:prstGeom prst="triangle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9" name="楕円 228">
                    <a:extLst>
                      <a:ext uri="{FF2B5EF4-FFF2-40B4-BE49-F238E27FC236}">
                        <a16:creationId xmlns:a16="http://schemas.microsoft.com/office/drawing/2014/main" id="{E4734D34-16BB-3E9F-9C93-29A8D3ECBC26}"/>
                      </a:ext>
                    </a:extLst>
                  </p:cNvPr>
                  <p:cNvSpPr/>
                  <p:nvPr/>
                </p:nvSpPr>
                <p:spPr>
                  <a:xfrm>
                    <a:off x="2631829" y="1846583"/>
                    <a:ext cx="134862" cy="136006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  <p:grpSp>
          <p:nvGrpSpPr>
            <p:cNvPr id="154" name="グループ化 153">
              <a:extLst>
                <a:ext uri="{FF2B5EF4-FFF2-40B4-BE49-F238E27FC236}">
                  <a16:creationId xmlns:a16="http://schemas.microsoft.com/office/drawing/2014/main" id="{6586B1A5-1812-E486-0AAF-9CD965A4F161}"/>
                </a:ext>
              </a:extLst>
            </p:cNvPr>
            <p:cNvGrpSpPr/>
            <p:nvPr/>
          </p:nvGrpSpPr>
          <p:grpSpPr>
            <a:xfrm>
              <a:off x="8565525" y="28285953"/>
              <a:ext cx="1572589" cy="2998579"/>
              <a:chOff x="6579607" y="3234438"/>
              <a:chExt cx="1353856" cy="2408167"/>
            </a:xfrm>
          </p:grpSpPr>
          <p:grpSp>
            <p:nvGrpSpPr>
              <p:cNvPr id="194" name="グループ化 193">
                <a:extLst>
                  <a:ext uri="{FF2B5EF4-FFF2-40B4-BE49-F238E27FC236}">
                    <a16:creationId xmlns:a16="http://schemas.microsoft.com/office/drawing/2014/main" id="{8D0EF16E-202C-B153-75D8-B704239AE932}"/>
                  </a:ext>
                </a:extLst>
              </p:cNvPr>
              <p:cNvGrpSpPr/>
              <p:nvPr/>
            </p:nvGrpSpPr>
            <p:grpSpPr>
              <a:xfrm>
                <a:off x="6579607" y="3234438"/>
                <a:ext cx="1353856" cy="2408167"/>
                <a:chOff x="953918" y="1115646"/>
                <a:chExt cx="1353856" cy="2408167"/>
              </a:xfrm>
            </p:grpSpPr>
            <p:sp>
              <p:nvSpPr>
                <p:cNvPr id="208" name="四角形: 上の 2 つの角を切り取る 207">
                  <a:extLst>
                    <a:ext uri="{FF2B5EF4-FFF2-40B4-BE49-F238E27FC236}">
                      <a16:creationId xmlns:a16="http://schemas.microsoft.com/office/drawing/2014/main" id="{CBB22E1C-C5CE-FCB6-5F33-BA55F754F14B}"/>
                    </a:ext>
                  </a:extLst>
                </p:cNvPr>
                <p:cNvSpPr/>
                <p:nvPr/>
              </p:nvSpPr>
              <p:spPr>
                <a:xfrm rot="10800000">
                  <a:off x="961574" y="1445713"/>
                  <a:ext cx="1346200" cy="733420"/>
                </a:xfrm>
                <a:prstGeom prst="snip2SameRect">
                  <a:avLst>
                    <a:gd name="adj1" fmla="val 37857"/>
                    <a:gd name="adj2" fmla="val 0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9" name="正方形/長方形 208">
                  <a:extLst>
                    <a:ext uri="{FF2B5EF4-FFF2-40B4-BE49-F238E27FC236}">
                      <a16:creationId xmlns:a16="http://schemas.microsoft.com/office/drawing/2014/main" id="{9C87BD3B-05FA-7B02-2062-FFFD62350882}"/>
                    </a:ext>
                  </a:extLst>
                </p:cNvPr>
                <p:cNvSpPr/>
                <p:nvPr/>
              </p:nvSpPr>
              <p:spPr>
                <a:xfrm>
                  <a:off x="1239208" y="2115916"/>
                  <a:ext cx="787568" cy="939265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0" name="四角形: 上の 2 つの角を切り取る 209">
                  <a:extLst>
                    <a:ext uri="{FF2B5EF4-FFF2-40B4-BE49-F238E27FC236}">
                      <a16:creationId xmlns:a16="http://schemas.microsoft.com/office/drawing/2014/main" id="{79CCD797-973E-2202-F5FA-415EBFB8E667}"/>
                    </a:ext>
                  </a:extLst>
                </p:cNvPr>
                <p:cNvSpPr/>
                <p:nvPr/>
              </p:nvSpPr>
              <p:spPr>
                <a:xfrm rot="10800000">
                  <a:off x="1239208" y="2996145"/>
                  <a:ext cx="787568" cy="515260"/>
                </a:xfrm>
                <a:prstGeom prst="snip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11" name="直線コネクタ 210">
                  <a:extLst>
                    <a:ext uri="{FF2B5EF4-FFF2-40B4-BE49-F238E27FC236}">
                      <a16:creationId xmlns:a16="http://schemas.microsoft.com/office/drawing/2014/main" id="{9509B783-3EB7-7EA7-94E1-03502776E7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55865" y="1115646"/>
                  <a:ext cx="6424" cy="80651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直線コネクタ 211">
                  <a:extLst>
                    <a:ext uri="{FF2B5EF4-FFF2-40B4-BE49-F238E27FC236}">
                      <a16:creationId xmlns:a16="http://schemas.microsoft.com/office/drawing/2014/main" id="{1F67E8C2-BCB3-3871-0630-E3D475E416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294626" y="1122291"/>
                  <a:ext cx="6424" cy="80651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直線コネクタ 212">
                  <a:extLst>
                    <a:ext uri="{FF2B5EF4-FFF2-40B4-BE49-F238E27FC236}">
                      <a16:creationId xmlns:a16="http://schemas.microsoft.com/office/drawing/2014/main" id="{8DBA7EA9-75B2-AC6E-9A4D-C4AAC2B84C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3918" y="1915658"/>
                  <a:ext cx="267524" cy="27232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直線コネクタ 213">
                  <a:extLst>
                    <a:ext uri="{FF2B5EF4-FFF2-40B4-BE49-F238E27FC236}">
                      <a16:creationId xmlns:a16="http://schemas.microsoft.com/office/drawing/2014/main" id="{C7D0F76F-AA24-0814-11D3-03BB0AA9C5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2289" y="1122291"/>
                  <a:ext cx="1345485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直線コネクタ 214">
                  <a:extLst>
                    <a:ext uri="{FF2B5EF4-FFF2-40B4-BE49-F238E27FC236}">
                      <a16:creationId xmlns:a16="http://schemas.microsoft.com/office/drawing/2014/main" id="{BF63461A-2E42-6BE9-C4C9-5B797EE4D8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32950" y="1928807"/>
                  <a:ext cx="261676" cy="24775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直線コネクタ 215">
                  <a:extLst>
                    <a:ext uri="{FF2B5EF4-FFF2-40B4-BE49-F238E27FC236}">
                      <a16:creationId xmlns:a16="http://schemas.microsoft.com/office/drawing/2014/main" id="{097815B4-AFB7-90A7-5A8F-2914356B1D43}"/>
                    </a:ext>
                  </a:extLst>
                </p:cNvPr>
                <p:cNvCxnSpPr>
                  <a:cxnSpLocks/>
                  <a:endCxn id="210" idx="0"/>
                </p:cNvCxnSpPr>
                <p:nvPr/>
              </p:nvCxnSpPr>
              <p:spPr>
                <a:xfrm>
                  <a:off x="1223482" y="2178197"/>
                  <a:ext cx="15726" cy="107557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" name="直線コネクタ 216">
                  <a:extLst>
                    <a:ext uri="{FF2B5EF4-FFF2-40B4-BE49-F238E27FC236}">
                      <a16:creationId xmlns:a16="http://schemas.microsoft.com/office/drawing/2014/main" id="{286956F9-5603-1742-9E69-C022CBE3FC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026776" y="2175879"/>
                  <a:ext cx="6525" cy="108297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直線コネクタ 217">
                  <a:extLst>
                    <a:ext uri="{FF2B5EF4-FFF2-40B4-BE49-F238E27FC236}">
                      <a16:creationId xmlns:a16="http://schemas.microsoft.com/office/drawing/2014/main" id="{B7AE58BE-11F1-EEB0-CA80-4B5C3747EA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38374" y="3251492"/>
                  <a:ext cx="267524" cy="27232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" name="直線コネクタ 218">
                  <a:extLst>
                    <a:ext uri="{FF2B5EF4-FFF2-40B4-BE49-F238E27FC236}">
                      <a16:creationId xmlns:a16="http://schemas.microsoft.com/office/drawing/2014/main" id="{9F6C629A-1E6E-8E31-FC51-2B6B9586F6AA}"/>
                    </a:ext>
                  </a:extLst>
                </p:cNvPr>
                <p:cNvCxnSpPr>
                  <a:cxnSpLocks/>
                  <a:endCxn id="210" idx="2"/>
                </p:cNvCxnSpPr>
                <p:nvPr/>
              </p:nvCxnSpPr>
              <p:spPr>
                <a:xfrm flipV="1">
                  <a:off x="1774526" y="3253775"/>
                  <a:ext cx="252250" cy="25978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直線コネクタ 219">
                  <a:extLst>
                    <a:ext uri="{FF2B5EF4-FFF2-40B4-BE49-F238E27FC236}">
                      <a16:creationId xmlns:a16="http://schemas.microsoft.com/office/drawing/2014/main" id="{13184239-BFED-E03F-9595-7C4B6FEC7F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05898" y="3511406"/>
                  <a:ext cx="277722" cy="431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5" name="グループ化 194">
                <a:extLst>
                  <a:ext uri="{FF2B5EF4-FFF2-40B4-BE49-F238E27FC236}">
                    <a16:creationId xmlns:a16="http://schemas.microsoft.com/office/drawing/2014/main" id="{87A46D52-A87E-F314-8706-834F604F95B1}"/>
                  </a:ext>
                </a:extLst>
              </p:cNvPr>
              <p:cNvGrpSpPr/>
              <p:nvPr/>
            </p:nvGrpSpPr>
            <p:grpSpPr>
              <a:xfrm>
                <a:off x="7085866" y="5135913"/>
                <a:ext cx="545606" cy="424233"/>
                <a:chOff x="5854824" y="2874067"/>
                <a:chExt cx="545606" cy="424233"/>
              </a:xfrm>
            </p:grpSpPr>
            <p:grpSp>
              <p:nvGrpSpPr>
                <p:cNvPr id="196" name="グループ化 195">
                  <a:extLst>
                    <a:ext uri="{FF2B5EF4-FFF2-40B4-BE49-F238E27FC236}">
                      <a16:creationId xmlns:a16="http://schemas.microsoft.com/office/drawing/2014/main" id="{16707393-B47B-A52A-53E8-767428BCC817}"/>
                    </a:ext>
                  </a:extLst>
                </p:cNvPr>
                <p:cNvGrpSpPr/>
                <p:nvPr/>
              </p:nvGrpSpPr>
              <p:grpSpPr>
                <a:xfrm>
                  <a:off x="5854824" y="2998123"/>
                  <a:ext cx="315851" cy="300177"/>
                  <a:chOff x="2769453" y="2214778"/>
                  <a:chExt cx="315851" cy="300177"/>
                </a:xfrm>
              </p:grpSpPr>
              <p:sp>
                <p:nvSpPr>
                  <p:cNvPr id="203" name="楕円 202">
                    <a:extLst>
                      <a:ext uri="{FF2B5EF4-FFF2-40B4-BE49-F238E27FC236}">
                        <a16:creationId xmlns:a16="http://schemas.microsoft.com/office/drawing/2014/main" id="{AF082726-9C20-58D9-1225-093427792A95}"/>
                      </a:ext>
                    </a:extLst>
                  </p:cNvPr>
                  <p:cNvSpPr/>
                  <p:nvPr/>
                </p:nvSpPr>
                <p:spPr>
                  <a:xfrm>
                    <a:off x="2795743" y="2214778"/>
                    <a:ext cx="134862" cy="136006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04" name="楕円 203">
                    <a:extLst>
                      <a:ext uri="{FF2B5EF4-FFF2-40B4-BE49-F238E27FC236}">
                        <a16:creationId xmlns:a16="http://schemas.microsoft.com/office/drawing/2014/main" id="{1F91A09B-B310-F01F-2120-03DAF48F3905}"/>
                      </a:ext>
                    </a:extLst>
                  </p:cNvPr>
                  <p:cNvSpPr/>
                  <p:nvPr/>
                </p:nvSpPr>
                <p:spPr>
                  <a:xfrm>
                    <a:off x="2769453" y="2366251"/>
                    <a:ext cx="134862" cy="136006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05" name="楕円 204">
                    <a:extLst>
                      <a:ext uri="{FF2B5EF4-FFF2-40B4-BE49-F238E27FC236}">
                        <a16:creationId xmlns:a16="http://schemas.microsoft.com/office/drawing/2014/main" id="{38CA3DFF-9820-A748-2005-22F771F8AA6F}"/>
                      </a:ext>
                    </a:extLst>
                  </p:cNvPr>
                  <p:cNvSpPr/>
                  <p:nvPr/>
                </p:nvSpPr>
                <p:spPr>
                  <a:xfrm>
                    <a:off x="2947788" y="2378949"/>
                    <a:ext cx="134862" cy="136006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06" name="二等辺三角形 205">
                    <a:extLst>
                      <a:ext uri="{FF2B5EF4-FFF2-40B4-BE49-F238E27FC236}">
                        <a16:creationId xmlns:a16="http://schemas.microsoft.com/office/drawing/2014/main" id="{F38FB139-3CB2-C569-1A6E-6876E320AE60}"/>
                      </a:ext>
                    </a:extLst>
                  </p:cNvPr>
                  <p:cNvSpPr/>
                  <p:nvPr/>
                </p:nvSpPr>
                <p:spPr>
                  <a:xfrm>
                    <a:off x="2803456" y="2364469"/>
                    <a:ext cx="204364" cy="136006"/>
                  </a:xfrm>
                  <a:prstGeom prst="triangle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07" name="二等辺三角形 206">
                    <a:extLst>
                      <a:ext uri="{FF2B5EF4-FFF2-40B4-BE49-F238E27FC236}">
                        <a16:creationId xmlns:a16="http://schemas.microsoft.com/office/drawing/2014/main" id="{77890FA3-F6D6-AB67-0149-F376CC1373AB}"/>
                      </a:ext>
                    </a:extLst>
                  </p:cNvPr>
                  <p:cNvSpPr/>
                  <p:nvPr/>
                </p:nvSpPr>
                <p:spPr>
                  <a:xfrm>
                    <a:off x="2880940" y="2262977"/>
                    <a:ext cx="204364" cy="136006"/>
                  </a:xfrm>
                  <a:prstGeom prst="triangle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97" name="グループ化 196">
                  <a:extLst>
                    <a:ext uri="{FF2B5EF4-FFF2-40B4-BE49-F238E27FC236}">
                      <a16:creationId xmlns:a16="http://schemas.microsoft.com/office/drawing/2014/main" id="{3A648183-F34B-1BD9-E46E-02B001371592}"/>
                    </a:ext>
                  </a:extLst>
                </p:cNvPr>
                <p:cNvGrpSpPr/>
                <p:nvPr/>
              </p:nvGrpSpPr>
              <p:grpSpPr>
                <a:xfrm>
                  <a:off x="6061837" y="2874067"/>
                  <a:ext cx="338593" cy="254452"/>
                  <a:chOff x="2428098" y="1728137"/>
                  <a:chExt cx="338593" cy="254452"/>
                </a:xfrm>
              </p:grpSpPr>
              <p:sp>
                <p:nvSpPr>
                  <p:cNvPr id="198" name="楕円 197">
                    <a:extLst>
                      <a:ext uri="{FF2B5EF4-FFF2-40B4-BE49-F238E27FC236}">
                        <a16:creationId xmlns:a16="http://schemas.microsoft.com/office/drawing/2014/main" id="{B96DFB17-48F2-D981-3AA1-D07F883C3122}"/>
                      </a:ext>
                    </a:extLst>
                  </p:cNvPr>
                  <p:cNvSpPr/>
                  <p:nvPr/>
                </p:nvSpPr>
                <p:spPr>
                  <a:xfrm>
                    <a:off x="2502253" y="1731742"/>
                    <a:ext cx="134862" cy="136006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99" name="二等辺三角形 198">
                    <a:extLst>
                      <a:ext uri="{FF2B5EF4-FFF2-40B4-BE49-F238E27FC236}">
                        <a16:creationId xmlns:a16="http://schemas.microsoft.com/office/drawing/2014/main" id="{97D4EB64-A9FF-94D8-B02A-35AB571FB761}"/>
                      </a:ext>
                    </a:extLst>
                  </p:cNvPr>
                  <p:cNvSpPr/>
                  <p:nvPr/>
                </p:nvSpPr>
                <p:spPr>
                  <a:xfrm>
                    <a:off x="2477344" y="1842978"/>
                    <a:ext cx="204364" cy="136006"/>
                  </a:xfrm>
                  <a:prstGeom prst="triangle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00" name="楕円 199">
                    <a:extLst>
                      <a:ext uri="{FF2B5EF4-FFF2-40B4-BE49-F238E27FC236}">
                        <a16:creationId xmlns:a16="http://schemas.microsoft.com/office/drawing/2014/main" id="{C2F342F8-4B73-5057-4AC8-DDE7DE86FAF4}"/>
                      </a:ext>
                    </a:extLst>
                  </p:cNvPr>
                  <p:cNvSpPr/>
                  <p:nvPr/>
                </p:nvSpPr>
                <p:spPr>
                  <a:xfrm>
                    <a:off x="2428098" y="1793888"/>
                    <a:ext cx="134862" cy="136006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01" name="二等辺三角形 200">
                    <a:extLst>
                      <a:ext uri="{FF2B5EF4-FFF2-40B4-BE49-F238E27FC236}">
                        <a16:creationId xmlns:a16="http://schemas.microsoft.com/office/drawing/2014/main" id="{20482D58-1557-537F-1351-FD104ED69BB1}"/>
                      </a:ext>
                    </a:extLst>
                  </p:cNvPr>
                  <p:cNvSpPr/>
                  <p:nvPr/>
                </p:nvSpPr>
                <p:spPr>
                  <a:xfrm>
                    <a:off x="2540729" y="1728137"/>
                    <a:ext cx="204364" cy="136006"/>
                  </a:xfrm>
                  <a:prstGeom prst="triangle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02" name="楕円 201">
                    <a:extLst>
                      <a:ext uri="{FF2B5EF4-FFF2-40B4-BE49-F238E27FC236}">
                        <a16:creationId xmlns:a16="http://schemas.microsoft.com/office/drawing/2014/main" id="{3DFDAC54-D09A-8521-FCB6-7D029E247550}"/>
                      </a:ext>
                    </a:extLst>
                  </p:cNvPr>
                  <p:cNvSpPr/>
                  <p:nvPr/>
                </p:nvSpPr>
                <p:spPr>
                  <a:xfrm>
                    <a:off x="2631829" y="1846583"/>
                    <a:ext cx="134862" cy="136006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  <p:grpSp>
          <p:nvGrpSpPr>
            <p:cNvPr id="155" name="グループ化 154">
              <a:extLst>
                <a:ext uri="{FF2B5EF4-FFF2-40B4-BE49-F238E27FC236}">
                  <a16:creationId xmlns:a16="http://schemas.microsoft.com/office/drawing/2014/main" id="{00B67F9A-7E9D-9312-25BC-16BC33005F54}"/>
                </a:ext>
              </a:extLst>
            </p:cNvPr>
            <p:cNvGrpSpPr/>
            <p:nvPr/>
          </p:nvGrpSpPr>
          <p:grpSpPr>
            <a:xfrm>
              <a:off x="9966244" y="24235527"/>
              <a:ext cx="1572589" cy="2998579"/>
              <a:chOff x="2162106" y="922705"/>
              <a:chExt cx="1353856" cy="2408167"/>
            </a:xfrm>
          </p:grpSpPr>
          <p:grpSp>
            <p:nvGrpSpPr>
              <p:cNvPr id="166" name="グループ化 165">
                <a:extLst>
                  <a:ext uri="{FF2B5EF4-FFF2-40B4-BE49-F238E27FC236}">
                    <a16:creationId xmlns:a16="http://schemas.microsoft.com/office/drawing/2014/main" id="{36FA1B14-5FE3-A081-DF53-0017C6361EAA}"/>
                  </a:ext>
                </a:extLst>
              </p:cNvPr>
              <p:cNvGrpSpPr/>
              <p:nvPr/>
            </p:nvGrpSpPr>
            <p:grpSpPr>
              <a:xfrm>
                <a:off x="2162106" y="922705"/>
                <a:ext cx="1353856" cy="2408167"/>
                <a:chOff x="953918" y="1115646"/>
                <a:chExt cx="1353856" cy="2408167"/>
              </a:xfrm>
            </p:grpSpPr>
            <p:sp>
              <p:nvSpPr>
                <p:cNvPr id="181" name="四角形: 上の 2 つの角を切り取る 180">
                  <a:extLst>
                    <a:ext uri="{FF2B5EF4-FFF2-40B4-BE49-F238E27FC236}">
                      <a16:creationId xmlns:a16="http://schemas.microsoft.com/office/drawing/2014/main" id="{EDDB05E7-30A7-486A-43CC-DCFD5BE6AD98}"/>
                    </a:ext>
                  </a:extLst>
                </p:cNvPr>
                <p:cNvSpPr/>
                <p:nvPr/>
              </p:nvSpPr>
              <p:spPr>
                <a:xfrm rot="10800000">
                  <a:off x="961574" y="1445713"/>
                  <a:ext cx="1346200" cy="733420"/>
                </a:xfrm>
                <a:prstGeom prst="snip2SameRect">
                  <a:avLst>
                    <a:gd name="adj1" fmla="val 37857"/>
                    <a:gd name="adj2" fmla="val 0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2" name="正方形/長方形 181">
                  <a:extLst>
                    <a:ext uri="{FF2B5EF4-FFF2-40B4-BE49-F238E27FC236}">
                      <a16:creationId xmlns:a16="http://schemas.microsoft.com/office/drawing/2014/main" id="{AF952070-5E0E-0308-3956-55B67733CA29}"/>
                    </a:ext>
                  </a:extLst>
                </p:cNvPr>
                <p:cNvSpPr/>
                <p:nvPr/>
              </p:nvSpPr>
              <p:spPr>
                <a:xfrm>
                  <a:off x="1239208" y="2115916"/>
                  <a:ext cx="787568" cy="939265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3" name="四角形: 上の 2 つの角を切り取る 182">
                  <a:extLst>
                    <a:ext uri="{FF2B5EF4-FFF2-40B4-BE49-F238E27FC236}">
                      <a16:creationId xmlns:a16="http://schemas.microsoft.com/office/drawing/2014/main" id="{1CE56FB4-D3ED-0595-1D0B-5FDAC28A27A7}"/>
                    </a:ext>
                  </a:extLst>
                </p:cNvPr>
                <p:cNvSpPr/>
                <p:nvPr/>
              </p:nvSpPr>
              <p:spPr>
                <a:xfrm rot="10800000">
                  <a:off x="1239208" y="2996145"/>
                  <a:ext cx="787568" cy="515260"/>
                </a:xfrm>
                <a:prstGeom prst="snip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4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84" name="直線コネクタ 183">
                  <a:extLst>
                    <a:ext uri="{FF2B5EF4-FFF2-40B4-BE49-F238E27FC236}">
                      <a16:creationId xmlns:a16="http://schemas.microsoft.com/office/drawing/2014/main" id="{BCC20260-71C4-B093-0A58-580A022027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55865" y="1115646"/>
                  <a:ext cx="6424" cy="80651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直線コネクタ 184">
                  <a:extLst>
                    <a:ext uri="{FF2B5EF4-FFF2-40B4-BE49-F238E27FC236}">
                      <a16:creationId xmlns:a16="http://schemas.microsoft.com/office/drawing/2014/main" id="{2434669F-0495-D997-7964-E647227A38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294626" y="1122291"/>
                  <a:ext cx="6424" cy="80651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直線コネクタ 185">
                  <a:extLst>
                    <a:ext uri="{FF2B5EF4-FFF2-40B4-BE49-F238E27FC236}">
                      <a16:creationId xmlns:a16="http://schemas.microsoft.com/office/drawing/2014/main" id="{BA55965F-8A45-3B58-3D89-7EFC1391A7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3918" y="1915658"/>
                  <a:ext cx="267524" cy="27232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直線コネクタ 186">
                  <a:extLst>
                    <a:ext uri="{FF2B5EF4-FFF2-40B4-BE49-F238E27FC236}">
                      <a16:creationId xmlns:a16="http://schemas.microsoft.com/office/drawing/2014/main" id="{47CAEBEE-F061-D399-E077-ED84BC0A6A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2289" y="1122291"/>
                  <a:ext cx="1345485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直線コネクタ 187">
                  <a:extLst>
                    <a:ext uri="{FF2B5EF4-FFF2-40B4-BE49-F238E27FC236}">
                      <a16:creationId xmlns:a16="http://schemas.microsoft.com/office/drawing/2014/main" id="{20CE8DBC-4B53-6CD5-4C07-4E23094BAE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32950" y="1928807"/>
                  <a:ext cx="261676" cy="24775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直線コネクタ 188">
                  <a:extLst>
                    <a:ext uri="{FF2B5EF4-FFF2-40B4-BE49-F238E27FC236}">
                      <a16:creationId xmlns:a16="http://schemas.microsoft.com/office/drawing/2014/main" id="{A4A7EB8C-67E2-6C4D-45E7-B201A9433F04}"/>
                    </a:ext>
                  </a:extLst>
                </p:cNvPr>
                <p:cNvCxnSpPr>
                  <a:cxnSpLocks/>
                  <a:endCxn id="183" idx="0"/>
                </p:cNvCxnSpPr>
                <p:nvPr/>
              </p:nvCxnSpPr>
              <p:spPr>
                <a:xfrm>
                  <a:off x="1223482" y="2178197"/>
                  <a:ext cx="15726" cy="107557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直線コネクタ 189">
                  <a:extLst>
                    <a:ext uri="{FF2B5EF4-FFF2-40B4-BE49-F238E27FC236}">
                      <a16:creationId xmlns:a16="http://schemas.microsoft.com/office/drawing/2014/main" id="{D11D94A9-4C7C-E797-3BCC-49091B6F08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026776" y="2175879"/>
                  <a:ext cx="6525" cy="108297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直線コネクタ 190">
                  <a:extLst>
                    <a:ext uri="{FF2B5EF4-FFF2-40B4-BE49-F238E27FC236}">
                      <a16:creationId xmlns:a16="http://schemas.microsoft.com/office/drawing/2014/main" id="{3B7883A8-49DB-86CC-7956-E37F272F0D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38374" y="3251492"/>
                  <a:ext cx="267524" cy="27232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直線コネクタ 191">
                  <a:extLst>
                    <a:ext uri="{FF2B5EF4-FFF2-40B4-BE49-F238E27FC236}">
                      <a16:creationId xmlns:a16="http://schemas.microsoft.com/office/drawing/2014/main" id="{9B2FF7EA-2ED6-73C0-706A-153C43DF7E9D}"/>
                    </a:ext>
                  </a:extLst>
                </p:cNvPr>
                <p:cNvCxnSpPr>
                  <a:cxnSpLocks/>
                  <a:endCxn id="183" idx="2"/>
                </p:cNvCxnSpPr>
                <p:nvPr/>
              </p:nvCxnSpPr>
              <p:spPr>
                <a:xfrm flipV="1">
                  <a:off x="1774526" y="3253775"/>
                  <a:ext cx="252250" cy="25978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直線コネクタ 192">
                  <a:extLst>
                    <a:ext uri="{FF2B5EF4-FFF2-40B4-BE49-F238E27FC236}">
                      <a16:creationId xmlns:a16="http://schemas.microsoft.com/office/drawing/2014/main" id="{A3D23DE2-80A5-AD71-D6FB-8416C463D1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05898" y="3511406"/>
                  <a:ext cx="277722" cy="431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7" name="グループ化 166">
                <a:extLst>
                  <a:ext uri="{FF2B5EF4-FFF2-40B4-BE49-F238E27FC236}">
                    <a16:creationId xmlns:a16="http://schemas.microsoft.com/office/drawing/2014/main" id="{76AADEC3-6553-50C6-0D7C-6A8A80B131C6}"/>
                  </a:ext>
                </a:extLst>
              </p:cNvPr>
              <p:cNvGrpSpPr/>
              <p:nvPr/>
            </p:nvGrpSpPr>
            <p:grpSpPr>
              <a:xfrm>
                <a:off x="2542922" y="1726570"/>
                <a:ext cx="315851" cy="300177"/>
                <a:chOff x="2769453" y="2214778"/>
                <a:chExt cx="315851" cy="300177"/>
              </a:xfrm>
            </p:grpSpPr>
            <p:sp>
              <p:nvSpPr>
                <p:cNvPr id="176" name="楕円 175">
                  <a:extLst>
                    <a:ext uri="{FF2B5EF4-FFF2-40B4-BE49-F238E27FC236}">
                      <a16:creationId xmlns:a16="http://schemas.microsoft.com/office/drawing/2014/main" id="{E33A6500-1764-CB5A-668E-A08E84706DE8}"/>
                    </a:ext>
                  </a:extLst>
                </p:cNvPr>
                <p:cNvSpPr/>
                <p:nvPr/>
              </p:nvSpPr>
              <p:spPr>
                <a:xfrm>
                  <a:off x="2795743" y="2214778"/>
                  <a:ext cx="134862" cy="13600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7" name="楕円 176">
                  <a:extLst>
                    <a:ext uri="{FF2B5EF4-FFF2-40B4-BE49-F238E27FC236}">
                      <a16:creationId xmlns:a16="http://schemas.microsoft.com/office/drawing/2014/main" id="{72B05523-7D6F-4124-35A4-39AA1A5D01EF}"/>
                    </a:ext>
                  </a:extLst>
                </p:cNvPr>
                <p:cNvSpPr/>
                <p:nvPr/>
              </p:nvSpPr>
              <p:spPr>
                <a:xfrm>
                  <a:off x="2769453" y="2366251"/>
                  <a:ext cx="134862" cy="13600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8" name="楕円 177">
                  <a:extLst>
                    <a:ext uri="{FF2B5EF4-FFF2-40B4-BE49-F238E27FC236}">
                      <a16:creationId xmlns:a16="http://schemas.microsoft.com/office/drawing/2014/main" id="{9F898BF3-46E9-61E4-C1F6-E3327AABC538}"/>
                    </a:ext>
                  </a:extLst>
                </p:cNvPr>
                <p:cNvSpPr/>
                <p:nvPr/>
              </p:nvSpPr>
              <p:spPr>
                <a:xfrm>
                  <a:off x="2947788" y="2378949"/>
                  <a:ext cx="134862" cy="13600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9" name="二等辺三角形 178">
                  <a:extLst>
                    <a:ext uri="{FF2B5EF4-FFF2-40B4-BE49-F238E27FC236}">
                      <a16:creationId xmlns:a16="http://schemas.microsoft.com/office/drawing/2014/main" id="{603EA3A2-1AA5-D031-7A41-6631CDF9B8C9}"/>
                    </a:ext>
                  </a:extLst>
                </p:cNvPr>
                <p:cNvSpPr/>
                <p:nvPr/>
              </p:nvSpPr>
              <p:spPr>
                <a:xfrm>
                  <a:off x="2803456" y="2364469"/>
                  <a:ext cx="204364" cy="136006"/>
                </a:xfrm>
                <a:prstGeom prst="triangle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0" name="二等辺三角形 179">
                  <a:extLst>
                    <a:ext uri="{FF2B5EF4-FFF2-40B4-BE49-F238E27FC236}">
                      <a16:creationId xmlns:a16="http://schemas.microsoft.com/office/drawing/2014/main" id="{90E88D71-580A-1F93-8AC5-3C4C59BAEAE6}"/>
                    </a:ext>
                  </a:extLst>
                </p:cNvPr>
                <p:cNvSpPr/>
                <p:nvPr/>
              </p:nvSpPr>
              <p:spPr>
                <a:xfrm>
                  <a:off x="2880940" y="2262977"/>
                  <a:ext cx="204364" cy="136006"/>
                </a:xfrm>
                <a:prstGeom prst="triangle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8" name="グループ化 167">
                <a:extLst>
                  <a:ext uri="{FF2B5EF4-FFF2-40B4-BE49-F238E27FC236}">
                    <a16:creationId xmlns:a16="http://schemas.microsoft.com/office/drawing/2014/main" id="{8B7AE24C-9BDB-5330-EBAC-A3977FD6DDDF}"/>
                  </a:ext>
                </a:extLst>
              </p:cNvPr>
              <p:cNvGrpSpPr/>
              <p:nvPr/>
            </p:nvGrpSpPr>
            <p:grpSpPr>
              <a:xfrm>
                <a:off x="2798977" y="2442418"/>
                <a:ext cx="338593" cy="254452"/>
                <a:chOff x="2428098" y="1728137"/>
                <a:chExt cx="338593" cy="254452"/>
              </a:xfrm>
            </p:grpSpPr>
            <p:sp>
              <p:nvSpPr>
                <p:cNvPr id="171" name="楕円 170">
                  <a:extLst>
                    <a:ext uri="{FF2B5EF4-FFF2-40B4-BE49-F238E27FC236}">
                      <a16:creationId xmlns:a16="http://schemas.microsoft.com/office/drawing/2014/main" id="{2B7D690D-2A70-0CC8-8014-2B774DC55856}"/>
                    </a:ext>
                  </a:extLst>
                </p:cNvPr>
                <p:cNvSpPr/>
                <p:nvPr/>
              </p:nvSpPr>
              <p:spPr>
                <a:xfrm>
                  <a:off x="2502253" y="1731742"/>
                  <a:ext cx="134862" cy="13600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2" name="二等辺三角形 171">
                  <a:extLst>
                    <a:ext uri="{FF2B5EF4-FFF2-40B4-BE49-F238E27FC236}">
                      <a16:creationId xmlns:a16="http://schemas.microsoft.com/office/drawing/2014/main" id="{E97EE551-3E2E-F541-D19B-E2FC0A40A18C}"/>
                    </a:ext>
                  </a:extLst>
                </p:cNvPr>
                <p:cNvSpPr/>
                <p:nvPr/>
              </p:nvSpPr>
              <p:spPr>
                <a:xfrm>
                  <a:off x="2477344" y="1842978"/>
                  <a:ext cx="204364" cy="136006"/>
                </a:xfrm>
                <a:prstGeom prst="triangle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3" name="楕円 172">
                  <a:extLst>
                    <a:ext uri="{FF2B5EF4-FFF2-40B4-BE49-F238E27FC236}">
                      <a16:creationId xmlns:a16="http://schemas.microsoft.com/office/drawing/2014/main" id="{5E0DF9FB-908E-779C-EC4A-6C0519D14576}"/>
                    </a:ext>
                  </a:extLst>
                </p:cNvPr>
                <p:cNvSpPr/>
                <p:nvPr/>
              </p:nvSpPr>
              <p:spPr>
                <a:xfrm>
                  <a:off x="2428098" y="1793888"/>
                  <a:ext cx="134862" cy="13600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4" name="二等辺三角形 173">
                  <a:extLst>
                    <a:ext uri="{FF2B5EF4-FFF2-40B4-BE49-F238E27FC236}">
                      <a16:creationId xmlns:a16="http://schemas.microsoft.com/office/drawing/2014/main" id="{52FE2210-3321-825F-61E3-F1F22D782CB4}"/>
                    </a:ext>
                  </a:extLst>
                </p:cNvPr>
                <p:cNvSpPr/>
                <p:nvPr/>
              </p:nvSpPr>
              <p:spPr>
                <a:xfrm>
                  <a:off x="2540729" y="1728137"/>
                  <a:ext cx="204364" cy="136006"/>
                </a:xfrm>
                <a:prstGeom prst="triangle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5" name="楕円 174">
                  <a:extLst>
                    <a:ext uri="{FF2B5EF4-FFF2-40B4-BE49-F238E27FC236}">
                      <a16:creationId xmlns:a16="http://schemas.microsoft.com/office/drawing/2014/main" id="{0FD3F4D4-BA13-9EF2-0D8E-2FC2B7ECF253}"/>
                    </a:ext>
                  </a:extLst>
                </p:cNvPr>
                <p:cNvSpPr/>
                <p:nvPr/>
              </p:nvSpPr>
              <p:spPr>
                <a:xfrm>
                  <a:off x="2631829" y="1846583"/>
                  <a:ext cx="134862" cy="13600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69" name="二等辺三角形 168">
                <a:extLst>
                  <a:ext uri="{FF2B5EF4-FFF2-40B4-BE49-F238E27FC236}">
                    <a16:creationId xmlns:a16="http://schemas.microsoft.com/office/drawing/2014/main" id="{33300764-89D1-7084-15FE-0CA3472F1313}"/>
                  </a:ext>
                </a:extLst>
              </p:cNvPr>
              <p:cNvSpPr/>
              <p:nvPr/>
            </p:nvSpPr>
            <p:spPr>
              <a:xfrm>
                <a:off x="3108839" y="1484909"/>
                <a:ext cx="204364" cy="136006"/>
              </a:xfrm>
              <a:prstGeom prst="triangle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0" name="二等辺三角形 169">
                <a:extLst>
                  <a:ext uri="{FF2B5EF4-FFF2-40B4-BE49-F238E27FC236}">
                    <a16:creationId xmlns:a16="http://schemas.microsoft.com/office/drawing/2014/main" id="{CDCFF7CA-5392-0AA0-D679-9B05D06D1B97}"/>
                  </a:ext>
                </a:extLst>
              </p:cNvPr>
              <p:cNvSpPr/>
              <p:nvPr/>
            </p:nvSpPr>
            <p:spPr>
              <a:xfrm>
                <a:off x="2575682" y="2870918"/>
                <a:ext cx="204364" cy="136006"/>
              </a:xfrm>
              <a:prstGeom prst="triangle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6" name="矢印: 右 155">
              <a:extLst>
                <a:ext uri="{FF2B5EF4-FFF2-40B4-BE49-F238E27FC236}">
                  <a16:creationId xmlns:a16="http://schemas.microsoft.com/office/drawing/2014/main" id="{C302B29A-15F5-3CCD-9D80-B629E56B2452}"/>
                </a:ext>
              </a:extLst>
            </p:cNvPr>
            <p:cNvSpPr/>
            <p:nvPr/>
          </p:nvSpPr>
          <p:spPr>
            <a:xfrm>
              <a:off x="8873078" y="25480296"/>
              <a:ext cx="899812" cy="809449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7" name="矢印: 右 156">
              <a:extLst>
                <a:ext uri="{FF2B5EF4-FFF2-40B4-BE49-F238E27FC236}">
                  <a16:creationId xmlns:a16="http://schemas.microsoft.com/office/drawing/2014/main" id="{F4F6876C-9851-B8F3-2B2D-4ECD7811EBE6}"/>
                </a:ext>
              </a:extLst>
            </p:cNvPr>
            <p:cNvSpPr/>
            <p:nvPr/>
          </p:nvSpPr>
          <p:spPr>
            <a:xfrm rot="13967173">
              <a:off x="7334203" y="28227851"/>
              <a:ext cx="991800" cy="734374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8" name="矢印: 右 157">
              <a:extLst>
                <a:ext uri="{FF2B5EF4-FFF2-40B4-BE49-F238E27FC236}">
                  <a16:creationId xmlns:a16="http://schemas.microsoft.com/office/drawing/2014/main" id="{8EBEE7F5-C7D4-EE95-B290-B05D2BF7CF59}"/>
                </a:ext>
              </a:extLst>
            </p:cNvPr>
            <p:cNvSpPr/>
            <p:nvPr/>
          </p:nvSpPr>
          <p:spPr>
            <a:xfrm rot="7220636">
              <a:off x="13356102" y="28215791"/>
              <a:ext cx="1033309" cy="734374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9" name="矢印: 右 158">
              <a:extLst>
                <a:ext uri="{FF2B5EF4-FFF2-40B4-BE49-F238E27FC236}">
                  <a16:creationId xmlns:a16="http://schemas.microsoft.com/office/drawing/2014/main" id="{5668ACF3-4EFD-1EE5-DE11-15A2FB3E8C0E}"/>
                </a:ext>
              </a:extLst>
            </p:cNvPr>
            <p:cNvSpPr/>
            <p:nvPr/>
          </p:nvSpPr>
          <p:spPr>
            <a:xfrm rot="10800000">
              <a:off x="10395943" y="28729921"/>
              <a:ext cx="899812" cy="809449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0" name="矢印: 右 159">
              <a:extLst>
                <a:ext uri="{FF2B5EF4-FFF2-40B4-BE49-F238E27FC236}">
                  <a16:creationId xmlns:a16="http://schemas.microsoft.com/office/drawing/2014/main" id="{73EDE16C-7BC7-248C-AB4B-A7FD4154F8FF}"/>
                </a:ext>
              </a:extLst>
            </p:cNvPr>
            <p:cNvSpPr/>
            <p:nvPr/>
          </p:nvSpPr>
          <p:spPr>
            <a:xfrm>
              <a:off x="11899967" y="25518680"/>
              <a:ext cx="899812" cy="809449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1" name="テキスト ボックス 160">
              <a:extLst>
                <a:ext uri="{FF2B5EF4-FFF2-40B4-BE49-F238E27FC236}">
                  <a16:creationId xmlns:a16="http://schemas.microsoft.com/office/drawing/2014/main" id="{9970CE44-6815-5774-78E6-68CD3711BB59}"/>
                </a:ext>
              </a:extLst>
            </p:cNvPr>
            <p:cNvSpPr txBox="1"/>
            <p:nvPr/>
          </p:nvSpPr>
          <p:spPr>
            <a:xfrm>
              <a:off x="6491975" y="27210082"/>
              <a:ext cx="25938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Co-cultivation</a:t>
              </a:r>
              <a:endParaRPr kumimoji="1"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2" name="テキスト ボックス 161">
              <a:extLst>
                <a:ext uri="{FF2B5EF4-FFF2-40B4-BE49-F238E27FC236}">
                  <a16:creationId xmlns:a16="http://schemas.microsoft.com/office/drawing/2014/main" id="{873B6604-B36D-6143-8D97-DC3194B5D509}"/>
                </a:ext>
              </a:extLst>
            </p:cNvPr>
            <p:cNvSpPr txBox="1"/>
            <p:nvPr/>
          </p:nvSpPr>
          <p:spPr>
            <a:xfrm>
              <a:off x="9582051" y="27244219"/>
              <a:ext cx="24201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Flocculation</a:t>
              </a:r>
              <a:endParaRPr kumimoji="1"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" name="テキスト ボックス 162">
              <a:extLst>
                <a:ext uri="{FF2B5EF4-FFF2-40B4-BE49-F238E27FC236}">
                  <a16:creationId xmlns:a16="http://schemas.microsoft.com/office/drawing/2014/main" id="{F4BAE41B-7EBF-3959-BD19-80E00AD866E8}"/>
                </a:ext>
              </a:extLst>
            </p:cNvPr>
            <p:cNvSpPr txBox="1"/>
            <p:nvPr/>
          </p:nvSpPr>
          <p:spPr>
            <a:xfrm>
              <a:off x="12933532" y="27242220"/>
              <a:ext cx="20095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Settlement</a:t>
              </a:r>
              <a:endParaRPr kumimoji="1"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" name="テキスト ボックス 163">
              <a:extLst>
                <a:ext uri="{FF2B5EF4-FFF2-40B4-BE49-F238E27FC236}">
                  <a16:creationId xmlns:a16="http://schemas.microsoft.com/office/drawing/2014/main" id="{9B4656AB-435D-B7F5-470B-99D970DCE6D1}"/>
                </a:ext>
              </a:extLst>
            </p:cNvPr>
            <p:cNvSpPr txBox="1"/>
            <p:nvPr/>
          </p:nvSpPr>
          <p:spPr>
            <a:xfrm>
              <a:off x="8843948" y="31307220"/>
              <a:ext cx="41112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Medium replacement</a:t>
              </a:r>
              <a:endParaRPr kumimoji="1"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6" name="グループ化 305">
            <a:extLst>
              <a:ext uri="{FF2B5EF4-FFF2-40B4-BE49-F238E27FC236}">
                <a16:creationId xmlns:a16="http://schemas.microsoft.com/office/drawing/2014/main" id="{D29D3AEE-EFE2-FEEF-7557-0612CFB0D4E3}"/>
              </a:ext>
            </a:extLst>
          </p:cNvPr>
          <p:cNvGrpSpPr/>
          <p:nvPr/>
        </p:nvGrpSpPr>
        <p:grpSpPr>
          <a:xfrm>
            <a:off x="8913972" y="37353835"/>
            <a:ext cx="5733834" cy="1067157"/>
            <a:chOff x="5220176" y="728789"/>
            <a:chExt cx="2888257" cy="674531"/>
          </a:xfrm>
        </p:grpSpPr>
        <p:sp>
          <p:nvSpPr>
            <p:cNvPr id="307" name="楕円 306">
              <a:extLst>
                <a:ext uri="{FF2B5EF4-FFF2-40B4-BE49-F238E27FC236}">
                  <a16:creationId xmlns:a16="http://schemas.microsoft.com/office/drawing/2014/main" id="{05A32E6D-451A-A080-5840-1A439DF074BC}"/>
                </a:ext>
              </a:extLst>
            </p:cNvPr>
            <p:cNvSpPr/>
            <p:nvPr/>
          </p:nvSpPr>
          <p:spPr>
            <a:xfrm>
              <a:off x="5254449" y="875157"/>
              <a:ext cx="134862" cy="1360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8" name="二等辺三角形 307">
              <a:extLst>
                <a:ext uri="{FF2B5EF4-FFF2-40B4-BE49-F238E27FC236}">
                  <a16:creationId xmlns:a16="http://schemas.microsoft.com/office/drawing/2014/main" id="{CB432C7E-B29D-D8DF-1B82-20AE04522454}"/>
                </a:ext>
              </a:extLst>
            </p:cNvPr>
            <p:cNvSpPr/>
            <p:nvPr/>
          </p:nvSpPr>
          <p:spPr>
            <a:xfrm>
              <a:off x="5220176" y="1164571"/>
              <a:ext cx="204364" cy="136006"/>
            </a:xfrm>
            <a:prstGeom prst="triangl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9" name="テキスト ボックス 308">
              <a:extLst>
                <a:ext uri="{FF2B5EF4-FFF2-40B4-BE49-F238E27FC236}">
                  <a16:creationId xmlns:a16="http://schemas.microsoft.com/office/drawing/2014/main" id="{626E7963-D89A-848F-CC2E-A869C5ABBEDE}"/>
                </a:ext>
              </a:extLst>
            </p:cNvPr>
            <p:cNvSpPr txBox="1"/>
            <p:nvPr/>
          </p:nvSpPr>
          <p:spPr>
            <a:xfrm>
              <a:off x="5424540" y="728789"/>
              <a:ext cx="1889561" cy="369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Flocculent yeast</a:t>
              </a:r>
              <a:endParaRPr kumimoji="1"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0" name="テキスト ボックス 309">
              <a:extLst>
                <a:ext uri="{FF2B5EF4-FFF2-40B4-BE49-F238E27FC236}">
                  <a16:creationId xmlns:a16="http://schemas.microsoft.com/office/drawing/2014/main" id="{5D276A91-DD7F-2B92-6794-9CD8D57318FF}"/>
                </a:ext>
              </a:extLst>
            </p:cNvPr>
            <p:cNvSpPr txBox="1"/>
            <p:nvPr/>
          </p:nvSpPr>
          <p:spPr>
            <a:xfrm>
              <a:off x="5409762" y="1033694"/>
              <a:ext cx="2698671" cy="369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Xylitol-producing yeast</a:t>
              </a:r>
              <a:endParaRPr kumimoji="1"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1" name="正方形/長方形 310">
            <a:extLst>
              <a:ext uri="{FF2B5EF4-FFF2-40B4-BE49-F238E27FC236}">
                <a16:creationId xmlns:a16="http://schemas.microsoft.com/office/drawing/2014/main" id="{A1727F0B-E451-6678-744E-1D9547F9540A}"/>
              </a:ext>
            </a:extLst>
          </p:cNvPr>
          <p:cNvSpPr/>
          <p:nvPr/>
        </p:nvSpPr>
        <p:spPr>
          <a:xfrm>
            <a:off x="8725994" y="37465947"/>
            <a:ext cx="4498159" cy="8839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2" name="正方形/長方形 311">
            <a:extLst>
              <a:ext uri="{FF2B5EF4-FFF2-40B4-BE49-F238E27FC236}">
                <a16:creationId xmlns:a16="http://schemas.microsoft.com/office/drawing/2014/main" id="{355B23A1-3922-646C-B602-A975FB6618E7}"/>
              </a:ext>
            </a:extLst>
          </p:cNvPr>
          <p:cNvSpPr/>
          <p:nvPr/>
        </p:nvSpPr>
        <p:spPr>
          <a:xfrm>
            <a:off x="15213808" y="3627733"/>
            <a:ext cx="14884267" cy="355052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Repeat batch culture with immobilized bacteria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25" name="グラフ 324">
            <a:extLst>
              <a:ext uri="{FF2B5EF4-FFF2-40B4-BE49-F238E27FC236}">
                <a16:creationId xmlns:a16="http://schemas.microsoft.com/office/drawing/2014/main" id="{BF220D2C-4128-D963-0AF3-249F8BB073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3347702"/>
              </p:ext>
            </p:extLst>
          </p:nvPr>
        </p:nvGraphicFramePr>
        <p:xfrm>
          <a:off x="24416523" y="6323311"/>
          <a:ext cx="5528512" cy="4988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28" name="テキスト ボックス 327">
            <a:extLst>
              <a:ext uri="{FF2B5EF4-FFF2-40B4-BE49-F238E27FC236}">
                <a16:creationId xmlns:a16="http://schemas.microsoft.com/office/drawing/2014/main" id="{24F80126-46A0-E77E-965C-78A0BA02135E}"/>
              </a:ext>
            </a:extLst>
          </p:cNvPr>
          <p:cNvSpPr txBox="1"/>
          <p:nvPr/>
        </p:nvSpPr>
        <p:spPr>
          <a:xfrm>
            <a:off x="24561147" y="10880249"/>
            <a:ext cx="5435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courses of batch fermentation for xylitol production</a:t>
            </a:r>
            <a:endParaRPr kumimoji="1" lang="ja-JP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9" name="正方形/長方形 328">
            <a:extLst>
              <a:ext uri="{FF2B5EF4-FFF2-40B4-BE49-F238E27FC236}">
                <a16:creationId xmlns:a16="http://schemas.microsoft.com/office/drawing/2014/main" id="{27BBCBF1-D252-15C0-469E-4E54F032689D}"/>
              </a:ext>
            </a:extLst>
          </p:cNvPr>
          <p:cNvSpPr/>
          <p:nvPr/>
        </p:nvSpPr>
        <p:spPr>
          <a:xfrm>
            <a:off x="15213808" y="3627731"/>
            <a:ext cx="14884267" cy="117286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 and Discussion</a:t>
            </a:r>
            <a:endParaRPr kumimoji="1" lang="ja-JP" altLang="en-US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" name="テキスト ボックス 347">
            <a:extLst>
              <a:ext uri="{FF2B5EF4-FFF2-40B4-BE49-F238E27FC236}">
                <a16:creationId xmlns:a16="http://schemas.microsoft.com/office/drawing/2014/main" id="{87465D0E-660F-B130-7C26-7EF774728ABF}"/>
              </a:ext>
            </a:extLst>
          </p:cNvPr>
          <p:cNvSpPr txBox="1"/>
          <p:nvPr/>
        </p:nvSpPr>
        <p:spPr>
          <a:xfrm>
            <a:off x="15748899" y="26804688"/>
            <a:ext cx="140851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courses of repeated</a:t>
            </a:r>
            <a:r>
              <a:rPr kumimoji="1"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batch fermentation for xylitol production by air-lift bioreactor using co-culture of </a:t>
            </a:r>
            <a:r>
              <a:rPr kumimoji="1" lang="en-US" altLang="ja-JP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cerevisiae </a:t>
            </a:r>
            <a:r>
              <a:rPr kumimoji="1"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kumimoji="1" lang="en-US" altLang="ja-JP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1" lang="en-US" altLang="ja-JP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magnoliae</a:t>
            </a:r>
            <a:endParaRPr kumimoji="1" lang="ja-JP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8" name="グループ化 337">
            <a:extLst>
              <a:ext uri="{FF2B5EF4-FFF2-40B4-BE49-F238E27FC236}">
                <a16:creationId xmlns:a16="http://schemas.microsoft.com/office/drawing/2014/main" id="{D6395EB1-EB0C-6EDB-E3D2-B11AF615BEDE}"/>
              </a:ext>
            </a:extLst>
          </p:cNvPr>
          <p:cNvGrpSpPr/>
          <p:nvPr/>
        </p:nvGrpSpPr>
        <p:grpSpPr>
          <a:xfrm>
            <a:off x="876825" y="39132974"/>
            <a:ext cx="7083975" cy="2845424"/>
            <a:chOff x="645247" y="38091483"/>
            <a:chExt cx="8835058" cy="3549359"/>
          </a:xfrm>
        </p:grpSpPr>
        <p:pic>
          <p:nvPicPr>
            <p:cNvPr id="1035" name="図 1034">
              <a:extLst>
                <a:ext uri="{FF2B5EF4-FFF2-40B4-BE49-F238E27FC236}">
                  <a16:creationId xmlns:a16="http://schemas.microsoft.com/office/drawing/2014/main" id="{AEFCD86D-3104-8A46-0AF8-F5DCAAE46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5247" y="38095134"/>
              <a:ext cx="3397559" cy="3545708"/>
            </a:xfrm>
            <a:prstGeom prst="rect">
              <a:avLst/>
            </a:prstGeom>
          </p:spPr>
        </p:pic>
        <p:sp>
          <p:nvSpPr>
            <p:cNvPr id="1036" name="右矢印 79">
              <a:extLst>
                <a:ext uri="{FF2B5EF4-FFF2-40B4-BE49-F238E27FC236}">
                  <a16:creationId xmlns:a16="http://schemas.microsoft.com/office/drawing/2014/main" id="{47BA50C3-C42D-885C-6489-1D9DC1AF020C}"/>
                </a:ext>
              </a:extLst>
            </p:cNvPr>
            <p:cNvSpPr/>
            <p:nvPr/>
          </p:nvSpPr>
          <p:spPr>
            <a:xfrm>
              <a:off x="4212953" y="39421944"/>
              <a:ext cx="652160" cy="942769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4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endParaRPr>
            </a:p>
          </p:txBody>
        </p:sp>
        <p:pic>
          <p:nvPicPr>
            <p:cNvPr id="1038" name="図 1037">
              <a:extLst>
                <a:ext uri="{FF2B5EF4-FFF2-40B4-BE49-F238E27FC236}">
                  <a16:creationId xmlns:a16="http://schemas.microsoft.com/office/drawing/2014/main" id="{65D6AE76-BB91-1D39-BDAA-D201825755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0748" r="7137"/>
            <a:stretch/>
          </p:blipFill>
          <p:spPr>
            <a:xfrm>
              <a:off x="4970735" y="38098339"/>
              <a:ext cx="2048582" cy="3539297"/>
            </a:xfrm>
            <a:prstGeom prst="rect">
              <a:avLst/>
            </a:prstGeom>
          </p:spPr>
        </p:pic>
        <p:pic>
          <p:nvPicPr>
            <p:cNvPr id="1040" name="図 1039">
              <a:extLst>
                <a:ext uri="{FF2B5EF4-FFF2-40B4-BE49-F238E27FC236}">
                  <a16:creationId xmlns:a16="http://schemas.microsoft.com/office/drawing/2014/main" id="{A9F4C030-7D14-420C-A6E9-3788AA854F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0111" r="10977"/>
            <a:stretch/>
          </p:blipFill>
          <p:spPr>
            <a:xfrm>
              <a:off x="6999767" y="38091483"/>
              <a:ext cx="2480538" cy="3546153"/>
            </a:xfrm>
            <a:prstGeom prst="rect">
              <a:avLst/>
            </a:prstGeom>
          </p:spPr>
        </p:pic>
      </p:grpSp>
      <p:sp>
        <p:nvSpPr>
          <p:cNvPr id="1053" name="テキスト ボックス 1052">
            <a:extLst>
              <a:ext uri="{FF2B5EF4-FFF2-40B4-BE49-F238E27FC236}">
                <a16:creationId xmlns:a16="http://schemas.microsoft.com/office/drawing/2014/main" id="{7AA02887-AA8B-8BDB-149C-CB9D7CC394D8}"/>
              </a:ext>
            </a:extLst>
          </p:cNvPr>
          <p:cNvSpPr txBox="1"/>
          <p:nvPr/>
        </p:nvSpPr>
        <p:spPr>
          <a:xfrm>
            <a:off x="4061636" y="41961767"/>
            <a:ext cx="4039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Immobilized </a:t>
            </a:r>
            <a:r>
              <a:rPr lang="en-US" altLang="ja-JP" sz="2800" i="1" dirty="0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C. </a:t>
            </a:r>
            <a:r>
              <a:rPr lang="en-US" altLang="ja-JP" sz="2800" i="1" dirty="0" err="1"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magnoliae</a:t>
            </a:r>
            <a:endParaRPr lang="ja-JP" altLang="en-US" sz="4000" i="1" dirty="0">
              <a:latin typeface="Times New Roman" panose="02020603050405020304" pitchFamily="18" charset="0"/>
              <a:ea typeface="ＭＳ ゴシック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055" name="テキスト ボックス 1054">
            <a:extLst>
              <a:ext uri="{FF2B5EF4-FFF2-40B4-BE49-F238E27FC236}">
                <a16:creationId xmlns:a16="http://schemas.microsoft.com/office/drawing/2014/main" id="{4C059D57-420F-424C-0B01-B55BF1C96CF3}"/>
              </a:ext>
            </a:extLst>
          </p:cNvPr>
          <p:cNvSpPr txBox="1"/>
          <p:nvPr/>
        </p:nvSpPr>
        <p:spPr>
          <a:xfrm>
            <a:off x="15607372" y="27980271"/>
            <a:ext cx="1462234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Xylitol concentration, yield, productivity and ethanol productivity of batch fermentation for xylitol production by air-lift bioreactor using co-culture of </a:t>
            </a:r>
            <a:r>
              <a:rPr kumimoji="1" lang="en-US" altLang="ja-JP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cerevisiae </a:t>
            </a:r>
            <a:r>
              <a:rPr kumimoji="1"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kumimoji="1" lang="en-US" altLang="ja-JP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1" lang="en-US" altLang="ja-JP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magnoliae</a:t>
            </a:r>
            <a:endParaRPr kumimoji="1" lang="ja-JP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ja-JP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7ECA5E1-3732-5CA1-C84B-BFD9CB370E84}"/>
              </a:ext>
            </a:extLst>
          </p:cNvPr>
          <p:cNvSpPr txBox="1"/>
          <p:nvPr/>
        </p:nvSpPr>
        <p:spPr>
          <a:xfrm>
            <a:off x="16277080" y="38342209"/>
            <a:ext cx="12564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dirty="0">
                <a:latin typeface="Times New Roman" panose="02020603050405020304" pitchFamily="18" charset="0"/>
                <a:ea typeface="ＭＳ ゴシック" panose="020B0609070205080204" pitchFamily="49" charset="-128"/>
              </a:rPr>
              <a:t>Xylitol productivity : </a:t>
            </a:r>
            <a:r>
              <a:rPr lang="en-US" altLang="ja-JP" sz="4000" b="1" dirty="0">
                <a:latin typeface="Times New Roman" panose="02020603050405020304" pitchFamily="18" charset="0"/>
                <a:ea typeface="ＭＳ ゴシック" panose="020B0609070205080204" pitchFamily="49" charset="-128"/>
              </a:rPr>
              <a:t>0.32 g/L/h</a:t>
            </a:r>
            <a:r>
              <a:rPr lang="en-US" altLang="ja-JP" sz="4000" dirty="0">
                <a:latin typeface="Times New Roman" panose="02020603050405020304" pitchFamily="18" charset="0"/>
                <a:ea typeface="ＭＳ ゴシック" panose="020B0609070205080204" pitchFamily="49" charset="-128"/>
              </a:rPr>
              <a:t> </a:t>
            </a:r>
            <a:r>
              <a:rPr lang="ja-JP" altLang="en-US" sz="4000" dirty="0">
                <a:latin typeface="Times New Roman" panose="02020603050405020304" pitchFamily="18" charset="0"/>
                <a:ea typeface="ＭＳ ゴシック" panose="020B0609070205080204" pitchFamily="49" charset="-128"/>
              </a:rPr>
              <a:t>→ </a:t>
            </a:r>
            <a:r>
              <a:rPr lang="en-US" altLang="ja-JP" sz="4000" b="1" dirty="0">
                <a:solidFill>
                  <a:srgbClr val="FF0000"/>
                </a:solidFill>
                <a:latin typeface="Times New Roman" panose="02020603050405020304" pitchFamily="18" charset="0"/>
                <a:ea typeface="ＭＳ ゴシック" panose="020B0609070205080204" pitchFamily="49" charset="-128"/>
              </a:rPr>
              <a:t>1.20 g/L/h</a:t>
            </a:r>
            <a:endParaRPr lang="ja-JP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ＭＳ ゴシック" panose="020B0609070205080204" pitchFamily="49" charset="-128"/>
            </a:endParaRPr>
          </a:p>
        </p:txBody>
      </p:sp>
      <p:sp>
        <p:nvSpPr>
          <p:cNvPr id="1104" name="テキスト ボックス 1103">
            <a:extLst>
              <a:ext uri="{FF2B5EF4-FFF2-40B4-BE49-F238E27FC236}">
                <a16:creationId xmlns:a16="http://schemas.microsoft.com/office/drawing/2014/main" id="{F065D99D-4D49-49BA-6FFC-6C5DDF0A44A5}"/>
              </a:ext>
            </a:extLst>
          </p:cNvPr>
          <p:cNvSpPr txBox="1"/>
          <p:nvPr/>
        </p:nvSpPr>
        <p:spPr>
          <a:xfrm>
            <a:off x="492086" y="23284566"/>
            <a:ext cx="7519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Metabolic pathway of </a:t>
            </a:r>
            <a:r>
              <a:rPr kumimoji="1" lang="en-US" altLang="ja-JP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1" lang="en-US" altLang="ja-JP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magnoliae</a:t>
            </a:r>
            <a:endParaRPr kumimoji="1" lang="ja-JP" alt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5" name="テキスト ボックス 1104">
            <a:extLst>
              <a:ext uri="{FF2B5EF4-FFF2-40B4-BE49-F238E27FC236}">
                <a16:creationId xmlns:a16="http://schemas.microsoft.com/office/drawing/2014/main" id="{0EF4F504-6778-6AFC-B1FE-EBFE9AAA0EA5}"/>
              </a:ext>
            </a:extLst>
          </p:cNvPr>
          <p:cNvSpPr txBox="1"/>
          <p:nvPr/>
        </p:nvSpPr>
        <p:spPr>
          <a:xfrm>
            <a:off x="7525834" y="23306994"/>
            <a:ext cx="7519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Mechanism of aggregation</a:t>
            </a:r>
            <a:endParaRPr kumimoji="1" lang="ja-JP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07" name="図 1106" descr="ogimage.jpg">
            <a:extLst>
              <a:ext uri="{FF2B5EF4-FFF2-40B4-BE49-F238E27FC236}">
                <a16:creationId xmlns:a16="http://schemas.microsoft.com/office/drawing/2014/main" id="{03818B8D-D348-CEE3-2328-702F6E961B3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064" b="55365" l="12179" r="30556">
                        <a14:foregroundMark x1="13462" y1="47747" x2="13462" y2="47747"/>
                        <a14:foregroundMark x1="14637" y1="47103" x2="17949" y2="51073"/>
                        <a14:foregroundMark x1="13675" y1="46352" x2="14637" y2="47103"/>
                        <a14:foregroundMark x1="12607" y1="45279" x2="14209" y2="45923"/>
                        <a14:foregroundMark x1="12393" y1="45172" x2="12286" y2="46996"/>
                        <a14:foregroundMark x1="17521" y1="51395" x2="20726" y2="55258"/>
                        <a14:foregroundMark x1="28739" y1="45064" x2="28739" y2="45494"/>
                        <a14:foregroundMark x1="28098" y1="45923" x2="27671" y2="477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04" t="43963" r="67200" b="43228"/>
          <a:stretch/>
        </p:blipFill>
        <p:spPr>
          <a:xfrm>
            <a:off x="949659" y="1172157"/>
            <a:ext cx="1816480" cy="1062548"/>
          </a:xfrm>
          <a:prstGeom prst="rect">
            <a:avLst/>
          </a:prstGeom>
        </p:spPr>
      </p:pic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3A218391-D469-7AF8-4D8A-5B4E5CAAFA5E}"/>
              </a:ext>
            </a:extLst>
          </p:cNvPr>
          <p:cNvGrpSpPr/>
          <p:nvPr/>
        </p:nvGrpSpPr>
        <p:grpSpPr>
          <a:xfrm>
            <a:off x="212686" y="4802790"/>
            <a:ext cx="11301532" cy="769441"/>
            <a:chOff x="-1" y="326777"/>
            <a:chExt cx="8335106" cy="769441"/>
          </a:xfrm>
        </p:grpSpPr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EBDEE5C8-F7E6-5F8E-E1EC-0B770349B79C}"/>
                </a:ext>
              </a:extLst>
            </p:cNvPr>
            <p:cNvSpPr/>
            <p:nvPr/>
          </p:nvSpPr>
          <p:spPr>
            <a:xfrm>
              <a:off x="24537" y="952605"/>
              <a:ext cx="8310568" cy="120885"/>
            </a:xfrm>
            <a:prstGeom prst="rect">
              <a:avLst/>
            </a:prstGeom>
            <a:gradFill>
              <a:gsLst>
                <a:gs pos="22000">
                  <a:schemeClr val="accent1">
                    <a:lumMod val="60000"/>
                    <a:lumOff val="40000"/>
                  </a:schemeClr>
                </a:gs>
                <a:gs pos="0">
                  <a:schemeClr val="accent1"/>
                </a:gs>
                <a:gs pos="49000">
                  <a:schemeClr val="accent1">
                    <a:lumMod val="20000"/>
                    <a:lumOff val="80000"/>
                  </a:schemeClr>
                </a:gs>
                <a:gs pos="100000">
                  <a:schemeClr val="bg1"/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3B1990C5-74C2-3076-EA3C-E4E23CB5CD52}"/>
                </a:ext>
              </a:extLst>
            </p:cNvPr>
            <p:cNvSpPr txBox="1"/>
            <p:nvPr/>
          </p:nvSpPr>
          <p:spPr>
            <a:xfrm>
              <a:off x="-1" y="326777"/>
              <a:ext cx="815583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Effective</a:t>
              </a:r>
              <a:r>
                <a:rPr kumimoji="1" lang="ja-JP" alt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ja-JP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biological</a:t>
              </a:r>
              <a:r>
                <a:rPr kumimoji="1" lang="ja-JP" alt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ja-JP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utilization</a:t>
              </a:r>
              <a:r>
                <a:rPr kumimoji="1" lang="ja-JP" alt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ja-JP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of</a:t>
              </a:r>
              <a:r>
                <a:rPr kumimoji="1" lang="ja-JP" alt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ja-JP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biomass</a:t>
              </a:r>
              <a:endParaRPr kumimoji="1" lang="ja-JP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5C1528FC-C6BD-4954-A516-F9AAA4072747}"/>
              </a:ext>
            </a:extLst>
          </p:cNvPr>
          <p:cNvGrpSpPr/>
          <p:nvPr/>
        </p:nvGrpSpPr>
        <p:grpSpPr>
          <a:xfrm>
            <a:off x="212686" y="5791145"/>
            <a:ext cx="13930176" cy="4089777"/>
            <a:chOff x="140328" y="1518050"/>
            <a:chExt cx="8394637" cy="2147759"/>
          </a:xfrm>
        </p:grpSpPr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01CEF386-12C8-A8E2-46E5-B93A394D2000}"/>
                </a:ext>
              </a:extLst>
            </p:cNvPr>
            <p:cNvPicPr/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17892" y="1571815"/>
              <a:ext cx="1797960" cy="129976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  </a:ext>
            </a:extLst>
          </p:spPr>
        </p:pic>
        <p:sp>
          <p:nvSpPr>
            <p:cNvPr id="29" name="矢印: 右 28">
              <a:extLst>
                <a:ext uri="{FF2B5EF4-FFF2-40B4-BE49-F238E27FC236}">
                  <a16:creationId xmlns:a16="http://schemas.microsoft.com/office/drawing/2014/main" id="{DF54C91A-7CEC-FC68-B962-25FA5284FC36}"/>
                </a:ext>
              </a:extLst>
            </p:cNvPr>
            <p:cNvSpPr/>
            <p:nvPr/>
          </p:nvSpPr>
          <p:spPr>
            <a:xfrm>
              <a:off x="2700890" y="1716438"/>
              <a:ext cx="3910838" cy="505257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Hemicellulose</a:t>
              </a:r>
              <a:endParaRPr kumimoji="1" lang="ja-JP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6A67045E-4F81-1243-EAFD-4F801EA39F07}"/>
                </a:ext>
              </a:extLst>
            </p:cNvPr>
            <p:cNvSpPr txBox="1"/>
            <p:nvPr/>
          </p:nvSpPr>
          <p:spPr>
            <a:xfrm>
              <a:off x="140328" y="2820206"/>
              <a:ext cx="3153088" cy="33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Corn</a:t>
              </a:r>
              <a:r>
                <a:rPr kumimoji="1" lang="ja-JP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ja-JP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cobs</a:t>
              </a:r>
            </a:p>
          </p:txBody>
        </p:sp>
        <p:sp>
          <p:nvSpPr>
            <p:cNvPr id="40" name="矢印: 上向き折線 39">
              <a:extLst>
                <a:ext uri="{FF2B5EF4-FFF2-40B4-BE49-F238E27FC236}">
                  <a16:creationId xmlns:a16="http://schemas.microsoft.com/office/drawing/2014/main" id="{5B695152-75E2-607C-46ED-EB3ACAABCB22}"/>
                </a:ext>
              </a:extLst>
            </p:cNvPr>
            <p:cNvSpPr/>
            <p:nvPr/>
          </p:nvSpPr>
          <p:spPr>
            <a:xfrm rot="5400000">
              <a:off x="3206895" y="1818974"/>
              <a:ext cx="1151870" cy="1252466"/>
            </a:xfrm>
            <a:prstGeom prst="bentUpArrow">
              <a:avLst>
                <a:gd name="adj1" fmla="val 19897"/>
                <a:gd name="adj2" fmla="val 25000"/>
                <a:gd name="adj3" fmla="val 23144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3511B347-575D-1645-4500-19263B19FDC2}"/>
                </a:ext>
              </a:extLst>
            </p:cNvPr>
            <p:cNvSpPr/>
            <p:nvPr/>
          </p:nvSpPr>
          <p:spPr>
            <a:xfrm>
              <a:off x="2846550" y="1858484"/>
              <a:ext cx="725902" cy="22975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D994E61F-287A-2B01-A107-254256E60B77}"/>
                </a:ext>
              </a:extLst>
            </p:cNvPr>
            <p:cNvSpPr txBox="1"/>
            <p:nvPr/>
          </p:nvSpPr>
          <p:spPr>
            <a:xfrm>
              <a:off x="3073398" y="2555862"/>
              <a:ext cx="1335665" cy="33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Cellulose</a:t>
              </a:r>
              <a:endParaRPr kumimoji="1" lang="ja-JP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0F0F4982-9442-9F63-7CB6-F221FE575FFB}"/>
                </a:ext>
              </a:extLst>
            </p:cNvPr>
            <p:cNvSpPr txBox="1"/>
            <p:nvPr/>
          </p:nvSpPr>
          <p:spPr>
            <a:xfrm>
              <a:off x="4218175" y="2413110"/>
              <a:ext cx="13356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Corn</a:t>
              </a:r>
              <a:r>
                <a:rPr kumimoji="1" lang="ja-JP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ja-JP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cobs</a:t>
              </a:r>
            </a:p>
            <a:p>
              <a:pPr algn="ctr"/>
              <a:r>
                <a:rPr kumimoji="1" lang="en-US" altLang="ja-JP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residue</a:t>
              </a:r>
              <a:endParaRPr kumimoji="1" lang="ja-JP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矢印: 右 44">
              <a:extLst>
                <a:ext uri="{FF2B5EF4-FFF2-40B4-BE49-F238E27FC236}">
                  <a16:creationId xmlns:a16="http://schemas.microsoft.com/office/drawing/2014/main" id="{BED7474D-E715-11F2-6853-CA25D26E39DF}"/>
                </a:ext>
              </a:extLst>
            </p:cNvPr>
            <p:cNvSpPr/>
            <p:nvPr/>
          </p:nvSpPr>
          <p:spPr>
            <a:xfrm>
              <a:off x="5505663" y="2483646"/>
              <a:ext cx="1100536" cy="505257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5" name="テキスト ボックス 1024">
              <a:extLst>
                <a:ext uri="{FF2B5EF4-FFF2-40B4-BE49-F238E27FC236}">
                  <a16:creationId xmlns:a16="http://schemas.microsoft.com/office/drawing/2014/main" id="{831644F8-6A0F-B8D3-076F-7B87316CEDBC}"/>
                </a:ext>
              </a:extLst>
            </p:cNvPr>
            <p:cNvSpPr txBox="1"/>
            <p:nvPr/>
          </p:nvSpPr>
          <p:spPr>
            <a:xfrm>
              <a:off x="3988476" y="1518050"/>
              <a:ext cx="1991808" cy="33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Acid hydrolysis</a:t>
              </a:r>
              <a:endParaRPr kumimoji="1" lang="ja-JP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6" name="テキスト ボックス 1025">
              <a:extLst>
                <a:ext uri="{FF2B5EF4-FFF2-40B4-BE49-F238E27FC236}">
                  <a16:creationId xmlns:a16="http://schemas.microsoft.com/office/drawing/2014/main" id="{B3DAADAE-5883-F7B2-5EE6-8024BE08AB16}"/>
                </a:ext>
              </a:extLst>
            </p:cNvPr>
            <p:cNvSpPr txBox="1"/>
            <p:nvPr/>
          </p:nvSpPr>
          <p:spPr>
            <a:xfrm>
              <a:off x="5248398" y="2891900"/>
              <a:ext cx="2163968" cy="33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Saccharification</a:t>
              </a:r>
              <a:endParaRPr kumimoji="1" lang="ja-JP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027" name="グループ化 1026">
              <a:extLst>
                <a:ext uri="{FF2B5EF4-FFF2-40B4-BE49-F238E27FC236}">
                  <a16:creationId xmlns:a16="http://schemas.microsoft.com/office/drawing/2014/main" id="{67C853A4-71F7-FB8B-E596-23C47AD72010}"/>
                </a:ext>
              </a:extLst>
            </p:cNvPr>
            <p:cNvGrpSpPr/>
            <p:nvPr/>
          </p:nvGrpSpPr>
          <p:grpSpPr>
            <a:xfrm>
              <a:off x="6882624" y="1790133"/>
              <a:ext cx="1516858" cy="391036"/>
              <a:chOff x="2618317" y="4460701"/>
              <a:chExt cx="1516858" cy="391036"/>
            </a:xfrm>
          </p:grpSpPr>
          <p:sp>
            <p:nvSpPr>
              <p:cNvPr id="1034" name="テキスト ボックス 1033">
                <a:extLst>
                  <a:ext uri="{FF2B5EF4-FFF2-40B4-BE49-F238E27FC236}">
                    <a16:creationId xmlns:a16="http://schemas.microsoft.com/office/drawing/2014/main" id="{395B3F08-19E0-7928-0BBE-E201EE4162AD}"/>
                  </a:ext>
                </a:extLst>
              </p:cNvPr>
              <p:cNvSpPr txBox="1"/>
              <p:nvPr/>
            </p:nvSpPr>
            <p:spPr>
              <a:xfrm>
                <a:off x="2646223" y="4485067"/>
                <a:ext cx="1455019" cy="33942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Xylose</a:t>
                </a:r>
                <a:endParaRPr kumimoji="1" lang="ja-JP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7" name="正方形/長方形 1036">
                <a:extLst>
                  <a:ext uri="{FF2B5EF4-FFF2-40B4-BE49-F238E27FC236}">
                    <a16:creationId xmlns:a16="http://schemas.microsoft.com/office/drawing/2014/main" id="{987B611F-3EB4-A969-341C-3C6CC3D6A6AB}"/>
                  </a:ext>
                </a:extLst>
              </p:cNvPr>
              <p:cNvSpPr/>
              <p:nvPr/>
            </p:nvSpPr>
            <p:spPr>
              <a:xfrm>
                <a:off x="2618317" y="4460701"/>
                <a:ext cx="1516858" cy="39103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28" name="グループ化 1027">
              <a:extLst>
                <a:ext uri="{FF2B5EF4-FFF2-40B4-BE49-F238E27FC236}">
                  <a16:creationId xmlns:a16="http://schemas.microsoft.com/office/drawing/2014/main" id="{32264BE3-00D4-D396-0903-CBD5775FBF36}"/>
                </a:ext>
              </a:extLst>
            </p:cNvPr>
            <p:cNvGrpSpPr/>
            <p:nvPr/>
          </p:nvGrpSpPr>
          <p:grpSpPr>
            <a:xfrm>
              <a:off x="6882624" y="2535911"/>
              <a:ext cx="1516858" cy="386112"/>
              <a:chOff x="4844919" y="4464029"/>
              <a:chExt cx="1516858" cy="386112"/>
            </a:xfrm>
          </p:grpSpPr>
          <p:sp>
            <p:nvSpPr>
              <p:cNvPr id="1031" name="テキスト ボックス 1030">
                <a:extLst>
                  <a:ext uri="{FF2B5EF4-FFF2-40B4-BE49-F238E27FC236}">
                    <a16:creationId xmlns:a16="http://schemas.microsoft.com/office/drawing/2014/main" id="{FA905ECC-C816-F7DC-1FF7-4EBEA2AA9AFD}"/>
                  </a:ext>
                </a:extLst>
              </p:cNvPr>
              <p:cNvSpPr txBox="1"/>
              <p:nvPr/>
            </p:nvSpPr>
            <p:spPr>
              <a:xfrm>
                <a:off x="4873721" y="4485067"/>
                <a:ext cx="1455019" cy="33942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Glucose</a:t>
                </a:r>
                <a:endParaRPr kumimoji="1" lang="ja-JP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2" name="正方形/長方形 1031">
                <a:extLst>
                  <a:ext uri="{FF2B5EF4-FFF2-40B4-BE49-F238E27FC236}">
                    <a16:creationId xmlns:a16="http://schemas.microsoft.com/office/drawing/2014/main" id="{88FC21B5-5689-1DC8-E27F-C3EB459EB0DB}"/>
                  </a:ext>
                </a:extLst>
              </p:cNvPr>
              <p:cNvSpPr/>
              <p:nvPr/>
            </p:nvSpPr>
            <p:spPr>
              <a:xfrm>
                <a:off x="4844919" y="4464029"/>
                <a:ext cx="1516858" cy="38611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30" name="正方形/長方形 1029">
              <a:extLst>
                <a:ext uri="{FF2B5EF4-FFF2-40B4-BE49-F238E27FC236}">
                  <a16:creationId xmlns:a16="http://schemas.microsoft.com/office/drawing/2014/main" id="{8D2450F0-69E9-324C-E6FC-5F929DCD1EBD}"/>
                </a:ext>
              </a:extLst>
            </p:cNvPr>
            <p:cNvSpPr/>
            <p:nvPr/>
          </p:nvSpPr>
          <p:spPr>
            <a:xfrm>
              <a:off x="600793" y="3344458"/>
              <a:ext cx="7934172" cy="32135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4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It</a:t>
              </a:r>
              <a:r>
                <a:rPr kumimoji="1" lang="ja-JP" altLang="en-US" sz="4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ja-JP" sz="4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is</a:t>
              </a:r>
              <a:r>
                <a:rPr kumimoji="1" lang="ja-JP" altLang="en-US" sz="4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ja-JP" sz="4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important</a:t>
              </a:r>
              <a:r>
                <a:rPr kumimoji="1" lang="ja-JP" altLang="en-US" sz="4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ja-JP" sz="4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 use  both xylose and glucose</a:t>
              </a:r>
              <a:endParaRPr kumimoji="1" lang="ja-JP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043" name="直線コネクタ 1042">
            <a:extLst>
              <a:ext uri="{FF2B5EF4-FFF2-40B4-BE49-F238E27FC236}">
                <a16:creationId xmlns:a16="http://schemas.microsoft.com/office/drawing/2014/main" id="{33CAE492-2D4F-D1CE-4D71-B5183823668C}"/>
              </a:ext>
            </a:extLst>
          </p:cNvPr>
          <p:cNvCxnSpPr>
            <a:cxnSpLocks/>
          </p:cNvCxnSpPr>
          <p:nvPr/>
        </p:nvCxnSpPr>
        <p:spPr>
          <a:xfrm>
            <a:off x="7586409" y="10680333"/>
            <a:ext cx="0" cy="425505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5" name="図 1044">
            <a:extLst>
              <a:ext uri="{FF2B5EF4-FFF2-40B4-BE49-F238E27FC236}">
                <a16:creationId xmlns:a16="http://schemas.microsoft.com/office/drawing/2014/main" id="{D4F5F618-1E6D-CAEB-7C21-3A4A3A7864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661433" y="10785422"/>
            <a:ext cx="2991100" cy="1354099"/>
          </a:xfrm>
          <a:prstGeom prst="rect">
            <a:avLst/>
          </a:prstGeom>
        </p:spPr>
      </p:pic>
      <p:sp>
        <p:nvSpPr>
          <p:cNvPr id="1047" name="テキスト ボックス 1046">
            <a:extLst>
              <a:ext uri="{FF2B5EF4-FFF2-40B4-BE49-F238E27FC236}">
                <a16:creationId xmlns:a16="http://schemas.microsoft.com/office/drawing/2014/main" id="{651A3FEC-973E-16AE-F9DD-61FB0E282026}"/>
              </a:ext>
            </a:extLst>
          </p:cNvPr>
          <p:cNvSpPr txBox="1"/>
          <p:nvPr/>
        </p:nvSpPr>
        <p:spPr>
          <a:xfrm>
            <a:off x="3384282" y="10953120"/>
            <a:ext cx="4487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・</a:t>
            </a:r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Five-carbon sugar alcohol</a:t>
            </a:r>
          </a:p>
          <a:p>
            <a:r>
              <a:rPr kumimoji="1" lang="ja-JP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・</a:t>
            </a:r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Natural sweetener for</a:t>
            </a:r>
          </a:p>
          <a:p>
            <a:r>
              <a:rPr kumimoji="1" lang="ja-JP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food and medical usage</a:t>
            </a:r>
          </a:p>
        </p:txBody>
      </p:sp>
      <p:grpSp>
        <p:nvGrpSpPr>
          <p:cNvPr id="1051" name="グループ化 1050">
            <a:extLst>
              <a:ext uri="{FF2B5EF4-FFF2-40B4-BE49-F238E27FC236}">
                <a16:creationId xmlns:a16="http://schemas.microsoft.com/office/drawing/2014/main" id="{CEE1E53F-9091-661F-06AE-D97084BEF83B}"/>
              </a:ext>
            </a:extLst>
          </p:cNvPr>
          <p:cNvGrpSpPr/>
          <p:nvPr/>
        </p:nvGrpSpPr>
        <p:grpSpPr>
          <a:xfrm>
            <a:off x="607610" y="12905159"/>
            <a:ext cx="6126534" cy="2065697"/>
            <a:chOff x="2895325" y="1495432"/>
            <a:chExt cx="5955902" cy="1757882"/>
          </a:xfrm>
        </p:grpSpPr>
        <p:pic>
          <p:nvPicPr>
            <p:cNvPr id="1110" name="図 1109">
              <a:extLst>
                <a:ext uri="{FF2B5EF4-FFF2-40B4-BE49-F238E27FC236}">
                  <a16:creationId xmlns:a16="http://schemas.microsoft.com/office/drawing/2014/main" id="{B15BFEEA-AD4F-FE3C-5CC8-6206832BE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tretch>
              <a:fillRect/>
            </a:stretch>
          </p:blipFill>
          <p:spPr>
            <a:xfrm>
              <a:off x="3485053" y="1495432"/>
              <a:ext cx="1755099" cy="131632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111" name="矢印: 右 1110">
              <a:extLst>
                <a:ext uri="{FF2B5EF4-FFF2-40B4-BE49-F238E27FC236}">
                  <a16:creationId xmlns:a16="http://schemas.microsoft.com/office/drawing/2014/main" id="{12F77FB9-8A83-F3E1-DD10-82B4894C0050}"/>
                </a:ext>
              </a:extLst>
            </p:cNvPr>
            <p:cNvSpPr/>
            <p:nvPr/>
          </p:nvSpPr>
          <p:spPr>
            <a:xfrm>
              <a:off x="5479741" y="1782161"/>
              <a:ext cx="1332024" cy="742865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2" name="テキスト ボックス 1111">
              <a:extLst>
                <a:ext uri="{FF2B5EF4-FFF2-40B4-BE49-F238E27FC236}">
                  <a16:creationId xmlns:a16="http://schemas.microsoft.com/office/drawing/2014/main" id="{C922A147-C6A8-3B1C-CE22-99EA8B43AB6C}"/>
                </a:ext>
              </a:extLst>
            </p:cNvPr>
            <p:cNvSpPr txBox="1"/>
            <p:nvPr/>
          </p:nvSpPr>
          <p:spPr>
            <a:xfrm>
              <a:off x="5263743" y="1914858"/>
              <a:ext cx="1455019" cy="445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kumimoji="1" lang="ja-JP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3" name="テキスト ボックス 1112">
              <a:extLst>
                <a:ext uri="{FF2B5EF4-FFF2-40B4-BE49-F238E27FC236}">
                  <a16:creationId xmlns:a16="http://schemas.microsoft.com/office/drawing/2014/main" id="{1FD32D3A-B721-C431-E4A3-8DD4D42AE6BE}"/>
                </a:ext>
              </a:extLst>
            </p:cNvPr>
            <p:cNvSpPr txBox="1"/>
            <p:nvPr/>
          </p:nvSpPr>
          <p:spPr>
            <a:xfrm>
              <a:off x="5348442" y="2099568"/>
              <a:ext cx="1455019" cy="445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kumimoji="1" lang="ja-JP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14" name="図 1113">
              <a:extLst>
                <a:ext uri="{FF2B5EF4-FFF2-40B4-BE49-F238E27FC236}">
                  <a16:creationId xmlns:a16="http://schemas.microsoft.com/office/drawing/2014/main" id="{0BEA7986-86C8-D11C-F098-60E8D0290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8"/>
                </a:ext>
              </a:extLst>
            </a:blip>
            <a:stretch>
              <a:fillRect/>
            </a:stretch>
          </p:blipFill>
          <p:spPr>
            <a:xfrm>
              <a:off x="7051354" y="1495432"/>
              <a:ext cx="1755099" cy="134755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115" name="テキスト ボックス 1114">
              <a:extLst>
                <a:ext uri="{FF2B5EF4-FFF2-40B4-BE49-F238E27FC236}">
                  <a16:creationId xmlns:a16="http://schemas.microsoft.com/office/drawing/2014/main" id="{3203C0D2-A706-0D58-D568-1309D9B76789}"/>
                </a:ext>
              </a:extLst>
            </p:cNvPr>
            <p:cNvSpPr txBox="1"/>
            <p:nvPr/>
          </p:nvSpPr>
          <p:spPr>
            <a:xfrm>
              <a:off x="2895325" y="2808060"/>
              <a:ext cx="2505983" cy="445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Forest resources</a:t>
              </a:r>
              <a:endParaRPr kumimoji="1" lang="ja-JP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6" name="テキスト ボックス 1115">
              <a:extLst>
                <a:ext uri="{FF2B5EF4-FFF2-40B4-BE49-F238E27FC236}">
                  <a16:creationId xmlns:a16="http://schemas.microsoft.com/office/drawing/2014/main" id="{0C2ECC0E-6FAF-27EE-B69E-C9BCDDE8EC1C}"/>
                </a:ext>
              </a:extLst>
            </p:cNvPr>
            <p:cNvSpPr txBox="1"/>
            <p:nvPr/>
          </p:nvSpPr>
          <p:spPr>
            <a:xfrm>
              <a:off x="7006578" y="2808060"/>
              <a:ext cx="1844649" cy="445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Xylitol</a:t>
              </a:r>
              <a:endParaRPr kumimoji="1" lang="ja-JP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7" name="テキスト ボックス 1116">
              <a:extLst>
                <a:ext uri="{FF2B5EF4-FFF2-40B4-BE49-F238E27FC236}">
                  <a16:creationId xmlns:a16="http://schemas.microsoft.com/office/drawing/2014/main" id="{8851DFCE-C644-9A55-94C6-16A16FE686D5}"/>
                </a:ext>
              </a:extLst>
            </p:cNvPr>
            <p:cNvSpPr txBox="1"/>
            <p:nvPr/>
          </p:nvSpPr>
          <p:spPr>
            <a:xfrm>
              <a:off x="5074187" y="2513491"/>
              <a:ext cx="2351086" cy="707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Chemical</a:t>
              </a:r>
              <a:r>
                <a:rPr kumimoji="1" lang="ja-JP" altLang="en-US" sz="24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1" lang="en-US" altLang="ja-JP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kumimoji="1" lang="en-US" altLang="ja-JP" sz="24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hydrogenation</a:t>
              </a:r>
              <a:endParaRPr kumimoji="1" lang="ja-JP" alt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18" name="直線コネクタ 1117">
              <a:extLst>
                <a:ext uri="{FF2B5EF4-FFF2-40B4-BE49-F238E27FC236}">
                  <a16:creationId xmlns:a16="http://schemas.microsoft.com/office/drawing/2014/main" id="{ADF6B1CC-B603-4EFE-641F-437B901E9DA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13921" y="2252927"/>
              <a:ext cx="231539" cy="44174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9" name="テキスト ボックス 1058">
            <a:extLst>
              <a:ext uri="{FF2B5EF4-FFF2-40B4-BE49-F238E27FC236}">
                <a16:creationId xmlns:a16="http://schemas.microsoft.com/office/drawing/2014/main" id="{D6E492C4-D461-067C-A8B5-75E883FDBBBB}"/>
              </a:ext>
            </a:extLst>
          </p:cNvPr>
          <p:cNvSpPr txBox="1"/>
          <p:nvPr/>
        </p:nvSpPr>
        <p:spPr>
          <a:xfrm>
            <a:off x="570922" y="12198995"/>
            <a:ext cx="6163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Industrial</a:t>
            </a:r>
            <a:r>
              <a:rPr kumimoji="1" lang="ja-JP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xylitol</a:t>
            </a:r>
            <a:r>
              <a:rPr kumimoji="1" lang="ja-JP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</a:t>
            </a:r>
            <a:endParaRPr kumimoji="1" lang="ja-JP" alt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4" name="グループ化 333">
            <a:extLst>
              <a:ext uri="{FF2B5EF4-FFF2-40B4-BE49-F238E27FC236}">
                <a16:creationId xmlns:a16="http://schemas.microsoft.com/office/drawing/2014/main" id="{0E1C674A-6904-4C7A-19F4-E6D053362677}"/>
              </a:ext>
            </a:extLst>
          </p:cNvPr>
          <p:cNvGrpSpPr/>
          <p:nvPr/>
        </p:nvGrpSpPr>
        <p:grpSpPr>
          <a:xfrm>
            <a:off x="7617126" y="10953120"/>
            <a:ext cx="7962491" cy="4001372"/>
            <a:chOff x="7159926" y="10953120"/>
            <a:chExt cx="7962491" cy="4001372"/>
          </a:xfrm>
        </p:grpSpPr>
        <p:pic>
          <p:nvPicPr>
            <p:cNvPr id="1048" name="図 1047">
              <a:extLst>
                <a:ext uri="{FF2B5EF4-FFF2-40B4-BE49-F238E27FC236}">
                  <a16:creationId xmlns:a16="http://schemas.microsoft.com/office/drawing/2014/main" id="{43620766-5B9D-48F8-24BB-27CDC9A32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7414213" y="11268643"/>
              <a:ext cx="1465154" cy="584282"/>
            </a:xfrm>
            <a:prstGeom prst="rect">
              <a:avLst/>
            </a:prstGeom>
          </p:spPr>
        </p:pic>
        <p:sp>
          <p:nvSpPr>
            <p:cNvPr id="1049" name="テキスト ボックス 1048">
              <a:extLst>
                <a:ext uri="{FF2B5EF4-FFF2-40B4-BE49-F238E27FC236}">
                  <a16:creationId xmlns:a16="http://schemas.microsoft.com/office/drawing/2014/main" id="{3A027E5E-4DDF-9375-05F9-5D9A48058C41}"/>
                </a:ext>
              </a:extLst>
            </p:cNvPr>
            <p:cNvSpPr txBox="1"/>
            <p:nvPr/>
          </p:nvSpPr>
          <p:spPr>
            <a:xfrm>
              <a:off x="8777270" y="10953120"/>
              <a:ext cx="63451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・</a:t>
              </a:r>
              <a:r>
                <a:rPr kumimoji="1" lang="en-US" altLang="ja-JP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Volatile</a:t>
              </a:r>
              <a:r>
                <a:rPr kumimoji="1" lang="ja-JP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ja-JP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colorless</a:t>
              </a:r>
              <a:r>
                <a:rPr kumimoji="1" lang="ja-JP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ja-JP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liquid</a:t>
              </a:r>
            </a:p>
            <a:p>
              <a:r>
                <a:rPr kumimoji="1" lang="ja-JP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・</a:t>
              </a:r>
              <a:r>
                <a:rPr kumimoji="1" lang="en-US" altLang="ja-JP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Various uses such as disinfectants</a:t>
              </a:r>
            </a:p>
            <a:p>
              <a:r>
                <a:rPr kumimoji="1" lang="ja-JP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　</a:t>
              </a:r>
              <a:r>
                <a:rPr kumimoji="1" lang="en-US" altLang="ja-JP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sterilizers, food additives, fuel, etc.</a:t>
              </a:r>
            </a:p>
          </p:txBody>
        </p:sp>
        <p:sp>
          <p:nvSpPr>
            <p:cNvPr id="1060" name="テキスト ボックス 1059">
              <a:extLst>
                <a:ext uri="{FF2B5EF4-FFF2-40B4-BE49-F238E27FC236}">
                  <a16:creationId xmlns:a16="http://schemas.microsoft.com/office/drawing/2014/main" id="{2B364053-ADF3-804E-933C-E712B035330B}"/>
                </a:ext>
              </a:extLst>
            </p:cNvPr>
            <p:cNvSpPr txBox="1"/>
            <p:nvPr/>
          </p:nvSpPr>
          <p:spPr>
            <a:xfrm>
              <a:off x="7502166" y="12202611"/>
              <a:ext cx="67177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Industrial</a:t>
              </a:r>
              <a:r>
                <a:rPr kumimoji="1" lang="ja-JP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ja-JP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ethanol</a:t>
              </a:r>
              <a:r>
                <a:rPr kumimoji="1" lang="ja-JP" altLang="en-US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ja-JP" sz="28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production</a:t>
              </a:r>
              <a:endParaRPr kumimoji="1" lang="ja-JP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076" name="グループ化 1075">
              <a:extLst>
                <a:ext uri="{FF2B5EF4-FFF2-40B4-BE49-F238E27FC236}">
                  <a16:creationId xmlns:a16="http://schemas.microsoft.com/office/drawing/2014/main" id="{19A4C853-EF65-C1DC-0324-35DC75821ACD}"/>
                </a:ext>
              </a:extLst>
            </p:cNvPr>
            <p:cNvGrpSpPr/>
            <p:nvPr/>
          </p:nvGrpSpPr>
          <p:grpSpPr>
            <a:xfrm>
              <a:off x="7159926" y="12905159"/>
              <a:ext cx="7495080" cy="2049333"/>
              <a:chOff x="4148721" y="4894008"/>
              <a:chExt cx="4939632" cy="1293150"/>
            </a:xfrm>
          </p:grpSpPr>
          <p:sp>
            <p:nvSpPr>
              <p:cNvPr id="1077" name="テキスト ボックス 1076">
                <a:extLst>
                  <a:ext uri="{FF2B5EF4-FFF2-40B4-BE49-F238E27FC236}">
                    <a16:creationId xmlns:a16="http://schemas.microsoft.com/office/drawing/2014/main" id="{CCB729B4-3203-786D-8CF5-39B689D7DE05}"/>
                  </a:ext>
                </a:extLst>
              </p:cNvPr>
              <p:cNvSpPr txBox="1"/>
              <p:nvPr/>
            </p:nvSpPr>
            <p:spPr>
              <a:xfrm>
                <a:off x="4148721" y="5855542"/>
                <a:ext cx="2348698" cy="330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Petroleum</a:t>
                </a:r>
                <a:r>
                  <a:rPr kumimoji="1" lang="ja-JP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→</a:t>
                </a:r>
                <a:r>
                  <a:rPr kumimoji="1" lang="en-US" altLang="ja-JP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Naphtha</a:t>
                </a:r>
                <a:endParaRPr kumimoji="1" lang="ja-JP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080" name="グループ化 1079">
                <a:extLst>
                  <a:ext uri="{FF2B5EF4-FFF2-40B4-BE49-F238E27FC236}">
                    <a16:creationId xmlns:a16="http://schemas.microsoft.com/office/drawing/2014/main" id="{4FAA3A17-4A36-7618-FC92-79E2F2BF9176}"/>
                  </a:ext>
                </a:extLst>
              </p:cNvPr>
              <p:cNvGrpSpPr/>
              <p:nvPr/>
            </p:nvGrpSpPr>
            <p:grpSpPr>
              <a:xfrm>
                <a:off x="4672713" y="4894008"/>
                <a:ext cx="4415640" cy="1293150"/>
                <a:chOff x="4672713" y="4894008"/>
                <a:chExt cx="4415640" cy="1293150"/>
              </a:xfrm>
            </p:grpSpPr>
            <p:pic>
              <p:nvPicPr>
                <p:cNvPr id="1081" name="図 1080">
                  <a:extLst>
                    <a:ext uri="{FF2B5EF4-FFF2-40B4-BE49-F238E27FC236}">
                      <a16:creationId xmlns:a16="http://schemas.microsoft.com/office/drawing/2014/main" id="{9F7684D1-DEA3-F21B-238D-ABF5D92DAF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2"/>
                    </a:ext>
                  </a:extLst>
                </a:blip>
                <a:srcRect l="18832" t="28899" r="15351"/>
                <a:stretch/>
              </p:blipFill>
              <p:spPr>
                <a:xfrm>
                  <a:off x="4672713" y="4894008"/>
                  <a:ext cx="1207915" cy="988592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sp>
              <p:nvSpPr>
                <p:cNvPr id="1082" name="矢印: 右 1081">
                  <a:extLst>
                    <a:ext uri="{FF2B5EF4-FFF2-40B4-BE49-F238E27FC236}">
                      <a16:creationId xmlns:a16="http://schemas.microsoft.com/office/drawing/2014/main" id="{923B2259-160B-F544-BD2D-5587CA6B6F50}"/>
                    </a:ext>
                  </a:extLst>
                </p:cNvPr>
                <p:cNvSpPr/>
                <p:nvPr/>
              </p:nvSpPr>
              <p:spPr>
                <a:xfrm>
                  <a:off x="5964196" y="5182900"/>
                  <a:ext cx="408956" cy="550742"/>
                </a:xfrm>
                <a:prstGeom prst="rightArrow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1083" name="グループ化 1082">
                  <a:extLst>
                    <a:ext uri="{FF2B5EF4-FFF2-40B4-BE49-F238E27FC236}">
                      <a16:creationId xmlns:a16="http://schemas.microsoft.com/office/drawing/2014/main" id="{743221FC-61C2-6BE8-260F-6AEE82C71766}"/>
                    </a:ext>
                  </a:extLst>
                </p:cNvPr>
                <p:cNvGrpSpPr/>
                <p:nvPr/>
              </p:nvGrpSpPr>
              <p:grpSpPr>
                <a:xfrm>
                  <a:off x="6087442" y="4963270"/>
                  <a:ext cx="1610265" cy="1218177"/>
                  <a:chOff x="6645710" y="4963270"/>
                  <a:chExt cx="1610265" cy="1218177"/>
                </a:xfrm>
              </p:grpSpPr>
              <p:pic>
                <p:nvPicPr>
                  <p:cNvPr id="1108" name="図 1107">
                    <a:extLst>
                      <a:ext uri="{FF2B5EF4-FFF2-40B4-BE49-F238E27FC236}">
                        <a16:creationId xmlns:a16="http://schemas.microsoft.com/office/drawing/2014/main" id="{C0906D3D-95B3-5767-507B-40CB04868F9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002267" y="4963270"/>
                    <a:ext cx="897151" cy="908428"/>
                  </a:xfrm>
                  <a:prstGeom prst="rect">
                    <a:avLst/>
                  </a:prstGeom>
                </p:spPr>
              </p:pic>
              <p:sp>
                <p:nvSpPr>
                  <p:cNvPr id="1109" name="テキスト ボックス 1108">
                    <a:extLst>
                      <a:ext uri="{FF2B5EF4-FFF2-40B4-BE49-F238E27FC236}">
                        <a16:creationId xmlns:a16="http://schemas.microsoft.com/office/drawing/2014/main" id="{813791E6-D1BB-342C-EE75-38B18D42BB3F}"/>
                      </a:ext>
                    </a:extLst>
                  </p:cNvPr>
                  <p:cNvSpPr txBox="1"/>
                  <p:nvPr/>
                </p:nvSpPr>
                <p:spPr>
                  <a:xfrm>
                    <a:off x="6645710" y="5851290"/>
                    <a:ext cx="1610265" cy="33015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altLang="ja-JP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Ethylene</a:t>
                    </a:r>
                    <a:endParaRPr kumimoji="1" lang="ja-JP" alt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084" name="グループ化 1083">
                  <a:extLst>
                    <a:ext uri="{FF2B5EF4-FFF2-40B4-BE49-F238E27FC236}">
                      <a16:creationId xmlns:a16="http://schemas.microsoft.com/office/drawing/2014/main" id="{B7A8C1D5-456A-DC6D-A156-63ADAF86EE33}"/>
                    </a:ext>
                  </a:extLst>
                </p:cNvPr>
                <p:cNvGrpSpPr/>
                <p:nvPr/>
              </p:nvGrpSpPr>
              <p:grpSpPr>
                <a:xfrm>
                  <a:off x="7478088" y="4898817"/>
                  <a:ext cx="1610265" cy="1288341"/>
                  <a:chOff x="8600172" y="4894008"/>
                  <a:chExt cx="1610265" cy="1288341"/>
                </a:xfrm>
              </p:grpSpPr>
              <p:pic>
                <p:nvPicPr>
                  <p:cNvPr id="1086" name="図 1085">
                    <a:extLst>
                      <a:ext uri="{FF2B5EF4-FFF2-40B4-BE49-F238E27FC236}">
                        <a16:creationId xmlns:a16="http://schemas.microsoft.com/office/drawing/2014/main" id="{64674735-61FE-B63E-6F4B-99AC9C65C98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5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6"/>
                      </a:ext>
                    </a:extLst>
                  </a:blip>
                  <a:srcRect t="7128" b="8128"/>
                  <a:stretch/>
                </p:blipFill>
                <p:spPr>
                  <a:xfrm>
                    <a:off x="9075914" y="4894008"/>
                    <a:ext cx="658781" cy="980953"/>
                  </a:xfrm>
                  <a:prstGeom prst="roundRect">
                    <a:avLst>
                      <a:gd name="adj" fmla="val 8594"/>
                    </a:avLst>
                  </a:prstGeom>
                  <a:solidFill>
                    <a:srgbClr val="FFFFFF">
                      <a:shade val="85000"/>
                    </a:srgbClr>
                  </a:solidFill>
                  <a:ln>
                    <a:noFill/>
                  </a:ln>
                  <a:effectLst>
                    <a:reflection blurRad="12700" stA="38000" endPos="28000" dist="5000" dir="5400000" sy="-100000" algn="bl" rotWithShape="0"/>
                  </a:effectLst>
                </p:spPr>
              </p:pic>
              <p:sp>
                <p:nvSpPr>
                  <p:cNvPr id="1087" name="テキスト ボックス 1086">
                    <a:extLst>
                      <a:ext uri="{FF2B5EF4-FFF2-40B4-BE49-F238E27FC236}">
                        <a16:creationId xmlns:a16="http://schemas.microsoft.com/office/drawing/2014/main" id="{508816F2-4771-D9A4-79CC-762F20E5B263}"/>
                      </a:ext>
                    </a:extLst>
                  </p:cNvPr>
                  <p:cNvSpPr txBox="1"/>
                  <p:nvPr/>
                </p:nvSpPr>
                <p:spPr>
                  <a:xfrm>
                    <a:off x="8600172" y="5852192"/>
                    <a:ext cx="1610265" cy="33015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altLang="ja-JP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Ethanol</a:t>
                    </a:r>
                    <a:endParaRPr kumimoji="1" lang="ja-JP" alt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085" name="矢印: 右 1084">
                  <a:extLst>
                    <a:ext uri="{FF2B5EF4-FFF2-40B4-BE49-F238E27FC236}">
                      <a16:creationId xmlns:a16="http://schemas.microsoft.com/office/drawing/2014/main" id="{4FC01093-5D07-9FA7-CDD7-8FA5D7689BDD}"/>
                    </a:ext>
                  </a:extLst>
                </p:cNvPr>
                <p:cNvSpPr/>
                <p:nvPr/>
              </p:nvSpPr>
              <p:spPr>
                <a:xfrm>
                  <a:off x="7415828" y="5182900"/>
                  <a:ext cx="408956" cy="550742"/>
                </a:xfrm>
                <a:prstGeom prst="rightArrow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grpSp>
        <p:nvGrpSpPr>
          <p:cNvPr id="327" name="グループ化 326">
            <a:extLst>
              <a:ext uri="{FF2B5EF4-FFF2-40B4-BE49-F238E27FC236}">
                <a16:creationId xmlns:a16="http://schemas.microsoft.com/office/drawing/2014/main" id="{91E52F15-FCBB-1865-86A1-A41834736945}"/>
              </a:ext>
            </a:extLst>
          </p:cNvPr>
          <p:cNvGrpSpPr/>
          <p:nvPr/>
        </p:nvGrpSpPr>
        <p:grpSpPr>
          <a:xfrm>
            <a:off x="229323" y="9906154"/>
            <a:ext cx="7036474" cy="769441"/>
            <a:chOff x="0" y="326777"/>
            <a:chExt cx="8335105" cy="769441"/>
          </a:xfrm>
        </p:grpSpPr>
        <p:sp>
          <p:nvSpPr>
            <p:cNvPr id="331" name="正方形/長方形 330">
              <a:extLst>
                <a:ext uri="{FF2B5EF4-FFF2-40B4-BE49-F238E27FC236}">
                  <a16:creationId xmlns:a16="http://schemas.microsoft.com/office/drawing/2014/main" id="{CB1A53BE-1933-50A8-8BB6-0A6DD599C4B0}"/>
                </a:ext>
              </a:extLst>
            </p:cNvPr>
            <p:cNvSpPr/>
            <p:nvPr/>
          </p:nvSpPr>
          <p:spPr>
            <a:xfrm>
              <a:off x="24537" y="952605"/>
              <a:ext cx="8310568" cy="120885"/>
            </a:xfrm>
            <a:prstGeom prst="rect">
              <a:avLst/>
            </a:prstGeom>
            <a:gradFill>
              <a:gsLst>
                <a:gs pos="22000">
                  <a:schemeClr val="accent1">
                    <a:lumMod val="60000"/>
                    <a:lumOff val="40000"/>
                  </a:schemeClr>
                </a:gs>
                <a:gs pos="0">
                  <a:schemeClr val="accent1"/>
                </a:gs>
                <a:gs pos="49000">
                  <a:schemeClr val="accent1">
                    <a:lumMod val="20000"/>
                    <a:lumOff val="80000"/>
                  </a:schemeClr>
                </a:gs>
                <a:gs pos="100000">
                  <a:schemeClr val="bg1"/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2" name="テキスト ボックス 331">
              <a:extLst>
                <a:ext uri="{FF2B5EF4-FFF2-40B4-BE49-F238E27FC236}">
                  <a16:creationId xmlns:a16="http://schemas.microsoft.com/office/drawing/2014/main" id="{01E40BBB-665B-EE47-0F47-B5F5B8B817CC}"/>
                </a:ext>
              </a:extLst>
            </p:cNvPr>
            <p:cNvSpPr txBox="1"/>
            <p:nvPr/>
          </p:nvSpPr>
          <p:spPr>
            <a:xfrm>
              <a:off x="0" y="326777"/>
              <a:ext cx="497840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Xylitol</a:t>
              </a:r>
              <a:endParaRPr kumimoji="1" lang="ja-JP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5" name="グループ化 334">
            <a:extLst>
              <a:ext uri="{FF2B5EF4-FFF2-40B4-BE49-F238E27FC236}">
                <a16:creationId xmlns:a16="http://schemas.microsoft.com/office/drawing/2014/main" id="{309000DB-FDAC-EA88-6313-336E0B0AE2FA}"/>
              </a:ext>
            </a:extLst>
          </p:cNvPr>
          <p:cNvGrpSpPr/>
          <p:nvPr/>
        </p:nvGrpSpPr>
        <p:grpSpPr>
          <a:xfrm>
            <a:off x="7729222" y="9904266"/>
            <a:ext cx="7036474" cy="769441"/>
            <a:chOff x="0" y="326777"/>
            <a:chExt cx="8335105" cy="769441"/>
          </a:xfrm>
        </p:grpSpPr>
        <p:sp>
          <p:nvSpPr>
            <p:cNvPr id="336" name="正方形/長方形 335">
              <a:extLst>
                <a:ext uri="{FF2B5EF4-FFF2-40B4-BE49-F238E27FC236}">
                  <a16:creationId xmlns:a16="http://schemas.microsoft.com/office/drawing/2014/main" id="{F549D4B2-CE77-7EE9-F008-E576949DCA8C}"/>
                </a:ext>
              </a:extLst>
            </p:cNvPr>
            <p:cNvSpPr/>
            <p:nvPr/>
          </p:nvSpPr>
          <p:spPr>
            <a:xfrm>
              <a:off x="24537" y="952605"/>
              <a:ext cx="8310568" cy="120885"/>
            </a:xfrm>
            <a:prstGeom prst="rect">
              <a:avLst/>
            </a:prstGeom>
            <a:gradFill>
              <a:gsLst>
                <a:gs pos="22000">
                  <a:schemeClr val="accent1">
                    <a:lumMod val="60000"/>
                    <a:lumOff val="40000"/>
                  </a:schemeClr>
                </a:gs>
                <a:gs pos="0">
                  <a:schemeClr val="accent1"/>
                </a:gs>
                <a:gs pos="49000">
                  <a:schemeClr val="accent1">
                    <a:lumMod val="20000"/>
                    <a:lumOff val="80000"/>
                  </a:schemeClr>
                </a:gs>
                <a:gs pos="100000">
                  <a:schemeClr val="bg1"/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7" name="テキスト ボックス 336">
              <a:extLst>
                <a:ext uri="{FF2B5EF4-FFF2-40B4-BE49-F238E27FC236}">
                  <a16:creationId xmlns:a16="http://schemas.microsoft.com/office/drawing/2014/main" id="{490D2BD8-9ED0-11CD-D5D0-7FE0C958ED66}"/>
                </a:ext>
              </a:extLst>
            </p:cNvPr>
            <p:cNvSpPr txBox="1"/>
            <p:nvPr/>
          </p:nvSpPr>
          <p:spPr>
            <a:xfrm>
              <a:off x="0" y="326777"/>
              <a:ext cx="497840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Ethanol</a:t>
              </a:r>
              <a:endParaRPr kumimoji="1" lang="ja-JP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9" name="グループ化 338">
            <a:extLst>
              <a:ext uri="{FF2B5EF4-FFF2-40B4-BE49-F238E27FC236}">
                <a16:creationId xmlns:a16="http://schemas.microsoft.com/office/drawing/2014/main" id="{FA9CBA6D-367F-13D3-124B-E3DB78F6E5C7}"/>
              </a:ext>
            </a:extLst>
          </p:cNvPr>
          <p:cNvGrpSpPr/>
          <p:nvPr/>
        </p:nvGrpSpPr>
        <p:grpSpPr>
          <a:xfrm>
            <a:off x="212686" y="38252554"/>
            <a:ext cx="7036474" cy="769441"/>
            <a:chOff x="0" y="326777"/>
            <a:chExt cx="8335105" cy="769441"/>
          </a:xfrm>
        </p:grpSpPr>
        <p:sp>
          <p:nvSpPr>
            <p:cNvPr id="340" name="正方形/長方形 339">
              <a:extLst>
                <a:ext uri="{FF2B5EF4-FFF2-40B4-BE49-F238E27FC236}">
                  <a16:creationId xmlns:a16="http://schemas.microsoft.com/office/drawing/2014/main" id="{6CE38566-5305-BF09-32D6-45C2ED6C7439}"/>
                </a:ext>
              </a:extLst>
            </p:cNvPr>
            <p:cNvSpPr/>
            <p:nvPr/>
          </p:nvSpPr>
          <p:spPr>
            <a:xfrm>
              <a:off x="24537" y="952605"/>
              <a:ext cx="8310568" cy="120885"/>
            </a:xfrm>
            <a:prstGeom prst="rect">
              <a:avLst/>
            </a:prstGeom>
            <a:gradFill>
              <a:gsLst>
                <a:gs pos="22000">
                  <a:schemeClr val="accent1">
                    <a:lumMod val="60000"/>
                    <a:lumOff val="40000"/>
                  </a:schemeClr>
                </a:gs>
                <a:gs pos="0">
                  <a:schemeClr val="accent1"/>
                </a:gs>
                <a:gs pos="49000">
                  <a:schemeClr val="accent1">
                    <a:lumMod val="20000"/>
                    <a:lumOff val="80000"/>
                  </a:schemeClr>
                </a:gs>
                <a:gs pos="100000">
                  <a:schemeClr val="bg1"/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1" name="テキスト ボックス 340">
              <a:extLst>
                <a:ext uri="{FF2B5EF4-FFF2-40B4-BE49-F238E27FC236}">
                  <a16:creationId xmlns:a16="http://schemas.microsoft.com/office/drawing/2014/main" id="{B33F0BD4-2E26-118A-6A09-4945E174F7CE}"/>
                </a:ext>
              </a:extLst>
            </p:cNvPr>
            <p:cNvSpPr txBox="1"/>
            <p:nvPr/>
          </p:nvSpPr>
          <p:spPr>
            <a:xfrm>
              <a:off x="0" y="326777"/>
              <a:ext cx="675581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Cell immobilization</a:t>
              </a:r>
              <a:endParaRPr kumimoji="1" lang="ja-JP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2" name="正方形/長方形 341">
            <a:extLst>
              <a:ext uri="{FF2B5EF4-FFF2-40B4-BE49-F238E27FC236}">
                <a16:creationId xmlns:a16="http://schemas.microsoft.com/office/drawing/2014/main" id="{1CFC2C73-6C38-5A73-9D1C-E4A3A0F9B6AC}"/>
              </a:ext>
            </a:extLst>
          </p:cNvPr>
          <p:cNvSpPr/>
          <p:nvPr/>
        </p:nvSpPr>
        <p:spPr>
          <a:xfrm>
            <a:off x="661433" y="15359229"/>
            <a:ext cx="13873918" cy="12524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Enhanced</a:t>
            </a:r>
            <a:r>
              <a:rPr kumimoji="1" lang="ja-JP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xylitol</a:t>
            </a:r>
            <a:r>
              <a:rPr kumimoji="1" lang="ja-JP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kumimoji="1" lang="ja-JP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ethanol production based on </a:t>
            </a:r>
          </a:p>
          <a:p>
            <a:pPr algn="ctr"/>
            <a:r>
              <a:rPr kumimoji="1" lang="en-US" altLang="ja-JP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co-cultivation of xylitol-producing yeast and flocculent yeast</a:t>
            </a:r>
            <a:endParaRPr kumimoji="1" lang="ja-JP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3" name="グループ化 342">
            <a:extLst>
              <a:ext uri="{FF2B5EF4-FFF2-40B4-BE49-F238E27FC236}">
                <a16:creationId xmlns:a16="http://schemas.microsoft.com/office/drawing/2014/main" id="{48DA8AAC-993D-F8C0-CD82-CEEB6142C820}"/>
              </a:ext>
            </a:extLst>
          </p:cNvPr>
          <p:cNvGrpSpPr/>
          <p:nvPr/>
        </p:nvGrpSpPr>
        <p:grpSpPr>
          <a:xfrm>
            <a:off x="212686" y="31470995"/>
            <a:ext cx="6658932" cy="769441"/>
            <a:chOff x="0" y="326777"/>
            <a:chExt cx="8335105" cy="769441"/>
          </a:xfrm>
        </p:grpSpPr>
        <p:sp>
          <p:nvSpPr>
            <p:cNvPr id="344" name="正方形/長方形 343">
              <a:extLst>
                <a:ext uri="{FF2B5EF4-FFF2-40B4-BE49-F238E27FC236}">
                  <a16:creationId xmlns:a16="http://schemas.microsoft.com/office/drawing/2014/main" id="{D6AA0429-60CE-76BA-48BC-C41D27D39A41}"/>
                </a:ext>
              </a:extLst>
            </p:cNvPr>
            <p:cNvSpPr/>
            <p:nvPr/>
          </p:nvSpPr>
          <p:spPr>
            <a:xfrm>
              <a:off x="24537" y="952605"/>
              <a:ext cx="8310568" cy="120885"/>
            </a:xfrm>
            <a:prstGeom prst="rect">
              <a:avLst/>
            </a:prstGeom>
            <a:gradFill>
              <a:gsLst>
                <a:gs pos="22000">
                  <a:schemeClr val="accent1">
                    <a:lumMod val="60000"/>
                    <a:lumOff val="40000"/>
                  </a:schemeClr>
                </a:gs>
                <a:gs pos="0">
                  <a:schemeClr val="accent1"/>
                </a:gs>
                <a:gs pos="49000">
                  <a:schemeClr val="accent1">
                    <a:lumMod val="20000"/>
                    <a:lumOff val="80000"/>
                  </a:schemeClr>
                </a:gs>
                <a:gs pos="100000">
                  <a:schemeClr val="bg1"/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5" name="テキスト ボックス 344">
              <a:extLst>
                <a:ext uri="{FF2B5EF4-FFF2-40B4-BE49-F238E27FC236}">
                  <a16:creationId xmlns:a16="http://schemas.microsoft.com/office/drawing/2014/main" id="{2D5E6F29-9D2E-3A00-9CA7-D6104969E6E7}"/>
                </a:ext>
              </a:extLst>
            </p:cNvPr>
            <p:cNvSpPr txBox="1"/>
            <p:nvPr/>
          </p:nvSpPr>
          <p:spPr>
            <a:xfrm>
              <a:off x="0" y="326777"/>
              <a:ext cx="675581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Air-lift bioreactor</a:t>
              </a:r>
              <a:endParaRPr kumimoji="1" lang="ja-JP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6" name="グループ化 345">
            <a:extLst>
              <a:ext uri="{FF2B5EF4-FFF2-40B4-BE49-F238E27FC236}">
                <a16:creationId xmlns:a16="http://schemas.microsoft.com/office/drawing/2014/main" id="{56B2256C-7C4F-2A92-872F-67F52D1CBBB4}"/>
              </a:ext>
            </a:extLst>
          </p:cNvPr>
          <p:cNvGrpSpPr/>
          <p:nvPr/>
        </p:nvGrpSpPr>
        <p:grpSpPr>
          <a:xfrm>
            <a:off x="231636" y="27889595"/>
            <a:ext cx="6639330" cy="769441"/>
            <a:chOff x="-1" y="326777"/>
            <a:chExt cx="8335106" cy="769441"/>
          </a:xfrm>
        </p:grpSpPr>
        <p:sp>
          <p:nvSpPr>
            <p:cNvPr id="349" name="正方形/長方形 348">
              <a:extLst>
                <a:ext uri="{FF2B5EF4-FFF2-40B4-BE49-F238E27FC236}">
                  <a16:creationId xmlns:a16="http://schemas.microsoft.com/office/drawing/2014/main" id="{1FC5944B-E311-E419-4FB9-BE8F38D07EB3}"/>
                </a:ext>
              </a:extLst>
            </p:cNvPr>
            <p:cNvSpPr/>
            <p:nvPr/>
          </p:nvSpPr>
          <p:spPr>
            <a:xfrm>
              <a:off x="24537" y="952605"/>
              <a:ext cx="8310568" cy="120885"/>
            </a:xfrm>
            <a:prstGeom prst="rect">
              <a:avLst/>
            </a:prstGeom>
            <a:gradFill>
              <a:gsLst>
                <a:gs pos="22000">
                  <a:schemeClr val="accent1">
                    <a:lumMod val="60000"/>
                    <a:lumOff val="40000"/>
                  </a:schemeClr>
                </a:gs>
                <a:gs pos="0">
                  <a:schemeClr val="accent1"/>
                </a:gs>
                <a:gs pos="49000">
                  <a:schemeClr val="accent1">
                    <a:lumMod val="20000"/>
                    <a:lumOff val="80000"/>
                  </a:schemeClr>
                </a:gs>
                <a:gs pos="100000">
                  <a:schemeClr val="bg1"/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0" name="テキスト ボックス 349">
              <a:extLst>
                <a:ext uri="{FF2B5EF4-FFF2-40B4-BE49-F238E27FC236}">
                  <a16:creationId xmlns:a16="http://schemas.microsoft.com/office/drawing/2014/main" id="{FAE52272-B0AC-6D4C-0EEF-6C62BDF2EC40}"/>
                </a:ext>
              </a:extLst>
            </p:cNvPr>
            <p:cNvSpPr txBox="1"/>
            <p:nvPr/>
          </p:nvSpPr>
          <p:spPr>
            <a:xfrm>
              <a:off x="-1" y="326777"/>
              <a:ext cx="79928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Fermentation conditions</a:t>
              </a:r>
              <a:endParaRPr kumimoji="1" lang="ja-JP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2" name="グループ化 351">
            <a:extLst>
              <a:ext uri="{FF2B5EF4-FFF2-40B4-BE49-F238E27FC236}">
                <a16:creationId xmlns:a16="http://schemas.microsoft.com/office/drawing/2014/main" id="{6B462830-A917-FBED-A8BE-4C2EBCEBE2AF}"/>
              </a:ext>
            </a:extLst>
          </p:cNvPr>
          <p:cNvGrpSpPr/>
          <p:nvPr/>
        </p:nvGrpSpPr>
        <p:grpSpPr>
          <a:xfrm>
            <a:off x="6961388" y="27889750"/>
            <a:ext cx="7931310" cy="1446550"/>
            <a:chOff x="0" y="326777"/>
            <a:chExt cx="9927764" cy="1446550"/>
          </a:xfrm>
        </p:grpSpPr>
        <p:sp>
          <p:nvSpPr>
            <p:cNvPr id="360" name="正方形/長方形 359">
              <a:extLst>
                <a:ext uri="{FF2B5EF4-FFF2-40B4-BE49-F238E27FC236}">
                  <a16:creationId xmlns:a16="http://schemas.microsoft.com/office/drawing/2014/main" id="{85290331-CAA7-3407-5689-11DEF8C51091}"/>
                </a:ext>
              </a:extLst>
            </p:cNvPr>
            <p:cNvSpPr/>
            <p:nvPr/>
          </p:nvSpPr>
          <p:spPr>
            <a:xfrm>
              <a:off x="24537" y="1626356"/>
              <a:ext cx="9903227" cy="109372"/>
            </a:xfrm>
            <a:prstGeom prst="rect">
              <a:avLst/>
            </a:prstGeom>
            <a:gradFill>
              <a:gsLst>
                <a:gs pos="22000">
                  <a:schemeClr val="accent1">
                    <a:lumMod val="60000"/>
                    <a:lumOff val="40000"/>
                  </a:schemeClr>
                </a:gs>
                <a:gs pos="0">
                  <a:schemeClr val="accent1"/>
                </a:gs>
                <a:gs pos="49000">
                  <a:schemeClr val="accent1">
                    <a:lumMod val="20000"/>
                    <a:lumOff val="80000"/>
                  </a:schemeClr>
                </a:gs>
                <a:gs pos="100000">
                  <a:schemeClr val="bg1"/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1" name="テキスト ボックス 360">
              <a:extLst>
                <a:ext uri="{FF2B5EF4-FFF2-40B4-BE49-F238E27FC236}">
                  <a16:creationId xmlns:a16="http://schemas.microsoft.com/office/drawing/2014/main" id="{9C7DE10A-C0C8-9306-ECC3-5F47024B8626}"/>
                </a:ext>
              </a:extLst>
            </p:cNvPr>
            <p:cNvSpPr txBox="1"/>
            <p:nvPr/>
          </p:nvSpPr>
          <p:spPr>
            <a:xfrm>
              <a:off x="0" y="326777"/>
              <a:ext cx="99277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Procedure for repeated batch culture based on co-cultivation</a:t>
              </a:r>
              <a:endParaRPr kumimoji="1" lang="ja-JP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6" name="グループ化 365">
            <a:extLst>
              <a:ext uri="{FF2B5EF4-FFF2-40B4-BE49-F238E27FC236}">
                <a16:creationId xmlns:a16="http://schemas.microsoft.com/office/drawing/2014/main" id="{17E0D9D0-2A39-5472-FF52-6AF19AA08B41}"/>
              </a:ext>
            </a:extLst>
          </p:cNvPr>
          <p:cNvGrpSpPr/>
          <p:nvPr/>
        </p:nvGrpSpPr>
        <p:grpSpPr>
          <a:xfrm>
            <a:off x="229323" y="18136018"/>
            <a:ext cx="7036474" cy="769441"/>
            <a:chOff x="0" y="326777"/>
            <a:chExt cx="8335105" cy="769441"/>
          </a:xfrm>
        </p:grpSpPr>
        <p:sp>
          <p:nvSpPr>
            <p:cNvPr id="375" name="正方形/長方形 374">
              <a:extLst>
                <a:ext uri="{FF2B5EF4-FFF2-40B4-BE49-F238E27FC236}">
                  <a16:creationId xmlns:a16="http://schemas.microsoft.com/office/drawing/2014/main" id="{C86B7DA2-EC8F-BA5D-5335-F38ECCD1EC27}"/>
                </a:ext>
              </a:extLst>
            </p:cNvPr>
            <p:cNvSpPr/>
            <p:nvPr/>
          </p:nvSpPr>
          <p:spPr>
            <a:xfrm>
              <a:off x="24537" y="952605"/>
              <a:ext cx="8310568" cy="120885"/>
            </a:xfrm>
            <a:prstGeom prst="rect">
              <a:avLst/>
            </a:prstGeom>
            <a:gradFill>
              <a:gsLst>
                <a:gs pos="22000">
                  <a:schemeClr val="accent1">
                    <a:lumMod val="60000"/>
                    <a:lumOff val="40000"/>
                  </a:schemeClr>
                </a:gs>
                <a:gs pos="0">
                  <a:schemeClr val="accent1"/>
                </a:gs>
                <a:gs pos="49000">
                  <a:schemeClr val="accent1">
                    <a:lumMod val="20000"/>
                    <a:lumOff val="80000"/>
                  </a:schemeClr>
                </a:gs>
                <a:gs pos="100000">
                  <a:schemeClr val="bg1"/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6" name="テキスト ボックス 375">
              <a:extLst>
                <a:ext uri="{FF2B5EF4-FFF2-40B4-BE49-F238E27FC236}">
                  <a16:creationId xmlns:a16="http://schemas.microsoft.com/office/drawing/2014/main" id="{87D0F5E4-34CD-6062-22D2-E32257DD73F8}"/>
                </a:ext>
              </a:extLst>
            </p:cNvPr>
            <p:cNvSpPr txBox="1"/>
            <p:nvPr/>
          </p:nvSpPr>
          <p:spPr>
            <a:xfrm>
              <a:off x="0" y="326777"/>
              <a:ext cx="497840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Strains</a:t>
              </a:r>
              <a:endParaRPr kumimoji="1" lang="ja-JP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7" name="グループ化 376">
            <a:extLst>
              <a:ext uri="{FF2B5EF4-FFF2-40B4-BE49-F238E27FC236}">
                <a16:creationId xmlns:a16="http://schemas.microsoft.com/office/drawing/2014/main" id="{0B79CE04-7C5B-F3CF-2858-30049B762B14}"/>
              </a:ext>
            </a:extLst>
          </p:cNvPr>
          <p:cNvGrpSpPr/>
          <p:nvPr/>
        </p:nvGrpSpPr>
        <p:grpSpPr>
          <a:xfrm>
            <a:off x="229323" y="23876924"/>
            <a:ext cx="7036474" cy="769441"/>
            <a:chOff x="0" y="326777"/>
            <a:chExt cx="8335105" cy="769441"/>
          </a:xfrm>
        </p:grpSpPr>
        <p:sp>
          <p:nvSpPr>
            <p:cNvPr id="378" name="正方形/長方形 377">
              <a:extLst>
                <a:ext uri="{FF2B5EF4-FFF2-40B4-BE49-F238E27FC236}">
                  <a16:creationId xmlns:a16="http://schemas.microsoft.com/office/drawing/2014/main" id="{C98B2229-3EFE-353C-EE3B-A7CD6313A30F}"/>
                </a:ext>
              </a:extLst>
            </p:cNvPr>
            <p:cNvSpPr/>
            <p:nvPr/>
          </p:nvSpPr>
          <p:spPr>
            <a:xfrm>
              <a:off x="24537" y="952605"/>
              <a:ext cx="8310568" cy="120885"/>
            </a:xfrm>
            <a:prstGeom prst="rect">
              <a:avLst/>
            </a:prstGeom>
            <a:gradFill>
              <a:gsLst>
                <a:gs pos="22000">
                  <a:schemeClr val="accent1">
                    <a:lumMod val="60000"/>
                    <a:lumOff val="40000"/>
                  </a:schemeClr>
                </a:gs>
                <a:gs pos="0">
                  <a:schemeClr val="accent1"/>
                </a:gs>
                <a:gs pos="49000">
                  <a:schemeClr val="accent1">
                    <a:lumMod val="20000"/>
                    <a:lumOff val="80000"/>
                  </a:schemeClr>
                </a:gs>
                <a:gs pos="100000">
                  <a:schemeClr val="bg1"/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9" name="テキスト ボックス 378">
              <a:extLst>
                <a:ext uri="{FF2B5EF4-FFF2-40B4-BE49-F238E27FC236}">
                  <a16:creationId xmlns:a16="http://schemas.microsoft.com/office/drawing/2014/main" id="{3050197C-03C8-0A64-53D2-C6CA8572F960}"/>
                </a:ext>
              </a:extLst>
            </p:cNvPr>
            <p:cNvSpPr txBox="1"/>
            <p:nvPr/>
          </p:nvSpPr>
          <p:spPr>
            <a:xfrm>
              <a:off x="0" y="326777"/>
              <a:ext cx="497840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Medium</a:t>
              </a:r>
              <a:endParaRPr kumimoji="1" lang="ja-JP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120" name="表 502">
            <a:extLst>
              <a:ext uri="{FF2B5EF4-FFF2-40B4-BE49-F238E27FC236}">
                <a16:creationId xmlns:a16="http://schemas.microsoft.com/office/drawing/2014/main" id="{426460E9-791F-F738-1278-9D496F107D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1570848"/>
              </p:ext>
            </p:extLst>
          </p:nvPr>
        </p:nvGraphicFramePr>
        <p:xfrm>
          <a:off x="8606379" y="38405753"/>
          <a:ext cx="6020448" cy="3462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0224">
                  <a:extLst>
                    <a:ext uri="{9D8B030D-6E8A-4147-A177-3AD203B41FA5}">
                      <a16:colId xmlns:a16="http://schemas.microsoft.com/office/drawing/2014/main" val="586661724"/>
                    </a:ext>
                  </a:extLst>
                </a:gridCol>
                <a:gridCol w="3010224">
                  <a:extLst>
                    <a:ext uri="{9D8B030D-6E8A-4147-A177-3AD203B41FA5}">
                      <a16:colId xmlns:a16="http://schemas.microsoft.com/office/drawing/2014/main" val="76324498"/>
                    </a:ext>
                  </a:extLst>
                </a:gridCol>
              </a:tblGrid>
              <a:tr h="1237907">
                <a:tc>
                  <a:txBody>
                    <a:bodyPr/>
                    <a:lstStyle/>
                    <a:p>
                      <a:endParaRPr kumimoji="1" lang="ja-JP" altLang="en-US" sz="2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4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6617234"/>
                  </a:ext>
                </a:extLst>
              </a:tr>
              <a:tr h="49063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Sodium alginate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g/L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8983954"/>
                  </a:ext>
                </a:extLst>
              </a:tr>
              <a:tr h="49063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CaCl2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 M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0821961"/>
                  </a:ext>
                </a:extLst>
              </a:tr>
              <a:tr h="49063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Penicillin G</a:t>
                      </a:r>
                    </a:p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potassium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5000</a:t>
                      </a:r>
                    </a:p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Unit/L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539204"/>
                  </a:ext>
                </a:extLst>
              </a:tr>
            </a:tbl>
          </a:graphicData>
        </a:graphic>
      </p:graphicFrame>
      <p:sp>
        <p:nvSpPr>
          <p:cNvPr id="1121" name="矢印: 右 1120">
            <a:extLst>
              <a:ext uri="{FF2B5EF4-FFF2-40B4-BE49-F238E27FC236}">
                <a16:creationId xmlns:a16="http://schemas.microsoft.com/office/drawing/2014/main" id="{C357C94D-B045-4410-AB48-1897A4139CBC}"/>
              </a:ext>
            </a:extLst>
          </p:cNvPr>
          <p:cNvSpPr/>
          <p:nvPr/>
        </p:nvSpPr>
        <p:spPr>
          <a:xfrm>
            <a:off x="10951416" y="21418008"/>
            <a:ext cx="1220399" cy="711737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45" name="グループ化 1144">
            <a:extLst>
              <a:ext uri="{FF2B5EF4-FFF2-40B4-BE49-F238E27FC236}">
                <a16:creationId xmlns:a16="http://schemas.microsoft.com/office/drawing/2014/main" id="{7E7646CA-C153-5C00-93D1-36C56BED243B}"/>
              </a:ext>
            </a:extLst>
          </p:cNvPr>
          <p:cNvGrpSpPr/>
          <p:nvPr/>
        </p:nvGrpSpPr>
        <p:grpSpPr>
          <a:xfrm>
            <a:off x="15374124" y="6667389"/>
            <a:ext cx="8940797" cy="5062441"/>
            <a:chOff x="15374124" y="7480189"/>
            <a:chExt cx="8940797" cy="5062441"/>
          </a:xfrm>
        </p:grpSpPr>
        <p:grpSp>
          <p:nvGrpSpPr>
            <p:cNvPr id="1123" name="グループ化 1122">
              <a:extLst>
                <a:ext uri="{FF2B5EF4-FFF2-40B4-BE49-F238E27FC236}">
                  <a16:creationId xmlns:a16="http://schemas.microsoft.com/office/drawing/2014/main" id="{5F0BFED9-C765-832B-DD60-ECF7E6FAA3A6}"/>
                </a:ext>
              </a:extLst>
            </p:cNvPr>
            <p:cNvGrpSpPr/>
            <p:nvPr/>
          </p:nvGrpSpPr>
          <p:grpSpPr>
            <a:xfrm>
              <a:off x="20060424" y="7480189"/>
              <a:ext cx="4038598" cy="3594103"/>
              <a:chOff x="317503" y="1830251"/>
              <a:chExt cx="4038598" cy="3594103"/>
            </a:xfrm>
          </p:grpSpPr>
          <p:pic>
            <p:nvPicPr>
              <p:cNvPr id="1139" name="図 1138">
                <a:extLst>
                  <a:ext uri="{FF2B5EF4-FFF2-40B4-BE49-F238E27FC236}">
                    <a16:creationId xmlns:a16="http://schemas.microsoft.com/office/drawing/2014/main" id="{2E2B1AB2-4471-556F-E0B3-2FF5D21E39B6}"/>
                  </a:ext>
                </a:extLst>
              </p:cNvPr>
              <p:cNvPicPr/>
              <p:nvPr/>
            </p:nvPicPr>
            <p:blipFill rotWithShape="1">
              <a:blip r:embed="rId27" r:link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592" t="32592" r="14450" b="27963"/>
              <a:stretch>
                <a:fillRect/>
              </a:stretch>
            </p:blipFill>
            <p:spPr bwMode="auto">
              <a:xfrm rot="5400000">
                <a:off x="-577849" y="2725603"/>
                <a:ext cx="3594103" cy="18033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40" name="図 1139">
                <a:extLst>
                  <a:ext uri="{FF2B5EF4-FFF2-40B4-BE49-F238E27FC236}">
                    <a16:creationId xmlns:a16="http://schemas.microsoft.com/office/drawing/2014/main" id="{2A4D5E5A-025D-C05E-8DD1-365318274134}"/>
                  </a:ext>
                </a:extLst>
              </p:cNvPr>
              <p:cNvPicPr/>
              <p:nvPr/>
            </p:nvPicPr>
            <p:blipFill rotWithShape="1">
              <a:blip r:embed="rId29" r:link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708" t="32500" r="13333" b="28055"/>
              <a:stretch>
                <a:fillRect/>
              </a:stretch>
            </p:blipFill>
            <p:spPr bwMode="auto">
              <a:xfrm rot="5400000">
                <a:off x="1657349" y="2725603"/>
                <a:ext cx="3594103" cy="1803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24" name="グループ化 1123">
              <a:extLst>
                <a:ext uri="{FF2B5EF4-FFF2-40B4-BE49-F238E27FC236}">
                  <a16:creationId xmlns:a16="http://schemas.microsoft.com/office/drawing/2014/main" id="{821BF088-DD08-B4CA-ACD5-CC40F501F1F0}"/>
                </a:ext>
              </a:extLst>
            </p:cNvPr>
            <p:cNvGrpSpPr/>
            <p:nvPr/>
          </p:nvGrpSpPr>
          <p:grpSpPr>
            <a:xfrm>
              <a:off x="15374124" y="11186866"/>
              <a:ext cx="8940797" cy="1077218"/>
              <a:chOff x="109028" y="5682222"/>
              <a:chExt cx="8940797" cy="1077218"/>
            </a:xfrm>
          </p:grpSpPr>
          <p:sp>
            <p:nvSpPr>
              <p:cNvPr id="1135" name="テキスト ボックス 1134">
                <a:extLst>
                  <a:ext uri="{FF2B5EF4-FFF2-40B4-BE49-F238E27FC236}">
                    <a16:creationId xmlns:a16="http://schemas.microsoft.com/office/drawing/2014/main" id="{AE4B50DA-1E12-A6DA-020B-F33EC0AA6C9E}"/>
                  </a:ext>
                </a:extLst>
              </p:cNvPr>
              <p:cNvSpPr txBox="1"/>
              <p:nvPr/>
            </p:nvSpPr>
            <p:spPr>
              <a:xfrm>
                <a:off x="4579427" y="5682222"/>
                <a:ext cx="22352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Broth</a:t>
                </a:r>
              </a:p>
              <a:p>
                <a:pPr algn="ctr"/>
                <a:r>
                  <a:rPr kumimoji="1" lang="en-US" altLang="ja-JP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withdrawal</a:t>
                </a:r>
                <a:endParaRPr kumimoji="1" lang="ja-JP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36" name="テキスト ボックス 1135">
                <a:extLst>
                  <a:ext uri="{FF2B5EF4-FFF2-40B4-BE49-F238E27FC236}">
                    <a16:creationId xmlns:a16="http://schemas.microsoft.com/office/drawing/2014/main" id="{C1B89E9D-DECE-819B-1838-3A4EB81196C2}"/>
                  </a:ext>
                </a:extLst>
              </p:cNvPr>
              <p:cNvSpPr txBox="1"/>
              <p:nvPr/>
            </p:nvSpPr>
            <p:spPr>
              <a:xfrm>
                <a:off x="6814625" y="5682222"/>
                <a:ext cx="22352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Medium</a:t>
                </a:r>
              </a:p>
              <a:p>
                <a:pPr algn="ctr"/>
                <a:r>
                  <a:rPr kumimoji="1" lang="en-US" altLang="ja-JP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replacement</a:t>
                </a:r>
                <a:endParaRPr kumimoji="1" lang="ja-JP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37" name="テキスト ボックス 1136">
                <a:extLst>
                  <a:ext uri="{FF2B5EF4-FFF2-40B4-BE49-F238E27FC236}">
                    <a16:creationId xmlns:a16="http://schemas.microsoft.com/office/drawing/2014/main" id="{9FDA27F9-5240-EBF9-D61B-E695BD1C4FC6}"/>
                  </a:ext>
                </a:extLst>
              </p:cNvPr>
              <p:cNvSpPr txBox="1"/>
              <p:nvPr/>
            </p:nvSpPr>
            <p:spPr>
              <a:xfrm>
                <a:off x="109028" y="5682222"/>
                <a:ext cx="2235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Cultivation</a:t>
                </a:r>
                <a:endParaRPr kumimoji="1" lang="ja-JP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38" name="テキスト ボックス 1137">
                <a:extLst>
                  <a:ext uri="{FF2B5EF4-FFF2-40B4-BE49-F238E27FC236}">
                    <a16:creationId xmlns:a16="http://schemas.microsoft.com/office/drawing/2014/main" id="{8F2A8D7B-A059-EF66-4601-427CB891A6B3}"/>
                  </a:ext>
                </a:extLst>
              </p:cNvPr>
              <p:cNvSpPr txBox="1"/>
              <p:nvPr/>
            </p:nvSpPr>
            <p:spPr>
              <a:xfrm>
                <a:off x="2336797" y="5682222"/>
                <a:ext cx="2235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Settlement</a:t>
                </a:r>
                <a:endParaRPr kumimoji="1" lang="ja-JP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125" name="グループ化 1124">
              <a:extLst>
                <a:ext uri="{FF2B5EF4-FFF2-40B4-BE49-F238E27FC236}">
                  <a16:creationId xmlns:a16="http://schemas.microsoft.com/office/drawing/2014/main" id="{EACA330D-DB0E-DCFF-1B64-C5A32399CD93}"/>
                </a:ext>
              </a:extLst>
            </p:cNvPr>
            <p:cNvGrpSpPr/>
            <p:nvPr/>
          </p:nvGrpSpPr>
          <p:grpSpPr>
            <a:xfrm>
              <a:off x="15575170" y="7480190"/>
              <a:ext cx="4038600" cy="3594103"/>
              <a:chOff x="4787898" y="1830251"/>
              <a:chExt cx="4038600" cy="3594103"/>
            </a:xfrm>
          </p:grpSpPr>
          <p:pic>
            <p:nvPicPr>
              <p:cNvPr id="1133" name="図 1132">
                <a:extLst>
                  <a:ext uri="{FF2B5EF4-FFF2-40B4-BE49-F238E27FC236}">
                    <a16:creationId xmlns:a16="http://schemas.microsoft.com/office/drawing/2014/main" id="{90CFF21B-C113-090B-9507-2288B880189A}"/>
                  </a:ext>
                </a:extLst>
              </p:cNvPr>
              <p:cNvPicPr/>
              <p:nvPr/>
            </p:nvPicPr>
            <p:blipFill rotWithShape="1">
              <a:blip r:embed="rId31" r:link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292" t="33889" r="8750" b="26667"/>
              <a:stretch>
                <a:fillRect/>
              </a:stretch>
            </p:blipFill>
            <p:spPr bwMode="auto">
              <a:xfrm rot="5400000">
                <a:off x="6127746" y="2725603"/>
                <a:ext cx="3594103" cy="1803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34" name="6.29.11時">
                <a:hlinkClick r:id="" action="ppaction://media"/>
                <a:extLst>
                  <a:ext uri="{FF2B5EF4-FFF2-40B4-BE49-F238E27FC236}">
                    <a16:creationId xmlns:a16="http://schemas.microsoft.com/office/drawing/2014/main" id="{20D68B98-C887-330F-7EA8-F343711B6DEE}"/>
                  </a:ext>
                </a:extLst>
              </p:cNvPr>
              <p:cNvPicPr>
                <a:picLocks noChangeAspect="1"/>
              </p:cNvPicPr>
              <p:nvPr>
                <a:videoFile r:link="rId1"/>
                <p:extLst>
                  <p:ext uri="{DAA4B4D4-6D71-4841-9C94-3DE7FCFB9230}">
                    <p14:media xmlns:p14="http://schemas.microsoft.com/office/powerpoint/2010/main" r:embed="rId2">
                      <p14:trim end="7000.3333"/>
                    </p14:media>
                  </p:ext>
                </p:extLst>
              </p:nvPr>
            </p:nvPicPr>
            <p:blipFill rotWithShape="1">
              <a:blip r:embed="rId33"/>
              <a:srcRect l="29074" t="36862" r="37944" b="8141"/>
              <a:stretch/>
            </p:blipFill>
            <p:spPr>
              <a:xfrm>
                <a:off x="4787898" y="1830251"/>
                <a:ext cx="1803401" cy="3594103"/>
              </a:xfrm>
              <a:prstGeom prst="rect">
                <a:avLst/>
              </a:prstGeom>
            </p:spPr>
          </p:pic>
        </p:grpSp>
        <p:sp>
          <p:nvSpPr>
            <p:cNvPr id="1126" name="矢印: 右 1125">
              <a:extLst>
                <a:ext uri="{FF2B5EF4-FFF2-40B4-BE49-F238E27FC236}">
                  <a16:creationId xmlns:a16="http://schemas.microsoft.com/office/drawing/2014/main" id="{1275E758-219D-933D-26BB-0EEDB0636FB7}"/>
                </a:ext>
              </a:extLst>
            </p:cNvPr>
            <p:cNvSpPr/>
            <p:nvPr/>
          </p:nvSpPr>
          <p:spPr>
            <a:xfrm>
              <a:off x="17431267" y="9078367"/>
              <a:ext cx="356113" cy="397745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7" name="矢印: 右 1126">
              <a:extLst>
                <a:ext uri="{FF2B5EF4-FFF2-40B4-BE49-F238E27FC236}">
                  <a16:creationId xmlns:a16="http://schemas.microsoft.com/office/drawing/2014/main" id="{F3B8DD13-9BE8-D9F2-8284-273A5EF6F02A}"/>
                </a:ext>
              </a:extLst>
            </p:cNvPr>
            <p:cNvSpPr/>
            <p:nvPr/>
          </p:nvSpPr>
          <p:spPr>
            <a:xfrm>
              <a:off x="21901446" y="9078366"/>
              <a:ext cx="356113" cy="397745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8" name="矢印: 右 1127">
              <a:extLst>
                <a:ext uri="{FF2B5EF4-FFF2-40B4-BE49-F238E27FC236}">
                  <a16:creationId xmlns:a16="http://schemas.microsoft.com/office/drawing/2014/main" id="{3FC3C1D5-B13B-4760-013A-E05ABFA9DC7A}"/>
                </a:ext>
              </a:extLst>
            </p:cNvPr>
            <p:cNvSpPr/>
            <p:nvPr/>
          </p:nvSpPr>
          <p:spPr>
            <a:xfrm>
              <a:off x="19666466" y="9078366"/>
              <a:ext cx="356113" cy="397745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129" name="グループ化 1128">
              <a:extLst>
                <a:ext uri="{FF2B5EF4-FFF2-40B4-BE49-F238E27FC236}">
                  <a16:creationId xmlns:a16="http://schemas.microsoft.com/office/drawing/2014/main" id="{AAD0607B-479F-4B19-4848-0AF6D662ED2F}"/>
                </a:ext>
              </a:extLst>
            </p:cNvPr>
            <p:cNvGrpSpPr/>
            <p:nvPr/>
          </p:nvGrpSpPr>
          <p:grpSpPr>
            <a:xfrm>
              <a:off x="16348572" y="11845067"/>
              <a:ext cx="7021494" cy="697563"/>
              <a:chOff x="1054100" y="6029588"/>
              <a:chExt cx="7021494" cy="697563"/>
            </a:xfrm>
          </p:grpSpPr>
          <p:sp>
            <p:nvSpPr>
              <p:cNvPr id="1130" name="矢印: 上向き折線 1129">
                <a:extLst>
                  <a:ext uri="{FF2B5EF4-FFF2-40B4-BE49-F238E27FC236}">
                    <a16:creationId xmlns:a16="http://schemas.microsoft.com/office/drawing/2014/main" id="{BB2E04C4-8C36-6EEA-BA7F-C9E5B229BCF0}"/>
                  </a:ext>
                </a:extLst>
              </p:cNvPr>
              <p:cNvSpPr/>
              <p:nvPr/>
            </p:nvSpPr>
            <p:spPr>
              <a:xfrm rot="10800000" flipV="1">
                <a:off x="1054100" y="6029588"/>
                <a:ext cx="7021494" cy="697562"/>
              </a:xfrm>
              <a:prstGeom prst="bentUpArrow">
                <a:avLst>
                  <a:gd name="adj1" fmla="val 25000"/>
                  <a:gd name="adj2" fmla="val 25000"/>
                  <a:gd name="adj3" fmla="val 29679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dirty="0"/>
              </a:p>
            </p:txBody>
          </p:sp>
          <p:sp>
            <p:nvSpPr>
              <p:cNvPr id="1131" name="正方形/長方形 1130">
                <a:extLst>
                  <a:ext uri="{FF2B5EF4-FFF2-40B4-BE49-F238E27FC236}">
                    <a16:creationId xmlns:a16="http://schemas.microsoft.com/office/drawing/2014/main" id="{453D7DE9-183D-E805-BC7D-BFCE9896E6C2}"/>
                  </a:ext>
                </a:extLst>
              </p:cNvPr>
              <p:cNvSpPr/>
              <p:nvPr/>
            </p:nvSpPr>
            <p:spPr>
              <a:xfrm>
                <a:off x="7861300" y="6380585"/>
                <a:ext cx="214294" cy="346566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  <p:sp>
            <p:nvSpPr>
              <p:cNvPr id="1132" name="正方形/長方形 1131">
                <a:extLst>
                  <a:ext uri="{FF2B5EF4-FFF2-40B4-BE49-F238E27FC236}">
                    <a16:creationId xmlns:a16="http://schemas.microsoft.com/office/drawing/2014/main" id="{39CC342D-91D1-C861-AD5A-F3CFEB159A7D}"/>
                  </a:ext>
                </a:extLst>
              </p:cNvPr>
              <p:cNvSpPr/>
              <p:nvPr/>
            </p:nvSpPr>
            <p:spPr>
              <a:xfrm rot="5400000">
                <a:off x="7715856" y="6468211"/>
                <a:ext cx="158615" cy="346566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/>
              </a:p>
            </p:txBody>
          </p:sp>
        </p:grpSp>
      </p:grpSp>
      <p:grpSp>
        <p:nvGrpSpPr>
          <p:cNvPr id="1141" name="グループ化 1140">
            <a:extLst>
              <a:ext uri="{FF2B5EF4-FFF2-40B4-BE49-F238E27FC236}">
                <a16:creationId xmlns:a16="http://schemas.microsoft.com/office/drawing/2014/main" id="{112C7BC0-6D5C-3825-21E7-2EFBC062CB61}"/>
              </a:ext>
            </a:extLst>
          </p:cNvPr>
          <p:cNvGrpSpPr/>
          <p:nvPr/>
        </p:nvGrpSpPr>
        <p:grpSpPr>
          <a:xfrm>
            <a:off x="15239596" y="4854344"/>
            <a:ext cx="7931310" cy="1446550"/>
            <a:chOff x="0" y="326777"/>
            <a:chExt cx="9927764" cy="1446550"/>
          </a:xfrm>
        </p:grpSpPr>
        <p:sp>
          <p:nvSpPr>
            <p:cNvPr id="1142" name="正方形/長方形 1141">
              <a:extLst>
                <a:ext uri="{FF2B5EF4-FFF2-40B4-BE49-F238E27FC236}">
                  <a16:creationId xmlns:a16="http://schemas.microsoft.com/office/drawing/2014/main" id="{471F48C7-32A4-86D3-CDFF-4FD8B0C49A48}"/>
                </a:ext>
              </a:extLst>
            </p:cNvPr>
            <p:cNvSpPr/>
            <p:nvPr/>
          </p:nvSpPr>
          <p:spPr>
            <a:xfrm>
              <a:off x="24537" y="1626356"/>
              <a:ext cx="9903227" cy="109372"/>
            </a:xfrm>
            <a:prstGeom prst="rect">
              <a:avLst/>
            </a:prstGeom>
            <a:gradFill>
              <a:gsLst>
                <a:gs pos="22000">
                  <a:schemeClr val="accent1">
                    <a:lumMod val="60000"/>
                    <a:lumOff val="40000"/>
                  </a:schemeClr>
                </a:gs>
                <a:gs pos="0">
                  <a:schemeClr val="accent1"/>
                </a:gs>
                <a:gs pos="49000">
                  <a:schemeClr val="accent1">
                    <a:lumMod val="20000"/>
                    <a:lumOff val="80000"/>
                  </a:schemeClr>
                </a:gs>
                <a:gs pos="100000">
                  <a:schemeClr val="bg1"/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3" name="テキスト ボックス 1142">
              <a:extLst>
                <a:ext uri="{FF2B5EF4-FFF2-40B4-BE49-F238E27FC236}">
                  <a16:creationId xmlns:a16="http://schemas.microsoft.com/office/drawing/2014/main" id="{DB524E83-FD87-7C9D-6641-F0303952DB07}"/>
                </a:ext>
              </a:extLst>
            </p:cNvPr>
            <p:cNvSpPr txBox="1"/>
            <p:nvPr/>
          </p:nvSpPr>
          <p:spPr>
            <a:xfrm>
              <a:off x="0" y="326777"/>
              <a:ext cx="992776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Procedure for repeated batch culture based on co-cultivation</a:t>
              </a:r>
              <a:endParaRPr kumimoji="1" lang="ja-JP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46" name="グループ化 1145">
            <a:extLst>
              <a:ext uri="{FF2B5EF4-FFF2-40B4-BE49-F238E27FC236}">
                <a16:creationId xmlns:a16="http://schemas.microsoft.com/office/drawing/2014/main" id="{DD9602D1-B226-EF50-40A3-F053E49B97C9}"/>
              </a:ext>
            </a:extLst>
          </p:cNvPr>
          <p:cNvGrpSpPr/>
          <p:nvPr/>
        </p:nvGrpSpPr>
        <p:grpSpPr>
          <a:xfrm>
            <a:off x="24244420" y="4854344"/>
            <a:ext cx="6219739" cy="1446550"/>
            <a:chOff x="-1" y="326777"/>
            <a:chExt cx="10548641" cy="1446550"/>
          </a:xfrm>
        </p:grpSpPr>
        <p:sp>
          <p:nvSpPr>
            <p:cNvPr id="1147" name="正方形/長方形 1146">
              <a:extLst>
                <a:ext uri="{FF2B5EF4-FFF2-40B4-BE49-F238E27FC236}">
                  <a16:creationId xmlns:a16="http://schemas.microsoft.com/office/drawing/2014/main" id="{D307458F-DA66-0122-246F-7CF6B3D2461A}"/>
                </a:ext>
              </a:extLst>
            </p:cNvPr>
            <p:cNvSpPr/>
            <p:nvPr/>
          </p:nvSpPr>
          <p:spPr>
            <a:xfrm>
              <a:off x="24537" y="1626356"/>
              <a:ext cx="9903227" cy="109372"/>
            </a:xfrm>
            <a:prstGeom prst="rect">
              <a:avLst/>
            </a:prstGeom>
            <a:gradFill>
              <a:gsLst>
                <a:gs pos="22000">
                  <a:schemeClr val="accent1">
                    <a:lumMod val="60000"/>
                    <a:lumOff val="40000"/>
                  </a:schemeClr>
                </a:gs>
                <a:gs pos="0">
                  <a:schemeClr val="accent1"/>
                </a:gs>
                <a:gs pos="49000">
                  <a:schemeClr val="accent1">
                    <a:lumMod val="20000"/>
                    <a:lumOff val="80000"/>
                  </a:schemeClr>
                </a:gs>
                <a:gs pos="100000">
                  <a:schemeClr val="bg1"/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8" name="テキスト ボックス 1147">
              <a:extLst>
                <a:ext uri="{FF2B5EF4-FFF2-40B4-BE49-F238E27FC236}">
                  <a16:creationId xmlns:a16="http://schemas.microsoft.com/office/drawing/2014/main" id="{CC6E588B-C77B-EDFD-9552-5E7A4EF201F9}"/>
                </a:ext>
              </a:extLst>
            </p:cNvPr>
            <p:cNvSpPr txBox="1"/>
            <p:nvPr/>
          </p:nvSpPr>
          <p:spPr>
            <a:xfrm>
              <a:off x="-1" y="326777"/>
              <a:ext cx="1054864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Batch culture for xylitol production by air-lift </a:t>
              </a:r>
              <a:endParaRPr kumimoji="1" lang="ja-JP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49" name="グループ化 1148">
            <a:extLst>
              <a:ext uri="{FF2B5EF4-FFF2-40B4-BE49-F238E27FC236}">
                <a16:creationId xmlns:a16="http://schemas.microsoft.com/office/drawing/2014/main" id="{3DF578AF-6442-1FEC-C1DC-35AB05984A73}"/>
              </a:ext>
            </a:extLst>
          </p:cNvPr>
          <p:cNvGrpSpPr/>
          <p:nvPr/>
        </p:nvGrpSpPr>
        <p:grpSpPr>
          <a:xfrm>
            <a:off x="15259145" y="12552818"/>
            <a:ext cx="14445146" cy="769441"/>
            <a:chOff x="-1" y="326777"/>
            <a:chExt cx="8335106" cy="769441"/>
          </a:xfrm>
        </p:grpSpPr>
        <p:sp>
          <p:nvSpPr>
            <p:cNvPr id="1150" name="正方形/長方形 1149">
              <a:extLst>
                <a:ext uri="{FF2B5EF4-FFF2-40B4-BE49-F238E27FC236}">
                  <a16:creationId xmlns:a16="http://schemas.microsoft.com/office/drawing/2014/main" id="{B2DB75E7-386F-C5FA-D0DF-98A7695FB836}"/>
                </a:ext>
              </a:extLst>
            </p:cNvPr>
            <p:cNvSpPr/>
            <p:nvPr/>
          </p:nvSpPr>
          <p:spPr>
            <a:xfrm>
              <a:off x="24537" y="952605"/>
              <a:ext cx="8310568" cy="120885"/>
            </a:xfrm>
            <a:prstGeom prst="rect">
              <a:avLst/>
            </a:prstGeom>
            <a:gradFill>
              <a:gsLst>
                <a:gs pos="22000">
                  <a:schemeClr val="accent1">
                    <a:lumMod val="60000"/>
                    <a:lumOff val="40000"/>
                  </a:schemeClr>
                </a:gs>
                <a:gs pos="0">
                  <a:schemeClr val="accent1"/>
                </a:gs>
                <a:gs pos="49000">
                  <a:schemeClr val="accent1">
                    <a:lumMod val="20000"/>
                    <a:lumOff val="80000"/>
                  </a:schemeClr>
                </a:gs>
                <a:gs pos="100000">
                  <a:schemeClr val="bg1"/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51" name="テキスト ボックス 1150">
              <a:extLst>
                <a:ext uri="{FF2B5EF4-FFF2-40B4-BE49-F238E27FC236}">
                  <a16:creationId xmlns:a16="http://schemas.microsoft.com/office/drawing/2014/main" id="{A3007410-8DCE-8C90-78EE-40E665DC156E}"/>
                </a:ext>
              </a:extLst>
            </p:cNvPr>
            <p:cNvSpPr txBox="1"/>
            <p:nvPr/>
          </p:nvSpPr>
          <p:spPr>
            <a:xfrm>
              <a:off x="-1" y="326777"/>
              <a:ext cx="778919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Co-cultivation using </a:t>
              </a:r>
              <a:r>
                <a:rPr kumimoji="1" lang="en-US" altLang="ja-JP" sz="4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kumimoji="1" lang="en-US" altLang="ja-JP" sz="4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magnoliae</a:t>
              </a:r>
              <a:r>
                <a:rPr kumimoji="1" lang="en-US" altLang="ja-JP" sz="4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ja-JP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flocculent yeast</a:t>
              </a:r>
              <a:endParaRPr kumimoji="1" lang="ja-JP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52" name="グループ化 1151">
            <a:extLst>
              <a:ext uri="{FF2B5EF4-FFF2-40B4-BE49-F238E27FC236}">
                <a16:creationId xmlns:a16="http://schemas.microsoft.com/office/drawing/2014/main" id="{59F15FA0-E32E-A532-BC65-277B543BD6CF}"/>
              </a:ext>
            </a:extLst>
          </p:cNvPr>
          <p:cNvGrpSpPr/>
          <p:nvPr/>
        </p:nvGrpSpPr>
        <p:grpSpPr>
          <a:xfrm>
            <a:off x="15922922" y="13608113"/>
            <a:ext cx="13261679" cy="6283005"/>
            <a:chOff x="0" y="1444114"/>
            <a:chExt cx="9104624" cy="4599311"/>
          </a:xfrm>
        </p:grpSpPr>
        <p:grpSp>
          <p:nvGrpSpPr>
            <p:cNvPr id="1153" name="グループ化 1152">
              <a:extLst>
                <a:ext uri="{FF2B5EF4-FFF2-40B4-BE49-F238E27FC236}">
                  <a16:creationId xmlns:a16="http://schemas.microsoft.com/office/drawing/2014/main" id="{382CCBB9-4453-FFDC-24A6-72A9FF3042AB}"/>
                </a:ext>
              </a:extLst>
            </p:cNvPr>
            <p:cNvGrpSpPr/>
            <p:nvPr/>
          </p:nvGrpSpPr>
          <p:grpSpPr>
            <a:xfrm>
              <a:off x="0" y="1809168"/>
              <a:ext cx="9104624" cy="4234257"/>
              <a:chOff x="16088" y="1269063"/>
              <a:chExt cx="9104624" cy="4234257"/>
            </a:xfrm>
          </p:grpSpPr>
          <p:grpSp>
            <p:nvGrpSpPr>
              <p:cNvPr id="1155" name="グループ化 1154">
                <a:extLst>
                  <a:ext uri="{FF2B5EF4-FFF2-40B4-BE49-F238E27FC236}">
                    <a16:creationId xmlns:a16="http://schemas.microsoft.com/office/drawing/2014/main" id="{F675C85C-5DA7-6C46-43F0-83258F7FE403}"/>
                  </a:ext>
                </a:extLst>
              </p:cNvPr>
              <p:cNvGrpSpPr/>
              <p:nvPr/>
            </p:nvGrpSpPr>
            <p:grpSpPr>
              <a:xfrm>
                <a:off x="330248" y="1269063"/>
                <a:ext cx="8790464" cy="4234257"/>
                <a:chOff x="118535" y="1663701"/>
                <a:chExt cx="8790464" cy="4234257"/>
              </a:xfrm>
            </p:grpSpPr>
            <p:sp>
              <p:nvSpPr>
                <p:cNvPr id="1158" name="矢印: 右 1157">
                  <a:extLst>
                    <a:ext uri="{FF2B5EF4-FFF2-40B4-BE49-F238E27FC236}">
                      <a16:creationId xmlns:a16="http://schemas.microsoft.com/office/drawing/2014/main" id="{B96D9DB5-8DA1-AA1A-AB21-D4587B4FD674}"/>
                    </a:ext>
                  </a:extLst>
                </p:cNvPr>
                <p:cNvSpPr/>
                <p:nvPr/>
              </p:nvSpPr>
              <p:spPr>
                <a:xfrm>
                  <a:off x="2552328" y="3033264"/>
                  <a:ext cx="747661" cy="561069"/>
                </a:xfrm>
                <a:prstGeom prst="rightArrow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1159" name="グループ化 1158">
                  <a:extLst>
                    <a:ext uri="{FF2B5EF4-FFF2-40B4-BE49-F238E27FC236}">
                      <a16:creationId xmlns:a16="http://schemas.microsoft.com/office/drawing/2014/main" id="{CA458593-BB70-719D-EDF1-BEB39BE1034F}"/>
                    </a:ext>
                  </a:extLst>
                </p:cNvPr>
                <p:cNvGrpSpPr/>
                <p:nvPr/>
              </p:nvGrpSpPr>
              <p:grpSpPr>
                <a:xfrm>
                  <a:off x="118535" y="1666637"/>
                  <a:ext cx="2386066" cy="3193894"/>
                  <a:chOff x="-1" y="1666637"/>
                  <a:chExt cx="2386066" cy="3193894"/>
                </a:xfrm>
              </p:grpSpPr>
              <p:grpSp>
                <p:nvGrpSpPr>
                  <p:cNvPr id="1174" name="グループ化 1173">
                    <a:extLst>
                      <a:ext uri="{FF2B5EF4-FFF2-40B4-BE49-F238E27FC236}">
                        <a16:creationId xmlns:a16="http://schemas.microsoft.com/office/drawing/2014/main" id="{E9CD0D98-2C25-AC9B-0CA8-018269B7A1F6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1666637"/>
                    <a:ext cx="2386063" cy="2619203"/>
                    <a:chOff x="6575301" y="5593432"/>
                    <a:chExt cx="846070" cy="880616"/>
                  </a:xfrm>
                </p:grpSpPr>
                <p:pic>
                  <p:nvPicPr>
                    <p:cNvPr id="1176" name="図 1175">
                      <a:extLst>
                        <a:ext uri="{FF2B5EF4-FFF2-40B4-BE49-F238E27FC236}">
                          <a16:creationId xmlns:a16="http://schemas.microsoft.com/office/drawing/2014/main" id="{9FAB3608-5715-CCE6-6C48-26953C8FC21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4"/>
                    <a:srcRect l="26701" t="40348" r="21684" b="-1"/>
                    <a:stretch/>
                  </p:blipFill>
                  <p:spPr>
                    <a:xfrm>
                      <a:off x="6994066" y="5593432"/>
                      <a:ext cx="427305" cy="87795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77" name="図 1176">
                      <a:extLst>
                        <a:ext uri="{FF2B5EF4-FFF2-40B4-BE49-F238E27FC236}">
                          <a16:creationId xmlns:a16="http://schemas.microsoft.com/office/drawing/2014/main" id="{9BF6C0B6-F7B6-B92B-7D37-9F2EF5EF8CE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5"/>
                    <a:stretch>
                      <a:fillRect/>
                    </a:stretch>
                  </p:blipFill>
                  <p:spPr>
                    <a:xfrm>
                      <a:off x="6575301" y="5596091"/>
                      <a:ext cx="427305" cy="877957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1175" name="正方形/長方形 1174">
                    <a:extLst>
                      <a:ext uri="{FF2B5EF4-FFF2-40B4-BE49-F238E27FC236}">
                        <a16:creationId xmlns:a16="http://schemas.microsoft.com/office/drawing/2014/main" id="{A8EB274C-968A-8710-DC5C-10DDCDBAB6D2}"/>
                      </a:ext>
                    </a:extLst>
                  </p:cNvPr>
                  <p:cNvSpPr/>
                  <p:nvPr/>
                </p:nvSpPr>
                <p:spPr>
                  <a:xfrm>
                    <a:off x="2" y="4267030"/>
                    <a:ext cx="2386063" cy="593501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accent6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kumimoji="1" lang="en-US" altLang="ja-JP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Flocculent</a:t>
                    </a:r>
                    <a:r>
                      <a:rPr kumimoji="1" lang="ja-JP" alt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1" lang="en-US" altLang="ja-JP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yeast</a:t>
                    </a:r>
                    <a:endParaRPr kumimoji="1" lang="ja-JP" altLang="en-US" sz="32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160" name="グループ化 1159">
                  <a:extLst>
                    <a:ext uri="{FF2B5EF4-FFF2-40B4-BE49-F238E27FC236}">
                      <a16:creationId xmlns:a16="http://schemas.microsoft.com/office/drawing/2014/main" id="{3772A571-3B30-F45D-3ACA-D800ACCAEAFB}"/>
                    </a:ext>
                  </a:extLst>
                </p:cNvPr>
                <p:cNvGrpSpPr/>
                <p:nvPr/>
              </p:nvGrpSpPr>
              <p:grpSpPr>
                <a:xfrm>
                  <a:off x="3217173" y="1672920"/>
                  <a:ext cx="1434736" cy="3169870"/>
                  <a:chOff x="3290700" y="1687608"/>
                  <a:chExt cx="1434736" cy="3169870"/>
                </a:xfrm>
              </p:grpSpPr>
              <p:pic>
                <p:nvPicPr>
                  <p:cNvPr id="1172" name="図 1171">
                    <a:extLst>
                      <a:ext uri="{FF2B5EF4-FFF2-40B4-BE49-F238E27FC236}">
                        <a16:creationId xmlns:a16="http://schemas.microsoft.com/office/drawing/2014/main" id="{C61D778A-5B25-DA20-843C-2C25F81AF17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6"/>
                  <a:srcRect l="17935" r="23697"/>
                  <a:stretch/>
                </p:blipFill>
                <p:spPr>
                  <a:xfrm>
                    <a:off x="3405532" y="1687608"/>
                    <a:ext cx="1205074" cy="2611294"/>
                  </a:xfrm>
                  <a:prstGeom prst="rect">
                    <a:avLst/>
                  </a:prstGeom>
                </p:spPr>
              </p:pic>
              <p:sp>
                <p:nvSpPr>
                  <p:cNvPr id="1173" name="正方形/長方形 1172">
                    <a:extLst>
                      <a:ext uri="{FF2B5EF4-FFF2-40B4-BE49-F238E27FC236}">
                        <a16:creationId xmlns:a16="http://schemas.microsoft.com/office/drawing/2014/main" id="{6AE23624-D98A-3EF3-A16F-9CE49740EE23}"/>
                      </a:ext>
                    </a:extLst>
                  </p:cNvPr>
                  <p:cNvSpPr/>
                  <p:nvPr/>
                </p:nvSpPr>
                <p:spPr>
                  <a:xfrm>
                    <a:off x="3290700" y="4296409"/>
                    <a:ext cx="1434736" cy="561069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accent6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kumimoji="1" lang="en-US" altLang="ja-JP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Co-cultivation</a:t>
                    </a:r>
                    <a:endParaRPr kumimoji="1" lang="ja-JP" altLang="en-US" sz="32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161" name="グループ化 1160">
                  <a:extLst>
                    <a:ext uri="{FF2B5EF4-FFF2-40B4-BE49-F238E27FC236}">
                      <a16:creationId xmlns:a16="http://schemas.microsoft.com/office/drawing/2014/main" id="{8B100748-51CF-50F8-C657-8DE99E54364E}"/>
                    </a:ext>
                  </a:extLst>
                </p:cNvPr>
                <p:cNvGrpSpPr/>
                <p:nvPr/>
              </p:nvGrpSpPr>
              <p:grpSpPr>
                <a:xfrm>
                  <a:off x="5249650" y="1663701"/>
                  <a:ext cx="1401639" cy="3189388"/>
                  <a:chOff x="5515240" y="1687608"/>
                  <a:chExt cx="1401639" cy="3189388"/>
                </a:xfrm>
              </p:grpSpPr>
              <p:pic>
                <p:nvPicPr>
                  <p:cNvPr id="1170" name="図 1169">
                    <a:extLst>
                      <a:ext uri="{FF2B5EF4-FFF2-40B4-BE49-F238E27FC236}">
                        <a16:creationId xmlns:a16="http://schemas.microsoft.com/office/drawing/2014/main" id="{AB0DEFE6-030D-C769-AFFD-7AB37694770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7"/>
                  <a:srcRect l="19116" r="19580"/>
                  <a:stretch/>
                </p:blipFill>
                <p:spPr>
                  <a:xfrm>
                    <a:off x="5630075" y="1687608"/>
                    <a:ext cx="1205074" cy="2611294"/>
                  </a:xfrm>
                  <a:prstGeom prst="rect">
                    <a:avLst/>
                  </a:prstGeom>
                </p:spPr>
              </p:pic>
              <p:sp>
                <p:nvSpPr>
                  <p:cNvPr id="1171" name="正方形/長方形 1170">
                    <a:extLst>
                      <a:ext uri="{FF2B5EF4-FFF2-40B4-BE49-F238E27FC236}">
                        <a16:creationId xmlns:a16="http://schemas.microsoft.com/office/drawing/2014/main" id="{77FF236B-7274-98F2-067C-235BFA5157E8}"/>
                      </a:ext>
                    </a:extLst>
                  </p:cNvPr>
                  <p:cNvSpPr/>
                  <p:nvPr/>
                </p:nvSpPr>
                <p:spPr>
                  <a:xfrm>
                    <a:off x="5515240" y="4315927"/>
                    <a:ext cx="1401639" cy="561069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accent6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kumimoji="1" lang="en-US" altLang="ja-JP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Settlement</a:t>
                    </a:r>
                    <a:endParaRPr kumimoji="1" lang="ja-JP" altLang="en-US" sz="32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1162" name="グループ化 1161">
                  <a:extLst>
                    <a:ext uri="{FF2B5EF4-FFF2-40B4-BE49-F238E27FC236}">
                      <a16:creationId xmlns:a16="http://schemas.microsoft.com/office/drawing/2014/main" id="{8E45D81B-EE9E-425B-7C7C-AF9E40EBBBA9}"/>
                    </a:ext>
                  </a:extLst>
                </p:cNvPr>
                <p:cNvGrpSpPr/>
                <p:nvPr/>
              </p:nvGrpSpPr>
              <p:grpSpPr>
                <a:xfrm>
                  <a:off x="6988213" y="1678392"/>
                  <a:ext cx="1920786" cy="3180070"/>
                  <a:chOff x="7436953" y="1663701"/>
                  <a:chExt cx="1920786" cy="3180070"/>
                </a:xfrm>
              </p:grpSpPr>
              <p:pic>
                <p:nvPicPr>
                  <p:cNvPr id="1168" name="図 1167">
                    <a:extLst>
                      <a:ext uri="{FF2B5EF4-FFF2-40B4-BE49-F238E27FC236}">
                        <a16:creationId xmlns:a16="http://schemas.microsoft.com/office/drawing/2014/main" id="{047ABC68-6C6C-C8CA-AF3A-679DFEE686C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8"/>
                  <a:srcRect l="19821" r="19821"/>
                  <a:stretch/>
                </p:blipFill>
                <p:spPr>
                  <a:xfrm>
                    <a:off x="7845701" y="1663701"/>
                    <a:ext cx="1205076" cy="2603329"/>
                  </a:xfrm>
                  <a:prstGeom prst="rect">
                    <a:avLst/>
                  </a:prstGeom>
                </p:spPr>
              </p:pic>
              <p:sp>
                <p:nvSpPr>
                  <p:cNvPr id="1169" name="正方形/長方形 1168">
                    <a:extLst>
                      <a:ext uri="{FF2B5EF4-FFF2-40B4-BE49-F238E27FC236}">
                        <a16:creationId xmlns:a16="http://schemas.microsoft.com/office/drawing/2014/main" id="{10C56610-D66A-967C-10C6-69D3C7D1E29F}"/>
                      </a:ext>
                    </a:extLst>
                  </p:cNvPr>
                  <p:cNvSpPr/>
                  <p:nvPr/>
                </p:nvSpPr>
                <p:spPr>
                  <a:xfrm>
                    <a:off x="7436953" y="4081599"/>
                    <a:ext cx="1920786" cy="762172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accent6">
                        <a:lumMod val="20000"/>
                        <a:lumOff val="80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kumimoji="1" lang="en-US" altLang="ja-JP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Withdrawal</a:t>
                    </a:r>
                    <a:r>
                      <a:rPr kumimoji="1" lang="ja-JP" alt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1" lang="en-US" altLang="ja-JP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of</a:t>
                    </a:r>
                    <a:r>
                      <a:rPr kumimoji="1" lang="ja-JP" alt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1" lang="en-US" altLang="ja-JP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culture</a:t>
                    </a:r>
                    <a:r>
                      <a:rPr kumimoji="1" lang="ja-JP" alt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1" lang="en-US" altLang="ja-JP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broth</a:t>
                    </a:r>
                    <a:endParaRPr kumimoji="1" lang="ja-JP" altLang="en-US" sz="32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163" name="正方形/長方形 1162">
                  <a:extLst>
                    <a:ext uri="{FF2B5EF4-FFF2-40B4-BE49-F238E27FC236}">
                      <a16:creationId xmlns:a16="http://schemas.microsoft.com/office/drawing/2014/main" id="{CA8FA38B-B819-4AE1-088C-3660ABFFEF1B}"/>
                    </a:ext>
                  </a:extLst>
                </p:cNvPr>
                <p:cNvSpPr/>
                <p:nvPr/>
              </p:nvSpPr>
              <p:spPr>
                <a:xfrm rot="10800000">
                  <a:off x="3786074" y="5544722"/>
                  <a:ext cx="4438384" cy="284577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64" name="矢印: 右 1163">
                  <a:extLst>
                    <a:ext uri="{FF2B5EF4-FFF2-40B4-BE49-F238E27FC236}">
                      <a16:creationId xmlns:a16="http://schemas.microsoft.com/office/drawing/2014/main" id="{110F2D87-44FE-8F43-DFAE-4EF1F5B4146C}"/>
                    </a:ext>
                  </a:extLst>
                </p:cNvPr>
                <p:cNvSpPr/>
                <p:nvPr/>
              </p:nvSpPr>
              <p:spPr>
                <a:xfrm rot="16200000">
                  <a:off x="3518467" y="5015952"/>
                  <a:ext cx="788519" cy="531685"/>
                </a:xfrm>
                <a:prstGeom prst="rightArrow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65" name="正方形/長方形 1164">
                  <a:extLst>
                    <a:ext uri="{FF2B5EF4-FFF2-40B4-BE49-F238E27FC236}">
                      <a16:creationId xmlns:a16="http://schemas.microsoft.com/office/drawing/2014/main" id="{6597A71F-9A64-C116-B872-A091968A059D}"/>
                    </a:ext>
                  </a:extLst>
                </p:cNvPr>
                <p:cNvSpPr/>
                <p:nvPr/>
              </p:nvSpPr>
              <p:spPr>
                <a:xfrm rot="5400000">
                  <a:off x="7695016" y="5128803"/>
                  <a:ext cx="752896" cy="305986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66" name="正方形/長方形 1165">
                  <a:extLst>
                    <a:ext uri="{FF2B5EF4-FFF2-40B4-BE49-F238E27FC236}">
                      <a16:creationId xmlns:a16="http://schemas.microsoft.com/office/drawing/2014/main" id="{58ED8124-72F9-8579-FD1C-5D4396DE352C}"/>
                    </a:ext>
                  </a:extLst>
                </p:cNvPr>
                <p:cNvSpPr/>
                <p:nvPr/>
              </p:nvSpPr>
              <p:spPr>
                <a:xfrm rot="10800000">
                  <a:off x="3800574" y="5550943"/>
                  <a:ext cx="4418692" cy="260242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67" name="テキスト ボックス 1166">
                  <a:extLst>
                    <a:ext uri="{FF2B5EF4-FFF2-40B4-BE49-F238E27FC236}">
                      <a16:creationId xmlns:a16="http://schemas.microsoft.com/office/drawing/2014/main" id="{DBB63612-BD6F-C356-09D9-232AFC52EBA0}"/>
                    </a:ext>
                  </a:extLst>
                </p:cNvPr>
                <p:cNvSpPr txBox="1"/>
                <p:nvPr/>
              </p:nvSpPr>
              <p:spPr>
                <a:xfrm>
                  <a:off x="4540047" y="5469889"/>
                  <a:ext cx="3146539" cy="4280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3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Medium replacement</a:t>
                  </a:r>
                  <a:endParaRPr kumimoji="1" lang="ja-JP" alt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156" name="矢印: 上向き折線 1155">
                <a:extLst>
                  <a:ext uri="{FF2B5EF4-FFF2-40B4-BE49-F238E27FC236}">
                    <a16:creationId xmlns:a16="http://schemas.microsoft.com/office/drawing/2014/main" id="{D8B22487-8525-ADF6-9FB6-0FDFC8AF296E}"/>
                  </a:ext>
                </a:extLst>
              </p:cNvPr>
              <p:cNvSpPr/>
              <p:nvPr/>
            </p:nvSpPr>
            <p:spPr>
              <a:xfrm>
                <a:off x="2280995" y="3483463"/>
                <a:ext cx="1066156" cy="1797954"/>
              </a:xfrm>
              <a:prstGeom prst="bentUpArrow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57" name="テキスト ボックス 1156">
                <a:extLst>
                  <a:ext uri="{FF2B5EF4-FFF2-40B4-BE49-F238E27FC236}">
                    <a16:creationId xmlns:a16="http://schemas.microsoft.com/office/drawing/2014/main" id="{6F6E9CB1-3516-2CF9-9BCA-891B24A77041}"/>
                  </a:ext>
                </a:extLst>
              </p:cNvPr>
              <p:cNvSpPr txBox="1"/>
              <p:nvPr/>
            </p:nvSpPr>
            <p:spPr>
              <a:xfrm>
                <a:off x="16088" y="4990232"/>
                <a:ext cx="2544776" cy="4280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32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:r>
                  <a:rPr kumimoji="1" lang="en-US" altLang="ja-JP" sz="32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magnoliae</a:t>
                </a:r>
                <a:r>
                  <a:rPr kumimoji="1" lang="en-US" altLang="ja-JP" sz="32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1" lang="ja-JP" alt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54" name="テキスト ボックス 1153">
              <a:extLst>
                <a:ext uri="{FF2B5EF4-FFF2-40B4-BE49-F238E27FC236}">
                  <a16:creationId xmlns:a16="http://schemas.microsoft.com/office/drawing/2014/main" id="{E047158F-FEDE-C71F-7DB5-5E8BAF1BB066}"/>
                </a:ext>
              </a:extLst>
            </p:cNvPr>
            <p:cNvSpPr txBox="1"/>
            <p:nvPr/>
          </p:nvSpPr>
          <p:spPr>
            <a:xfrm>
              <a:off x="232037" y="1444114"/>
              <a:ext cx="2544776" cy="428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S. cerevisiae </a:t>
              </a:r>
              <a:endParaRPr kumimoji="1" lang="ja-JP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178" name="グラフ 1177">
            <a:extLst>
              <a:ext uri="{FF2B5EF4-FFF2-40B4-BE49-F238E27FC236}">
                <a16:creationId xmlns:a16="http://schemas.microsoft.com/office/drawing/2014/main" id="{7EC40B45-659D-31B7-5BF8-2152D3065D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5631064"/>
              </p:ext>
            </p:extLst>
          </p:nvPr>
        </p:nvGraphicFramePr>
        <p:xfrm>
          <a:off x="15700085" y="20168119"/>
          <a:ext cx="13718306" cy="657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9"/>
          </a:graphicData>
        </a:graphic>
      </p:graphicFrame>
      <p:pic>
        <p:nvPicPr>
          <p:cNvPr id="1181" name="図 1180">
            <a:extLst>
              <a:ext uri="{FF2B5EF4-FFF2-40B4-BE49-F238E27FC236}">
                <a16:creationId xmlns:a16="http://schemas.microsoft.com/office/drawing/2014/main" id="{F42EE47E-8A3F-F82A-4661-5A5F2B757584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26238798" y="20757229"/>
            <a:ext cx="1598561" cy="1546994"/>
          </a:xfrm>
          <a:prstGeom prst="rect">
            <a:avLst/>
          </a:prstGeom>
        </p:spPr>
      </p:pic>
      <p:grpSp>
        <p:nvGrpSpPr>
          <p:cNvPr id="1182" name="グループ化 1181">
            <a:extLst>
              <a:ext uri="{FF2B5EF4-FFF2-40B4-BE49-F238E27FC236}">
                <a16:creationId xmlns:a16="http://schemas.microsoft.com/office/drawing/2014/main" id="{612ED663-2049-A6D1-3172-14E22066461C}"/>
              </a:ext>
            </a:extLst>
          </p:cNvPr>
          <p:cNvGrpSpPr/>
          <p:nvPr/>
        </p:nvGrpSpPr>
        <p:grpSpPr>
          <a:xfrm>
            <a:off x="15250927" y="32078568"/>
            <a:ext cx="14671739" cy="769441"/>
            <a:chOff x="-1" y="326777"/>
            <a:chExt cx="8465854" cy="769441"/>
          </a:xfrm>
        </p:grpSpPr>
        <p:sp>
          <p:nvSpPr>
            <p:cNvPr id="1183" name="正方形/長方形 1182">
              <a:extLst>
                <a:ext uri="{FF2B5EF4-FFF2-40B4-BE49-F238E27FC236}">
                  <a16:creationId xmlns:a16="http://schemas.microsoft.com/office/drawing/2014/main" id="{27A73A90-8A48-0789-69E8-790C7999B6F4}"/>
                </a:ext>
              </a:extLst>
            </p:cNvPr>
            <p:cNvSpPr/>
            <p:nvPr/>
          </p:nvSpPr>
          <p:spPr>
            <a:xfrm>
              <a:off x="24537" y="952605"/>
              <a:ext cx="8310568" cy="120885"/>
            </a:xfrm>
            <a:prstGeom prst="rect">
              <a:avLst/>
            </a:prstGeom>
            <a:gradFill>
              <a:gsLst>
                <a:gs pos="22000">
                  <a:schemeClr val="accent1">
                    <a:lumMod val="60000"/>
                    <a:lumOff val="40000"/>
                  </a:schemeClr>
                </a:gs>
                <a:gs pos="0">
                  <a:schemeClr val="accent1"/>
                </a:gs>
                <a:gs pos="49000">
                  <a:schemeClr val="accent1">
                    <a:lumMod val="20000"/>
                    <a:lumOff val="80000"/>
                  </a:schemeClr>
                </a:gs>
                <a:gs pos="100000">
                  <a:schemeClr val="bg1"/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4" name="テキスト ボックス 1183">
              <a:extLst>
                <a:ext uri="{FF2B5EF4-FFF2-40B4-BE49-F238E27FC236}">
                  <a16:creationId xmlns:a16="http://schemas.microsoft.com/office/drawing/2014/main" id="{24B797FC-BA81-6893-F436-F27DB0302871}"/>
                </a:ext>
              </a:extLst>
            </p:cNvPr>
            <p:cNvSpPr txBox="1"/>
            <p:nvPr/>
          </p:nvSpPr>
          <p:spPr>
            <a:xfrm>
              <a:off x="-1" y="326777"/>
              <a:ext cx="84658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Repeated batch culture using immobilized </a:t>
              </a:r>
              <a:r>
                <a:rPr kumimoji="1" lang="en-US" altLang="ja-JP" sz="4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kumimoji="1" lang="en-US" altLang="ja-JP" sz="4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magnolliae</a:t>
              </a:r>
              <a:endParaRPr kumimoji="1" lang="ja-JP" alt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185" name="表 24">
            <a:extLst>
              <a:ext uri="{FF2B5EF4-FFF2-40B4-BE49-F238E27FC236}">
                <a16:creationId xmlns:a16="http://schemas.microsoft.com/office/drawing/2014/main" id="{E64AC687-D8A1-04E4-989A-13F824EDC7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136535"/>
              </p:ext>
            </p:extLst>
          </p:nvPr>
        </p:nvGraphicFramePr>
        <p:xfrm>
          <a:off x="15578335" y="28971895"/>
          <a:ext cx="14170930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614">
                  <a:extLst>
                    <a:ext uri="{9D8B030D-6E8A-4147-A177-3AD203B41FA5}">
                      <a16:colId xmlns:a16="http://schemas.microsoft.com/office/drawing/2014/main" val="3392361090"/>
                    </a:ext>
                  </a:extLst>
                </a:gridCol>
                <a:gridCol w="2923030">
                  <a:extLst>
                    <a:ext uri="{9D8B030D-6E8A-4147-A177-3AD203B41FA5}">
                      <a16:colId xmlns:a16="http://schemas.microsoft.com/office/drawing/2014/main" val="3429120786"/>
                    </a:ext>
                  </a:extLst>
                </a:gridCol>
                <a:gridCol w="2923030">
                  <a:extLst>
                    <a:ext uri="{9D8B030D-6E8A-4147-A177-3AD203B41FA5}">
                      <a16:colId xmlns:a16="http://schemas.microsoft.com/office/drawing/2014/main" val="3599966134"/>
                    </a:ext>
                  </a:extLst>
                </a:gridCol>
                <a:gridCol w="3930628">
                  <a:extLst>
                    <a:ext uri="{9D8B030D-6E8A-4147-A177-3AD203B41FA5}">
                      <a16:colId xmlns:a16="http://schemas.microsoft.com/office/drawing/2014/main" val="4201602168"/>
                    </a:ext>
                  </a:extLst>
                </a:gridCol>
                <a:gridCol w="3930628">
                  <a:extLst>
                    <a:ext uri="{9D8B030D-6E8A-4147-A177-3AD203B41FA5}">
                      <a16:colId xmlns:a16="http://schemas.microsoft.com/office/drawing/2014/main" val="36588864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Xylitol conc.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Xylitol yield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Xylitol productivity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Ethanol productivity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5400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16.8 g/L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68 %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0.25 g/L/h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9964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21.4 g/L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67 %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0.26 g/L/h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4.49 g/L/h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6849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21.7 g/L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71 %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0.26 g/L/h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3.36 g/L/h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231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21.5 g/L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68 %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0.26 g/L/h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5.38 g/L/h</a:t>
                      </a:r>
                      <a:endParaRPr kumimoji="1" lang="ja-JP" alt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6784035"/>
                  </a:ext>
                </a:extLst>
              </a:tr>
            </a:tbl>
          </a:graphicData>
        </a:graphic>
      </p:graphicFrame>
      <p:sp>
        <p:nvSpPr>
          <p:cNvPr id="1186" name="テキスト ボックス 1185">
            <a:extLst>
              <a:ext uri="{FF2B5EF4-FFF2-40B4-BE49-F238E27FC236}">
                <a16:creationId xmlns:a16="http://schemas.microsoft.com/office/drawing/2014/main" id="{79B1017E-45E0-EAD2-E68B-0E0953DA1442}"/>
              </a:ext>
            </a:extLst>
          </p:cNvPr>
          <p:cNvSpPr txBox="1"/>
          <p:nvPr/>
        </p:nvSpPr>
        <p:spPr>
          <a:xfrm>
            <a:off x="261011" y="152233"/>
            <a:ext cx="2098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YA167</a:t>
            </a:r>
            <a:endParaRPr kumimoji="1" lang="ja-JP" alt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87" name="グループ化 1186">
            <a:extLst>
              <a:ext uri="{FF2B5EF4-FFF2-40B4-BE49-F238E27FC236}">
                <a16:creationId xmlns:a16="http://schemas.microsoft.com/office/drawing/2014/main" id="{211C3082-A3FB-983A-C160-189A527A328C}"/>
              </a:ext>
            </a:extLst>
          </p:cNvPr>
          <p:cNvGrpSpPr/>
          <p:nvPr/>
        </p:nvGrpSpPr>
        <p:grpSpPr>
          <a:xfrm>
            <a:off x="16457605" y="33080094"/>
            <a:ext cx="12564315" cy="5129047"/>
            <a:chOff x="754669" y="3521648"/>
            <a:chExt cx="7644813" cy="2793688"/>
          </a:xfrm>
        </p:grpSpPr>
        <p:grpSp>
          <p:nvGrpSpPr>
            <p:cNvPr id="1188" name="グループ化 1187">
              <a:extLst>
                <a:ext uri="{FF2B5EF4-FFF2-40B4-BE49-F238E27FC236}">
                  <a16:creationId xmlns:a16="http://schemas.microsoft.com/office/drawing/2014/main" id="{1CDAD3C0-C76A-81B9-3773-F444043772A3}"/>
                </a:ext>
              </a:extLst>
            </p:cNvPr>
            <p:cNvGrpSpPr/>
            <p:nvPr/>
          </p:nvGrpSpPr>
          <p:grpSpPr>
            <a:xfrm>
              <a:off x="754669" y="3521648"/>
              <a:ext cx="7644813" cy="2376479"/>
              <a:chOff x="750690" y="3576612"/>
              <a:chExt cx="7888051" cy="2570221"/>
            </a:xfrm>
          </p:grpSpPr>
          <p:pic>
            <p:nvPicPr>
              <p:cNvPr id="1195" name="図 1194">
                <a:extLst>
                  <a:ext uri="{FF2B5EF4-FFF2-40B4-BE49-F238E27FC236}">
                    <a16:creationId xmlns:a16="http://schemas.microsoft.com/office/drawing/2014/main" id="{D73ECB40-82D5-B50C-7054-2FE9B06CBE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/>
              <a:srcRect l="20039" t="5717" r="15073" b="16411"/>
              <a:stretch/>
            </p:blipFill>
            <p:spPr>
              <a:xfrm>
                <a:off x="7183087" y="3581813"/>
                <a:ext cx="1050705" cy="2124524"/>
              </a:xfrm>
              <a:prstGeom prst="rect">
                <a:avLst/>
              </a:prstGeom>
            </p:spPr>
          </p:pic>
          <p:pic>
            <p:nvPicPr>
              <p:cNvPr id="1196" name="図 1195">
                <a:extLst>
                  <a:ext uri="{FF2B5EF4-FFF2-40B4-BE49-F238E27FC236}">
                    <a16:creationId xmlns:a16="http://schemas.microsoft.com/office/drawing/2014/main" id="{99EA4A05-60F3-DD33-A27E-BDAF8A3F6D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/>
              <a:srcRect l="21451" t="13705" r="25344" b="13113"/>
              <a:stretch/>
            </p:blipFill>
            <p:spPr>
              <a:xfrm>
                <a:off x="5415277" y="3581813"/>
                <a:ext cx="1037759" cy="2211272"/>
              </a:xfrm>
              <a:prstGeom prst="rect">
                <a:avLst/>
              </a:prstGeom>
            </p:spPr>
          </p:pic>
          <p:pic>
            <p:nvPicPr>
              <p:cNvPr id="1197" name="図 1196">
                <a:extLst>
                  <a:ext uri="{FF2B5EF4-FFF2-40B4-BE49-F238E27FC236}">
                    <a16:creationId xmlns:a16="http://schemas.microsoft.com/office/drawing/2014/main" id="{699E55FD-BAB1-317D-EADD-927F0B108A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/>
              <a:srcRect l="23740" t="9957" r="23093"/>
              <a:stretch/>
            </p:blipFill>
            <p:spPr>
              <a:xfrm>
                <a:off x="3647469" y="3576613"/>
                <a:ext cx="1037758" cy="2502952"/>
              </a:xfrm>
              <a:prstGeom prst="rect">
                <a:avLst/>
              </a:prstGeom>
            </p:spPr>
          </p:pic>
          <p:pic>
            <p:nvPicPr>
              <p:cNvPr id="1198" name="図 1197">
                <a:extLst>
                  <a:ext uri="{FF2B5EF4-FFF2-40B4-BE49-F238E27FC236}">
                    <a16:creationId xmlns:a16="http://schemas.microsoft.com/office/drawing/2014/main" id="{288EE639-AF3D-3F33-7E2A-088E8FBF2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/>
              <a:srcRect l="12247" r="9417"/>
              <a:stretch/>
            </p:blipFill>
            <p:spPr>
              <a:xfrm>
                <a:off x="841328" y="3576612"/>
                <a:ext cx="2084729" cy="2129725"/>
              </a:xfrm>
              <a:prstGeom prst="rect">
                <a:avLst/>
              </a:prstGeom>
            </p:spPr>
          </p:pic>
          <p:sp>
            <p:nvSpPr>
              <p:cNvPr id="1199" name="矢印: 右 1198">
                <a:extLst>
                  <a:ext uri="{FF2B5EF4-FFF2-40B4-BE49-F238E27FC236}">
                    <a16:creationId xmlns:a16="http://schemas.microsoft.com/office/drawing/2014/main" id="{39117B4F-B084-A2A6-5C1E-93A13FE247DC}"/>
                  </a:ext>
                </a:extLst>
              </p:cNvPr>
              <p:cNvSpPr/>
              <p:nvPr/>
            </p:nvSpPr>
            <p:spPr>
              <a:xfrm>
                <a:off x="2956505" y="4529239"/>
                <a:ext cx="651887" cy="737887"/>
              </a:xfrm>
              <a:prstGeom prst="rightArrow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00" name="正方形/長方形 1199">
                <a:extLst>
                  <a:ext uri="{FF2B5EF4-FFF2-40B4-BE49-F238E27FC236}">
                    <a16:creationId xmlns:a16="http://schemas.microsoft.com/office/drawing/2014/main" id="{FB7A92A5-6165-ADE1-C702-CE7A58C267D0}"/>
                  </a:ext>
                </a:extLst>
              </p:cNvPr>
              <p:cNvSpPr/>
              <p:nvPr/>
            </p:nvSpPr>
            <p:spPr>
              <a:xfrm>
                <a:off x="750690" y="5668431"/>
                <a:ext cx="2281784" cy="47840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Immobilized</a:t>
                </a:r>
                <a:r>
                  <a:rPr kumimoji="1" lang="ja-JP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yeast</a:t>
                </a:r>
                <a:endParaRPr kumimoji="1" lang="ja-JP" alt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01" name="正方形/長方形 1200">
                <a:extLst>
                  <a:ext uri="{FF2B5EF4-FFF2-40B4-BE49-F238E27FC236}">
                    <a16:creationId xmlns:a16="http://schemas.microsoft.com/office/drawing/2014/main" id="{03125B5E-6B72-005D-03FF-1A2A7D94F8BC}"/>
                  </a:ext>
                </a:extLst>
              </p:cNvPr>
              <p:cNvSpPr/>
              <p:nvPr/>
            </p:nvSpPr>
            <p:spPr>
              <a:xfrm>
                <a:off x="3421529" y="5689967"/>
                <a:ext cx="1482723" cy="45226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Cultivation</a:t>
                </a:r>
                <a:endParaRPr kumimoji="1" lang="ja-JP" alt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02" name="正方形/長方形 1201">
                <a:extLst>
                  <a:ext uri="{FF2B5EF4-FFF2-40B4-BE49-F238E27FC236}">
                    <a16:creationId xmlns:a16="http://schemas.microsoft.com/office/drawing/2014/main" id="{31E2E657-CD09-6B76-915C-2EE9423F18F0}"/>
                  </a:ext>
                </a:extLst>
              </p:cNvPr>
              <p:cNvSpPr/>
              <p:nvPr/>
            </p:nvSpPr>
            <p:spPr>
              <a:xfrm>
                <a:off x="5237940" y="5676624"/>
                <a:ext cx="1394138" cy="45226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Settlement</a:t>
                </a:r>
                <a:endParaRPr kumimoji="1" lang="ja-JP" alt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03" name="正方形/長方形 1202">
                <a:extLst>
                  <a:ext uri="{FF2B5EF4-FFF2-40B4-BE49-F238E27FC236}">
                    <a16:creationId xmlns:a16="http://schemas.microsoft.com/office/drawing/2014/main" id="{0B077570-EDC0-A78C-4D6B-081CA922A888}"/>
                  </a:ext>
                </a:extLst>
              </p:cNvPr>
              <p:cNvSpPr/>
              <p:nvPr/>
            </p:nvSpPr>
            <p:spPr>
              <a:xfrm>
                <a:off x="6778136" y="5573598"/>
                <a:ext cx="1860605" cy="55822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6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Withdrawal</a:t>
                </a:r>
                <a:r>
                  <a:rPr kumimoji="1" lang="ja-JP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kumimoji="1" lang="ja-JP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culture</a:t>
                </a:r>
                <a:r>
                  <a:rPr kumimoji="1" lang="ja-JP" altLang="en-US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32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broth</a:t>
                </a:r>
                <a:endParaRPr kumimoji="1" lang="ja-JP" alt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04" name="矢印: 右 1203">
                <a:extLst>
                  <a:ext uri="{FF2B5EF4-FFF2-40B4-BE49-F238E27FC236}">
                    <a16:creationId xmlns:a16="http://schemas.microsoft.com/office/drawing/2014/main" id="{05F74236-6716-29DA-C23E-2017635FCCEA}"/>
                  </a:ext>
                </a:extLst>
              </p:cNvPr>
              <p:cNvSpPr/>
              <p:nvPr/>
            </p:nvSpPr>
            <p:spPr>
              <a:xfrm>
                <a:off x="6505065" y="4529239"/>
                <a:ext cx="651887" cy="737887"/>
              </a:xfrm>
              <a:prstGeom prst="rightArrow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05" name="矢印: 右 1204">
                <a:extLst>
                  <a:ext uri="{FF2B5EF4-FFF2-40B4-BE49-F238E27FC236}">
                    <a16:creationId xmlns:a16="http://schemas.microsoft.com/office/drawing/2014/main" id="{B5D17B03-05D9-A1BD-B5E8-AAECB135BE8A}"/>
                  </a:ext>
                </a:extLst>
              </p:cNvPr>
              <p:cNvSpPr/>
              <p:nvPr/>
            </p:nvSpPr>
            <p:spPr>
              <a:xfrm>
                <a:off x="4724309" y="4529239"/>
                <a:ext cx="651887" cy="737887"/>
              </a:xfrm>
              <a:prstGeom prst="rightArrow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189" name="グループ化 1188">
              <a:extLst>
                <a:ext uri="{FF2B5EF4-FFF2-40B4-BE49-F238E27FC236}">
                  <a16:creationId xmlns:a16="http://schemas.microsoft.com/office/drawing/2014/main" id="{BA0DDF07-A9BD-0BAF-B72E-FCE264C297E4}"/>
                </a:ext>
              </a:extLst>
            </p:cNvPr>
            <p:cNvGrpSpPr/>
            <p:nvPr/>
          </p:nvGrpSpPr>
          <p:grpSpPr>
            <a:xfrm>
              <a:off x="3789723" y="5892310"/>
              <a:ext cx="3811024" cy="423026"/>
              <a:chOff x="3752784" y="4670845"/>
              <a:chExt cx="4652814" cy="714312"/>
            </a:xfrm>
          </p:grpSpPr>
          <p:sp>
            <p:nvSpPr>
              <p:cNvPr id="1190" name="正方形/長方形 1189">
                <a:extLst>
                  <a:ext uri="{FF2B5EF4-FFF2-40B4-BE49-F238E27FC236}">
                    <a16:creationId xmlns:a16="http://schemas.microsoft.com/office/drawing/2014/main" id="{6466BC98-B8F2-68E6-4719-387F719A3157}"/>
                  </a:ext>
                </a:extLst>
              </p:cNvPr>
              <p:cNvSpPr/>
              <p:nvPr/>
            </p:nvSpPr>
            <p:spPr>
              <a:xfrm rot="10800000">
                <a:off x="3967214" y="4949585"/>
                <a:ext cx="4438384" cy="435572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91" name="矢印: 右 1190">
                <a:extLst>
                  <a:ext uri="{FF2B5EF4-FFF2-40B4-BE49-F238E27FC236}">
                    <a16:creationId xmlns:a16="http://schemas.microsoft.com/office/drawing/2014/main" id="{AF887E05-0756-20D7-3C22-97FDF5ED2B64}"/>
                  </a:ext>
                </a:extLst>
              </p:cNvPr>
              <p:cNvSpPr/>
              <p:nvPr/>
            </p:nvSpPr>
            <p:spPr>
              <a:xfrm rot="16200000">
                <a:off x="3906241" y="4517388"/>
                <a:ext cx="561069" cy="867984"/>
              </a:xfrm>
              <a:prstGeom prst="rightArrow">
                <a:avLst>
                  <a:gd name="adj1" fmla="val 50000"/>
                  <a:gd name="adj2" fmla="val 27823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92" name="正方形/長方形 1191">
                <a:extLst>
                  <a:ext uri="{FF2B5EF4-FFF2-40B4-BE49-F238E27FC236}">
                    <a16:creationId xmlns:a16="http://schemas.microsoft.com/office/drawing/2014/main" id="{F0019B1F-473C-EA88-0769-B0F2F2F71173}"/>
                  </a:ext>
                </a:extLst>
              </p:cNvPr>
              <p:cNvSpPr/>
              <p:nvPr/>
            </p:nvSpPr>
            <p:spPr>
              <a:xfrm rot="5400000">
                <a:off x="7909010" y="4717513"/>
                <a:ext cx="543255" cy="449919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93" name="正方形/長方形 1192">
                <a:extLst>
                  <a:ext uri="{FF2B5EF4-FFF2-40B4-BE49-F238E27FC236}">
                    <a16:creationId xmlns:a16="http://schemas.microsoft.com/office/drawing/2014/main" id="{9461ED6D-8633-C63F-EBF3-6AA046CC268B}"/>
                  </a:ext>
                </a:extLst>
              </p:cNvPr>
              <p:cNvSpPr/>
              <p:nvPr/>
            </p:nvSpPr>
            <p:spPr>
              <a:xfrm rot="10800000">
                <a:off x="3978439" y="4965834"/>
                <a:ext cx="4418691" cy="401206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94" name="テキスト ボックス 1193">
                <a:extLst>
                  <a:ext uri="{FF2B5EF4-FFF2-40B4-BE49-F238E27FC236}">
                    <a16:creationId xmlns:a16="http://schemas.microsoft.com/office/drawing/2014/main" id="{93721DD8-1621-010E-228C-DB5ED6C7697E}"/>
                  </a:ext>
                </a:extLst>
              </p:cNvPr>
              <p:cNvSpPr txBox="1"/>
              <p:nvPr/>
            </p:nvSpPr>
            <p:spPr>
              <a:xfrm>
                <a:off x="4792903" y="4814045"/>
                <a:ext cx="2941830" cy="537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Addition of medium</a:t>
                </a:r>
                <a:endParaRPr kumimoji="1" lang="ja-JP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207" name="正方形/長方形 1206">
            <a:extLst>
              <a:ext uri="{FF2B5EF4-FFF2-40B4-BE49-F238E27FC236}">
                <a16:creationId xmlns:a16="http://schemas.microsoft.com/office/drawing/2014/main" id="{EF70FBFA-F114-1C40-396C-FE7B2FAAEAD1}"/>
              </a:ext>
            </a:extLst>
          </p:cNvPr>
          <p:cNvSpPr/>
          <p:nvPr/>
        </p:nvSpPr>
        <p:spPr>
          <a:xfrm>
            <a:off x="15213808" y="39392499"/>
            <a:ext cx="14884267" cy="32556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Repeat batch culture with immobilized bacteria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8" name="正方形/長方形 1207">
            <a:extLst>
              <a:ext uri="{FF2B5EF4-FFF2-40B4-BE49-F238E27FC236}">
                <a16:creationId xmlns:a16="http://schemas.microsoft.com/office/drawing/2014/main" id="{29E2BEDB-DC08-8242-5ADF-018C5ADC2A14}"/>
              </a:ext>
            </a:extLst>
          </p:cNvPr>
          <p:cNvSpPr/>
          <p:nvPr/>
        </p:nvSpPr>
        <p:spPr>
          <a:xfrm>
            <a:off x="15216544" y="39297468"/>
            <a:ext cx="14884267" cy="117286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kumimoji="1" lang="ja-JP" altLang="en-US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9" name="テキスト ボックス 1208">
            <a:extLst>
              <a:ext uri="{FF2B5EF4-FFF2-40B4-BE49-F238E27FC236}">
                <a16:creationId xmlns:a16="http://schemas.microsoft.com/office/drawing/2014/main" id="{B82F38F9-2E0C-1962-4471-1D77728D072B}"/>
              </a:ext>
            </a:extLst>
          </p:cNvPr>
          <p:cNvSpPr txBox="1"/>
          <p:nvPr/>
        </p:nvSpPr>
        <p:spPr>
          <a:xfrm>
            <a:off x="15239172" y="40501264"/>
            <a:ext cx="149000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・</a:t>
            </a:r>
            <a:r>
              <a:rPr kumimoji="1" lang="en-US" altLang="ja-JP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Co-cultivation of </a:t>
            </a:r>
            <a:r>
              <a:rPr kumimoji="1" lang="en-US" altLang="ja-JP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1" lang="en-US" altLang="ja-JP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magnoliae</a:t>
            </a:r>
            <a:r>
              <a:rPr kumimoji="1" lang="en-US" altLang="ja-JP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kumimoji="1" lang="en-US" altLang="ja-JP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cerevisiae </a:t>
            </a:r>
            <a:r>
              <a:rPr kumimoji="1" lang="en-US" altLang="ja-JP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successfully performed </a:t>
            </a:r>
          </a:p>
          <a:p>
            <a:r>
              <a:rPr kumimoji="1" lang="en-US" altLang="ja-JP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using an air-lift </a:t>
            </a:r>
            <a:r>
              <a:rPr kumimoji="1" lang="en-US" altLang="ja-JP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bioreactor</a:t>
            </a:r>
            <a:r>
              <a:rPr kumimoji="1" lang="en-US" altLang="ja-JP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kumimoji="1" lang="ja-JP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・</a:t>
            </a:r>
            <a:r>
              <a:rPr kumimoji="1" lang="en-US" altLang="ja-JP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cycle of repeated culture was demonstrated.</a:t>
            </a:r>
          </a:p>
          <a:p>
            <a:r>
              <a:rPr kumimoji="1" lang="ja-JP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・</a:t>
            </a:r>
            <a:r>
              <a:rPr kumimoji="1" lang="en-US" altLang="ja-JP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Further research is required to improve xylitol productivity.</a:t>
            </a:r>
          </a:p>
        </p:txBody>
      </p:sp>
    </p:spTree>
    <p:extLst>
      <p:ext uri="{BB962C8B-B14F-4D97-AF65-F5344CB8AC3E}">
        <p14:creationId xmlns:p14="http://schemas.microsoft.com/office/powerpoint/2010/main" val="45617952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0" mute="1">
                <p:cTn id="2" fill="hold" display="0">
                  <p:stCondLst>
                    <p:cond delay="indefinite"/>
                  </p:stCondLst>
                </p:cTn>
                <p:tgtEl>
                  <p:spTgt spid="113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23113</TotalTime>
  <Words>597</Words>
  <Application>Microsoft Office PowerPoint</Application>
  <PresentationFormat>ユーザー設定</PresentationFormat>
  <Paragraphs>167</Paragraphs>
  <Slides>1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Yamawaki Taiki</dc:creator>
  <cp:lastModifiedBy>Taiki Yamawaki</cp:lastModifiedBy>
  <cp:revision>25</cp:revision>
  <cp:lastPrinted>2024-03-15T03:26:43Z</cp:lastPrinted>
  <dcterms:created xsi:type="dcterms:W3CDTF">2024-03-11T15:54:28Z</dcterms:created>
  <dcterms:modified xsi:type="dcterms:W3CDTF">2024-09-09T03:03:34Z</dcterms:modified>
</cp:coreProperties>
</file>