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vml" ContentType="application/vnd.openxmlformats-officedocument.vmlDrawing"/>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rts/chart1.xml" ContentType="application/vnd.openxmlformats-officedocument.drawingml.chart+xml"/>
  <Override PartName="/ppt/charts/chart2.xml" ContentType="application/vnd.openxmlformats-officedocument.drawingml.chart+xml"/>
  <Override PartName="/ppt/charts/chart3.xml" ContentType="application/vnd.openxmlformats-officedocument.drawingml.chart+xml"/>
  <Override PartName="/ppt/charts/chart4.xml" ContentType="application/vnd.openxmlformats-officedocument.drawingml.chart+xml"/>
  <Override PartName="/ppt/charts/chart5.xml" ContentType="application/vnd.openxmlformats-officedocument.drawingml.chart+xml"/>
  <Override PartName="/ppt/charts/chart6.xml" ContentType="application/vnd.openxmlformats-officedocument.drawingml.chart+xml"/>
  <Override PartName="/ppt/charts/chart7.xml" ContentType="application/vnd.openxmlformats-officedocument.drawingml.chart+xml"/>
  <Override PartName="/ppt/charts/chart8.xml" ContentType="application/vnd.openxmlformats-officedocument.drawingml.chart+xml"/>
  <Override PartName="/ppt/charts/chart9.xml" ContentType="application/vnd.openxmlformats-officedocument.drawingml.chart+xml"/>
  <Override PartName="/ppt/charts/chart10.xml" ContentType="application/vnd.openxmlformats-officedocument.drawingml.chart+xml"/>
  <Override PartName="/ppt/charts/chart11.xml" ContentType="application/vnd.openxmlformats-officedocument.drawingml.chart+xml"/>
  <Override PartName="/ppt/charts/chart12.xml" ContentType="application/vnd.openxmlformats-officedocument.drawingml.chart+xml"/>
  <Override PartName="/ppt/charts/chart13.xml" ContentType="application/vnd.openxmlformats-officedocument.drawingml.char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8" r:id="rId3"/>
    <p:sldId id="260" r:id="rId4"/>
    <p:sldId id="266" r:id="rId5"/>
    <p:sldId id="261" r:id="rId6"/>
    <p:sldId id="262" r:id="rId7"/>
    <p:sldId id="263" r:id="rId8"/>
    <p:sldId id="264" r:id="rId9"/>
    <p:sldId id="267" r:id="rId10"/>
    <p:sldId id="268" r:id="rId11"/>
    <p:sldId id="269" r:id="rId12"/>
    <p:sldId id="270" r:id="rId13"/>
    <p:sldId id="271" r:id="rId14"/>
    <p:sldId id="272" r:id="rId15"/>
    <p:sldId id="273" r:id="rId16"/>
    <p:sldId id="274" r:id="rId17"/>
    <p:sldId id="275" r:id="rId18"/>
    <p:sldId id="276" r:id="rId19"/>
    <p:sldId id="277" r:id="rId20"/>
    <p:sldId id="278" r:id="rId21"/>
    <p:sldId id="279" r:id="rId22"/>
    <p:sldId id="289" r:id="rId23"/>
    <p:sldId id="280" r:id="rId24"/>
    <p:sldId id="281" r:id="rId25"/>
    <p:sldId id="282" r:id="rId26"/>
    <p:sldId id="286" r:id="rId27"/>
    <p:sldId id="284" r:id="rId28"/>
    <p:sldId id="285" r:id="rId29"/>
    <p:sldId id="287" r:id="rId30"/>
    <p:sldId id="288" r:id="rId31"/>
    <p:sldId id="291" r:id="rId32"/>
    <p:sldId id="292" r:id="rId33"/>
    <p:sldId id="293" r:id="rId34"/>
    <p:sldId id="294" r:id="rId35"/>
    <p:sldId id="295" r:id="rId36"/>
    <p:sldId id="299" r:id="rId37"/>
    <p:sldId id="296" r:id="rId38"/>
    <p:sldId id="297" r:id="rId39"/>
    <p:sldId id="300" r:id="rId40"/>
    <p:sldId id="298" r:id="rId41"/>
    <p:sldId id="301" r:id="rId42"/>
  </p:sldIdLst>
  <p:sldSz cx="9144000" cy="6858000" type="screen4x3"/>
  <p:notesSz cx="6805613" cy="9939338"/>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147" autoAdjust="0"/>
    <p:restoredTop sz="94660"/>
  </p:normalViewPr>
  <p:slideViewPr>
    <p:cSldViewPr>
      <p:cViewPr>
        <p:scale>
          <a:sx n="60" d="100"/>
          <a:sy n="60" d="100"/>
        </p:scale>
        <p:origin x="-1674" y="-252"/>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8.xlsx"/></Relationships>
</file>

<file path=ppt/charts/_rels/chart10.xml.rels><?xml version="1.0" encoding="UTF-8" standalone="yes"?>
<Relationships xmlns="http://schemas.openxmlformats.org/package/2006/relationships"><Relationship Id="rId1" Type="http://schemas.openxmlformats.org/officeDocument/2006/relationships/package" Target="../embeddings/Microsoft_Excel_Worksheet16.xlsx"/></Relationships>
</file>

<file path=ppt/charts/_rels/chart11.xml.rels><?xml version="1.0" encoding="UTF-8" standalone="yes"?>
<Relationships xmlns="http://schemas.openxmlformats.org/package/2006/relationships"><Relationship Id="rId1" Type="http://schemas.openxmlformats.org/officeDocument/2006/relationships/package" Target="../embeddings/Microsoft_Excel_Worksheet17.xlsx"/></Relationships>
</file>

<file path=ppt/charts/_rels/chart12.xml.rels><?xml version="1.0" encoding="UTF-8" standalone="yes"?>
<Relationships xmlns="http://schemas.openxmlformats.org/package/2006/relationships"><Relationship Id="rId1" Type="http://schemas.openxmlformats.org/officeDocument/2006/relationships/package" Target="../embeddings/Microsoft_Excel_Worksheet18.xlsx"/></Relationships>
</file>

<file path=ppt/charts/_rels/chart13.xml.rels><?xml version="1.0" encoding="UTF-8" standalone="yes"?>
<Relationships xmlns="http://schemas.openxmlformats.org/package/2006/relationships"><Relationship Id="rId1" Type="http://schemas.openxmlformats.org/officeDocument/2006/relationships/package" Target="../embeddings/Microsoft_Excel_Worksheet19.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9.xlsx"/></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Excel_Worksheet10.xlsx"/></Relationships>
</file>

<file path=ppt/charts/_rels/chart4.xml.rels><?xml version="1.0" encoding="UTF-8" standalone="yes"?>
<Relationships xmlns="http://schemas.openxmlformats.org/package/2006/relationships"><Relationship Id="rId1" Type="http://schemas.openxmlformats.org/officeDocument/2006/relationships/package" Target="../embeddings/Microsoft_Excel_Worksheet11.xlsx"/></Relationships>
</file>

<file path=ppt/charts/_rels/chart5.xml.rels><?xml version="1.0" encoding="UTF-8" standalone="yes"?>
<Relationships xmlns="http://schemas.openxmlformats.org/package/2006/relationships"><Relationship Id="rId1" Type="http://schemas.openxmlformats.org/officeDocument/2006/relationships/package" Target="../embeddings/Microsoft_Excel_Worksheet12.xlsx"/></Relationships>
</file>

<file path=ppt/charts/_rels/chart6.xml.rels><?xml version="1.0" encoding="UTF-8" standalone="yes"?>
<Relationships xmlns="http://schemas.openxmlformats.org/package/2006/relationships"><Relationship Id="rId1" Type="http://schemas.openxmlformats.org/officeDocument/2006/relationships/package" Target="../embeddings/Microsoft_Excel_Worksheet13.xlsx"/></Relationships>
</file>

<file path=ppt/charts/_rels/chart7.xml.rels><?xml version="1.0" encoding="UTF-8" standalone="yes"?>
<Relationships xmlns="http://schemas.openxmlformats.org/package/2006/relationships"><Relationship Id="rId1" Type="http://schemas.openxmlformats.org/officeDocument/2006/relationships/package" Target="../embeddings/Microsoft_Excel_Worksheet14.xlsx"/></Relationships>
</file>

<file path=ppt/charts/_rels/chart8.xml.rels><?xml version="1.0" encoding="UTF-8" standalone="yes"?>
<Relationships xmlns="http://schemas.openxmlformats.org/package/2006/relationships"><Relationship Id="rId1" Type="http://schemas.openxmlformats.org/officeDocument/2006/relationships/oleObject" Target="Microsoft%20PowerPoint%20&#20869;&#12398;&#12464;&#12521;&#12501;" TargetMode="External"/></Relationships>
</file>

<file path=ppt/charts/_rels/chart9.xml.rels><?xml version="1.0" encoding="UTF-8" standalone="yes"?>
<Relationships xmlns="http://schemas.openxmlformats.org/package/2006/relationships"><Relationship Id="rId1" Type="http://schemas.openxmlformats.org/officeDocument/2006/relationships/package" Target="../embeddings/Microsoft_Excel_Worksheet15.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en-US" altLang="ja-JP" sz="3200" dirty="0"/>
              <a:t>ABTS</a:t>
            </a:r>
            <a:r>
              <a:rPr lang="ja-JP" altLang="en-US" sz="3200" dirty="0"/>
              <a:t>発色</a:t>
            </a:r>
          </a:p>
        </c:rich>
      </c:tx>
      <c:layout/>
      <c:overlay val="0"/>
    </c:title>
    <c:autoTitleDeleted val="0"/>
    <c:plotArea>
      <c:layout>
        <c:manualLayout>
          <c:layoutTarget val="inner"/>
          <c:xMode val="edge"/>
          <c:yMode val="edge"/>
          <c:x val="0.15082780707457438"/>
          <c:y val="0.17545129775444737"/>
          <c:w val="0.56752033518745937"/>
          <c:h val="0.61407771945173517"/>
        </c:manualLayout>
      </c:layout>
      <c:barChart>
        <c:barDir val="col"/>
        <c:grouping val="clustered"/>
        <c:varyColors val="0"/>
        <c:ser>
          <c:idx val="0"/>
          <c:order val="0"/>
          <c:tx>
            <c:v>Nitrocellulose</c:v>
          </c:tx>
          <c:spPr>
            <a:solidFill>
              <a:srgbClr val="FF0000"/>
            </a:solidFill>
          </c:spPr>
          <c:invertIfNegative val="0"/>
          <c:errBars>
            <c:errBarType val="both"/>
            <c:errValType val="cust"/>
            <c:noEndCap val="0"/>
            <c:plus>
              <c:numRef>
                <c:f>Sheet1!$B$25:$E$25</c:f>
                <c:numCache>
                  <c:formatCode>General</c:formatCode>
                  <c:ptCount val="4"/>
                  <c:pt idx="0">
                    <c:v>9.3333333333333601E-3</c:v>
                  </c:pt>
                  <c:pt idx="1">
                    <c:v>6.9999999999999785E-3</c:v>
                  </c:pt>
                  <c:pt idx="2">
                    <c:v>1.2999999999999998E-2</c:v>
                  </c:pt>
                  <c:pt idx="3">
                    <c:v>1.4333333333333337E-2</c:v>
                  </c:pt>
                </c:numCache>
              </c:numRef>
            </c:plus>
            <c:minus>
              <c:numRef>
                <c:f>Sheet1!$B$26:$E$26</c:f>
                <c:numCache>
                  <c:formatCode>General</c:formatCode>
                  <c:ptCount val="4"/>
                  <c:pt idx="0">
                    <c:v>1.2666666666666659E-2</c:v>
                  </c:pt>
                  <c:pt idx="1">
                    <c:v>5.0000000000000044E-3</c:v>
                  </c:pt>
                  <c:pt idx="2">
                    <c:v>7.0000000000000062E-3</c:v>
                  </c:pt>
                  <c:pt idx="3">
                    <c:v>1.6666666666666663E-2</c:v>
                  </c:pt>
                </c:numCache>
              </c:numRef>
            </c:minus>
          </c:errBars>
          <c:cat>
            <c:strRef>
              <c:f>Sheet1!$B$22:$E$22</c:f>
              <c:strCache>
                <c:ptCount val="4"/>
                <c:pt idx="0">
                  <c:v>UV-C (+DNA)
(312nm)</c:v>
                </c:pt>
                <c:pt idx="1">
                  <c:v>UV-T (+DNA) 
(302nm)</c:v>
                </c:pt>
                <c:pt idx="2">
                  <c:v>(+DNA)</c:v>
                </c:pt>
                <c:pt idx="3">
                  <c:v>(-DNA)</c:v>
                </c:pt>
              </c:strCache>
            </c:strRef>
          </c:cat>
          <c:val>
            <c:numRef>
              <c:f>Sheet1!$B$24:$E$24</c:f>
              <c:numCache>
                <c:formatCode>0.0000</c:formatCode>
                <c:ptCount val="4"/>
                <c:pt idx="0">
                  <c:v>0.12896666666666665</c:v>
                </c:pt>
                <c:pt idx="1">
                  <c:v>8.030000000000001E-2</c:v>
                </c:pt>
                <c:pt idx="2">
                  <c:v>1.2300000000000005E-2</c:v>
                </c:pt>
                <c:pt idx="3">
                  <c:v>2.4966666666666665E-2</c:v>
                </c:pt>
              </c:numCache>
            </c:numRef>
          </c:val>
        </c:ser>
        <c:ser>
          <c:idx val="1"/>
          <c:order val="1"/>
          <c:tx>
            <c:v>Nitrocellulose+Cellulose Asetate</c:v>
          </c:tx>
          <c:spPr>
            <a:solidFill>
              <a:schemeClr val="accent6">
                <a:lumMod val="50000"/>
              </a:schemeClr>
            </a:solidFill>
          </c:spPr>
          <c:invertIfNegative val="0"/>
          <c:errBars>
            <c:errBarType val="both"/>
            <c:errValType val="cust"/>
            <c:noEndCap val="0"/>
            <c:plus>
              <c:numRef>
                <c:f>Sheet1!$B$32:$E$32</c:f>
                <c:numCache>
                  <c:formatCode>General</c:formatCode>
                  <c:ptCount val="4"/>
                  <c:pt idx="0">
                    <c:v>2.466666666666667E-2</c:v>
                  </c:pt>
                  <c:pt idx="1">
                    <c:v>2.4333333333333346E-2</c:v>
                  </c:pt>
                  <c:pt idx="2">
                    <c:v>1.9000000000000003E-2</c:v>
                  </c:pt>
                  <c:pt idx="3">
                    <c:v>1.9333333333333341E-2</c:v>
                  </c:pt>
                </c:numCache>
              </c:numRef>
            </c:plus>
            <c:minus>
              <c:numRef>
                <c:f>Sheet1!$B$33:$E$33</c:f>
                <c:numCache>
                  <c:formatCode>General</c:formatCode>
                  <c:ptCount val="4"/>
                  <c:pt idx="0">
                    <c:v>2.633333333333332E-2</c:v>
                  </c:pt>
                  <c:pt idx="1">
                    <c:v>2.9666666666666647E-2</c:v>
                  </c:pt>
                  <c:pt idx="2">
                    <c:v>1.2000000000000004E-2</c:v>
                  </c:pt>
                  <c:pt idx="3">
                    <c:v>3.1666666666666662E-2</c:v>
                  </c:pt>
                </c:numCache>
              </c:numRef>
            </c:minus>
          </c:errBars>
          <c:val>
            <c:numRef>
              <c:f>Sheet1!$B$31:$E$31</c:f>
              <c:numCache>
                <c:formatCode>0.0000_ </c:formatCode>
                <c:ptCount val="4"/>
                <c:pt idx="0">
                  <c:v>0.12163333333333332</c:v>
                </c:pt>
                <c:pt idx="1">
                  <c:v>0.12296666666666664</c:v>
                </c:pt>
                <c:pt idx="2">
                  <c:v>7.3000000000000009E-3</c:v>
                </c:pt>
                <c:pt idx="3">
                  <c:v>3.496666666666666E-2</c:v>
                </c:pt>
              </c:numCache>
            </c:numRef>
          </c:val>
        </c:ser>
        <c:ser>
          <c:idx val="2"/>
          <c:order val="2"/>
          <c:tx>
            <c:v>PES</c:v>
          </c:tx>
          <c:spPr>
            <a:solidFill>
              <a:srgbClr val="92D050"/>
            </a:solidFill>
            <a:ln>
              <a:solidFill>
                <a:schemeClr val="tx1">
                  <a:lumMod val="95000"/>
                  <a:lumOff val="5000"/>
                </a:schemeClr>
              </a:solidFill>
            </a:ln>
          </c:spPr>
          <c:invertIfNegative val="0"/>
          <c:errBars>
            <c:errBarType val="both"/>
            <c:errValType val="cust"/>
            <c:noEndCap val="0"/>
            <c:plus>
              <c:numRef>
                <c:f>Sheet1!$B$39:$E$39</c:f>
                <c:numCache>
                  <c:formatCode>General</c:formatCode>
                  <c:ptCount val="4"/>
                  <c:pt idx="0">
                    <c:v>8.9999999999999802E-3</c:v>
                  </c:pt>
                  <c:pt idx="1">
                    <c:v>1.9999999999999962E-2</c:v>
                  </c:pt>
                  <c:pt idx="2">
                    <c:v>1.6666666666666635E-3</c:v>
                  </c:pt>
                  <c:pt idx="3">
                    <c:v>2.0000000000000018E-3</c:v>
                  </c:pt>
                </c:numCache>
              </c:numRef>
            </c:plus>
            <c:minus>
              <c:numRef>
                <c:f>Sheet1!$B$40:$E$40</c:f>
                <c:numCache>
                  <c:formatCode>General</c:formatCode>
                  <c:ptCount val="4"/>
                  <c:pt idx="0">
                    <c:v>5.0000000000000044E-3</c:v>
                  </c:pt>
                  <c:pt idx="1">
                    <c:v>2.300000000000002E-2</c:v>
                  </c:pt>
                  <c:pt idx="2">
                    <c:v>1.3333333333333391E-3</c:v>
                  </c:pt>
                  <c:pt idx="3">
                    <c:v>9.9999999999999395E-4</c:v>
                  </c:pt>
                </c:numCache>
              </c:numRef>
            </c:minus>
          </c:errBars>
          <c:val>
            <c:numRef>
              <c:f>Sheet1!$B$38:$E$38</c:f>
              <c:numCache>
                <c:formatCode>0.0000_ </c:formatCode>
                <c:ptCount val="4"/>
                <c:pt idx="0">
                  <c:v>0.10930000000000001</c:v>
                </c:pt>
                <c:pt idx="1">
                  <c:v>0.13230000000000003</c:v>
                </c:pt>
                <c:pt idx="2">
                  <c:v>6.6333333333333383E-3</c:v>
                </c:pt>
                <c:pt idx="3" formatCode="General">
                  <c:v>6.6E-3</c:v>
                </c:pt>
              </c:numCache>
            </c:numRef>
          </c:val>
        </c:ser>
        <c:ser>
          <c:idx val="3"/>
          <c:order val="3"/>
          <c:tx>
            <c:v>Nyron</c:v>
          </c:tx>
          <c:spPr>
            <a:solidFill>
              <a:schemeClr val="accent4">
                <a:lumMod val="75000"/>
              </a:schemeClr>
            </a:solidFill>
          </c:spPr>
          <c:invertIfNegative val="0"/>
          <c:errBars>
            <c:errBarType val="both"/>
            <c:errValType val="cust"/>
            <c:noEndCap val="0"/>
            <c:plus>
              <c:numRef>
                <c:f>Sheet2!$B$24:$E$24</c:f>
                <c:numCache>
                  <c:formatCode>General</c:formatCode>
                  <c:ptCount val="4"/>
                  <c:pt idx="0">
                    <c:v>1.2666666666666659E-2</c:v>
                  </c:pt>
                  <c:pt idx="1">
                    <c:v>3.7666666666666682E-2</c:v>
                  </c:pt>
                  <c:pt idx="2">
                    <c:v>1.999999999999999E-2</c:v>
                  </c:pt>
                  <c:pt idx="3">
                    <c:v>1.4666666666666661E-2</c:v>
                  </c:pt>
                </c:numCache>
              </c:numRef>
            </c:plus>
            <c:minus>
              <c:numRef>
                <c:f>Sheet2!$B$25:$E$25</c:f>
                <c:numCache>
                  <c:formatCode>General</c:formatCode>
                  <c:ptCount val="4"/>
                  <c:pt idx="0">
                    <c:v>1.6333333333333366E-2</c:v>
                  </c:pt>
                  <c:pt idx="1">
                    <c:v>4.7333333333333311E-2</c:v>
                  </c:pt>
                  <c:pt idx="2">
                    <c:v>1.2000000000000011E-2</c:v>
                  </c:pt>
                  <c:pt idx="3">
                    <c:v>2.2333333333333344E-2</c:v>
                  </c:pt>
                </c:numCache>
              </c:numRef>
            </c:minus>
          </c:errBars>
          <c:val>
            <c:numRef>
              <c:f>Sheet2!$B$23:$E$23</c:f>
              <c:numCache>
                <c:formatCode>0.0000</c:formatCode>
                <c:ptCount val="4"/>
                <c:pt idx="0">
                  <c:v>0.20563333333333336</c:v>
                </c:pt>
                <c:pt idx="1">
                  <c:v>0.11963333333333331</c:v>
                </c:pt>
                <c:pt idx="2">
                  <c:v>9.6299999999999997E-2</c:v>
                </c:pt>
                <c:pt idx="3">
                  <c:v>0.11463333333333334</c:v>
                </c:pt>
              </c:numCache>
            </c:numRef>
          </c:val>
        </c:ser>
        <c:ser>
          <c:idx val="4"/>
          <c:order val="4"/>
          <c:tx>
            <c:v>Hydrophilic PVDF</c:v>
          </c:tx>
          <c:spPr>
            <a:solidFill>
              <a:srgbClr val="00B050"/>
            </a:solidFill>
          </c:spPr>
          <c:invertIfNegative val="0"/>
          <c:errBars>
            <c:errBarType val="both"/>
            <c:errValType val="cust"/>
            <c:noEndCap val="0"/>
            <c:plus>
              <c:numRef>
                <c:f>Sheet2!$B$30:$E$30</c:f>
                <c:numCache>
                  <c:formatCode>General</c:formatCode>
                  <c:ptCount val="4"/>
                  <c:pt idx="0">
                    <c:v>3.0333333333333323E-2</c:v>
                  </c:pt>
                  <c:pt idx="1">
                    <c:v>4.3666666666666687E-2</c:v>
                  </c:pt>
                  <c:pt idx="2">
                    <c:v>1.6666666666666705E-3</c:v>
                  </c:pt>
                  <c:pt idx="3">
                    <c:v>4.3333333333333418E-3</c:v>
                  </c:pt>
                </c:numCache>
              </c:numRef>
            </c:plus>
            <c:minus>
              <c:numRef>
                <c:f>Sheet2!$B$31:$E$31</c:f>
                <c:numCache>
                  <c:formatCode>General</c:formatCode>
                  <c:ptCount val="4"/>
                  <c:pt idx="0">
                    <c:v>2.9666666666666675E-2</c:v>
                  </c:pt>
                  <c:pt idx="1">
                    <c:v>2.9333333333333322E-2</c:v>
                  </c:pt>
                  <c:pt idx="2">
                    <c:v>2.3333333333333262E-3</c:v>
                  </c:pt>
                  <c:pt idx="3">
                    <c:v>2.6666666666666644E-3</c:v>
                  </c:pt>
                </c:numCache>
              </c:numRef>
            </c:minus>
          </c:errBars>
          <c:val>
            <c:numRef>
              <c:f>Sheet2!$B$29:$E$29</c:f>
              <c:numCache>
                <c:formatCode>0.0000_ </c:formatCode>
                <c:ptCount val="4"/>
                <c:pt idx="0">
                  <c:v>0.24096666666666669</c:v>
                </c:pt>
                <c:pt idx="1">
                  <c:v>0.26863333333333328</c:v>
                </c:pt>
                <c:pt idx="2">
                  <c:v>6.3333333333332603E-4</c:v>
                </c:pt>
                <c:pt idx="3">
                  <c:v>3.96666666666666E-3</c:v>
                </c:pt>
              </c:numCache>
            </c:numRef>
          </c:val>
        </c:ser>
        <c:ser>
          <c:idx val="5"/>
          <c:order val="5"/>
          <c:tx>
            <c:v>Hydrophobic PVDF</c:v>
          </c:tx>
          <c:spPr>
            <a:solidFill>
              <a:srgbClr val="FFC000"/>
            </a:solidFill>
            <a:ln>
              <a:solidFill>
                <a:srgbClr val="FFC000"/>
              </a:solidFill>
            </a:ln>
          </c:spPr>
          <c:invertIfNegative val="0"/>
          <c:errBars>
            <c:errBarType val="both"/>
            <c:errValType val="cust"/>
            <c:noEndCap val="0"/>
            <c:plus>
              <c:numRef>
                <c:f>Sheet2!$B$37:$E$37</c:f>
                <c:numCache>
                  <c:formatCode>General</c:formatCode>
                  <c:ptCount val="4"/>
                  <c:pt idx="0">
                    <c:v>5.3333333333333427E-3</c:v>
                  </c:pt>
                  <c:pt idx="1">
                    <c:v>2.1000000000000005E-2</c:v>
                  </c:pt>
                  <c:pt idx="2">
                    <c:v>4.0000000000000036E-3</c:v>
                  </c:pt>
                  <c:pt idx="3">
                    <c:v>1.6666666666666496E-3</c:v>
                  </c:pt>
                </c:numCache>
              </c:numRef>
            </c:plus>
            <c:minus>
              <c:numRef>
                <c:f>Sheet2!$B$38:$E$38</c:f>
                <c:numCache>
                  <c:formatCode>General</c:formatCode>
                  <c:ptCount val="4"/>
                  <c:pt idx="0">
                    <c:v>8.6666666666666628E-3</c:v>
                  </c:pt>
                  <c:pt idx="1">
                    <c:v>1.0999999999999996E-2</c:v>
                  </c:pt>
                  <c:pt idx="2">
                    <c:v>5.9999999999999915E-3</c:v>
                  </c:pt>
                  <c:pt idx="3">
                    <c:v>3.3333333333333409E-3</c:v>
                  </c:pt>
                </c:numCache>
              </c:numRef>
            </c:minus>
            <c:spPr>
              <a:ln>
                <a:solidFill>
                  <a:schemeClr val="bg2">
                    <a:lumMod val="10000"/>
                  </a:schemeClr>
                </a:solidFill>
              </a:ln>
            </c:spPr>
          </c:errBars>
          <c:val>
            <c:numRef>
              <c:f>Sheet2!$B$36:$E$36</c:f>
              <c:numCache>
                <c:formatCode>0.0000_ </c:formatCode>
                <c:ptCount val="4"/>
                <c:pt idx="0">
                  <c:v>5.9666666666666618E-3</c:v>
                </c:pt>
                <c:pt idx="1">
                  <c:v>5.1299999999999998E-2</c:v>
                </c:pt>
                <c:pt idx="2">
                  <c:v>1.4299999999999993E-2</c:v>
                </c:pt>
                <c:pt idx="3">
                  <c:v>1.1633333333333343E-2</c:v>
                </c:pt>
              </c:numCache>
            </c:numRef>
          </c:val>
        </c:ser>
        <c:ser>
          <c:idx val="6"/>
          <c:order val="6"/>
          <c:tx>
            <c:v>Hydrophilic PTEF</c:v>
          </c:tx>
          <c:spPr>
            <a:solidFill>
              <a:schemeClr val="tx2">
                <a:lumMod val="20000"/>
                <a:lumOff val="80000"/>
              </a:schemeClr>
            </a:solidFill>
          </c:spPr>
          <c:invertIfNegative val="0"/>
          <c:errBars>
            <c:errBarType val="both"/>
            <c:errValType val="cust"/>
            <c:noEndCap val="0"/>
            <c:plus>
              <c:numRef>
                <c:f>Sheet3!$C$27:$F$27</c:f>
                <c:numCache>
                  <c:formatCode>General</c:formatCode>
                  <c:ptCount val="4"/>
                  <c:pt idx="0">
                    <c:v>1E-3</c:v>
                  </c:pt>
                  <c:pt idx="1">
                    <c:v>3.9500000000000007E-2</c:v>
                  </c:pt>
                  <c:pt idx="2">
                    <c:v>1.0000000000000009E-3</c:v>
                  </c:pt>
                  <c:pt idx="3">
                    <c:v>2E-3</c:v>
                  </c:pt>
                </c:numCache>
              </c:numRef>
            </c:plus>
            <c:minus>
              <c:numRef>
                <c:f>Sheet3!$C$28:$F$28</c:f>
                <c:numCache>
                  <c:formatCode>General</c:formatCode>
                  <c:ptCount val="4"/>
                  <c:pt idx="0">
                    <c:v>1E-3</c:v>
                  </c:pt>
                  <c:pt idx="1">
                    <c:v>3.9500000000000007E-2</c:v>
                  </c:pt>
                  <c:pt idx="2">
                    <c:v>1.0000000000000009E-3</c:v>
                  </c:pt>
                  <c:pt idx="3">
                    <c:v>4.0000000000000001E-3</c:v>
                  </c:pt>
                </c:numCache>
              </c:numRef>
            </c:minus>
          </c:errBars>
          <c:val>
            <c:numRef>
              <c:f>Sheet3!$C$26:$F$26</c:f>
              <c:numCache>
                <c:formatCode>0.0000</c:formatCode>
                <c:ptCount val="4"/>
                <c:pt idx="0">
                  <c:v>8.3333333333333384E-3</c:v>
                </c:pt>
                <c:pt idx="1">
                  <c:v>4.083333333333334E-2</c:v>
                </c:pt>
                <c:pt idx="2">
                  <c:v>2.3333333333333331E-3</c:v>
                </c:pt>
                <c:pt idx="3">
                  <c:v>1.6666666666666635E-3</c:v>
                </c:pt>
              </c:numCache>
            </c:numRef>
          </c:val>
        </c:ser>
        <c:dLbls>
          <c:showLegendKey val="0"/>
          <c:showVal val="0"/>
          <c:showCatName val="0"/>
          <c:showSerName val="0"/>
          <c:showPercent val="0"/>
          <c:showBubbleSize val="0"/>
        </c:dLbls>
        <c:gapWidth val="150"/>
        <c:axId val="38881920"/>
        <c:axId val="38883712"/>
      </c:barChart>
      <c:catAx>
        <c:axId val="38881920"/>
        <c:scaling>
          <c:orientation val="minMax"/>
        </c:scaling>
        <c:delete val="0"/>
        <c:axPos val="b"/>
        <c:majorTickMark val="out"/>
        <c:minorTickMark val="none"/>
        <c:tickLblPos val="nextTo"/>
        <c:crossAx val="38883712"/>
        <c:crosses val="autoZero"/>
        <c:auto val="1"/>
        <c:lblAlgn val="ctr"/>
        <c:lblOffset val="100"/>
        <c:noMultiLvlLbl val="0"/>
      </c:catAx>
      <c:valAx>
        <c:axId val="38883712"/>
        <c:scaling>
          <c:orientation val="minMax"/>
          <c:max val="0.35000000000000003"/>
          <c:min val="0"/>
        </c:scaling>
        <c:delete val="0"/>
        <c:axPos val="l"/>
        <c:majorGridlines/>
        <c:title>
          <c:tx>
            <c:rich>
              <a:bodyPr rot="-5400000" vert="horz"/>
              <a:lstStyle/>
              <a:p>
                <a:pPr>
                  <a:defRPr sz="1400"/>
                </a:pPr>
                <a:r>
                  <a:rPr lang="en-US" altLang="ja-JP" sz="1400"/>
                  <a:t>Absorbance</a:t>
                </a:r>
                <a:r>
                  <a:rPr lang="en-US" altLang="ja-JP" sz="1400" baseline="0"/>
                  <a:t> at 405nm.-</a:t>
                </a:r>
                <a:endParaRPr lang="ja-JP" altLang="en-US" sz="1400"/>
              </a:p>
            </c:rich>
          </c:tx>
          <c:layout>
            <c:manualLayout>
              <c:xMode val="edge"/>
              <c:yMode val="edge"/>
              <c:x val="1.4177273712345589E-2"/>
              <c:y val="0.30383275007290755"/>
            </c:manualLayout>
          </c:layout>
          <c:overlay val="0"/>
        </c:title>
        <c:numFmt formatCode="#,##0.00_);[Red]\(#,##0.00\)" sourceLinked="0"/>
        <c:majorTickMark val="out"/>
        <c:minorTickMark val="none"/>
        <c:tickLblPos val="nextTo"/>
        <c:crossAx val="38881920"/>
        <c:crosses val="autoZero"/>
        <c:crossBetween val="between"/>
      </c:valAx>
    </c:plotArea>
    <c:legend>
      <c:legendPos val="r"/>
      <c:layout>
        <c:manualLayout>
          <c:xMode val="edge"/>
          <c:yMode val="edge"/>
          <c:x val="0.73425877752304425"/>
          <c:y val="0.20347980659153814"/>
          <c:w val="0.25680607749154216"/>
          <c:h val="0.69828302712160983"/>
        </c:manualLayout>
      </c:layout>
      <c:overlay val="0"/>
      <c:txPr>
        <a:bodyPr/>
        <a:lstStyle/>
        <a:p>
          <a:pPr>
            <a:defRPr sz="1600"/>
          </a:pPr>
          <a:endParaRPr lang="ja-JP"/>
        </a:p>
      </c:txPr>
    </c:legend>
    <c:plotVisOnly val="1"/>
    <c:dispBlanksAs val="gap"/>
    <c:showDLblsOverMax val="0"/>
  </c:chart>
  <c:externalData r:id="rId1">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2400"/>
            </a:pPr>
            <a:r>
              <a:rPr lang="ja-JP" altLang="en-US" sz="2400" dirty="0"/>
              <a:t>抗体濃度変化　化学発光</a:t>
            </a:r>
          </a:p>
        </c:rich>
      </c:tx>
      <c:layout>
        <c:manualLayout>
          <c:xMode val="edge"/>
          <c:yMode val="edge"/>
          <c:x val="0.20497276960848709"/>
          <c:y val="2.1164315076102655E-2"/>
        </c:manualLayout>
      </c:layout>
      <c:overlay val="0"/>
    </c:title>
    <c:autoTitleDeleted val="0"/>
    <c:plotArea>
      <c:layout>
        <c:manualLayout>
          <c:layoutTarget val="inner"/>
          <c:xMode val="edge"/>
          <c:yMode val="edge"/>
          <c:x val="5.8613293407004656E-2"/>
          <c:y val="0.15345017220308854"/>
          <c:w val="0.64689692888211769"/>
          <c:h val="0.72573102988556826"/>
        </c:manualLayout>
      </c:layout>
      <c:scatterChart>
        <c:scatterStyle val="smoothMarker"/>
        <c:varyColors val="0"/>
        <c:ser>
          <c:idx val="0"/>
          <c:order val="0"/>
          <c:tx>
            <c:v>ニトロセルロース+DNA</c:v>
          </c:tx>
          <c:xVal>
            <c:numRef>
              <c:f>Sheet3!$B$41:$F$41</c:f>
              <c:numCache>
                <c:formatCode>General</c:formatCode>
                <c:ptCount val="5"/>
                <c:pt idx="0">
                  <c:v>0</c:v>
                </c:pt>
                <c:pt idx="1">
                  <c:v>1</c:v>
                </c:pt>
                <c:pt idx="2">
                  <c:v>10</c:v>
                </c:pt>
                <c:pt idx="3">
                  <c:v>50</c:v>
                </c:pt>
                <c:pt idx="4">
                  <c:v>100</c:v>
                </c:pt>
              </c:numCache>
            </c:numRef>
          </c:xVal>
          <c:yVal>
            <c:numRef>
              <c:f>Sheet3!$B$42:$F$42</c:f>
              <c:numCache>
                <c:formatCode>General</c:formatCode>
                <c:ptCount val="5"/>
                <c:pt idx="0">
                  <c:v>3724</c:v>
                </c:pt>
                <c:pt idx="1">
                  <c:v>7838</c:v>
                </c:pt>
                <c:pt idx="2">
                  <c:v>10819.5</c:v>
                </c:pt>
                <c:pt idx="3">
                  <c:v>11693</c:v>
                </c:pt>
                <c:pt idx="4">
                  <c:v>12487.5</c:v>
                </c:pt>
              </c:numCache>
            </c:numRef>
          </c:yVal>
          <c:smooth val="1"/>
        </c:ser>
        <c:ser>
          <c:idx val="1"/>
          <c:order val="1"/>
          <c:tx>
            <c:v>親水性PVDF+DNA</c:v>
          </c:tx>
          <c:xVal>
            <c:numRef>
              <c:f>Sheet3!$H$41:$L$41</c:f>
              <c:numCache>
                <c:formatCode>General</c:formatCode>
                <c:ptCount val="5"/>
                <c:pt idx="0">
                  <c:v>0</c:v>
                </c:pt>
                <c:pt idx="1">
                  <c:v>1</c:v>
                </c:pt>
                <c:pt idx="2">
                  <c:v>10</c:v>
                </c:pt>
                <c:pt idx="3">
                  <c:v>50</c:v>
                </c:pt>
                <c:pt idx="4">
                  <c:v>100</c:v>
                </c:pt>
              </c:numCache>
            </c:numRef>
          </c:xVal>
          <c:yVal>
            <c:numRef>
              <c:f>Sheet3!$H$42:$L$42</c:f>
              <c:numCache>
                <c:formatCode>General</c:formatCode>
                <c:ptCount val="5"/>
                <c:pt idx="0">
                  <c:v>2410.5</c:v>
                </c:pt>
                <c:pt idx="1">
                  <c:v>22946</c:v>
                </c:pt>
                <c:pt idx="2">
                  <c:v>30592</c:v>
                </c:pt>
                <c:pt idx="3">
                  <c:v>27439</c:v>
                </c:pt>
                <c:pt idx="4">
                  <c:v>31726.5</c:v>
                </c:pt>
              </c:numCache>
            </c:numRef>
          </c:yVal>
          <c:smooth val="1"/>
        </c:ser>
        <c:ser>
          <c:idx val="2"/>
          <c:order val="2"/>
          <c:tx>
            <c:v>ニトロセルロース-DNA</c:v>
          </c:tx>
          <c:xVal>
            <c:numRef>
              <c:f>(Sheet3!$B$46,Sheet3!$D$46:$F$46)</c:f>
              <c:numCache>
                <c:formatCode>General</c:formatCode>
                <c:ptCount val="4"/>
                <c:pt idx="0">
                  <c:v>0</c:v>
                </c:pt>
                <c:pt idx="1">
                  <c:v>10</c:v>
                </c:pt>
                <c:pt idx="2">
                  <c:v>50</c:v>
                </c:pt>
                <c:pt idx="3">
                  <c:v>100</c:v>
                </c:pt>
              </c:numCache>
            </c:numRef>
          </c:xVal>
          <c:yVal>
            <c:numRef>
              <c:f>(Sheet3!$B$47,Sheet3!$D$47:$F$47)</c:f>
              <c:numCache>
                <c:formatCode>General</c:formatCode>
                <c:ptCount val="4"/>
                <c:pt idx="0">
                  <c:v>2406</c:v>
                </c:pt>
                <c:pt idx="1">
                  <c:v>4359.5</c:v>
                </c:pt>
                <c:pt idx="2">
                  <c:v>10022</c:v>
                </c:pt>
                <c:pt idx="3">
                  <c:v>16489</c:v>
                </c:pt>
              </c:numCache>
            </c:numRef>
          </c:yVal>
          <c:smooth val="1"/>
        </c:ser>
        <c:ser>
          <c:idx val="3"/>
          <c:order val="3"/>
          <c:tx>
            <c:v>親水性PVDF-DNA</c:v>
          </c:tx>
          <c:xVal>
            <c:numRef>
              <c:f>(Sheet3!$H$46,Sheet3!$J$46:$L$46)</c:f>
              <c:numCache>
                <c:formatCode>General</c:formatCode>
                <c:ptCount val="4"/>
                <c:pt idx="0">
                  <c:v>0</c:v>
                </c:pt>
                <c:pt idx="1">
                  <c:v>10</c:v>
                </c:pt>
                <c:pt idx="2">
                  <c:v>50</c:v>
                </c:pt>
                <c:pt idx="3">
                  <c:v>100</c:v>
                </c:pt>
              </c:numCache>
            </c:numRef>
          </c:xVal>
          <c:yVal>
            <c:numRef>
              <c:f>(Sheet3!$H$47,Sheet3!$J$47:$L$47)</c:f>
              <c:numCache>
                <c:formatCode>General</c:formatCode>
                <c:ptCount val="4"/>
                <c:pt idx="0">
                  <c:v>2576</c:v>
                </c:pt>
                <c:pt idx="1">
                  <c:v>4102.5</c:v>
                </c:pt>
                <c:pt idx="2">
                  <c:v>860</c:v>
                </c:pt>
                <c:pt idx="3">
                  <c:v>1303.5</c:v>
                </c:pt>
              </c:numCache>
            </c:numRef>
          </c:yVal>
          <c:smooth val="1"/>
        </c:ser>
        <c:dLbls>
          <c:showLegendKey val="0"/>
          <c:showVal val="0"/>
          <c:showCatName val="0"/>
          <c:showSerName val="0"/>
          <c:showPercent val="0"/>
          <c:showBubbleSize val="0"/>
        </c:dLbls>
        <c:axId val="109588864"/>
        <c:axId val="109591936"/>
      </c:scatterChart>
      <c:valAx>
        <c:axId val="109588864"/>
        <c:scaling>
          <c:orientation val="minMax"/>
        </c:scaling>
        <c:delete val="0"/>
        <c:axPos val="b"/>
        <c:title>
          <c:tx>
            <c:rich>
              <a:bodyPr/>
              <a:lstStyle/>
              <a:p>
                <a:pPr>
                  <a:defRPr sz="1400"/>
                </a:pPr>
                <a:r>
                  <a:rPr lang="ja-JP" altLang="en-US" sz="1400"/>
                  <a:t>抗体濃度（</a:t>
                </a:r>
                <a:r>
                  <a:rPr lang="en-US" altLang="ja-JP" sz="1400"/>
                  <a:t>ug/ml</a:t>
                </a:r>
                <a:r>
                  <a:rPr lang="ja-JP" altLang="en-US" sz="1400"/>
                  <a:t>）</a:t>
                </a:r>
              </a:p>
            </c:rich>
          </c:tx>
          <c:layout/>
          <c:overlay val="0"/>
        </c:title>
        <c:numFmt formatCode="General" sourceLinked="1"/>
        <c:majorTickMark val="out"/>
        <c:minorTickMark val="none"/>
        <c:tickLblPos val="nextTo"/>
        <c:crossAx val="109591936"/>
        <c:crosses val="autoZero"/>
        <c:crossBetween val="midCat"/>
      </c:valAx>
      <c:valAx>
        <c:axId val="109591936"/>
        <c:scaling>
          <c:orientation val="minMax"/>
        </c:scaling>
        <c:delete val="0"/>
        <c:axPos val="l"/>
        <c:majorGridlines/>
        <c:title>
          <c:tx>
            <c:rich>
              <a:bodyPr rot="-5400000" vert="horz"/>
              <a:lstStyle/>
              <a:p>
                <a:pPr>
                  <a:defRPr sz="1400"/>
                </a:pPr>
                <a:r>
                  <a:rPr lang="en-US" altLang="ja-JP" sz="1400"/>
                  <a:t>luminescence</a:t>
                </a:r>
                <a:endParaRPr lang="ja-JP" altLang="en-US" sz="1400"/>
              </a:p>
            </c:rich>
          </c:tx>
          <c:layout/>
          <c:overlay val="0"/>
        </c:title>
        <c:numFmt formatCode="General" sourceLinked="1"/>
        <c:majorTickMark val="out"/>
        <c:minorTickMark val="none"/>
        <c:tickLblPos val="nextTo"/>
        <c:crossAx val="109588864"/>
        <c:crosses val="autoZero"/>
        <c:crossBetween val="midCat"/>
      </c:valAx>
    </c:plotArea>
    <c:legend>
      <c:legendPos val="r"/>
      <c:layout>
        <c:manualLayout>
          <c:xMode val="edge"/>
          <c:yMode val="edge"/>
          <c:x val="0.69345379517597439"/>
          <c:y val="0.2010965448283524"/>
          <c:w val="0.30466092681157775"/>
          <c:h val="0.32337629152316411"/>
        </c:manualLayout>
      </c:layout>
      <c:overlay val="0"/>
      <c:txPr>
        <a:bodyPr/>
        <a:lstStyle/>
        <a:p>
          <a:pPr>
            <a:defRPr sz="1400"/>
          </a:pPr>
          <a:endParaRPr lang="ja-JP"/>
        </a:p>
      </c:txPr>
    </c:legend>
    <c:plotVisOnly val="1"/>
    <c:dispBlanksAs val="gap"/>
    <c:showDLblsOverMax val="0"/>
  </c:chart>
  <c:externalData r:id="rId1">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ja-JP" altLang="en-US"/>
              <a:t>抗原濃度変化　化学発光</a:t>
            </a:r>
          </a:p>
        </c:rich>
      </c:tx>
      <c:layout/>
      <c:overlay val="0"/>
    </c:title>
    <c:autoTitleDeleted val="0"/>
    <c:plotArea>
      <c:layout/>
      <c:scatterChart>
        <c:scatterStyle val="smoothMarker"/>
        <c:varyColors val="0"/>
        <c:ser>
          <c:idx val="0"/>
          <c:order val="0"/>
          <c:tx>
            <c:v>Nitrocellulose</c:v>
          </c:tx>
          <c:spPr>
            <a:ln w="19050">
              <a:solidFill>
                <a:schemeClr val="tx1"/>
              </a:solidFill>
            </a:ln>
          </c:spPr>
          <c:marker>
            <c:symbol val="circle"/>
            <c:size val="7"/>
            <c:spPr>
              <a:noFill/>
              <a:ln>
                <a:solidFill>
                  <a:schemeClr val="tx1"/>
                </a:solidFill>
              </a:ln>
            </c:spPr>
          </c:marker>
          <c:xVal>
            <c:numRef>
              <c:f>Sheet3!$J$26:$O$26</c:f>
              <c:numCache>
                <c:formatCode>General</c:formatCode>
                <c:ptCount val="6"/>
                <c:pt idx="0">
                  <c:v>1E-3</c:v>
                </c:pt>
                <c:pt idx="1">
                  <c:v>5.0000000000000001E-3</c:v>
                </c:pt>
                <c:pt idx="2">
                  <c:v>0.05</c:v>
                </c:pt>
                <c:pt idx="3">
                  <c:v>0.5</c:v>
                </c:pt>
                <c:pt idx="4">
                  <c:v>5</c:v>
                </c:pt>
                <c:pt idx="5">
                  <c:v>50</c:v>
                </c:pt>
              </c:numCache>
            </c:numRef>
          </c:xVal>
          <c:yVal>
            <c:numRef>
              <c:f>Sheet3!$J$27:$O$27</c:f>
              <c:numCache>
                <c:formatCode>General</c:formatCode>
                <c:ptCount val="6"/>
                <c:pt idx="0">
                  <c:v>2991.5</c:v>
                </c:pt>
                <c:pt idx="1">
                  <c:v>4483.5</c:v>
                </c:pt>
                <c:pt idx="2">
                  <c:v>3214</c:v>
                </c:pt>
                <c:pt idx="3">
                  <c:v>9571</c:v>
                </c:pt>
                <c:pt idx="4">
                  <c:v>17882</c:v>
                </c:pt>
                <c:pt idx="5">
                  <c:v>16736.5</c:v>
                </c:pt>
              </c:numCache>
            </c:numRef>
          </c:yVal>
          <c:smooth val="1"/>
        </c:ser>
        <c:ser>
          <c:idx val="1"/>
          <c:order val="1"/>
          <c:tx>
            <c:v>Hydrophilic PVDF</c:v>
          </c:tx>
          <c:spPr>
            <a:ln w="19050">
              <a:solidFill>
                <a:schemeClr val="tx1"/>
              </a:solidFill>
            </a:ln>
          </c:spPr>
          <c:marker>
            <c:symbol val="circle"/>
            <c:size val="7"/>
            <c:spPr>
              <a:solidFill>
                <a:schemeClr val="tx1"/>
              </a:solidFill>
            </c:spPr>
          </c:marker>
          <c:xVal>
            <c:numRef>
              <c:f>Sheet3!$J$32:$O$32</c:f>
              <c:numCache>
                <c:formatCode>General</c:formatCode>
                <c:ptCount val="6"/>
                <c:pt idx="0">
                  <c:v>1E-3</c:v>
                </c:pt>
                <c:pt idx="1">
                  <c:v>5.0000000000000001E-3</c:v>
                </c:pt>
                <c:pt idx="2">
                  <c:v>0.05</c:v>
                </c:pt>
                <c:pt idx="3">
                  <c:v>0.5</c:v>
                </c:pt>
                <c:pt idx="4">
                  <c:v>5</c:v>
                </c:pt>
                <c:pt idx="5">
                  <c:v>50</c:v>
                </c:pt>
              </c:numCache>
            </c:numRef>
          </c:xVal>
          <c:yVal>
            <c:numRef>
              <c:f>Sheet3!$J$33:$O$33</c:f>
              <c:numCache>
                <c:formatCode>General</c:formatCode>
                <c:ptCount val="6"/>
                <c:pt idx="0">
                  <c:v>3000.5</c:v>
                </c:pt>
                <c:pt idx="1">
                  <c:v>4022.5</c:v>
                </c:pt>
                <c:pt idx="2">
                  <c:v>7156</c:v>
                </c:pt>
                <c:pt idx="3">
                  <c:v>31045.5</c:v>
                </c:pt>
                <c:pt idx="4">
                  <c:v>63030</c:v>
                </c:pt>
                <c:pt idx="5">
                  <c:v>58670</c:v>
                </c:pt>
              </c:numCache>
            </c:numRef>
          </c:yVal>
          <c:smooth val="1"/>
        </c:ser>
        <c:dLbls>
          <c:showLegendKey val="0"/>
          <c:showVal val="0"/>
          <c:showCatName val="0"/>
          <c:showSerName val="0"/>
          <c:showPercent val="0"/>
          <c:showBubbleSize val="0"/>
        </c:dLbls>
        <c:axId val="131327104"/>
        <c:axId val="132988288"/>
      </c:scatterChart>
      <c:valAx>
        <c:axId val="131327104"/>
        <c:scaling>
          <c:logBase val="10"/>
          <c:orientation val="minMax"/>
          <c:min val="1.0000000000000002E-3"/>
        </c:scaling>
        <c:delete val="0"/>
        <c:axPos val="b"/>
        <c:title>
          <c:tx>
            <c:rich>
              <a:bodyPr/>
              <a:lstStyle/>
              <a:p>
                <a:pPr>
                  <a:defRPr sz="1400"/>
                </a:pPr>
                <a:r>
                  <a:rPr lang="ja-JP" altLang="en-US" sz="1400"/>
                  <a:t>抗原濃度　（</a:t>
                </a:r>
                <a:r>
                  <a:rPr lang="en-US" altLang="ja-JP" sz="1400"/>
                  <a:t>ug/ml</a:t>
                </a:r>
                <a:r>
                  <a:rPr lang="ja-JP" altLang="en-US" sz="1400"/>
                  <a:t>）</a:t>
                </a:r>
              </a:p>
            </c:rich>
          </c:tx>
          <c:layout/>
          <c:overlay val="0"/>
        </c:title>
        <c:numFmt formatCode="#,##0.00_);[Red]\(#,##0.00\)" sourceLinked="0"/>
        <c:majorTickMark val="none"/>
        <c:minorTickMark val="none"/>
        <c:tickLblPos val="nextTo"/>
        <c:crossAx val="132988288"/>
        <c:crosses val="autoZero"/>
        <c:crossBetween val="midCat"/>
      </c:valAx>
      <c:valAx>
        <c:axId val="132988288"/>
        <c:scaling>
          <c:orientation val="minMax"/>
        </c:scaling>
        <c:delete val="0"/>
        <c:axPos val="l"/>
        <c:majorGridlines/>
        <c:title>
          <c:tx>
            <c:rich>
              <a:bodyPr rot="-5400000" vert="horz"/>
              <a:lstStyle/>
              <a:p>
                <a:pPr>
                  <a:defRPr sz="1400"/>
                </a:pPr>
                <a:r>
                  <a:rPr lang="en-US" altLang="ja-JP" sz="1400"/>
                  <a:t>luminescence</a:t>
                </a:r>
                <a:endParaRPr lang="ja-JP" altLang="en-US" sz="1400"/>
              </a:p>
            </c:rich>
          </c:tx>
          <c:layout/>
          <c:overlay val="0"/>
        </c:title>
        <c:numFmt formatCode="General" sourceLinked="1"/>
        <c:majorTickMark val="none"/>
        <c:minorTickMark val="none"/>
        <c:tickLblPos val="nextTo"/>
        <c:crossAx val="131327104"/>
        <c:crossesAt val="1.0000000000000002E-3"/>
        <c:crossBetween val="midCat"/>
      </c:valAx>
    </c:plotArea>
    <c:legend>
      <c:legendPos val="r"/>
      <c:layout/>
      <c:overlay val="0"/>
      <c:txPr>
        <a:bodyPr/>
        <a:lstStyle/>
        <a:p>
          <a:pPr>
            <a:defRPr sz="1400"/>
          </a:pPr>
          <a:endParaRPr lang="ja-JP"/>
        </a:p>
      </c:txPr>
    </c:legend>
    <c:plotVisOnly val="1"/>
    <c:dispBlanksAs val="gap"/>
    <c:showDLblsOverMax val="0"/>
  </c:chart>
  <c:externalData r:id="rId1">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2000"/>
            </a:pPr>
            <a:r>
              <a:rPr lang="en-US" altLang="ja-JP" sz="2000"/>
              <a:t>1Step </a:t>
            </a:r>
            <a:r>
              <a:rPr lang="ja-JP" altLang="en-US" sz="2000"/>
              <a:t>抗体濃度変化　化学発光</a:t>
            </a:r>
          </a:p>
        </c:rich>
      </c:tx>
      <c:layout/>
      <c:overlay val="0"/>
    </c:title>
    <c:autoTitleDeleted val="0"/>
    <c:plotArea>
      <c:layout/>
      <c:scatterChart>
        <c:scatterStyle val="smoothMarker"/>
        <c:varyColors val="0"/>
        <c:ser>
          <c:idx val="0"/>
          <c:order val="0"/>
          <c:tx>
            <c:v>Nitrocellulose</c:v>
          </c:tx>
          <c:xVal>
            <c:numRef>
              <c:f>Sheet3!$L$15:$R$15</c:f>
              <c:numCache>
                <c:formatCode>General</c:formatCode>
                <c:ptCount val="7"/>
                <c:pt idx="0">
                  <c:v>1E-4</c:v>
                </c:pt>
                <c:pt idx="1">
                  <c:v>1E-3</c:v>
                </c:pt>
                <c:pt idx="2">
                  <c:v>0.01</c:v>
                </c:pt>
                <c:pt idx="3">
                  <c:v>0.1</c:v>
                </c:pt>
                <c:pt idx="4">
                  <c:v>1</c:v>
                </c:pt>
                <c:pt idx="5">
                  <c:v>10</c:v>
                </c:pt>
                <c:pt idx="6">
                  <c:v>100</c:v>
                </c:pt>
              </c:numCache>
            </c:numRef>
          </c:xVal>
          <c:yVal>
            <c:numRef>
              <c:f>Sheet3!$L$16:$R$16</c:f>
              <c:numCache>
                <c:formatCode>General</c:formatCode>
                <c:ptCount val="7"/>
                <c:pt idx="0">
                  <c:v>3146</c:v>
                </c:pt>
                <c:pt idx="1">
                  <c:v>2950</c:v>
                </c:pt>
                <c:pt idx="2">
                  <c:v>2957.5</c:v>
                </c:pt>
                <c:pt idx="3">
                  <c:v>3735</c:v>
                </c:pt>
                <c:pt idx="4">
                  <c:v>6217</c:v>
                </c:pt>
                <c:pt idx="5">
                  <c:v>7782.5</c:v>
                </c:pt>
                <c:pt idx="6">
                  <c:v>5346.5</c:v>
                </c:pt>
              </c:numCache>
            </c:numRef>
          </c:yVal>
          <c:smooth val="1"/>
        </c:ser>
        <c:ser>
          <c:idx val="1"/>
          <c:order val="1"/>
          <c:tx>
            <c:v>Hydrophilic PVDF</c:v>
          </c:tx>
          <c:xVal>
            <c:numRef>
              <c:f>Sheet3!$K$31:$Q$31</c:f>
              <c:numCache>
                <c:formatCode>General</c:formatCode>
                <c:ptCount val="7"/>
                <c:pt idx="0">
                  <c:v>100</c:v>
                </c:pt>
                <c:pt idx="1">
                  <c:v>10</c:v>
                </c:pt>
                <c:pt idx="2">
                  <c:v>1</c:v>
                </c:pt>
                <c:pt idx="3">
                  <c:v>0.1</c:v>
                </c:pt>
                <c:pt idx="4">
                  <c:v>0.01</c:v>
                </c:pt>
                <c:pt idx="5">
                  <c:v>1E-3</c:v>
                </c:pt>
                <c:pt idx="6">
                  <c:v>1E-4</c:v>
                </c:pt>
              </c:numCache>
            </c:numRef>
          </c:xVal>
          <c:yVal>
            <c:numRef>
              <c:f>Sheet3!$K$32:$Q$32</c:f>
              <c:numCache>
                <c:formatCode>General</c:formatCode>
                <c:ptCount val="7"/>
                <c:pt idx="0">
                  <c:v>7016</c:v>
                </c:pt>
                <c:pt idx="1">
                  <c:v>14767</c:v>
                </c:pt>
                <c:pt idx="2">
                  <c:v>16129</c:v>
                </c:pt>
                <c:pt idx="3">
                  <c:v>7819</c:v>
                </c:pt>
                <c:pt idx="4">
                  <c:v>3397</c:v>
                </c:pt>
                <c:pt idx="5">
                  <c:v>3018</c:v>
                </c:pt>
                <c:pt idx="6">
                  <c:v>3234</c:v>
                </c:pt>
              </c:numCache>
            </c:numRef>
          </c:yVal>
          <c:smooth val="1"/>
        </c:ser>
        <c:dLbls>
          <c:showLegendKey val="0"/>
          <c:showVal val="0"/>
          <c:showCatName val="0"/>
          <c:showSerName val="0"/>
          <c:showPercent val="0"/>
          <c:showBubbleSize val="0"/>
        </c:dLbls>
        <c:axId val="153020288"/>
        <c:axId val="153025920"/>
      </c:scatterChart>
      <c:valAx>
        <c:axId val="153020288"/>
        <c:scaling>
          <c:logBase val="10"/>
          <c:orientation val="minMax"/>
          <c:min val="1.0000000000000003E-4"/>
        </c:scaling>
        <c:delete val="0"/>
        <c:axPos val="b"/>
        <c:title>
          <c:tx>
            <c:rich>
              <a:bodyPr/>
              <a:lstStyle/>
              <a:p>
                <a:pPr>
                  <a:defRPr sz="1400"/>
                </a:pPr>
                <a:r>
                  <a:rPr lang="ja-JP" altLang="en-US" sz="1400"/>
                  <a:t>抗体濃度　</a:t>
                </a:r>
                <a:r>
                  <a:rPr lang="en-US" altLang="ja-JP" sz="1400"/>
                  <a:t>(μg/ml)</a:t>
                </a:r>
                <a:endParaRPr lang="ja-JP" altLang="en-US" sz="1400"/>
              </a:p>
            </c:rich>
          </c:tx>
          <c:layout/>
          <c:overlay val="0"/>
        </c:title>
        <c:numFmt formatCode="General" sourceLinked="1"/>
        <c:majorTickMark val="out"/>
        <c:minorTickMark val="none"/>
        <c:tickLblPos val="nextTo"/>
        <c:crossAx val="153025920"/>
        <c:crosses val="autoZero"/>
        <c:crossBetween val="midCat"/>
      </c:valAx>
      <c:valAx>
        <c:axId val="153025920"/>
        <c:scaling>
          <c:orientation val="minMax"/>
        </c:scaling>
        <c:delete val="0"/>
        <c:axPos val="l"/>
        <c:majorGridlines/>
        <c:title>
          <c:tx>
            <c:rich>
              <a:bodyPr rot="-5400000" vert="horz"/>
              <a:lstStyle/>
              <a:p>
                <a:pPr>
                  <a:defRPr sz="1400"/>
                </a:pPr>
                <a:r>
                  <a:rPr lang="en-US" altLang="ja-JP" sz="1400"/>
                  <a:t>Luminescence</a:t>
                </a:r>
                <a:endParaRPr lang="ja-JP" altLang="en-US" sz="1400"/>
              </a:p>
            </c:rich>
          </c:tx>
          <c:layout/>
          <c:overlay val="0"/>
        </c:title>
        <c:numFmt formatCode="General" sourceLinked="1"/>
        <c:majorTickMark val="out"/>
        <c:minorTickMark val="none"/>
        <c:tickLblPos val="nextTo"/>
        <c:crossAx val="153020288"/>
        <c:crossesAt val="1.0000000000000003E-4"/>
        <c:crossBetween val="midCat"/>
      </c:valAx>
    </c:plotArea>
    <c:legend>
      <c:legendPos val="r"/>
      <c:layout/>
      <c:overlay val="0"/>
      <c:txPr>
        <a:bodyPr/>
        <a:lstStyle/>
        <a:p>
          <a:pPr>
            <a:defRPr sz="1400"/>
          </a:pPr>
          <a:endParaRPr lang="ja-JP"/>
        </a:p>
      </c:txPr>
    </c:legend>
    <c:plotVisOnly val="1"/>
    <c:dispBlanksAs val="gap"/>
    <c:showDLblsOverMax val="0"/>
  </c:chart>
  <c:externalData r:id="rId1">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en-US" altLang="ja-JP"/>
              <a:t>1Step</a:t>
            </a:r>
            <a:r>
              <a:rPr lang="ja-JP" altLang="en-US"/>
              <a:t>　抗原濃度変化　化学発光</a:t>
            </a:r>
          </a:p>
        </c:rich>
      </c:tx>
      <c:layout>
        <c:manualLayout>
          <c:xMode val="edge"/>
          <c:yMode val="edge"/>
          <c:x val="0.18781626602892076"/>
          <c:y val="5.9083134281376133E-2"/>
        </c:manualLayout>
      </c:layout>
      <c:overlay val="0"/>
    </c:title>
    <c:autoTitleDeleted val="0"/>
    <c:plotArea>
      <c:layout/>
      <c:scatterChart>
        <c:scatterStyle val="smoothMarker"/>
        <c:varyColors val="0"/>
        <c:ser>
          <c:idx val="0"/>
          <c:order val="0"/>
          <c:tx>
            <c:v>Nitrocellulose</c:v>
          </c:tx>
          <c:xVal>
            <c:numRef>
              <c:f>Sheet2!$B$37:$H$37</c:f>
              <c:numCache>
                <c:formatCode>General</c:formatCode>
                <c:ptCount val="7"/>
                <c:pt idx="0">
                  <c:v>50</c:v>
                </c:pt>
                <c:pt idx="1">
                  <c:v>5</c:v>
                </c:pt>
                <c:pt idx="2">
                  <c:v>0.5</c:v>
                </c:pt>
                <c:pt idx="3">
                  <c:v>0.05</c:v>
                </c:pt>
                <c:pt idx="4">
                  <c:v>5.0000000000000001E-3</c:v>
                </c:pt>
                <c:pt idx="5">
                  <c:v>5.0000000000000001E-4</c:v>
                </c:pt>
                <c:pt idx="6">
                  <c:v>1E-4</c:v>
                </c:pt>
              </c:numCache>
            </c:numRef>
          </c:xVal>
          <c:yVal>
            <c:numRef>
              <c:f>Sheet2!$B$38:$H$38</c:f>
              <c:numCache>
                <c:formatCode>General</c:formatCode>
                <c:ptCount val="7"/>
                <c:pt idx="0">
                  <c:v>1670</c:v>
                </c:pt>
                <c:pt idx="1">
                  <c:v>1335</c:v>
                </c:pt>
                <c:pt idx="2">
                  <c:v>1969.5</c:v>
                </c:pt>
                <c:pt idx="3">
                  <c:v>8280</c:v>
                </c:pt>
                <c:pt idx="4">
                  <c:v>2148.5</c:v>
                </c:pt>
                <c:pt idx="5">
                  <c:v>3206</c:v>
                </c:pt>
                <c:pt idx="6">
                  <c:v>1897.5</c:v>
                </c:pt>
              </c:numCache>
            </c:numRef>
          </c:yVal>
          <c:smooth val="1"/>
        </c:ser>
        <c:ser>
          <c:idx val="1"/>
          <c:order val="1"/>
          <c:tx>
            <c:v>Hydrophilic PVDF</c:v>
          </c:tx>
          <c:xVal>
            <c:numRef>
              <c:f>Sheet2!$J$37:$P$37</c:f>
              <c:numCache>
                <c:formatCode>General</c:formatCode>
                <c:ptCount val="7"/>
                <c:pt idx="0">
                  <c:v>50</c:v>
                </c:pt>
                <c:pt idx="1">
                  <c:v>5</c:v>
                </c:pt>
                <c:pt idx="2">
                  <c:v>0.5</c:v>
                </c:pt>
                <c:pt idx="3">
                  <c:v>0.05</c:v>
                </c:pt>
                <c:pt idx="4">
                  <c:v>5.0000000000000001E-3</c:v>
                </c:pt>
                <c:pt idx="5">
                  <c:v>5.0000000000000001E-4</c:v>
                </c:pt>
                <c:pt idx="6">
                  <c:v>1E-4</c:v>
                </c:pt>
              </c:numCache>
            </c:numRef>
          </c:xVal>
          <c:yVal>
            <c:numRef>
              <c:f>Sheet2!$J$38:$P$38</c:f>
              <c:numCache>
                <c:formatCode>General</c:formatCode>
                <c:ptCount val="7"/>
                <c:pt idx="0">
                  <c:v>1249</c:v>
                </c:pt>
                <c:pt idx="1">
                  <c:v>1466</c:v>
                </c:pt>
                <c:pt idx="2">
                  <c:v>3319.5</c:v>
                </c:pt>
                <c:pt idx="3">
                  <c:v>13545</c:v>
                </c:pt>
                <c:pt idx="4">
                  <c:v>2328.5</c:v>
                </c:pt>
                <c:pt idx="5">
                  <c:v>1877.5</c:v>
                </c:pt>
                <c:pt idx="6">
                  <c:v>2270.5</c:v>
                </c:pt>
              </c:numCache>
            </c:numRef>
          </c:yVal>
          <c:smooth val="1"/>
        </c:ser>
        <c:dLbls>
          <c:showLegendKey val="0"/>
          <c:showVal val="0"/>
          <c:showCatName val="0"/>
          <c:showSerName val="0"/>
          <c:showPercent val="0"/>
          <c:showBubbleSize val="0"/>
        </c:dLbls>
        <c:axId val="201128960"/>
        <c:axId val="201145344"/>
      </c:scatterChart>
      <c:valAx>
        <c:axId val="201128960"/>
        <c:scaling>
          <c:logBase val="10"/>
          <c:orientation val="minMax"/>
          <c:min val="1.0000000000000003E-4"/>
        </c:scaling>
        <c:delete val="0"/>
        <c:axPos val="b"/>
        <c:title>
          <c:tx>
            <c:rich>
              <a:bodyPr/>
              <a:lstStyle/>
              <a:p>
                <a:pPr>
                  <a:defRPr/>
                </a:pPr>
                <a:r>
                  <a:rPr lang="ja-JP" altLang="en-US"/>
                  <a:t>抗原濃度　（</a:t>
                </a:r>
                <a:r>
                  <a:rPr lang="en-US" altLang="ja-JP"/>
                  <a:t>μg/ml</a:t>
                </a:r>
                <a:r>
                  <a:rPr lang="ja-JP" altLang="en-US"/>
                  <a:t>）</a:t>
                </a:r>
              </a:p>
            </c:rich>
          </c:tx>
          <c:layout/>
          <c:overlay val="0"/>
        </c:title>
        <c:numFmt formatCode="#,##0.000_);[Red]\(#,##0.000\)" sourceLinked="0"/>
        <c:majorTickMark val="out"/>
        <c:minorTickMark val="none"/>
        <c:tickLblPos val="nextTo"/>
        <c:crossAx val="201145344"/>
        <c:crosses val="autoZero"/>
        <c:crossBetween val="midCat"/>
      </c:valAx>
      <c:valAx>
        <c:axId val="201145344"/>
        <c:scaling>
          <c:orientation val="minMax"/>
        </c:scaling>
        <c:delete val="0"/>
        <c:axPos val="l"/>
        <c:majorGridlines/>
        <c:title>
          <c:tx>
            <c:rich>
              <a:bodyPr rot="-5400000" vert="horz"/>
              <a:lstStyle/>
              <a:p>
                <a:pPr>
                  <a:defRPr/>
                </a:pPr>
                <a:r>
                  <a:rPr lang="en-US" altLang="ja-JP"/>
                  <a:t>Luminescence</a:t>
                </a:r>
                <a:endParaRPr lang="ja-JP" altLang="en-US"/>
              </a:p>
            </c:rich>
          </c:tx>
          <c:layout/>
          <c:overlay val="0"/>
        </c:title>
        <c:numFmt formatCode="General" sourceLinked="1"/>
        <c:majorTickMark val="out"/>
        <c:minorTickMark val="none"/>
        <c:tickLblPos val="nextTo"/>
        <c:crossAx val="201128960"/>
        <c:crossesAt val="1.0000000000000003E-4"/>
        <c:crossBetween val="midCat"/>
      </c:valAx>
    </c:plotArea>
    <c:legend>
      <c:legendPos val="r"/>
      <c:layout/>
      <c:overlay val="0"/>
    </c:legend>
    <c:plotVisOnly val="1"/>
    <c:dispBlanksAs val="gap"/>
    <c:showDLblsOverMax val="0"/>
  </c:chart>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title>
      <c:layout/>
      <c:overlay val="0"/>
    </c:title>
    <c:autoTitleDeleted val="0"/>
    <c:plotArea>
      <c:layout/>
      <c:barChart>
        <c:barDir val="col"/>
        <c:grouping val="clustered"/>
        <c:varyColors val="0"/>
        <c:ser>
          <c:idx val="0"/>
          <c:order val="0"/>
          <c:tx>
            <c:strRef>
              <c:f>Sheet1!$F$23</c:f>
              <c:strCache>
                <c:ptCount val="1"/>
                <c:pt idx="0">
                  <c:v>S/N</c:v>
                </c:pt>
              </c:strCache>
            </c:strRef>
          </c:tx>
          <c:invertIfNegative val="0"/>
          <c:dPt>
            <c:idx val="0"/>
            <c:invertIfNegative val="0"/>
            <c:bubble3D val="0"/>
            <c:spPr>
              <a:solidFill>
                <a:srgbClr val="FF0000"/>
              </a:solidFill>
            </c:spPr>
          </c:dPt>
          <c:dPt>
            <c:idx val="1"/>
            <c:invertIfNegative val="0"/>
            <c:bubble3D val="0"/>
            <c:spPr>
              <a:solidFill>
                <a:schemeClr val="accent6">
                  <a:lumMod val="50000"/>
                </a:schemeClr>
              </a:solidFill>
            </c:spPr>
          </c:dPt>
          <c:dPt>
            <c:idx val="2"/>
            <c:invertIfNegative val="0"/>
            <c:bubble3D val="0"/>
            <c:spPr>
              <a:solidFill>
                <a:srgbClr val="92D050"/>
              </a:solidFill>
            </c:spPr>
          </c:dPt>
          <c:dPt>
            <c:idx val="3"/>
            <c:invertIfNegative val="0"/>
            <c:bubble3D val="0"/>
            <c:spPr>
              <a:solidFill>
                <a:schemeClr val="accent4">
                  <a:lumMod val="75000"/>
                </a:schemeClr>
              </a:solidFill>
            </c:spPr>
          </c:dPt>
          <c:dPt>
            <c:idx val="4"/>
            <c:invertIfNegative val="0"/>
            <c:bubble3D val="0"/>
            <c:spPr>
              <a:solidFill>
                <a:srgbClr val="00B050"/>
              </a:solidFill>
            </c:spPr>
          </c:dPt>
          <c:dPt>
            <c:idx val="5"/>
            <c:invertIfNegative val="0"/>
            <c:bubble3D val="0"/>
            <c:spPr>
              <a:solidFill>
                <a:srgbClr val="FFC000"/>
              </a:solidFill>
            </c:spPr>
          </c:dPt>
          <c:dPt>
            <c:idx val="6"/>
            <c:invertIfNegative val="0"/>
            <c:bubble3D val="0"/>
            <c:spPr>
              <a:solidFill>
                <a:schemeClr val="tx2">
                  <a:lumMod val="40000"/>
                  <a:lumOff val="60000"/>
                </a:schemeClr>
              </a:solidFill>
            </c:spPr>
          </c:dPt>
          <c:cat>
            <c:strRef>
              <c:f>Sheet1!$G$22:$M$22</c:f>
              <c:strCache>
                <c:ptCount val="7"/>
                <c:pt idx="0">
                  <c:v>Nitrocellulose</c:v>
                </c:pt>
                <c:pt idx="1">
                  <c:v>Nitrocellulose+CelluloseAsetate</c:v>
                </c:pt>
                <c:pt idx="2">
                  <c:v>PES</c:v>
                </c:pt>
                <c:pt idx="3">
                  <c:v>Nyron</c:v>
                </c:pt>
                <c:pt idx="4">
                  <c:v>Hydrophilic PVDF</c:v>
                </c:pt>
                <c:pt idx="5">
                  <c:v>Hydrophobic PVDF</c:v>
                </c:pt>
                <c:pt idx="6">
                  <c:v>Hydrophilic PTFE</c:v>
                </c:pt>
              </c:strCache>
            </c:strRef>
          </c:cat>
          <c:val>
            <c:numRef>
              <c:f>Sheet1!$G$23:$M$23</c:f>
              <c:numCache>
                <c:formatCode>0.000_);[Red]\(0.000\)</c:formatCode>
                <c:ptCount val="7"/>
                <c:pt idx="0">
                  <c:v>5.1655540720961275</c:v>
                </c:pt>
                <c:pt idx="1">
                  <c:v>3.5166825548141087</c:v>
                </c:pt>
                <c:pt idx="2">
                  <c:v>19.944723618090443</c:v>
                </c:pt>
                <c:pt idx="3">
                  <c:v>1.6371038092468739</c:v>
                </c:pt>
                <c:pt idx="4">
                  <c:v>67.722689075630356</c:v>
                </c:pt>
                <c:pt idx="5">
                  <c:v>4.4097421203438358</c:v>
                </c:pt>
                <c:pt idx="6">
                  <c:v>1.7456140350877194</c:v>
                </c:pt>
              </c:numCache>
            </c:numRef>
          </c:val>
        </c:ser>
        <c:dLbls>
          <c:showLegendKey val="0"/>
          <c:showVal val="0"/>
          <c:showCatName val="0"/>
          <c:showSerName val="0"/>
          <c:showPercent val="0"/>
          <c:showBubbleSize val="0"/>
        </c:dLbls>
        <c:gapWidth val="150"/>
        <c:axId val="38954112"/>
        <c:axId val="38955648"/>
      </c:barChart>
      <c:catAx>
        <c:axId val="38954112"/>
        <c:scaling>
          <c:orientation val="minMax"/>
        </c:scaling>
        <c:delete val="0"/>
        <c:axPos val="b"/>
        <c:majorTickMark val="out"/>
        <c:minorTickMark val="none"/>
        <c:tickLblPos val="nextTo"/>
        <c:crossAx val="38955648"/>
        <c:crosses val="autoZero"/>
        <c:auto val="1"/>
        <c:lblAlgn val="ctr"/>
        <c:lblOffset val="100"/>
        <c:noMultiLvlLbl val="0"/>
      </c:catAx>
      <c:valAx>
        <c:axId val="38955648"/>
        <c:scaling>
          <c:orientation val="minMax"/>
          <c:max val="70"/>
        </c:scaling>
        <c:delete val="0"/>
        <c:axPos val="l"/>
        <c:majorGridlines/>
        <c:numFmt formatCode="#,##0_);[Red]\(#,##0\)" sourceLinked="0"/>
        <c:majorTickMark val="out"/>
        <c:minorTickMark val="none"/>
        <c:tickLblPos val="nextTo"/>
        <c:crossAx val="38954112"/>
        <c:crosses val="autoZero"/>
        <c:crossBetween val="between"/>
      </c:valAx>
    </c:plotArea>
    <c:plotVisOnly val="1"/>
    <c:dispBlanksAs val="gap"/>
    <c:showDLblsOverMax val="0"/>
  </c:chart>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title>
      <c:layout/>
      <c:overlay val="0"/>
    </c:title>
    <c:autoTitleDeleted val="0"/>
    <c:plotArea>
      <c:layout/>
      <c:barChart>
        <c:barDir val="col"/>
        <c:grouping val="clustered"/>
        <c:varyColors val="0"/>
        <c:ser>
          <c:idx val="0"/>
          <c:order val="0"/>
          <c:tx>
            <c:strRef>
              <c:f>Sheet1!$F$26</c:f>
              <c:strCache>
                <c:ptCount val="1"/>
                <c:pt idx="0">
                  <c:v>S-N</c:v>
                </c:pt>
              </c:strCache>
            </c:strRef>
          </c:tx>
          <c:invertIfNegative val="0"/>
          <c:dPt>
            <c:idx val="0"/>
            <c:invertIfNegative val="0"/>
            <c:bubble3D val="0"/>
            <c:spPr>
              <a:solidFill>
                <a:srgbClr val="FF0000"/>
              </a:solidFill>
            </c:spPr>
          </c:dPt>
          <c:dPt>
            <c:idx val="1"/>
            <c:invertIfNegative val="0"/>
            <c:bubble3D val="0"/>
            <c:spPr>
              <a:solidFill>
                <a:schemeClr val="accent6">
                  <a:lumMod val="50000"/>
                </a:schemeClr>
              </a:solidFill>
            </c:spPr>
          </c:dPt>
          <c:dPt>
            <c:idx val="2"/>
            <c:invertIfNegative val="0"/>
            <c:bubble3D val="0"/>
            <c:spPr>
              <a:solidFill>
                <a:srgbClr val="92D050"/>
              </a:solidFill>
            </c:spPr>
          </c:dPt>
          <c:dPt>
            <c:idx val="3"/>
            <c:invertIfNegative val="0"/>
            <c:bubble3D val="0"/>
            <c:spPr>
              <a:solidFill>
                <a:schemeClr val="accent4">
                  <a:lumMod val="75000"/>
                </a:schemeClr>
              </a:solidFill>
            </c:spPr>
          </c:dPt>
          <c:dPt>
            <c:idx val="4"/>
            <c:invertIfNegative val="0"/>
            <c:bubble3D val="0"/>
            <c:spPr>
              <a:solidFill>
                <a:srgbClr val="00B050"/>
              </a:solidFill>
            </c:spPr>
          </c:dPt>
          <c:dPt>
            <c:idx val="5"/>
            <c:invertIfNegative val="0"/>
            <c:bubble3D val="0"/>
            <c:spPr>
              <a:solidFill>
                <a:srgbClr val="FFC000"/>
              </a:solidFill>
            </c:spPr>
          </c:dPt>
          <c:dPt>
            <c:idx val="6"/>
            <c:invertIfNegative val="0"/>
            <c:bubble3D val="0"/>
            <c:spPr>
              <a:solidFill>
                <a:schemeClr val="tx2">
                  <a:lumMod val="20000"/>
                  <a:lumOff val="80000"/>
                </a:schemeClr>
              </a:solidFill>
            </c:spPr>
          </c:dPt>
          <c:cat>
            <c:strRef>
              <c:f>Sheet1!$G$25:$M$25</c:f>
              <c:strCache>
                <c:ptCount val="7"/>
                <c:pt idx="0">
                  <c:v>Nitrocellulose</c:v>
                </c:pt>
                <c:pt idx="1">
                  <c:v>Nitrocellulose+CelluloseAsetate</c:v>
                </c:pt>
                <c:pt idx="2">
                  <c:v>PES</c:v>
                </c:pt>
                <c:pt idx="3">
                  <c:v>Nyron</c:v>
                </c:pt>
                <c:pt idx="4">
                  <c:v>Hydrophilic PVDF</c:v>
                </c:pt>
                <c:pt idx="5">
                  <c:v>Hydrophobic PVDF</c:v>
                </c:pt>
                <c:pt idx="6">
                  <c:v>Hydrophilic PTFE</c:v>
                </c:pt>
              </c:strCache>
            </c:strRef>
          </c:cat>
          <c:val>
            <c:numRef>
              <c:f>Sheet1!$G$26:$M$26</c:f>
              <c:numCache>
                <c:formatCode>0.0000_ </c:formatCode>
                <c:ptCount val="7"/>
                <c:pt idx="0" formatCode="0.000_ ">
                  <c:v>0.10399999999999998</c:v>
                </c:pt>
                <c:pt idx="1">
                  <c:v>8.7999999999999981E-2</c:v>
                </c:pt>
                <c:pt idx="2">
                  <c:v>0.12570000000000003</c:v>
                </c:pt>
                <c:pt idx="3" formatCode="General">
                  <c:v>9.1000000000000025E-2</c:v>
                </c:pt>
                <c:pt idx="4" formatCode="General">
                  <c:v>0.26466666666666661</c:v>
                </c:pt>
                <c:pt idx="5" formatCode="General">
                  <c:v>3.9666666666666656E-2</c:v>
                </c:pt>
                <c:pt idx="6" formatCode="General">
                  <c:v>3.9166666666666676E-2</c:v>
                </c:pt>
              </c:numCache>
            </c:numRef>
          </c:val>
        </c:ser>
        <c:dLbls>
          <c:showLegendKey val="0"/>
          <c:showVal val="0"/>
          <c:showCatName val="0"/>
          <c:showSerName val="0"/>
          <c:showPercent val="0"/>
          <c:showBubbleSize val="0"/>
        </c:dLbls>
        <c:gapWidth val="150"/>
        <c:axId val="39044224"/>
        <c:axId val="39045760"/>
      </c:barChart>
      <c:catAx>
        <c:axId val="39044224"/>
        <c:scaling>
          <c:orientation val="minMax"/>
        </c:scaling>
        <c:delete val="0"/>
        <c:axPos val="b"/>
        <c:majorTickMark val="out"/>
        <c:minorTickMark val="none"/>
        <c:tickLblPos val="nextTo"/>
        <c:crossAx val="39045760"/>
        <c:crosses val="autoZero"/>
        <c:auto val="1"/>
        <c:lblAlgn val="ctr"/>
        <c:lblOffset val="100"/>
        <c:noMultiLvlLbl val="0"/>
      </c:catAx>
      <c:valAx>
        <c:axId val="39045760"/>
        <c:scaling>
          <c:orientation val="minMax"/>
        </c:scaling>
        <c:delete val="0"/>
        <c:axPos val="l"/>
        <c:majorGridlines/>
        <c:numFmt formatCode="0.000_ " sourceLinked="1"/>
        <c:majorTickMark val="out"/>
        <c:minorTickMark val="none"/>
        <c:tickLblPos val="nextTo"/>
        <c:crossAx val="39044224"/>
        <c:crosses val="autoZero"/>
        <c:crossBetween val="between"/>
      </c:valAx>
    </c:plotArea>
    <c:plotVisOnly val="1"/>
    <c:dispBlanksAs val="gap"/>
    <c:showDLblsOverMax val="0"/>
  </c:chart>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en-US" altLang="ja-JP" dirty="0"/>
              <a:t>TMB</a:t>
            </a:r>
            <a:r>
              <a:rPr lang="ja-JP" altLang="en-US" dirty="0"/>
              <a:t>発色</a:t>
            </a:r>
            <a:r>
              <a:rPr lang="ja-JP" altLang="en-US" dirty="0" smtClean="0"/>
              <a:t>（相補タグ</a:t>
            </a:r>
            <a:r>
              <a:rPr lang="en-US" altLang="ja-JP" dirty="0" smtClean="0"/>
              <a:t>DNA</a:t>
            </a:r>
            <a:r>
              <a:rPr lang="ja-JP" altLang="en-US" dirty="0" smtClean="0"/>
              <a:t>－タグ</a:t>
            </a:r>
            <a:r>
              <a:rPr lang="en-US" altLang="ja-JP" dirty="0" smtClean="0"/>
              <a:t>DNA</a:t>
            </a:r>
            <a:r>
              <a:rPr lang="ja-JP" altLang="en-US" dirty="0" smtClean="0"/>
              <a:t>）</a:t>
            </a:r>
            <a:endParaRPr lang="en-US" altLang="ja-JP" dirty="0"/>
          </a:p>
        </c:rich>
      </c:tx>
      <c:layout>
        <c:manualLayout>
          <c:xMode val="edge"/>
          <c:yMode val="edge"/>
          <c:x val="0.2562818428184282"/>
          <c:y val="7.716049382716049E-2"/>
        </c:manualLayout>
      </c:layout>
      <c:overlay val="0"/>
    </c:title>
    <c:autoTitleDeleted val="0"/>
    <c:plotArea>
      <c:layout>
        <c:manualLayout>
          <c:layoutTarget val="inner"/>
          <c:xMode val="edge"/>
          <c:yMode val="edge"/>
          <c:x val="0.19257085547233424"/>
          <c:y val="0.18565981335666376"/>
          <c:w val="0.58295603674540686"/>
          <c:h val="0.69278142315543889"/>
        </c:manualLayout>
      </c:layout>
      <c:barChart>
        <c:barDir val="col"/>
        <c:grouping val="clustered"/>
        <c:varyColors val="0"/>
        <c:ser>
          <c:idx val="0"/>
          <c:order val="0"/>
          <c:tx>
            <c:v>Nitrocellulose</c:v>
          </c:tx>
          <c:invertIfNegative val="0"/>
          <c:errBars>
            <c:errBarType val="both"/>
            <c:errValType val="cust"/>
            <c:noEndCap val="0"/>
            <c:plus>
              <c:numRef>
                <c:f>Sheet1!$B$46:$E$46</c:f>
                <c:numCache>
                  <c:formatCode>General</c:formatCode>
                  <c:ptCount val="4"/>
                  <c:pt idx="0">
                    <c:v>4.0999999999999925E-2</c:v>
                  </c:pt>
                  <c:pt idx="1">
                    <c:v>6.7666666666666653E-2</c:v>
                  </c:pt>
                  <c:pt idx="2">
                    <c:v>1.8999999999999961E-2</c:v>
                  </c:pt>
                  <c:pt idx="3">
                    <c:v>6.8333333333333329E-2</c:v>
                  </c:pt>
                </c:numCache>
              </c:numRef>
            </c:plus>
            <c:minus>
              <c:numRef>
                <c:f>Sheet1!$B$47:$E$47</c:f>
                <c:numCache>
                  <c:formatCode>General</c:formatCode>
                  <c:ptCount val="4"/>
                  <c:pt idx="0">
                    <c:v>4.7000000000000042E-2</c:v>
                  </c:pt>
                  <c:pt idx="1">
                    <c:v>8.333333333333337E-2</c:v>
                  </c:pt>
                  <c:pt idx="2">
                    <c:v>1.5000000000000013E-2</c:v>
                  </c:pt>
                  <c:pt idx="3">
                    <c:v>5.966666666666666E-2</c:v>
                  </c:pt>
                </c:numCache>
              </c:numRef>
            </c:minus>
          </c:errBars>
          <c:cat>
            <c:strRef>
              <c:f>Sheet1!$B$44:$E$44</c:f>
              <c:strCache>
                <c:ptCount val="4"/>
                <c:pt idx="0">
                  <c:v>UV-C (+DNA)
(312nm)</c:v>
                </c:pt>
                <c:pt idx="1">
                  <c:v>UV-T (+DNA) 
(302nm)</c:v>
                </c:pt>
                <c:pt idx="2">
                  <c:v>(+DNA)</c:v>
                </c:pt>
                <c:pt idx="3">
                  <c:v>(-DNA)</c:v>
                </c:pt>
              </c:strCache>
            </c:strRef>
          </c:cat>
          <c:val>
            <c:numRef>
              <c:f>Sheet1!$B$45:$E$45</c:f>
              <c:numCache>
                <c:formatCode>0.0000_);[Red]\(0.0000\)</c:formatCode>
                <c:ptCount val="4"/>
                <c:pt idx="0">
                  <c:v>0.71200000000000008</c:v>
                </c:pt>
                <c:pt idx="1">
                  <c:v>0.68133333333333335</c:v>
                </c:pt>
                <c:pt idx="2">
                  <c:v>0.18500000000000003</c:v>
                </c:pt>
                <c:pt idx="3">
                  <c:v>8.0666666666666664E-2</c:v>
                </c:pt>
              </c:numCache>
            </c:numRef>
          </c:val>
        </c:ser>
        <c:ser>
          <c:idx val="1"/>
          <c:order val="1"/>
          <c:tx>
            <c:v>Hydrophilic PVDF</c:v>
          </c:tx>
          <c:invertIfNegative val="0"/>
          <c:errBars>
            <c:errBarType val="both"/>
            <c:errValType val="cust"/>
            <c:noEndCap val="0"/>
            <c:plus>
              <c:numRef>
                <c:f>Sheet1!$G$46:$J$46</c:f>
                <c:numCache>
                  <c:formatCode>General</c:formatCode>
                  <c:ptCount val="4"/>
                  <c:pt idx="0">
                    <c:v>0.20900000000000007</c:v>
                  </c:pt>
                  <c:pt idx="1">
                    <c:v>0.24933333333333318</c:v>
                  </c:pt>
                  <c:pt idx="2">
                    <c:v>1.6333333333333339E-2</c:v>
                  </c:pt>
                  <c:pt idx="3">
                    <c:v>6.3333333333333349E-3</c:v>
                  </c:pt>
                </c:numCache>
              </c:numRef>
            </c:plus>
            <c:minus>
              <c:numRef>
                <c:f>Sheet1!$G$47:$J$47</c:f>
                <c:numCache>
                  <c:formatCode>General</c:formatCode>
                  <c:ptCount val="4"/>
                  <c:pt idx="0">
                    <c:v>0.25199999999999978</c:v>
                  </c:pt>
                  <c:pt idx="1">
                    <c:v>0.17466666666666675</c:v>
                  </c:pt>
                  <c:pt idx="2">
                    <c:v>2.466666666666667E-2</c:v>
                  </c:pt>
                  <c:pt idx="3">
                    <c:v>3.666666666666667E-3</c:v>
                  </c:pt>
                </c:numCache>
              </c:numRef>
            </c:minus>
          </c:errBars>
          <c:val>
            <c:numRef>
              <c:f>Sheet1!$G$45:$J$45</c:f>
              <c:numCache>
                <c:formatCode>0.0000_);[Red]\(0.0000\)</c:formatCode>
                <c:ptCount val="4"/>
                <c:pt idx="0">
                  <c:v>1.4909999999999999</c:v>
                </c:pt>
                <c:pt idx="1">
                  <c:v>1.7546666666666668</c:v>
                </c:pt>
                <c:pt idx="2">
                  <c:v>8.3666666666666667E-2</c:v>
                </c:pt>
                <c:pt idx="3">
                  <c:v>1.4666666666666666E-2</c:v>
                </c:pt>
              </c:numCache>
            </c:numRef>
          </c:val>
        </c:ser>
        <c:dLbls>
          <c:showLegendKey val="0"/>
          <c:showVal val="0"/>
          <c:showCatName val="0"/>
          <c:showSerName val="0"/>
          <c:showPercent val="0"/>
          <c:showBubbleSize val="0"/>
        </c:dLbls>
        <c:gapWidth val="150"/>
        <c:axId val="39432576"/>
        <c:axId val="39434112"/>
      </c:barChart>
      <c:catAx>
        <c:axId val="39432576"/>
        <c:scaling>
          <c:orientation val="minMax"/>
        </c:scaling>
        <c:delete val="0"/>
        <c:axPos val="b"/>
        <c:majorTickMark val="out"/>
        <c:minorTickMark val="none"/>
        <c:tickLblPos val="nextTo"/>
        <c:crossAx val="39434112"/>
        <c:crosses val="autoZero"/>
        <c:auto val="1"/>
        <c:lblAlgn val="ctr"/>
        <c:lblOffset val="100"/>
        <c:noMultiLvlLbl val="0"/>
      </c:catAx>
      <c:valAx>
        <c:axId val="39434112"/>
        <c:scaling>
          <c:orientation val="minMax"/>
          <c:max val="2.1"/>
          <c:min val="0"/>
        </c:scaling>
        <c:delete val="0"/>
        <c:axPos val="l"/>
        <c:majorGridlines/>
        <c:title>
          <c:tx>
            <c:rich>
              <a:bodyPr rot="-5400000" vert="horz"/>
              <a:lstStyle/>
              <a:p>
                <a:pPr>
                  <a:defRPr sz="1400"/>
                </a:pPr>
                <a:r>
                  <a:rPr lang="en-US" altLang="ja-JP" sz="1400"/>
                  <a:t>Absorbance</a:t>
                </a:r>
                <a:r>
                  <a:rPr lang="en-US" altLang="ja-JP" sz="1400" baseline="0"/>
                  <a:t> at 450-650,-</a:t>
                </a:r>
                <a:endParaRPr lang="ja-JP" altLang="en-US" sz="1400"/>
              </a:p>
            </c:rich>
          </c:tx>
          <c:layout>
            <c:manualLayout>
              <c:xMode val="edge"/>
              <c:yMode val="edge"/>
              <c:x val="5.2052897532886111E-2"/>
              <c:y val="0.3697005028446107"/>
            </c:manualLayout>
          </c:layout>
          <c:overlay val="0"/>
        </c:title>
        <c:numFmt formatCode="0.0000_);[Red]\(0.0000\)" sourceLinked="1"/>
        <c:majorTickMark val="out"/>
        <c:minorTickMark val="none"/>
        <c:tickLblPos val="nextTo"/>
        <c:crossAx val="39432576"/>
        <c:crosses val="autoZero"/>
        <c:crossBetween val="between"/>
      </c:valAx>
    </c:plotArea>
    <c:legend>
      <c:legendPos val="r"/>
      <c:layout/>
      <c:overlay val="0"/>
      <c:txPr>
        <a:bodyPr/>
        <a:lstStyle/>
        <a:p>
          <a:pPr>
            <a:defRPr sz="1600"/>
          </a:pPr>
          <a:endParaRPr lang="ja-JP"/>
        </a:p>
      </c:txPr>
    </c:legend>
    <c:plotVisOnly val="1"/>
    <c:dispBlanksAs val="gap"/>
    <c:showDLblsOverMax val="0"/>
  </c:chart>
  <c:externalData r:id="rId1">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title>
      <c:layout/>
      <c:overlay val="0"/>
    </c:title>
    <c:autoTitleDeleted val="0"/>
    <c:plotArea>
      <c:layout/>
      <c:barChart>
        <c:barDir val="col"/>
        <c:grouping val="clustered"/>
        <c:varyColors val="0"/>
        <c:ser>
          <c:idx val="0"/>
          <c:order val="0"/>
          <c:tx>
            <c:strRef>
              <c:f>Sheet1!$A$50</c:f>
              <c:strCache>
                <c:ptCount val="1"/>
                <c:pt idx="0">
                  <c:v>S/N</c:v>
                </c:pt>
              </c:strCache>
            </c:strRef>
          </c:tx>
          <c:invertIfNegative val="0"/>
          <c:dPt>
            <c:idx val="1"/>
            <c:invertIfNegative val="0"/>
            <c:bubble3D val="0"/>
            <c:spPr>
              <a:solidFill>
                <a:schemeClr val="accent2"/>
              </a:solidFill>
            </c:spPr>
          </c:dPt>
          <c:cat>
            <c:strRef>
              <c:f>Sheet1!$B$49:$C$49</c:f>
              <c:strCache>
                <c:ptCount val="2"/>
                <c:pt idx="0">
                  <c:v>Nitrocellulose</c:v>
                </c:pt>
                <c:pt idx="1">
                  <c:v>Hydrophilic PVDF</c:v>
                </c:pt>
              </c:strCache>
            </c:strRef>
          </c:cat>
          <c:val>
            <c:numRef>
              <c:f>Sheet1!$B$50:$C$50</c:f>
              <c:numCache>
                <c:formatCode>General</c:formatCode>
                <c:ptCount val="2"/>
                <c:pt idx="0">
                  <c:v>3.8486486486486484</c:v>
                </c:pt>
                <c:pt idx="1">
                  <c:v>20.972111553784863</c:v>
                </c:pt>
              </c:numCache>
            </c:numRef>
          </c:val>
        </c:ser>
        <c:dLbls>
          <c:showLegendKey val="0"/>
          <c:showVal val="0"/>
          <c:showCatName val="0"/>
          <c:showSerName val="0"/>
          <c:showPercent val="0"/>
          <c:showBubbleSize val="0"/>
        </c:dLbls>
        <c:gapWidth val="150"/>
        <c:axId val="39559552"/>
        <c:axId val="39561088"/>
      </c:barChart>
      <c:catAx>
        <c:axId val="39559552"/>
        <c:scaling>
          <c:orientation val="minMax"/>
        </c:scaling>
        <c:delete val="0"/>
        <c:axPos val="b"/>
        <c:majorTickMark val="out"/>
        <c:minorTickMark val="none"/>
        <c:tickLblPos val="nextTo"/>
        <c:crossAx val="39561088"/>
        <c:crosses val="autoZero"/>
        <c:auto val="1"/>
        <c:lblAlgn val="ctr"/>
        <c:lblOffset val="100"/>
        <c:noMultiLvlLbl val="0"/>
      </c:catAx>
      <c:valAx>
        <c:axId val="39561088"/>
        <c:scaling>
          <c:orientation val="minMax"/>
        </c:scaling>
        <c:delete val="0"/>
        <c:axPos val="l"/>
        <c:majorGridlines/>
        <c:numFmt formatCode="General" sourceLinked="1"/>
        <c:majorTickMark val="out"/>
        <c:minorTickMark val="none"/>
        <c:tickLblPos val="nextTo"/>
        <c:crossAx val="39559552"/>
        <c:crosses val="autoZero"/>
        <c:crossBetween val="between"/>
      </c:valAx>
    </c:plotArea>
    <c:plotVisOnly val="1"/>
    <c:dispBlanksAs val="gap"/>
    <c:showDLblsOverMax val="0"/>
  </c:chart>
  <c:externalData r:id="rId1">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title>
      <c:layout/>
      <c:overlay val="0"/>
    </c:title>
    <c:autoTitleDeleted val="0"/>
    <c:plotArea>
      <c:layout/>
      <c:barChart>
        <c:barDir val="col"/>
        <c:grouping val="clustered"/>
        <c:varyColors val="0"/>
        <c:ser>
          <c:idx val="0"/>
          <c:order val="0"/>
          <c:tx>
            <c:strRef>
              <c:f>Sheet1!$E$50</c:f>
              <c:strCache>
                <c:ptCount val="1"/>
                <c:pt idx="0">
                  <c:v>S-N</c:v>
                </c:pt>
              </c:strCache>
            </c:strRef>
          </c:tx>
          <c:invertIfNegative val="0"/>
          <c:dPt>
            <c:idx val="1"/>
            <c:invertIfNegative val="0"/>
            <c:bubble3D val="0"/>
            <c:spPr>
              <a:solidFill>
                <a:schemeClr val="accent2"/>
              </a:solidFill>
            </c:spPr>
          </c:dPt>
          <c:cat>
            <c:strRef>
              <c:f>Sheet1!$F$49:$G$49</c:f>
              <c:strCache>
                <c:ptCount val="2"/>
                <c:pt idx="0">
                  <c:v>Nitrocellulose</c:v>
                </c:pt>
                <c:pt idx="1">
                  <c:v>Hydrophilic PVDF</c:v>
                </c:pt>
              </c:strCache>
            </c:strRef>
          </c:cat>
          <c:val>
            <c:numRef>
              <c:f>Sheet1!$F$50:$G$50</c:f>
              <c:numCache>
                <c:formatCode>0.0000_);[Red]\(0.0000\)</c:formatCode>
                <c:ptCount val="2"/>
                <c:pt idx="0">
                  <c:v>0.52700000000000002</c:v>
                </c:pt>
                <c:pt idx="1">
                  <c:v>1.6710000000000003</c:v>
                </c:pt>
              </c:numCache>
            </c:numRef>
          </c:val>
        </c:ser>
        <c:dLbls>
          <c:showLegendKey val="0"/>
          <c:showVal val="0"/>
          <c:showCatName val="0"/>
          <c:showSerName val="0"/>
          <c:showPercent val="0"/>
          <c:showBubbleSize val="0"/>
        </c:dLbls>
        <c:gapWidth val="150"/>
        <c:axId val="39589760"/>
        <c:axId val="39591296"/>
      </c:barChart>
      <c:catAx>
        <c:axId val="39589760"/>
        <c:scaling>
          <c:orientation val="minMax"/>
        </c:scaling>
        <c:delete val="0"/>
        <c:axPos val="b"/>
        <c:majorTickMark val="out"/>
        <c:minorTickMark val="none"/>
        <c:tickLblPos val="nextTo"/>
        <c:crossAx val="39591296"/>
        <c:crosses val="autoZero"/>
        <c:auto val="1"/>
        <c:lblAlgn val="ctr"/>
        <c:lblOffset val="100"/>
        <c:noMultiLvlLbl val="0"/>
      </c:catAx>
      <c:valAx>
        <c:axId val="39591296"/>
        <c:scaling>
          <c:orientation val="minMax"/>
        </c:scaling>
        <c:delete val="0"/>
        <c:axPos val="l"/>
        <c:majorGridlines/>
        <c:numFmt formatCode="#,##0.00_);[Red]\(#,##0.00\)" sourceLinked="0"/>
        <c:majorTickMark val="out"/>
        <c:minorTickMark val="none"/>
        <c:tickLblPos val="nextTo"/>
        <c:crossAx val="39589760"/>
        <c:crosses val="autoZero"/>
        <c:crossBetween val="between"/>
      </c:valAx>
    </c:plotArea>
    <c:plotVisOnly val="1"/>
    <c:dispBlanksAs val="gap"/>
    <c:showDLblsOverMax val="0"/>
  </c:chart>
  <c:externalData r:id="rId1">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en-US" altLang="ja-JP"/>
              <a:t>CDP-Star</a:t>
            </a:r>
            <a:r>
              <a:rPr lang="ja-JP" altLang="en-US"/>
              <a:t>による測定</a:t>
            </a:r>
            <a:endParaRPr lang="en-US" altLang="ja-JP"/>
          </a:p>
          <a:p>
            <a:pPr>
              <a:defRPr/>
            </a:pPr>
            <a:endParaRPr lang="ja-JP" altLang="en-US"/>
          </a:p>
        </c:rich>
      </c:tx>
      <c:layout/>
      <c:overlay val="0"/>
    </c:title>
    <c:autoTitleDeleted val="0"/>
    <c:plotArea>
      <c:layout/>
      <c:barChart>
        <c:barDir val="col"/>
        <c:grouping val="clustered"/>
        <c:varyColors val="0"/>
        <c:ser>
          <c:idx val="0"/>
          <c:order val="0"/>
          <c:tx>
            <c:v>Nitrocellulose</c:v>
          </c:tx>
          <c:invertIfNegative val="0"/>
          <c:cat>
            <c:strRef>
              <c:f>Sheet3!$J$27:$L$27</c:f>
              <c:strCache>
                <c:ptCount val="3"/>
                <c:pt idx="0">
                  <c:v>①</c:v>
                </c:pt>
                <c:pt idx="1">
                  <c:v>②</c:v>
                </c:pt>
                <c:pt idx="2">
                  <c:v>③</c:v>
                </c:pt>
              </c:strCache>
            </c:strRef>
          </c:cat>
          <c:val>
            <c:numRef>
              <c:f>Sheet3!$J$24:$L$24</c:f>
              <c:numCache>
                <c:formatCode>General</c:formatCode>
                <c:ptCount val="3"/>
                <c:pt idx="0">
                  <c:v>30429</c:v>
                </c:pt>
                <c:pt idx="1">
                  <c:v>23511.666666666668</c:v>
                </c:pt>
                <c:pt idx="2">
                  <c:v>1792</c:v>
                </c:pt>
              </c:numCache>
            </c:numRef>
          </c:val>
        </c:ser>
        <c:ser>
          <c:idx val="1"/>
          <c:order val="1"/>
          <c:tx>
            <c:v>Hydrophilic PVDF</c:v>
          </c:tx>
          <c:invertIfNegative val="0"/>
          <c:val>
            <c:numRef>
              <c:f>Sheet3!$J$28:$L$28</c:f>
              <c:numCache>
                <c:formatCode>General</c:formatCode>
                <c:ptCount val="3"/>
                <c:pt idx="0">
                  <c:v>73475.333333333328</c:v>
                </c:pt>
                <c:pt idx="1">
                  <c:v>4389</c:v>
                </c:pt>
                <c:pt idx="2">
                  <c:v>282</c:v>
                </c:pt>
              </c:numCache>
            </c:numRef>
          </c:val>
        </c:ser>
        <c:dLbls>
          <c:showLegendKey val="0"/>
          <c:showVal val="0"/>
          <c:showCatName val="0"/>
          <c:showSerName val="0"/>
          <c:showPercent val="0"/>
          <c:showBubbleSize val="0"/>
        </c:dLbls>
        <c:gapWidth val="150"/>
        <c:axId val="39751040"/>
        <c:axId val="39753216"/>
      </c:barChart>
      <c:catAx>
        <c:axId val="39751040"/>
        <c:scaling>
          <c:orientation val="minMax"/>
        </c:scaling>
        <c:delete val="0"/>
        <c:axPos val="b"/>
        <c:title>
          <c:tx>
            <c:rich>
              <a:bodyPr/>
              <a:lstStyle/>
              <a:p>
                <a:pPr>
                  <a:defRPr/>
                </a:pPr>
                <a:endParaRPr lang="ja-JP" altLang="en-US"/>
              </a:p>
            </c:rich>
          </c:tx>
          <c:layout/>
          <c:overlay val="0"/>
        </c:title>
        <c:majorTickMark val="out"/>
        <c:minorTickMark val="none"/>
        <c:tickLblPos val="nextTo"/>
        <c:crossAx val="39753216"/>
        <c:crosses val="autoZero"/>
        <c:auto val="1"/>
        <c:lblAlgn val="ctr"/>
        <c:lblOffset val="100"/>
        <c:noMultiLvlLbl val="0"/>
      </c:catAx>
      <c:valAx>
        <c:axId val="39753216"/>
        <c:scaling>
          <c:orientation val="minMax"/>
        </c:scaling>
        <c:delete val="0"/>
        <c:axPos val="l"/>
        <c:majorGridlines/>
        <c:title>
          <c:tx>
            <c:rich>
              <a:bodyPr rot="-5400000" vert="horz"/>
              <a:lstStyle/>
              <a:p>
                <a:pPr>
                  <a:defRPr/>
                </a:pPr>
                <a:r>
                  <a:rPr lang="en-US" altLang="ja-JP"/>
                  <a:t>Luminescence</a:t>
                </a:r>
                <a:endParaRPr lang="ja-JP" altLang="en-US"/>
              </a:p>
            </c:rich>
          </c:tx>
          <c:layout/>
          <c:overlay val="0"/>
        </c:title>
        <c:numFmt formatCode="General" sourceLinked="1"/>
        <c:majorTickMark val="out"/>
        <c:minorTickMark val="none"/>
        <c:tickLblPos val="nextTo"/>
        <c:crossAx val="39751040"/>
        <c:crosses val="autoZero"/>
        <c:crossBetween val="between"/>
      </c:valAx>
    </c:plotArea>
    <c:legend>
      <c:legendPos val="r"/>
      <c:layout/>
      <c:overlay val="0"/>
    </c:legend>
    <c:plotVisOnly val="1"/>
    <c:dispBlanksAs val="gap"/>
    <c:showDLblsOverMax val="0"/>
  </c:chart>
  <c:externalData r:id="rId1">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2400" u="sng"/>
            </a:pPr>
            <a:r>
              <a:rPr lang="ja-JP" altLang="en-US" sz="2400" u="sng"/>
              <a:t>化学発光基質による測定</a:t>
            </a:r>
          </a:p>
        </c:rich>
      </c:tx>
      <c:layout>
        <c:manualLayout>
          <c:xMode val="edge"/>
          <c:yMode val="edge"/>
          <c:x val="0.24620047092184216"/>
          <c:y val="3.4383943811281181E-2"/>
        </c:manualLayout>
      </c:layout>
      <c:overlay val="1"/>
    </c:title>
    <c:autoTitleDeleted val="0"/>
    <c:plotArea>
      <c:layout>
        <c:manualLayout>
          <c:layoutTarget val="inner"/>
          <c:xMode val="edge"/>
          <c:yMode val="edge"/>
          <c:x val="0.15480159092376886"/>
          <c:y val="0.21249714810383685"/>
          <c:w val="0.51285260548889999"/>
          <c:h val="0.58709946850069117"/>
        </c:manualLayout>
      </c:layout>
      <c:scatterChart>
        <c:scatterStyle val="lineMarker"/>
        <c:varyColors val="0"/>
        <c:ser>
          <c:idx val="0"/>
          <c:order val="0"/>
          <c:tx>
            <c:v>ニトロセルロース①</c:v>
          </c:tx>
          <c:spPr>
            <a:ln w="28575">
              <a:noFill/>
            </a:ln>
          </c:spPr>
          <c:xVal>
            <c:numRef>
              <c:f>'[Microsoft PowerPoint 内のグラフ]Sheet3'!$B$38:$E$38</c:f>
              <c:numCache>
                <c:formatCode>General</c:formatCode>
                <c:ptCount val="4"/>
                <c:pt idx="0">
                  <c:v>10</c:v>
                </c:pt>
                <c:pt idx="1">
                  <c:v>1</c:v>
                </c:pt>
                <c:pt idx="2">
                  <c:v>0.1</c:v>
                </c:pt>
                <c:pt idx="3">
                  <c:v>0.01</c:v>
                </c:pt>
              </c:numCache>
            </c:numRef>
          </c:xVal>
          <c:yVal>
            <c:numRef>
              <c:f>'[Microsoft PowerPoint 内のグラフ]Sheet3'!$B$39:$E$39</c:f>
              <c:numCache>
                <c:formatCode>General</c:formatCode>
                <c:ptCount val="4"/>
                <c:pt idx="0">
                  <c:v>18268</c:v>
                </c:pt>
                <c:pt idx="1">
                  <c:v>9757</c:v>
                </c:pt>
                <c:pt idx="2">
                  <c:v>4216</c:v>
                </c:pt>
                <c:pt idx="3">
                  <c:v>3448</c:v>
                </c:pt>
              </c:numCache>
            </c:numRef>
          </c:yVal>
          <c:smooth val="0"/>
        </c:ser>
        <c:ser>
          <c:idx val="2"/>
          <c:order val="1"/>
          <c:tx>
            <c:v>ニトロセルロース②</c:v>
          </c:tx>
          <c:spPr>
            <a:ln w="28575">
              <a:noFill/>
            </a:ln>
          </c:spPr>
          <c:xVal>
            <c:numRef>
              <c:f>'[Microsoft PowerPoint 内のグラフ]Sheet3'!$G$38:$J$38</c:f>
              <c:numCache>
                <c:formatCode>General</c:formatCode>
                <c:ptCount val="4"/>
                <c:pt idx="0">
                  <c:v>10</c:v>
                </c:pt>
                <c:pt idx="1">
                  <c:v>1</c:v>
                </c:pt>
                <c:pt idx="2">
                  <c:v>0.1</c:v>
                </c:pt>
                <c:pt idx="3">
                  <c:v>0.01</c:v>
                </c:pt>
              </c:numCache>
            </c:numRef>
          </c:xVal>
          <c:yVal>
            <c:numRef>
              <c:f>'[Microsoft PowerPoint 内のグラフ]Sheet3'!$G$39:$J$39</c:f>
              <c:numCache>
                <c:formatCode>General</c:formatCode>
                <c:ptCount val="4"/>
                <c:pt idx="0">
                  <c:v>9783.5</c:v>
                </c:pt>
                <c:pt idx="1">
                  <c:v>3575.5</c:v>
                </c:pt>
                <c:pt idx="2">
                  <c:v>973</c:v>
                </c:pt>
                <c:pt idx="3">
                  <c:v>2516</c:v>
                </c:pt>
              </c:numCache>
            </c:numRef>
          </c:yVal>
          <c:smooth val="0"/>
        </c:ser>
        <c:ser>
          <c:idx val="3"/>
          <c:order val="2"/>
          <c:tx>
            <c:v>親水性PVDF①</c:v>
          </c:tx>
          <c:spPr>
            <a:ln w="28575">
              <a:noFill/>
            </a:ln>
          </c:spPr>
          <c:marker>
            <c:spPr>
              <a:solidFill>
                <a:srgbClr val="FF0000"/>
              </a:solidFill>
            </c:spPr>
          </c:marker>
          <c:xVal>
            <c:numRef>
              <c:f>'[Microsoft PowerPoint 内のグラフ]Sheet3'!$B$43:$E$43</c:f>
              <c:numCache>
                <c:formatCode>General</c:formatCode>
                <c:ptCount val="4"/>
                <c:pt idx="0">
                  <c:v>10</c:v>
                </c:pt>
                <c:pt idx="1">
                  <c:v>1</c:v>
                </c:pt>
                <c:pt idx="2">
                  <c:v>0.1</c:v>
                </c:pt>
                <c:pt idx="3">
                  <c:v>0.01</c:v>
                </c:pt>
              </c:numCache>
            </c:numRef>
          </c:xVal>
          <c:yVal>
            <c:numRef>
              <c:f>'[Microsoft PowerPoint 内のグラフ]Sheet3'!$B$44:$E$44</c:f>
              <c:numCache>
                <c:formatCode>General</c:formatCode>
                <c:ptCount val="4"/>
                <c:pt idx="0">
                  <c:v>26301</c:v>
                </c:pt>
                <c:pt idx="1">
                  <c:v>16896.5</c:v>
                </c:pt>
                <c:pt idx="2">
                  <c:v>5159.5</c:v>
                </c:pt>
                <c:pt idx="3">
                  <c:v>1942.5</c:v>
                </c:pt>
              </c:numCache>
            </c:numRef>
          </c:yVal>
          <c:smooth val="0"/>
        </c:ser>
        <c:ser>
          <c:idx val="4"/>
          <c:order val="3"/>
          <c:tx>
            <c:v>親水性PVDF②</c:v>
          </c:tx>
          <c:spPr>
            <a:ln w="28575">
              <a:noFill/>
            </a:ln>
          </c:spPr>
          <c:xVal>
            <c:numRef>
              <c:f>'[Microsoft PowerPoint 内のグラフ]Sheet3'!$G$43:$J$43</c:f>
              <c:numCache>
                <c:formatCode>General</c:formatCode>
                <c:ptCount val="4"/>
                <c:pt idx="0">
                  <c:v>10</c:v>
                </c:pt>
                <c:pt idx="1">
                  <c:v>1</c:v>
                </c:pt>
                <c:pt idx="2">
                  <c:v>0.1</c:v>
                </c:pt>
                <c:pt idx="3">
                  <c:v>0.01</c:v>
                </c:pt>
              </c:numCache>
            </c:numRef>
          </c:xVal>
          <c:yVal>
            <c:numRef>
              <c:f>'[Microsoft PowerPoint 内のグラフ]Sheet3'!$G$44:$J$44</c:f>
              <c:numCache>
                <c:formatCode>General</c:formatCode>
                <c:ptCount val="4"/>
                <c:pt idx="0">
                  <c:v>970</c:v>
                </c:pt>
                <c:pt idx="1">
                  <c:v>354</c:v>
                </c:pt>
                <c:pt idx="2">
                  <c:v>433</c:v>
                </c:pt>
                <c:pt idx="3">
                  <c:v>676</c:v>
                </c:pt>
              </c:numCache>
            </c:numRef>
          </c:yVal>
          <c:smooth val="0"/>
        </c:ser>
        <c:dLbls>
          <c:showLegendKey val="0"/>
          <c:showVal val="0"/>
          <c:showCatName val="0"/>
          <c:showSerName val="0"/>
          <c:showPercent val="0"/>
          <c:showBubbleSize val="0"/>
        </c:dLbls>
        <c:axId val="72734976"/>
        <c:axId val="74256768"/>
      </c:scatterChart>
      <c:valAx>
        <c:axId val="72734976"/>
        <c:scaling>
          <c:logBase val="10"/>
          <c:orientation val="minMax"/>
        </c:scaling>
        <c:delete val="0"/>
        <c:axPos val="b"/>
        <c:title>
          <c:tx>
            <c:rich>
              <a:bodyPr/>
              <a:lstStyle/>
              <a:p>
                <a:pPr>
                  <a:defRPr sz="1800"/>
                </a:pPr>
                <a:r>
                  <a:rPr lang="en-US" altLang="ja-JP" sz="1800"/>
                  <a:t>IgG</a:t>
                </a:r>
                <a:r>
                  <a:rPr lang="ja-JP" altLang="en-US" sz="1800"/>
                  <a:t>濃度　</a:t>
                </a:r>
                <a:r>
                  <a:rPr lang="en-US" altLang="ja-JP" sz="1800"/>
                  <a:t>(ug/ml)</a:t>
                </a:r>
                <a:endParaRPr lang="ja-JP" altLang="en-US" sz="1800"/>
              </a:p>
            </c:rich>
          </c:tx>
          <c:layout>
            <c:manualLayout>
              <c:xMode val="edge"/>
              <c:yMode val="edge"/>
              <c:x val="0.34598205770902429"/>
              <c:y val="0.87703633868455388"/>
            </c:manualLayout>
          </c:layout>
          <c:overlay val="0"/>
        </c:title>
        <c:numFmt formatCode="General" sourceLinked="1"/>
        <c:majorTickMark val="out"/>
        <c:minorTickMark val="none"/>
        <c:tickLblPos val="nextTo"/>
        <c:crossAx val="74256768"/>
        <c:crosses val="autoZero"/>
        <c:crossBetween val="midCat"/>
      </c:valAx>
      <c:valAx>
        <c:axId val="74256768"/>
        <c:scaling>
          <c:orientation val="minMax"/>
        </c:scaling>
        <c:delete val="0"/>
        <c:axPos val="l"/>
        <c:majorGridlines/>
        <c:title>
          <c:tx>
            <c:rich>
              <a:bodyPr rot="-5400000" vert="horz"/>
              <a:lstStyle/>
              <a:p>
                <a:pPr>
                  <a:defRPr sz="1800"/>
                </a:pPr>
                <a:r>
                  <a:rPr lang="en-US" altLang="ja-JP" sz="1800"/>
                  <a:t>luminescence</a:t>
                </a:r>
                <a:endParaRPr lang="ja-JP" altLang="en-US" sz="1800"/>
              </a:p>
            </c:rich>
          </c:tx>
          <c:layout>
            <c:manualLayout>
              <c:xMode val="edge"/>
              <c:yMode val="edge"/>
              <c:x val="2.2222222222222223E-2"/>
              <c:y val="0.36004828664709593"/>
            </c:manualLayout>
          </c:layout>
          <c:overlay val="0"/>
        </c:title>
        <c:numFmt formatCode="General" sourceLinked="1"/>
        <c:majorTickMark val="out"/>
        <c:minorTickMark val="none"/>
        <c:tickLblPos val="nextTo"/>
        <c:crossAx val="72734976"/>
        <c:crossesAt val="1.0000000000000002E-2"/>
        <c:crossBetween val="midCat"/>
      </c:valAx>
    </c:plotArea>
    <c:legend>
      <c:legendPos val="r"/>
      <c:layout>
        <c:manualLayout>
          <c:xMode val="edge"/>
          <c:yMode val="edge"/>
          <c:x val="0.75812406471072591"/>
          <c:y val="0.32710972291721196"/>
          <c:w val="0.22988967108962963"/>
          <c:h val="0.25631286141149467"/>
        </c:manualLayout>
      </c:layout>
      <c:overlay val="0"/>
      <c:txPr>
        <a:bodyPr/>
        <a:lstStyle/>
        <a:p>
          <a:pPr>
            <a:defRPr sz="1400"/>
          </a:pPr>
          <a:endParaRPr lang="ja-JP"/>
        </a:p>
      </c:txPr>
    </c:legend>
    <c:plotVisOnly val="1"/>
    <c:dispBlanksAs val="gap"/>
    <c:showDLblsOverMax val="0"/>
  </c:chart>
  <c:externalData r:id="rId1">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en-US" altLang="ja-JP"/>
              <a:t>Ligand</a:t>
            </a:r>
            <a:r>
              <a:rPr lang="en-US" altLang="ja-JP" baseline="0"/>
              <a:t> DNA </a:t>
            </a:r>
            <a:r>
              <a:rPr lang="ja-JP" altLang="en-US" baseline="0"/>
              <a:t>濃度変化　化学発光</a:t>
            </a:r>
            <a:endParaRPr lang="ja-JP" altLang="en-US"/>
          </a:p>
        </c:rich>
      </c:tx>
      <c:layout/>
      <c:overlay val="0"/>
    </c:title>
    <c:autoTitleDeleted val="0"/>
    <c:plotArea>
      <c:layout/>
      <c:scatterChart>
        <c:scatterStyle val="lineMarker"/>
        <c:varyColors val="0"/>
        <c:ser>
          <c:idx val="0"/>
          <c:order val="0"/>
          <c:tx>
            <c:v>Nitrocellulose</c:v>
          </c:tx>
          <c:spPr>
            <a:ln w="28575">
              <a:noFill/>
            </a:ln>
          </c:spPr>
          <c:xVal>
            <c:numRef>
              <c:f>Sheet3!$E$37:$I$37</c:f>
              <c:numCache>
                <c:formatCode>General</c:formatCode>
                <c:ptCount val="5"/>
                <c:pt idx="0">
                  <c:v>0</c:v>
                </c:pt>
                <c:pt idx="1">
                  <c:v>1</c:v>
                </c:pt>
                <c:pt idx="2">
                  <c:v>5</c:v>
                </c:pt>
                <c:pt idx="3">
                  <c:v>10</c:v>
                </c:pt>
                <c:pt idx="4">
                  <c:v>25</c:v>
                </c:pt>
              </c:numCache>
            </c:numRef>
          </c:xVal>
          <c:yVal>
            <c:numRef>
              <c:f>Sheet3!$E$38:$I$38</c:f>
              <c:numCache>
                <c:formatCode>General</c:formatCode>
                <c:ptCount val="5"/>
                <c:pt idx="0">
                  <c:v>623.5</c:v>
                </c:pt>
                <c:pt idx="1">
                  <c:v>5976.5</c:v>
                </c:pt>
                <c:pt idx="2">
                  <c:v>7157</c:v>
                </c:pt>
                <c:pt idx="3">
                  <c:v>9085.5</c:v>
                </c:pt>
                <c:pt idx="4">
                  <c:v>13023.5</c:v>
                </c:pt>
              </c:numCache>
            </c:numRef>
          </c:yVal>
          <c:smooth val="0"/>
        </c:ser>
        <c:ser>
          <c:idx val="1"/>
          <c:order val="1"/>
          <c:tx>
            <c:v>Hydrophiloc PVDF</c:v>
          </c:tx>
          <c:spPr>
            <a:ln w="28575">
              <a:noFill/>
            </a:ln>
          </c:spPr>
          <c:xVal>
            <c:numRef>
              <c:f>Sheet3!$E$37:$I$37</c:f>
              <c:numCache>
                <c:formatCode>General</c:formatCode>
                <c:ptCount val="5"/>
                <c:pt idx="0">
                  <c:v>0</c:v>
                </c:pt>
                <c:pt idx="1">
                  <c:v>1</c:v>
                </c:pt>
                <c:pt idx="2">
                  <c:v>5</c:v>
                </c:pt>
                <c:pt idx="3">
                  <c:v>10</c:v>
                </c:pt>
                <c:pt idx="4">
                  <c:v>25</c:v>
                </c:pt>
              </c:numCache>
            </c:numRef>
          </c:xVal>
          <c:yVal>
            <c:numRef>
              <c:f>Sheet3!$K$37:$O$37</c:f>
              <c:numCache>
                <c:formatCode>General</c:formatCode>
                <c:ptCount val="5"/>
                <c:pt idx="0">
                  <c:v>479</c:v>
                </c:pt>
                <c:pt idx="1">
                  <c:v>51342</c:v>
                </c:pt>
                <c:pt idx="2">
                  <c:v>47694</c:v>
                </c:pt>
                <c:pt idx="4">
                  <c:v>46021</c:v>
                </c:pt>
              </c:numCache>
            </c:numRef>
          </c:yVal>
          <c:smooth val="0"/>
        </c:ser>
        <c:dLbls>
          <c:showLegendKey val="0"/>
          <c:showVal val="0"/>
          <c:showCatName val="0"/>
          <c:showSerName val="0"/>
          <c:showPercent val="0"/>
          <c:showBubbleSize val="0"/>
        </c:dLbls>
        <c:axId val="109316736"/>
        <c:axId val="109504384"/>
      </c:scatterChart>
      <c:valAx>
        <c:axId val="109316736"/>
        <c:scaling>
          <c:orientation val="minMax"/>
        </c:scaling>
        <c:delete val="0"/>
        <c:axPos val="b"/>
        <c:title>
          <c:tx>
            <c:rich>
              <a:bodyPr/>
              <a:lstStyle/>
              <a:p>
                <a:pPr>
                  <a:defRPr sz="1400"/>
                </a:pPr>
                <a:r>
                  <a:rPr lang="en-US" altLang="ja-JP" sz="1400"/>
                  <a:t>Ligand</a:t>
                </a:r>
                <a:r>
                  <a:rPr lang="en-US" altLang="ja-JP" sz="1400" baseline="0"/>
                  <a:t> DNA</a:t>
                </a:r>
                <a:r>
                  <a:rPr lang="ja-JP" altLang="en-US" sz="1400" baseline="0"/>
                  <a:t>　濃度</a:t>
                </a:r>
                <a:r>
                  <a:rPr lang="en-US" altLang="ja-JP" sz="1400" baseline="0"/>
                  <a:t>(μM)</a:t>
                </a:r>
                <a:endParaRPr lang="ja-JP" altLang="en-US" sz="1400"/>
              </a:p>
            </c:rich>
          </c:tx>
          <c:layout/>
          <c:overlay val="0"/>
        </c:title>
        <c:numFmt formatCode="General" sourceLinked="1"/>
        <c:majorTickMark val="out"/>
        <c:minorTickMark val="none"/>
        <c:tickLblPos val="nextTo"/>
        <c:crossAx val="109504384"/>
        <c:crosses val="autoZero"/>
        <c:crossBetween val="midCat"/>
      </c:valAx>
      <c:valAx>
        <c:axId val="109504384"/>
        <c:scaling>
          <c:orientation val="minMax"/>
        </c:scaling>
        <c:delete val="0"/>
        <c:axPos val="l"/>
        <c:majorGridlines/>
        <c:title>
          <c:tx>
            <c:rich>
              <a:bodyPr rot="-5400000" vert="horz"/>
              <a:lstStyle/>
              <a:p>
                <a:pPr>
                  <a:defRPr sz="1400"/>
                </a:pPr>
                <a:r>
                  <a:rPr lang="en-US" altLang="ja-JP" sz="1400"/>
                  <a:t>Luminescence</a:t>
                </a:r>
                <a:endParaRPr lang="ja-JP" altLang="en-US" sz="1400"/>
              </a:p>
            </c:rich>
          </c:tx>
          <c:layout>
            <c:manualLayout>
              <c:xMode val="edge"/>
              <c:yMode val="edge"/>
              <c:x val="0"/>
              <c:y val="0.338976224863904"/>
            </c:manualLayout>
          </c:layout>
          <c:overlay val="0"/>
        </c:title>
        <c:numFmt formatCode="General" sourceLinked="1"/>
        <c:majorTickMark val="out"/>
        <c:minorTickMark val="none"/>
        <c:tickLblPos val="nextTo"/>
        <c:crossAx val="109316736"/>
        <c:crosses val="autoZero"/>
        <c:crossBetween val="midCat"/>
      </c:valAx>
    </c:plotArea>
    <c:legend>
      <c:legendPos val="r"/>
      <c:layout>
        <c:manualLayout>
          <c:xMode val="edge"/>
          <c:yMode val="edge"/>
          <c:x val="0.77819569145586254"/>
          <c:y val="0.47982696367070332"/>
          <c:w val="0.2183627196248614"/>
          <c:h val="0.19696200422175314"/>
        </c:manualLayout>
      </c:layout>
      <c:overlay val="0"/>
      <c:txPr>
        <a:bodyPr/>
        <a:lstStyle/>
        <a:p>
          <a:pPr>
            <a:defRPr sz="1400"/>
          </a:pPr>
          <a:endParaRPr lang="ja-JP"/>
        </a:p>
      </c:txPr>
    </c:legend>
    <c:plotVisOnly val="1"/>
    <c:dispBlanksAs val="gap"/>
    <c:showDLblsOverMax val="0"/>
  </c:chart>
  <c:externalData r:id="rId1">
    <c:autoUpdate val="0"/>
  </c:externalData>
</c:chartSpace>
</file>

<file path=ppt/drawings/_rels/vmlDrawing1.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2.v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image" Target="../media/image5.emf"/></Relationships>
</file>

<file path=ppt/drawings/_rels/vmlDrawing3.vml.rels><?xml version="1.0" encoding="UTF-8" standalone="yes"?>
<Relationships xmlns="http://schemas.openxmlformats.org/package/2006/relationships"><Relationship Id="rId2" Type="http://schemas.openxmlformats.org/officeDocument/2006/relationships/image" Target="../media/image11.emf"/><Relationship Id="rId1" Type="http://schemas.openxmlformats.org/officeDocument/2006/relationships/image" Target="../media/image10.emf"/></Relationships>
</file>

<file path=ppt/drawings/_rels/vmlDrawing4.vml.rels><?xml version="1.0" encoding="UTF-8" standalone="yes"?>
<Relationships xmlns="http://schemas.openxmlformats.org/package/2006/relationships"><Relationship Id="rId2" Type="http://schemas.openxmlformats.org/officeDocument/2006/relationships/image" Target="../media/image19.emf"/><Relationship Id="rId1" Type="http://schemas.openxmlformats.org/officeDocument/2006/relationships/image" Target="../media/image18.emf"/></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685800" y="2130425"/>
            <a:ext cx="7772400" cy="1470025"/>
          </a:xfrm>
        </p:spPr>
        <p:txBody>
          <a:bodyPr/>
          <a:lstStyle/>
          <a:p>
            <a:r>
              <a:rPr kumimoji="1" lang="ja-JP" altLang="en-US" smtClean="0"/>
              <a:t>マスター タイトルの書式設定</a:t>
            </a:r>
            <a:endParaRPr kumimoji="1" lang="ja-JP" altLang="en-US"/>
          </a:p>
        </p:txBody>
      </p:sp>
      <p:sp>
        <p:nvSpPr>
          <p:cNvPr id="3" name="サブタイトル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kumimoji="1" lang="ja-JP" altLang="en-US" smtClean="0"/>
              <a:t>マスター サブタイトルの書式設定</a:t>
            </a:r>
            <a:endParaRPr kumimoji="1" lang="ja-JP" altLang="en-US"/>
          </a:p>
        </p:txBody>
      </p:sp>
      <p:sp>
        <p:nvSpPr>
          <p:cNvPr id="4" name="日付プレースホルダー 3"/>
          <p:cNvSpPr>
            <a:spLocks noGrp="1"/>
          </p:cNvSpPr>
          <p:nvPr>
            <p:ph type="dt" sz="half" idx="10"/>
          </p:nvPr>
        </p:nvSpPr>
        <p:spPr/>
        <p:txBody>
          <a:bodyPr/>
          <a:lstStyle/>
          <a:p>
            <a:fld id="{6F6BAE3D-7D6A-4F9E-A364-A743E21C00E3}" type="datetimeFigureOut">
              <a:rPr kumimoji="1" lang="ja-JP" altLang="en-US" smtClean="0"/>
              <a:t>2014/2/6</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376B93FF-1589-4B96-B443-3E1F0A7C1B42}" type="slidenum">
              <a:rPr kumimoji="1" lang="ja-JP" altLang="en-US" smtClean="0"/>
              <a:t>‹#›</a:t>
            </a:fld>
            <a:endParaRPr kumimoji="1" lang="ja-JP" altLang="en-US"/>
          </a:p>
        </p:txBody>
      </p:sp>
    </p:spTree>
    <p:extLst>
      <p:ext uri="{BB962C8B-B14F-4D97-AF65-F5344CB8AC3E}">
        <p14:creationId xmlns:p14="http://schemas.microsoft.com/office/powerpoint/2010/main" val="366892750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縦書きテキスト プレースホルダー 2"/>
          <p:cNvSpPr>
            <a:spLocks noGrp="1"/>
          </p:cNvSpPr>
          <p:nvPr>
            <p:ph type="body" orient="vert" idx="1"/>
          </p:nvPr>
        </p:nvSpPr>
        <p:spPr/>
        <p:txBody>
          <a:bodyPr vert="eaVert"/>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fld id="{6F6BAE3D-7D6A-4F9E-A364-A743E21C00E3}" type="datetimeFigureOut">
              <a:rPr kumimoji="1" lang="ja-JP" altLang="en-US" smtClean="0"/>
              <a:t>2014/2/6</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376B93FF-1589-4B96-B443-3E1F0A7C1B42}" type="slidenum">
              <a:rPr kumimoji="1" lang="ja-JP" altLang="en-US" smtClean="0"/>
              <a:t>‹#›</a:t>
            </a:fld>
            <a:endParaRPr kumimoji="1" lang="ja-JP" altLang="en-US"/>
          </a:p>
        </p:txBody>
      </p:sp>
    </p:spTree>
    <p:extLst>
      <p:ext uri="{BB962C8B-B14F-4D97-AF65-F5344CB8AC3E}">
        <p14:creationId xmlns:p14="http://schemas.microsoft.com/office/powerpoint/2010/main" val="31650402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629400" y="274638"/>
            <a:ext cx="2057400" cy="5851525"/>
          </a:xfrm>
        </p:spPr>
        <p:txBody>
          <a:bodyPr vert="eaVert"/>
          <a:lstStyle/>
          <a:p>
            <a:r>
              <a:rPr kumimoji="1" lang="ja-JP" altLang="en-US" smtClean="0"/>
              <a:t>マスター タイトルの書式設定</a:t>
            </a:r>
            <a:endParaRPr kumimoji="1" lang="ja-JP" altLang="en-US"/>
          </a:p>
        </p:txBody>
      </p:sp>
      <p:sp>
        <p:nvSpPr>
          <p:cNvPr id="3" name="縦書きテキスト プレースホルダー 2"/>
          <p:cNvSpPr>
            <a:spLocks noGrp="1"/>
          </p:cNvSpPr>
          <p:nvPr>
            <p:ph type="body" orient="vert" idx="1"/>
          </p:nvPr>
        </p:nvSpPr>
        <p:spPr>
          <a:xfrm>
            <a:off x="457200" y="274638"/>
            <a:ext cx="6019800" cy="5851525"/>
          </a:xfrm>
        </p:spPr>
        <p:txBody>
          <a:bodyPr vert="eaVert"/>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fld id="{6F6BAE3D-7D6A-4F9E-A364-A743E21C00E3}" type="datetimeFigureOut">
              <a:rPr kumimoji="1" lang="ja-JP" altLang="en-US" smtClean="0"/>
              <a:t>2014/2/6</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376B93FF-1589-4B96-B443-3E1F0A7C1B42}" type="slidenum">
              <a:rPr kumimoji="1" lang="ja-JP" altLang="en-US" smtClean="0"/>
              <a:t>‹#›</a:t>
            </a:fld>
            <a:endParaRPr kumimoji="1" lang="ja-JP" altLang="en-US"/>
          </a:p>
        </p:txBody>
      </p:sp>
    </p:spTree>
    <p:extLst>
      <p:ext uri="{BB962C8B-B14F-4D97-AF65-F5344CB8AC3E}">
        <p14:creationId xmlns:p14="http://schemas.microsoft.com/office/powerpoint/2010/main" val="366732094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idx="1"/>
          </p:nvPr>
        </p:nvSpPr>
        <p:spPr/>
        <p:txBody>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fld id="{6F6BAE3D-7D6A-4F9E-A364-A743E21C00E3}" type="datetimeFigureOut">
              <a:rPr kumimoji="1" lang="ja-JP" altLang="en-US" smtClean="0"/>
              <a:t>2014/2/6</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376B93FF-1589-4B96-B443-3E1F0A7C1B42}" type="slidenum">
              <a:rPr kumimoji="1" lang="ja-JP" altLang="en-US" smtClean="0"/>
              <a:t>‹#›</a:t>
            </a:fld>
            <a:endParaRPr kumimoji="1" lang="ja-JP" altLang="en-US"/>
          </a:p>
        </p:txBody>
      </p:sp>
    </p:spTree>
    <p:extLst>
      <p:ext uri="{BB962C8B-B14F-4D97-AF65-F5344CB8AC3E}">
        <p14:creationId xmlns:p14="http://schemas.microsoft.com/office/powerpoint/2010/main" val="4329796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22313" y="4406900"/>
            <a:ext cx="7772400" cy="1362075"/>
          </a:xfrm>
        </p:spPr>
        <p:txBody>
          <a:bodyPr anchor="t"/>
          <a:lstStyle>
            <a:lvl1pPr algn="l">
              <a:defRPr sz="4000" b="1" cap="all"/>
            </a:lvl1p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kumimoji="1" lang="ja-JP" altLang="en-US" smtClean="0"/>
              <a:t>マスター テキストの書式設定</a:t>
            </a:r>
          </a:p>
        </p:txBody>
      </p:sp>
      <p:sp>
        <p:nvSpPr>
          <p:cNvPr id="4" name="日付プレースホルダー 3"/>
          <p:cNvSpPr>
            <a:spLocks noGrp="1"/>
          </p:cNvSpPr>
          <p:nvPr>
            <p:ph type="dt" sz="half" idx="10"/>
          </p:nvPr>
        </p:nvSpPr>
        <p:spPr/>
        <p:txBody>
          <a:bodyPr/>
          <a:lstStyle/>
          <a:p>
            <a:fld id="{6F6BAE3D-7D6A-4F9E-A364-A743E21C00E3}" type="datetimeFigureOut">
              <a:rPr kumimoji="1" lang="ja-JP" altLang="en-US" smtClean="0"/>
              <a:t>2014/2/6</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376B93FF-1589-4B96-B443-3E1F0A7C1B42}" type="slidenum">
              <a:rPr kumimoji="1" lang="ja-JP" altLang="en-US" smtClean="0"/>
              <a:t>‹#›</a:t>
            </a:fld>
            <a:endParaRPr kumimoji="1" lang="ja-JP" altLang="en-US"/>
          </a:p>
        </p:txBody>
      </p:sp>
    </p:spTree>
    <p:extLst>
      <p:ext uri="{BB962C8B-B14F-4D97-AF65-F5344CB8AC3E}">
        <p14:creationId xmlns:p14="http://schemas.microsoft.com/office/powerpoint/2010/main" val="409303691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コンテンツ プレースホルダー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日付プレースホルダー 4"/>
          <p:cNvSpPr>
            <a:spLocks noGrp="1"/>
          </p:cNvSpPr>
          <p:nvPr>
            <p:ph type="dt" sz="half" idx="10"/>
          </p:nvPr>
        </p:nvSpPr>
        <p:spPr/>
        <p:txBody>
          <a:bodyPr/>
          <a:lstStyle/>
          <a:p>
            <a:fld id="{6F6BAE3D-7D6A-4F9E-A364-A743E21C00E3}" type="datetimeFigureOut">
              <a:rPr kumimoji="1" lang="ja-JP" altLang="en-US" smtClean="0"/>
              <a:t>2014/2/6</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376B93FF-1589-4B96-B443-3E1F0A7C1B42}" type="slidenum">
              <a:rPr kumimoji="1" lang="ja-JP" altLang="en-US" smtClean="0"/>
              <a:t>‹#›</a:t>
            </a:fld>
            <a:endParaRPr kumimoji="1" lang="ja-JP" altLang="en-US"/>
          </a:p>
        </p:txBody>
      </p:sp>
    </p:spTree>
    <p:extLst>
      <p:ext uri="{BB962C8B-B14F-4D97-AF65-F5344CB8AC3E}">
        <p14:creationId xmlns:p14="http://schemas.microsoft.com/office/powerpoint/2010/main" val="215117967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smtClean="0"/>
              <a:t>マスター テキストの書式設定</a:t>
            </a:r>
          </a:p>
        </p:txBody>
      </p:sp>
      <p:sp>
        <p:nvSpPr>
          <p:cNvPr id="4" name="コンテンツ プレースホルダー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テキスト プレースホルダー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smtClean="0"/>
              <a:t>マスター テキストの書式設定</a:t>
            </a:r>
          </a:p>
        </p:txBody>
      </p:sp>
      <p:sp>
        <p:nvSpPr>
          <p:cNvPr id="6" name="コンテンツ プレースホルダー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7" name="日付プレースホルダー 6"/>
          <p:cNvSpPr>
            <a:spLocks noGrp="1"/>
          </p:cNvSpPr>
          <p:nvPr>
            <p:ph type="dt" sz="half" idx="10"/>
          </p:nvPr>
        </p:nvSpPr>
        <p:spPr/>
        <p:txBody>
          <a:bodyPr/>
          <a:lstStyle/>
          <a:p>
            <a:fld id="{6F6BAE3D-7D6A-4F9E-A364-A743E21C00E3}" type="datetimeFigureOut">
              <a:rPr kumimoji="1" lang="ja-JP" altLang="en-US" smtClean="0"/>
              <a:t>2014/2/6</a:t>
            </a:fld>
            <a:endParaRPr kumimoji="1" lang="ja-JP" altLang="en-US"/>
          </a:p>
        </p:txBody>
      </p:sp>
      <p:sp>
        <p:nvSpPr>
          <p:cNvPr id="8" name="フッター プレースホルダー 7"/>
          <p:cNvSpPr>
            <a:spLocks noGrp="1"/>
          </p:cNvSpPr>
          <p:nvPr>
            <p:ph type="ftr" sz="quarter" idx="11"/>
          </p:nvPr>
        </p:nvSpPr>
        <p:spPr/>
        <p:txBody>
          <a:bodyPr/>
          <a:lstStyle/>
          <a:p>
            <a:endParaRPr kumimoji="1" lang="ja-JP" altLang="en-US"/>
          </a:p>
        </p:txBody>
      </p:sp>
      <p:sp>
        <p:nvSpPr>
          <p:cNvPr id="9" name="スライド番号プレースホルダー 8"/>
          <p:cNvSpPr>
            <a:spLocks noGrp="1"/>
          </p:cNvSpPr>
          <p:nvPr>
            <p:ph type="sldNum" sz="quarter" idx="12"/>
          </p:nvPr>
        </p:nvSpPr>
        <p:spPr/>
        <p:txBody>
          <a:bodyPr/>
          <a:lstStyle/>
          <a:p>
            <a:fld id="{376B93FF-1589-4B96-B443-3E1F0A7C1B42}" type="slidenum">
              <a:rPr kumimoji="1" lang="ja-JP" altLang="en-US" smtClean="0"/>
              <a:t>‹#›</a:t>
            </a:fld>
            <a:endParaRPr kumimoji="1" lang="ja-JP" altLang="en-US"/>
          </a:p>
        </p:txBody>
      </p:sp>
    </p:spTree>
    <p:extLst>
      <p:ext uri="{BB962C8B-B14F-4D97-AF65-F5344CB8AC3E}">
        <p14:creationId xmlns:p14="http://schemas.microsoft.com/office/powerpoint/2010/main" val="59354832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日付プレースホルダー 2"/>
          <p:cNvSpPr>
            <a:spLocks noGrp="1"/>
          </p:cNvSpPr>
          <p:nvPr>
            <p:ph type="dt" sz="half" idx="10"/>
          </p:nvPr>
        </p:nvSpPr>
        <p:spPr/>
        <p:txBody>
          <a:bodyPr/>
          <a:lstStyle/>
          <a:p>
            <a:fld id="{6F6BAE3D-7D6A-4F9E-A364-A743E21C00E3}" type="datetimeFigureOut">
              <a:rPr kumimoji="1" lang="ja-JP" altLang="en-US" smtClean="0"/>
              <a:t>2014/2/6</a:t>
            </a:fld>
            <a:endParaRPr kumimoji="1" lang="ja-JP" altLang="en-US"/>
          </a:p>
        </p:txBody>
      </p:sp>
      <p:sp>
        <p:nvSpPr>
          <p:cNvPr id="4" name="フッター プレースホルダー 3"/>
          <p:cNvSpPr>
            <a:spLocks noGrp="1"/>
          </p:cNvSpPr>
          <p:nvPr>
            <p:ph type="ftr" sz="quarter" idx="11"/>
          </p:nvPr>
        </p:nvSpPr>
        <p:spPr/>
        <p:txBody>
          <a:bodyPr/>
          <a:lstStyle/>
          <a:p>
            <a:endParaRPr kumimoji="1" lang="ja-JP" altLang="en-US"/>
          </a:p>
        </p:txBody>
      </p:sp>
      <p:sp>
        <p:nvSpPr>
          <p:cNvPr id="5" name="スライド番号プレースホルダー 4"/>
          <p:cNvSpPr>
            <a:spLocks noGrp="1"/>
          </p:cNvSpPr>
          <p:nvPr>
            <p:ph type="sldNum" sz="quarter" idx="12"/>
          </p:nvPr>
        </p:nvSpPr>
        <p:spPr/>
        <p:txBody>
          <a:bodyPr/>
          <a:lstStyle/>
          <a:p>
            <a:fld id="{376B93FF-1589-4B96-B443-3E1F0A7C1B42}" type="slidenum">
              <a:rPr kumimoji="1" lang="ja-JP" altLang="en-US" smtClean="0"/>
              <a:t>‹#›</a:t>
            </a:fld>
            <a:endParaRPr kumimoji="1" lang="ja-JP" altLang="en-US"/>
          </a:p>
        </p:txBody>
      </p:sp>
    </p:spTree>
    <p:extLst>
      <p:ext uri="{BB962C8B-B14F-4D97-AF65-F5344CB8AC3E}">
        <p14:creationId xmlns:p14="http://schemas.microsoft.com/office/powerpoint/2010/main" val="416841249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p:cNvSpPr>
            <a:spLocks noGrp="1"/>
          </p:cNvSpPr>
          <p:nvPr>
            <p:ph type="dt" sz="half" idx="10"/>
          </p:nvPr>
        </p:nvSpPr>
        <p:spPr/>
        <p:txBody>
          <a:bodyPr/>
          <a:lstStyle/>
          <a:p>
            <a:fld id="{6F6BAE3D-7D6A-4F9E-A364-A743E21C00E3}" type="datetimeFigureOut">
              <a:rPr kumimoji="1" lang="ja-JP" altLang="en-US" smtClean="0"/>
              <a:t>2014/2/6</a:t>
            </a:fld>
            <a:endParaRPr kumimoji="1" lang="ja-JP" altLang="en-US"/>
          </a:p>
        </p:txBody>
      </p:sp>
      <p:sp>
        <p:nvSpPr>
          <p:cNvPr id="3" name="フッター プレースホルダー 2"/>
          <p:cNvSpPr>
            <a:spLocks noGrp="1"/>
          </p:cNvSpPr>
          <p:nvPr>
            <p:ph type="ftr" sz="quarter" idx="11"/>
          </p:nvPr>
        </p:nvSpPr>
        <p:spPr/>
        <p:txBody>
          <a:bodyPr/>
          <a:lstStyle/>
          <a:p>
            <a:endParaRPr kumimoji="1" lang="ja-JP" altLang="en-US"/>
          </a:p>
        </p:txBody>
      </p:sp>
      <p:sp>
        <p:nvSpPr>
          <p:cNvPr id="4" name="スライド番号プレースホルダー 3"/>
          <p:cNvSpPr>
            <a:spLocks noGrp="1"/>
          </p:cNvSpPr>
          <p:nvPr>
            <p:ph type="sldNum" sz="quarter" idx="12"/>
          </p:nvPr>
        </p:nvSpPr>
        <p:spPr/>
        <p:txBody>
          <a:bodyPr/>
          <a:lstStyle/>
          <a:p>
            <a:fld id="{376B93FF-1589-4B96-B443-3E1F0A7C1B42}" type="slidenum">
              <a:rPr kumimoji="1" lang="ja-JP" altLang="en-US" smtClean="0"/>
              <a:t>‹#›</a:t>
            </a:fld>
            <a:endParaRPr kumimoji="1" lang="ja-JP" altLang="en-US"/>
          </a:p>
        </p:txBody>
      </p:sp>
    </p:spTree>
    <p:extLst>
      <p:ext uri="{BB962C8B-B14F-4D97-AF65-F5344CB8AC3E}">
        <p14:creationId xmlns:p14="http://schemas.microsoft.com/office/powerpoint/2010/main" val="405362265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3050"/>
            <a:ext cx="3008313" cy="1162050"/>
          </a:xfrm>
        </p:spPr>
        <p:txBody>
          <a:bodyPr anchor="b"/>
          <a:lstStyle>
            <a:lvl1pPr algn="l">
              <a:defRPr sz="2000" b="1"/>
            </a:lvl1p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テキスト プレースホルダー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smtClean="0"/>
              <a:t>マスター テキストの書式設定</a:t>
            </a:r>
          </a:p>
        </p:txBody>
      </p:sp>
      <p:sp>
        <p:nvSpPr>
          <p:cNvPr id="5" name="日付プレースホルダー 4"/>
          <p:cNvSpPr>
            <a:spLocks noGrp="1"/>
          </p:cNvSpPr>
          <p:nvPr>
            <p:ph type="dt" sz="half" idx="10"/>
          </p:nvPr>
        </p:nvSpPr>
        <p:spPr/>
        <p:txBody>
          <a:bodyPr/>
          <a:lstStyle/>
          <a:p>
            <a:fld id="{6F6BAE3D-7D6A-4F9E-A364-A743E21C00E3}" type="datetimeFigureOut">
              <a:rPr kumimoji="1" lang="ja-JP" altLang="en-US" smtClean="0"/>
              <a:t>2014/2/6</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376B93FF-1589-4B96-B443-3E1F0A7C1B42}" type="slidenum">
              <a:rPr kumimoji="1" lang="ja-JP" altLang="en-US" smtClean="0"/>
              <a:t>‹#›</a:t>
            </a:fld>
            <a:endParaRPr kumimoji="1" lang="ja-JP" altLang="en-US"/>
          </a:p>
        </p:txBody>
      </p:sp>
    </p:spTree>
    <p:extLst>
      <p:ext uri="{BB962C8B-B14F-4D97-AF65-F5344CB8AC3E}">
        <p14:creationId xmlns:p14="http://schemas.microsoft.com/office/powerpoint/2010/main" val="105515333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288" y="4800600"/>
            <a:ext cx="5486400" cy="566738"/>
          </a:xfrm>
        </p:spPr>
        <p:txBody>
          <a:bodyPr anchor="b"/>
          <a:lstStyle>
            <a:lvl1pPr algn="l">
              <a:defRPr sz="2000" b="1"/>
            </a:lvl1pPr>
          </a:lstStyle>
          <a:p>
            <a:r>
              <a:rPr kumimoji="1" lang="ja-JP" altLang="en-US" smtClean="0"/>
              <a:t>マスター タイトルの書式設定</a:t>
            </a:r>
            <a:endParaRPr kumimoji="1" lang="ja-JP" altLang="en-US"/>
          </a:p>
        </p:txBody>
      </p:sp>
      <p:sp>
        <p:nvSpPr>
          <p:cNvPr id="3" name="図プレースホルダー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a:p>
        </p:txBody>
      </p:sp>
      <p:sp>
        <p:nvSpPr>
          <p:cNvPr id="4" name="テキスト プレースホルダー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smtClean="0"/>
              <a:t>マスター テキストの書式設定</a:t>
            </a:r>
          </a:p>
        </p:txBody>
      </p:sp>
      <p:sp>
        <p:nvSpPr>
          <p:cNvPr id="5" name="日付プレースホルダー 4"/>
          <p:cNvSpPr>
            <a:spLocks noGrp="1"/>
          </p:cNvSpPr>
          <p:nvPr>
            <p:ph type="dt" sz="half" idx="10"/>
          </p:nvPr>
        </p:nvSpPr>
        <p:spPr/>
        <p:txBody>
          <a:bodyPr/>
          <a:lstStyle/>
          <a:p>
            <a:fld id="{6F6BAE3D-7D6A-4F9E-A364-A743E21C00E3}" type="datetimeFigureOut">
              <a:rPr kumimoji="1" lang="ja-JP" altLang="en-US" smtClean="0"/>
              <a:t>2014/2/6</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376B93FF-1589-4B96-B443-3E1F0A7C1B42}" type="slidenum">
              <a:rPr kumimoji="1" lang="ja-JP" altLang="en-US" smtClean="0"/>
              <a:t>‹#›</a:t>
            </a:fld>
            <a:endParaRPr kumimoji="1" lang="ja-JP" altLang="en-US"/>
          </a:p>
        </p:txBody>
      </p:sp>
    </p:spTree>
    <p:extLst>
      <p:ext uri="{BB962C8B-B14F-4D97-AF65-F5344CB8AC3E}">
        <p14:creationId xmlns:p14="http://schemas.microsoft.com/office/powerpoint/2010/main" val="262889726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ー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F6BAE3D-7D6A-4F9E-A364-A743E21C00E3}" type="datetimeFigureOut">
              <a:rPr kumimoji="1" lang="ja-JP" altLang="en-US" smtClean="0"/>
              <a:t>2014/2/6</a:t>
            </a:fld>
            <a:endParaRPr kumimoji="1" lang="ja-JP" altLang="en-US"/>
          </a:p>
        </p:txBody>
      </p:sp>
      <p:sp>
        <p:nvSpPr>
          <p:cNvPr id="5" name="フッター プレースホルダー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スライド番号プレースホルダー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76B93FF-1589-4B96-B443-3E1F0A7C1B42}" type="slidenum">
              <a:rPr kumimoji="1" lang="ja-JP" altLang="en-US" smtClean="0"/>
              <a:t>‹#›</a:t>
            </a:fld>
            <a:endParaRPr kumimoji="1" lang="ja-JP" altLang="en-US"/>
          </a:p>
        </p:txBody>
      </p:sp>
    </p:spTree>
    <p:extLst>
      <p:ext uri="{BB962C8B-B14F-4D97-AF65-F5344CB8AC3E}">
        <p14:creationId xmlns:p14="http://schemas.microsoft.com/office/powerpoint/2010/main" val="219017710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kumimoji="1"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1.emf"/><Relationship Id="rId2" Type="http://schemas.openxmlformats.org/officeDocument/2006/relationships/slideLayout" Target="../slideLayouts/slideLayout2.xml"/><Relationship Id="rId1" Type="http://schemas.openxmlformats.org/officeDocument/2006/relationships/vmlDrawing" Target="../drawings/vmlDrawing1.vml"/><Relationship Id="rId6" Type="http://schemas.openxmlformats.org/officeDocument/2006/relationships/package" Target="../embeddings/Microsoft_Excel_Worksheet1.xlsx"/><Relationship Id="rId5" Type="http://schemas.openxmlformats.org/officeDocument/2006/relationships/image" Target="../media/image4.png"/><Relationship Id="rId4" Type="http://schemas.openxmlformats.org/officeDocument/2006/relationships/image" Target="../media/image3.png"/></Relationships>
</file>

<file path=ppt/slides/_rels/slide12.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2.png"/><Relationship Id="rId7" Type="http://schemas.openxmlformats.org/officeDocument/2006/relationships/image" Target="../media/image8.png"/><Relationship Id="rId2" Type="http://schemas.openxmlformats.org/officeDocument/2006/relationships/slideLayout" Target="../slideLayouts/slideLayout2.xml"/><Relationship Id="rId1" Type="http://schemas.openxmlformats.org/officeDocument/2006/relationships/vmlDrawing" Target="../drawings/vmlDrawing2.vml"/><Relationship Id="rId6" Type="http://schemas.openxmlformats.org/officeDocument/2006/relationships/image" Target="../media/image5.emf"/><Relationship Id="rId5" Type="http://schemas.openxmlformats.org/officeDocument/2006/relationships/package" Target="../embeddings/Microsoft_Excel_Worksheet2.xlsx"/><Relationship Id="rId10" Type="http://schemas.openxmlformats.org/officeDocument/2006/relationships/image" Target="../media/image6.emf"/><Relationship Id="rId4" Type="http://schemas.openxmlformats.org/officeDocument/2006/relationships/image" Target="../media/image7.png"/><Relationship Id="rId9" Type="http://schemas.openxmlformats.org/officeDocument/2006/relationships/package" Target="../embeddings/Microsoft_Excel_Worksheet3.xlsx"/></Relationships>
</file>

<file path=ppt/slides/_rels/slide13.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image" Target="../media/image12.png"/><Relationship Id="rId7" Type="http://schemas.openxmlformats.org/officeDocument/2006/relationships/image" Target="../media/image14.png"/><Relationship Id="rId12" Type="http://schemas.openxmlformats.org/officeDocument/2006/relationships/image" Target="../media/image17.png"/><Relationship Id="rId2" Type="http://schemas.openxmlformats.org/officeDocument/2006/relationships/slideLayout" Target="../slideLayouts/slideLayout2.xml"/><Relationship Id="rId1" Type="http://schemas.openxmlformats.org/officeDocument/2006/relationships/vmlDrawing" Target="../drawings/vmlDrawing3.vml"/><Relationship Id="rId6" Type="http://schemas.openxmlformats.org/officeDocument/2006/relationships/image" Target="../media/image10.emf"/><Relationship Id="rId11" Type="http://schemas.openxmlformats.org/officeDocument/2006/relationships/image" Target="../media/image16.png"/><Relationship Id="rId5" Type="http://schemas.openxmlformats.org/officeDocument/2006/relationships/package" Target="../embeddings/Microsoft_Excel_Worksheet4.xlsx"/><Relationship Id="rId10" Type="http://schemas.openxmlformats.org/officeDocument/2006/relationships/image" Target="../media/image11.emf"/><Relationship Id="rId4" Type="http://schemas.openxmlformats.org/officeDocument/2006/relationships/image" Target="../media/image13.png"/><Relationship Id="rId9" Type="http://schemas.openxmlformats.org/officeDocument/2006/relationships/package" Target="../embeddings/Microsoft_Excel_Worksheet5.xlsx"/></Relationships>
</file>

<file path=ppt/slides/_rels/slide14.xml.rels><?xml version="1.0" encoding="UTF-8" standalone="yes"?>
<Relationships xmlns="http://schemas.openxmlformats.org/package/2006/relationships"><Relationship Id="rId8" Type="http://schemas.openxmlformats.org/officeDocument/2006/relationships/package" Target="../embeddings/Microsoft_Excel_Worksheet7.xlsx"/><Relationship Id="rId3" Type="http://schemas.openxmlformats.org/officeDocument/2006/relationships/image" Target="../media/image20.png"/><Relationship Id="rId7" Type="http://schemas.openxmlformats.org/officeDocument/2006/relationships/image" Target="../media/image22.png"/><Relationship Id="rId2" Type="http://schemas.openxmlformats.org/officeDocument/2006/relationships/slideLayout" Target="../slideLayouts/slideLayout2.xml"/><Relationship Id="rId1" Type="http://schemas.openxmlformats.org/officeDocument/2006/relationships/vmlDrawing" Target="../drawings/vmlDrawing4.vml"/><Relationship Id="rId6" Type="http://schemas.openxmlformats.org/officeDocument/2006/relationships/image" Target="../media/image21.png"/><Relationship Id="rId5" Type="http://schemas.openxmlformats.org/officeDocument/2006/relationships/image" Target="../media/image18.emf"/><Relationship Id="rId4" Type="http://schemas.openxmlformats.org/officeDocument/2006/relationships/package" Target="../embeddings/Microsoft_Excel_Worksheet6.xlsx"/><Relationship Id="rId9" Type="http://schemas.openxmlformats.org/officeDocument/2006/relationships/image" Target="../media/image19.emf"/></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chart" Target="../charts/chart2.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chart" Target="../charts/chart4.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chart" Target="../charts/chart6.xml"/><Relationship Id="rId2" Type="http://schemas.openxmlformats.org/officeDocument/2006/relationships/chart" Target="../charts/chart5.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chart" Target="../charts/chart7.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chart" Target="../charts/chart8.xml"/><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chart" Target="../charts/chart9.xml"/><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chart" Target="../charts/chart10.xml"/><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chart" Target="../charts/chart11.xml"/><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2" Type="http://schemas.openxmlformats.org/officeDocument/2006/relationships/chart" Target="../charts/chart12.xml"/><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chart" Target="../charts/chart13.xml"/><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ctrTitle"/>
          </p:nvPr>
        </p:nvSpPr>
        <p:spPr>
          <a:xfrm>
            <a:off x="107504" y="1052737"/>
            <a:ext cx="9036496" cy="2547714"/>
          </a:xfrm>
        </p:spPr>
        <p:txBody>
          <a:bodyPr>
            <a:normAutofit/>
          </a:bodyPr>
          <a:lstStyle/>
          <a:p>
            <a:r>
              <a:rPr kumimoji="1" lang="en-US" altLang="ja-JP" sz="3600" dirty="0" smtClean="0"/>
              <a:t>DNA</a:t>
            </a:r>
            <a:r>
              <a:rPr kumimoji="1" lang="ja-JP" altLang="en-US" sz="3600" dirty="0" smtClean="0"/>
              <a:t>を介した親水性メンブレン上への</a:t>
            </a:r>
            <a:r>
              <a:rPr kumimoji="1" lang="en-US" altLang="ja-JP" sz="3600" dirty="0" smtClean="0"/>
              <a:t/>
            </a:r>
            <a:br>
              <a:rPr kumimoji="1" lang="en-US" altLang="ja-JP" sz="3600" dirty="0" smtClean="0"/>
            </a:br>
            <a:r>
              <a:rPr kumimoji="1" lang="ja-JP" altLang="en-US" sz="3600" dirty="0" smtClean="0"/>
              <a:t>抗体の固定化と</a:t>
            </a:r>
            <a:r>
              <a:rPr kumimoji="1" lang="en-US" altLang="ja-JP" sz="3600" dirty="0" smtClean="0"/>
              <a:t/>
            </a:r>
            <a:br>
              <a:rPr kumimoji="1" lang="en-US" altLang="ja-JP" sz="3600" dirty="0" smtClean="0"/>
            </a:br>
            <a:r>
              <a:rPr kumimoji="1" lang="ja-JP" altLang="en-US" sz="3600" dirty="0" smtClean="0"/>
              <a:t>イムノクロマトへの応用</a:t>
            </a:r>
            <a:endParaRPr kumimoji="1" lang="ja-JP" altLang="en-US" sz="3600" dirty="0"/>
          </a:p>
        </p:txBody>
      </p:sp>
      <p:sp>
        <p:nvSpPr>
          <p:cNvPr id="3" name="サブタイトル 2"/>
          <p:cNvSpPr>
            <a:spLocks noGrp="1"/>
          </p:cNvSpPr>
          <p:nvPr>
            <p:ph type="subTitle" idx="1"/>
          </p:nvPr>
        </p:nvSpPr>
        <p:spPr/>
        <p:txBody>
          <a:bodyPr/>
          <a:lstStyle/>
          <a:p>
            <a:r>
              <a:rPr lang="en-US" altLang="ja-JP" dirty="0"/>
              <a:t>2/5</a:t>
            </a:r>
            <a:r>
              <a:rPr kumimoji="1" lang="ja-JP" altLang="en-US" dirty="0" err="1" smtClean="0"/>
              <a:t>までの</a:t>
            </a:r>
            <a:r>
              <a:rPr kumimoji="1" lang="ja-JP" altLang="en-US" dirty="0" smtClean="0"/>
              <a:t>まとめ</a:t>
            </a:r>
            <a:endParaRPr kumimoji="1" lang="ja-JP" altLang="en-US" dirty="0"/>
          </a:p>
        </p:txBody>
      </p:sp>
    </p:spTree>
    <p:extLst>
      <p:ext uri="{BB962C8B-B14F-4D97-AF65-F5344CB8AC3E}">
        <p14:creationId xmlns:p14="http://schemas.microsoft.com/office/powerpoint/2010/main" val="143155855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179512" y="116632"/>
            <a:ext cx="8579296" cy="1143000"/>
          </a:xfrm>
        </p:spPr>
        <p:txBody>
          <a:bodyPr>
            <a:normAutofit/>
          </a:bodyPr>
          <a:lstStyle/>
          <a:p>
            <a:pPr algn="l"/>
            <a:r>
              <a:rPr kumimoji="1" lang="ja-JP" altLang="en-US" sz="3600" u="sng" dirty="0" smtClean="0"/>
              <a:t>メンブレン素材の選定</a:t>
            </a:r>
            <a:endParaRPr kumimoji="1" lang="ja-JP" altLang="en-US" sz="3600" u="sng" dirty="0"/>
          </a:p>
        </p:txBody>
      </p:sp>
      <p:sp>
        <p:nvSpPr>
          <p:cNvPr id="3" name="コンテンツ プレースホルダー 2"/>
          <p:cNvSpPr>
            <a:spLocks noGrp="1"/>
          </p:cNvSpPr>
          <p:nvPr>
            <p:ph idx="1"/>
          </p:nvPr>
        </p:nvSpPr>
        <p:spPr>
          <a:xfrm>
            <a:off x="201583" y="1052736"/>
            <a:ext cx="8856984" cy="5400600"/>
          </a:xfrm>
        </p:spPr>
        <p:txBody>
          <a:bodyPr>
            <a:normAutofit/>
          </a:bodyPr>
          <a:lstStyle/>
          <a:p>
            <a:pPr marL="0" indent="0" algn="ctr">
              <a:buNone/>
            </a:pPr>
            <a:r>
              <a:rPr lang="ja-JP" altLang="en-US" sz="2800" dirty="0" smtClean="0"/>
              <a:t>メンブレンの候補　（孔径は</a:t>
            </a:r>
            <a:r>
              <a:rPr lang="en-US" altLang="ja-JP" sz="2800" dirty="0" smtClean="0"/>
              <a:t>0.45μm</a:t>
            </a:r>
            <a:r>
              <a:rPr lang="ja-JP" altLang="en-US" sz="2800" dirty="0" smtClean="0"/>
              <a:t>で統一）</a:t>
            </a:r>
            <a:endParaRPr lang="en-US" altLang="ja-JP" sz="2800" dirty="0" smtClean="0"/>
          </a:p>
        </p:txBody>
      </p:sp>
      <p:grpSp>
        <p:nvGrpSpPr>
          <p:cNvPr id="21" name="グループ化 20"/>
          <p:cNvGrpSpPr/>
          <p:nvPr/>
        </p:nvGrpSpPr>
        <p:grpSpPr>
          <a:xfrm>
            <a:off x="2142955" y="1635765"/>
            <a:ext cx="5227926" cy="2175341"/>
            <a:chOff x="467542" y="1340768"/>
            <a:chExt cx="5227926" cy="2175341"/>
          </a:xfrm>
        </p:grpSpPr>
        <p:sp>
          <p:nvSpPr>
            <p:cNvPr id="22" name="テキスト ボックス 21"/>
            <p:cNvSpPr txBox="1"/>
            <p:nvPr/>
          </p:nvSpPr>
          <p:spPr>
            <a:xfrm>
              <a:off x="501153" y="1484784"/>
              <a:ext cx="5194315" cy="2031325"/>
            </a:xfrm>
            <a:prstGeom prst="rect">
              <a:avLst/>
            </a:prstGeom>
            <a:noFill/>
          </p:spPr>
          <p:txBody>
            <a:bodyPr wrap="square" rtlCol="0">
              <a:spAutoFit/>
            </a:bodyPr>
            <a:lstStyle/>
            <a:p>
              <a:r>
                <a:rPr lang="ja-JP" altLang="en-US" dirty="0"/>
                <a:t>①</a:t>
              </a:r>
              <a:r>
                <a:rPr lang="ja-JP" altLang="en-US" dirty="0" smtClean="0"/>
                <a:t>親水性ポリフッ化ビニリデン（親水性</a:t>
              </a:r>
              <a:r>
                <a:rPr lang="en-US" altLang="ja-JP" dirty="0" smtClean="0"/>
                <a:t>PVDF)</a:t>
              </a:r>
            </a:p>
            <a:p>
              <a:r>
                <a:rPr lang="ja-JP" altLang="en-US" dirty="0"/>
                <a:t>②</a:t>
              </a:r>
              <a:r>
                <a:rPr lang="ja-JP" altLang="en-US" dirty="0" smtClean="0"/>
                <a:t>疎水性ポリフッ化ビニリデン（疎水性</a:t>
              </a:r>
              <a:r>
                <a:rPr lang="en-US" altLang="ja-JP" dirty="0" smtClean="0"/>
                <a:t>PVDF)</a:t>
              </a:r>
            </a:p>
            <a:p>
              <a:r>
                <a:rPr lang="ja-JP" altLang="en-US" dirty="0"/>
                <a:t>③</a:t>
              </a:r>
              <a:r>
                <a:rPr lang="ja-JP" altLang="en-US" dirty="0" smtClean="0"/>
                <a:t>セルロースアセテート＋ニトロセルロース</a:t>
              </a:r>
              <a:endParaRPr lang="en-US" altLang="ja-JP" dirty="0" smtClean="0"/>
            </a:p>
            <a:p>
              <a:r>
                <a:rPr lang="ja-JP" altLang="en-US" dirty="0" smtClean="0"/>
                <a:t>④ポリエーテルスルホン（</a:t>
              </a:r>
              <a:r>
                <a:rPr lang="en-US" altLang="ja-JP" dirty="0" smtClean="0"/>
                <a:t>PES</a:t>
              </a:r>
              <a:r>
                <a:rPr lang="ja-JP" altLang="en-US" dirty="0" smtClean="0"/>
                <a:t>）</a:t>
              </a:r>
              <a:endParaRPr lang="en-US" altLang="ja-JP" dirty="0" smtClean="0"/>
            </a:p>
            <a:p>
              <a:r>
                <a:rPr kumimoji="1" lang="ja-JP" altLang="en-US" dirty="0" smtClean="0"/>
                <a:t>⑤親水性ポリテトラフルオロエチレン（疎水性</a:t>
              </a:r>
              <a:r>
                <a:rPr kumimoji="1" lang="en-US" altLang="ja-JP" dirty="0" smtClean="0"/>
                <a:t>PTFE</a:t>
              </a:r>
              <a:r>
                <a:rPr kumimoji="1" lang="ja-JP" altLang="en-US" dirty="0" smtClean="0"/>
                <a:t>）</a:t>
              </a:r>
              <a:endParaRPr kumimoji="1" lang="en-US" altLang="ja-JP" dirty="0" smtClean="0"/>
            </a:p>
            <a:p>
              <a:r>
                <a:rPr kumimoji="1" lang="ja-JP" altLang="en-US" dirty="0" smtClean="0"/>
                <a:t>⑥親水性ナイロン</a:t>
              </a:r>
              <a:endParaRPr kumimoji="1" lang="en-US" altLang="ja-JP" dirty="0" smtClean="0"/>
            </a:p>
            <a:p>
              <a:r>
                <a:rPr lang="ja-JP" altLang="en-US" dirty="0" smtClean="0"/>
                <a:t>⑦ニトロセルロース</a:t>
              </a:r>
              <a:endParaRPr kumimoji="1" lang="ja-JP" altLang="en-US" dirty="0"/>
            </a:p>
          </p:txBody>
        </p:sp>
        <p:sp>
          <p:nvSpPr>
            <p:cNvPr id="23" name="正方形/長方形 22"/>
            <p:cNvSpPr/>
            <p:nvPr/>
          </p:nvSpPr>
          <p:spPr>
            <a:xfrm>
              <a:off x="467542" y="1340768"/>
              <a:ext cx="5021333" cy="2175341"/>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24" name="右矢印 23"/>
          <p:cNvSpPr/>
          <p:nvPr/>
        </p:nvSpPr>
        <p:spPr>
          <a:xfrm rot="5400000">
            <a:off x="4311919" y="3583927"/>
            <a:ext cx="648072" cy="131225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5" name="角丸四角形 24"/>
          <p:cNvSpPr/>
          <p:nvPr/>
        </p:nvSpPr>
        <p:spPr>
          <a:xfrm>
            <a:off x="467544" y="4626800"/>
            <a:ext cx="8568952" cy="1512168"/>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 name="テキスト ボックス 10"/>
          <p:cNvSpPr txBox="1"/>
          <p:nvPr/>
        </p:nvSpPr>
        <p:spPr>
          <a:xfrm>
            <a:off x="755576" y="4782719"/>
            <a:ext cx="8280920" cy="1200329"/>
          </a:xfrm>
          <a:prstGeom prst="rect">
            <a:avLst/>
          </a:prstGeom>
          <a:noFill/>
        </p:spPr>
        <p:txBody>
          <a:bodyPr wrap="square" rtlCol="0">
            <a:spAutoFit/>
          </a:bodyPr>
          <a:lstStyle/>
          <a:p>
            <a:r>
              <a:rPr lang="en-US" altLang="ja-JP" sz="2400" dirty="0"/>
              <a:t>DNA</a:t>
            </a:r>
            <a:r>
              <a:rPr lang="ja-JP" altLang="en-US" sz="2400" dirty="0" smtClean="0"/>
              <a:t>・タンパク質の物理吸着　</a:t>
            </a:r>
            <a:r>
              <a:rPr lang="en-US" altLang="ja-JP" sz="2400" dirty="0" smtClean="0"/>
              <a:t>×</a:t>
            </a:r>
          </a:p>
          <a:p>
            <a:r>
              <a:rPr kumimoji="1" lang="en-US" altLang="ja-JP" sz="2400" dirty="0" smtClean="0"/>
              <a:t>                                                                         </a:t>
            </a:r>
            <a:r>
              <a:rPr kumimoji="1" lang="ja-JP" altLang="en-US" sz="2400" dirty="0" smtClean="0"/>
              <a:t>となるメンブレンの選定</a:t>
            </a:r>
            <a:r>
              <a:rPr kumimoji="1" lang="en-US" altLang="ja-JP" sz="2400" dirty="0" smtClean="0"/>
              <a:t>     </a:t>
            </a:r>
          </a:p>
          <a:p>
            <a:r>
              <a:rPr lang="en-US" altLang="ja-JP" sz="2400" dirty="0" smtClean="0"/>
              <a:t>UV</a:t>
            </a:r>
            <a:r>
              <a:rPr lang="ja-JP" altLang="en-US" sz="2400" dirty="0" smtClean="0"/>
              <a:t>照射後の</a:t>
            </a:r>
            <a:r>
              <a:rPr lang="en-US" altLang="ja-JP" sz="2400" dirty="0" smtClean="0"/>
              <a:t>DNA</a:t>
            </a:r>
            <a:r>
              <a:rPr lang="ja-JP" altLang="en-US" sz="2400" dirty="0" err="1" smtClean="0"/>
              <a:t>の吸</a:t>
            </a:r>
            <a:r>
              <a:rPr lang="ja-JP" altLang="en-US" sz="2400" dirty="0" smtClean="0"/>
              <a:t>着　　  ○</a:t>
            </a:r>
            <a:endParaRPr kumimoji="1" lang="ja-JP" altLang="en-US" sz="2400" dirty="0"/>
          </a:p>
        </p:txBody>
      </p:sp>
      <p:sp>
        <p:nvSpPr>
          <p:cNvPr id="12" name="右中かっこ 11"/>
          <p:cNvSpPr/>
          <p:nvPr/>
        </p:nvSpPr>
        <p:spPr>
          <a:xfrm>
            <a:off x="5436096" y="4878828"/>
            <a:ext cx="288032" cy="1008112"/>
          </a:xfrm>
          <a:prstGeom prst="rightBrace">
            <a:avLst/>
          </a:prstGeom>
          <a:ln>
            <a:solidFill>
              <a:schemeClr val="tx1">
                <a:lumMod val="95000"/>
                <a:lumOff val="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Tree>
    <p:extLst>
      <p:ext uri="{BB962C8B-B14F-4D97-AF65-F5344CB8AC3E}">
        <p14:creationId xmlns:p14="http://schemas.microsoft.com/office/powerpoint/2010/main" val="229743764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ー 2"/>
          <p:cNvSpPr>
            <a:spLocks noGrp="1"/>
          </p:cNvSpPr>
          <p:nvPr>
            <p:ph idx="1"/>
          </p:nvPr>
        </p:nvSpPr>
        <p:spPr>
          <a:xfrm>
            <a:off x="251520" y="332656"/>
            <a:ext cx="8435280" cy="5793507"/>
          </a:xfrm>
        </p:spPr>
        <p:txBody>
          <a:bodyPr/>
          <a:lstStyle/>
          <a:p>
            <a:pPr marL="0" indent="0">
              <a:buNone/>
            </a:pPr>
            <a:r>
              <a:rPr lang="ja-JP" altLang="en-US" dirty="0" smtClean="0"/>
              <a:t>①親水性</a:t>
            </a:r>
            <a:r>
              <a:rPr lang="en-US" altLang="ja-JP" dirty="0" smtClean="0"/>
              <a:t>PVDF</a:t>
            </a:r>
            <a:endParaRPr kumimoji="1" lang="ja-JP" altLang="en-US" dirty="0"/>
          </a:p>
        </p:txBody>
      </p:sp>
      <p:pic>
        <p:nvPicPr>
          <p:cNvPr id="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1583" y="1340768"/>
            <a:ext cx="1814338" cy="17734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94878" y="3558690"/>
            <a:ext cx="1512168" cy="98753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テキスト ボックス 5"/>
          <p:cNvSpPr txBox="1"/>
          <p:nvPr/>
        </p:nvSpPr>
        <p:spPr>
          <a:xfrm>
            <a:off x="2267744" y="1359634"/>
            <a:ext cx="6120680" cy="1015663"/>
          </a:xfrm>
          <a:prstGeom prst="rect">
            <a:avLst/>
          </a:prstGeom>
          <a:noFill/>
        </p:spPr>
        <p:txBody>
          <a:bodyPr wrap="square" rtlCol="0">
            <a:spAutoFit/>
          </a:bodyPr>
          <a:lstStyle/>
          <a:p>
            <a:r>
              <a:rPr lang="ja-JP" altLang="en-US" sz="2000" b="1" dirty="0" smtClean="0"/>
              <a:t>特長</a:t>
            </a:r>
            <a:endParaRPr lang="en-US" altLang="ja-JP" sz="2000" b="1" dirty="0" smtClean="0"/>
          </a:p>
          <a:p>
            <a:r>
              <a:rPr lang="ja-JP" altLang="en-US" sz="2000" dirty="0" smtClean="0"/>
              <a:t>・タンパク吸着がしづらく、非特異吸着をおこしにくい</a:t>
            </a:r>
            <a:endParaRPr lang="en-US" altLang="ja-JP" sz="2000" dirty="0" smtClean="0"/>
          </a:p>
          <a:p>
            <a:r>
              <a:rPr kumimoji="1" lang="ja-JP" altLang="en-US" sz="2000" dirty="0" smtClean="0"/>
              <a:t>・強度、柔軟性に優れている</a:t>
            </a:r>
            <a:endParaRPr kumimoji="1" lang="ja-JP" altLang="en-US" sz="2000" dirty="0"/>
          </a:p>
        </p:txBody>
      </p:sp>
      <p:pic>
        <p:nvPicPr>
          <p:cNvPr id="7" name="Picture 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978743" y="2729927"/>
            <a:ext cx="2659247" cy="302433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8" name="正方形/長方形 7"/>
          <p:cNvSpPr/>
          <p:nvPr/>
        </p:nvSpPr>
        <p:spPr>
          <a:xfrm>
            <a:off x="2123728" y="1340768"/>
            <a:ext cx="6696744" cy="4485503"/>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aphicFrame>
        <p:nvGraphicFramePr>
          <p:cNvPr id="9" name="オブジェクト 8"/>
          <p:cNvGraphicFramePr>
            <a:graphicFrameLocks noChangeAspect="1"/>
          </p:cNvGraphicFramePr>
          <p:nvPr>
            <p:extLst>
              <p:ext uri="{D42A27DB-BD31-4B8C-83A1-F6EECF244321}">
                <p14:modId xmlns:p14="http://schemas.microsoft.com/office/powerpoint/2010/main" val="2148571970"/>
              </p:ext>
            </p:extLst>
          </p:nvPr>
        </p:nvGraphicFramePr>
        <p:xfrm>
          <a:off x="2267744" y="2972834"/>
          <a:ext cx="3561745" cy="1140206"/>
        </p:xfrm>
        <a:graphic>
          <a:graphicData uri="http://schemas.openxmlformats.org/presentationml/2006/ole">
            <mc:AlternateContent xmlns:mc="http://schemas.openxmlformats.org/markup-compatibility/2006">
              <mc:Choice xmlns:v="urn:schemas-microsoft-com:vml" Requires="v">
                <p:oleObj spid="_x0000_s1037" name="ワークシート" r:id="rId6" imgW="2486155" imgH="695349" progId="Excel.Sheet.12">
                  <p:embed/>
                </p:oleObj>
              </mc:Choice>
              <mc:Fallback>
                <p:oleObj name="ワークシート" r:id="rId6" imgW="2486155" imgH="695349" progId="Excel.Sheet.12">
                  <p:embed/>
                  <p:pic>
                    <p:nvPicPr>
                      <p:cNvPr id="0" name=""/>
                      <p:cNvPicPr/>
                      <p:nvPr/>
                    </p:nvPicPr>
                    <p:blipFill>
                      <a:blip r:embed="rId7"/>
                      <a:stretch>
                        <a:fillRect/>
                      </a:stretch>
                    </p:blipFill>
                    <p:spPr>
                      <a:xfrm>
                        <a:off x="2267744" y="2972834"/>
                        <a:ext cx="3561745" cy="1140206"/>
                      </a:xfrm>
                      <a:prstGeom prst="rect">
                        <a:avLst/>
                      </a:prstGeom>
                    </p:spPr>
                  </p:pic>
                </p:oleObj>
              </mc:Fallback>
            </mc:AlternateContent>
          </a:graphicData>
        </a:graphic>
      </p:graphicFrame>
      <p:sp>
        <p:nvSpPr>
          <p:cNvPr id="10" name="テキスト ボックス 9"/>
          <p:cNvSpPr txBox="1"/>
          <p:nvPr/>
        </p:nvSpPr>
        <p:spPr>
          <a:xfrm>
            <a:off x="604411" y="3204195"/>
            <a:ext cx="1411510" cy="338554"/>
          </a:xfrm>
          <a:prstGeom prst="rect">
            <a:avLst/>
          </a:prstGeom>
          <a:noFill/>
        </p:spPr>
        <p:txBody>
          <a:bodyPr wrap="square" rtlCol="0">
            <a:spAutoFit/>
          </a:bodyPr>
          <a:lstStyle/>
          <a:p>
            <a:r>
              <a:rPr kumimoji="1" lang="ja-JP" altLang="en-US" sz="1600" dirty="0" smtClean="0"/>
              <a:t>化学構造</a:t>
            </a:r>
            <a:endParaRPr kumimoji="1" lang="ja-JP" altLang="en-US" sz="1600" dirty="0"/>
          </a:p>
        </p:txBody>
      </p:sp>
    </p:spTree>
    <p:extLst>
      <p:ext uri="{BB962C8B-B14F-4D97-AF65-F5344CB8AC3E}">
        <p14:creationId xmlns:p14="http://schemas.microsoft.com/office/powerpoint/2010/main" val="66639659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ー 2"/>
          <p:cNvSpPr>
            <a:spLocks noGrp="1"/>
          </p:cNvSpPr>
          <p:nvPr>
            <p:ph idx="1"/>
          </p:nvPr>
        </p:nvSpPr>
        <p:spPr>
          <a:xfrm>
            <a:off x="251520" y="188640"/>
            <a:ext cx="8712968" cy="6264696"/>
          </a:xfrm>
        </p:spPr>
        <p:txBody>
          <a:bodyPr>
            <a:normAutofit/>
          </a:bodyPr>
          <a:lstStyle/>
          <a:p>
            <a:pPr marL="0" indent="0">
              <a:buNone/>
            </a:pPr>
            <a:r>
              <a:rPr kumimoji="1" lang="ja-JP" altLang="en-US" sz="2800" dirty="0" smtClean="0"/>
              <a:t>②疎水性</a:t>
            </a:r>
            <a:r>
              <a:rPr kumimoji="1" lang="en-US" altLang="ja-JP" sz="2800" dirty="0" smtClean="0"/>
              <a:t>PVDF</a:t>
            </a:r>
            <a:endParaRPr kumimoji="1" lang="ja-JP" altLang="en-US" sz="2800" dirty="0"/>
          </a:p>
        </p:txBody>
      </p:sp>
      <p:pic>
        <p:nvPicPr>
          <p:cNvPr id="5"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5353" y="764704"/>
            <a:ext cx="1484315" cy="145088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1"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11560" y="2215589"/>
            <a:ext cx="1451389" cy="107683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テキスト ボックス 3"/>
          <p:cNvSpPr txBox="1"/>
          <p:nvPr/>
        </p:nvSpPr>
        <p:spPr>
          <a:xfrm>
            <a:off x="2555776" y="857496"/>
            <a:ext cx="4536504" cy="2246769"/>
          </a:xfrm>
          <a:prstGeom prst="rect">
            <a:avLst/>
          </a:prstGeom>
          <a:noFill/>
        </p:spPr>
        <p:txBody>
          <a:bodyPr wrap="square" rtlCol="0">
            <a:spAutoFit/>
          </a:bodyPr>
          <a:lstStyle/>
          <a:p>
            <a:r>
              <a:rPr kumimoji="1" lang="ja-JP" altLang="en-US" sz="2000" b="1" dirty="0" smtClean="0"/>
              <a:t>特長</a:t>
            </a:r>
            <a:endParaRPr kumimoji="1" lang="en-US" altLang="ja-JP" sz="2000" b="1" dirty="0" smtClean="0"/>
          </a:p>
          <a:p>
            <a:r>
              <a:rPr kumimoji="1" lang="ja-JP" altLang="en-US" sz="2000" dirty="0" smtClean="0"/>
              <a:t>・強度、柔軟性に優れている</a:t>
            </a:r>
            <a:endParaRPr kumimoji="1" lang="en-US" altLang="ja-JP" sz="2000" dirty="0" smtClean="0"/>
          </a:p>
          <a:p>
            <a:r>
              <a:rPr lang="ja-JP" altLang="en-US" sz="2000" dirty="0" smtClean="0"/>
              <a:t>・タンパクや核酸に優れた吸着能をもつ</a:t>
            </a:r>
            <a:endParaRPr lang="en-US" altLang="ja-JP" sz="2000" dirty="0" smtClean="0"/>
          </a:p>
          <a:p>
            <a:endParaRPr kumimoji="1" lang="en-US" altLang="ja-JP" sz="2000" dirty="0"/>
          </a:p>
          <a:p>
            <a:endParaRPr lang="en-US" altLang="ja-JP" sz="2000" dirty="0" smtClean="0"/>
          </a:p>
          <a:p>
            <a:endParaRPr kumimoji="1" lang="en-US" altLang="ja-JP" sz="2000" dirty="0"/>
          </a:p>
          <a:p>
            <a:endParaRPr kumimoji="1" lang="ja-JP" altLang="en-US" sz="2000" dirty="0"/>
          </a:p>
        </p:txBody>
      </p:sp>
      <p:graphicFrame>
        <p:nvGraphicFramePr>
          <p:cNvPr id="8" name="オブジェクト 7"/>
          <p:cNvGraphicFramePr>
            <a:graphicFrameLocks noChangeAspect="1"/>
          </p:cNvGraphicFramePr>
          <p:nvPr>
            <p:extLst>
              <p:ext uri="{D42A27DB-BD31-4B8C-83A1-F6EECF244321}">
                <p14:modId xmlns:p14="http://schemas.microsoft.com/office/powerpoint/2010/main" val="95990709"/>
              </p:ext>
            </p:extLst>
          </p:nvPr>
        </p:nvGraphicFramePr>
        <p:xfrm>
          <a:off x="3233937" y="2167145"/>
          <a:ext cx="3180181" cy="886081"/>
        </p:xfrm>
        <a:graphic>
          <a:graphicData uri="http://schemas.openxmlformats.org/presentationml/2006/ole">
            <mc:AlternateContent xmlns:mc="http://schemas.openxmlformats.org/markup-compatibility/2006">
              <mc:Choice xmlns:v="urn:schemas-microsoft-com:vml" Requires="v">
                <p:oleObj spid="_x0000_s2072" name="ワークシート" r:id="rId5" imgW="2495603" imgH="695349" progId="Excel.Sheet.12">
                  <p:embed/>
                </p:oleObj>
              </mc:Choice>
              <mc:Fallback>
                <p:oleObj name="ワークシート" r:id="rId5" imgW="2495603" imgH="695349" progId="Excel.Sheet.12">
                  <p:embed/>
                  <p:pic>
                    <p:nvPicPr>
                      <p:cNvPr id="0" name=""/>
                      <p:cNvPicPr/>
                      <p:nvPr/>
                    </p:nvPicPr>
                    <p:blipFill>
                      <a:blip r:embed="rId6"/>
                      <a:stretch>
                        <a:fillRect/>
                      </a:stretch>
                    </p:blipFill>
                    <p:spPr>
                      <a:xfrm>
                        <a:off x="3233937" y="2167145"/>
                        <a:ext cx="3180181" cy="886081"/>
                      </a:xfrm>
                      <a:prstGeom prst="rect">
                        <a:avLst/>
                      </a:prstGeom>
                    </p:spPr>
                  </p:pic>
                </p:oleObj>
              </mc:Fallback>
            </mc:AlternateContent>
          </a:graphicData>
        </a:graphic>
      </p:graphicFrame>
      <p:sp>
        <p:nvSpPr>
          <p:cNvPr id="9" name="正方形/長方形 8"/>
          <p:cNvSpPr/>
          <p:nvPr/>
        </p:nvSpPr>
        <p:spPr>
          <a:xfrm>
            <a:off x="2267744" y="612727"/>
            <a:ext cx="5472608" cy="2672257"/>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 name="テキスト ボックス 10"/>
          <p:cNvSpPr txBox="1"/>
          <p:nvPr/>
        </p:nvSpPr>
        <p:spPr>
          <a:xfrm>
            <a:off x="376800" y="3573016"/>
            <a:ext cx="8659693" cy="523220"/>
          </a:xfrm>
          <a:prstGeom prst="rect">
            <a:avLst/>
          </a:prstGeom>
          <a:noFill/>
        </p:spPr>
        <p:txBody>
          <a:bodyPr wrap="square" rtlCol="0">
            <a:spAutoFit/>
          </a:bodyPr>
          <a:lstStyle/>
          <a:p>
            <a:r>
              <a:rPr kumimoji="1" lang="ja-JP" altLang="en-US" sz="2800" dirty="0" smtClean="0"/>
              <a:t>③セルロースアセテート</a:t>
            </a:r>
            <a:r>
              <a:rPr lang="ja-JP" altLang="en-US" sz="2800" dirty="0"/>
              <a:t>＋</a:t>
            </a:r>
            <a:r>
              <a:rPr kumimoji="1" lang="ja-JP" altLang="en-US" sz="2800" dirty="0" smtClean="0"/>
              <a:t>ニトロセルロース</a:t>
            </a:r>
            <a:endParaRPr kumimoji="1" lang="ja-JP" altLang="en-US" sz="2800" dirty="0"/>
          </a:p>
        </p:txBody>
      </p:sp>
      <p:cxnSp>
        <p:nvCxnSpPr>
          <p:cNvPr id="13" name="直線コネクタ 12"/>
          <p:cNvCxnSpPr/>
          <p:nvPr/>
        </p:nvCxnSpPr>
        <p:spPr>
          <a:xfrm>
            <a:off x="179512" y="3501008"/>
            <a:ext cx="8712968" cy="0"/>
          </a:xfrm>
          <a:prstGeom prst="line">
            <a:avLst/>
          </a:prstGeom>
          <a:ln>
            <a:solidFill>
              <a:schemeClr val="tx1">
                <a:lumMod val="95000"/>
                <a:lumOff val="5000"/>
              </a:schemeClr>
            </a:solidFill>
          </a:ln>
        </p:spPr>
        <p:style>
          <a:lnRef idx="1">
            <a:schemeClr val="accent1"/>
          </a:lnRef>
          <a:fillRef idx="0">
            <a:schemeClr val="accent1"/>
          </a:fillRef>
          <a:effectRef idx="0">
            <a:schemeClr val="accent1"/>
          </a:effectRef>
          <a:fontRef idx="minor">
            <a:schemeClr val="tx1"/>
          </a:fontRef>
        </p:style>
      </p:cxnSp>
      <p:pic>
        <p:nvPicPr>
          <p:cNvPr id="2052" name="Picture 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67544" y="4077072"/>
            <a:ext cx="1467866" cy="140053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3" name="Picture 5"/>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 y="5517231"/>
            <a:ext cx="2843808" cy="134076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0" name="テキスト ボックス 19"/>
          <p:cNvSpPr txBox="1"/>
          <p:nvPr/>
        </p:nvSpPr>
        <p:spPr>
          <a:xfrm>
            <a:off x="2987825" y="4293096"/>
            <a:ext cx="5904655" cy="1015663"/>
          </a:xfrm>
          <a:prstGeom prst="rect">
            <a:avLst/>
          </a:prstGeom>
          <a:noFill/>
        </p:spPr>
        <p:txBody>
          <a:bodyPr wrap="square" rtlCol="0">
            <a:spAutoFit/>
          </a:bodyPr>
          <a:lstStyle/>
          <a:p>
            <a:r>
              <a:rPr kumimoji="1" lang="ja-JP" altLang="en-US" sz="2000" b="1" dirty="0" smtClean="0"/>
              <a:t>特長</a:t>
            </a:r>
            <a:endParaRPr kumimoji="1" lang="en-US" altLang="ja-JP" sz="2000" b="1" dirty="0" smtClean="0"/>
          </a:p>
          <a:p>
            <a:r>
              <a:rPr lang="ja-JP" altLang="en-US" sz="2000" b="1" dirty="0" smtClean="0"/>
              <a:t>・</a:t>
            </a:r>
            <a:r>
              <a:rPr lang="ja-JP" altLang="en-US" sz="2000" dirty="0" smtClean="0"/>
              <a:t>生物学的に不活性な素材</a:t>
            </a:r>
            <a:endParaRPr lang="en-US" altLang="ja-JP" sz="2000" dirty="0" smtClean="0"/>
          </a:p>
          <a:p>
            <a:endParaRPr kumimoji="1" lang="ja-JP" altLang="en-US" sz="2000" b="1" dirty="0"/>
          </a:p>
        </p:txBody>
      </p:sp>
      <p:graphicFrame>
        <p:nvGraphicFramePr>
          <p:cNvPr id="21" name="オブジェクト 20"/>
          <p:cNvGraphicFramePr>
            <a:graphicFrameLocks noChangeAspect="1"/>
          </p:cNvGraphicFramePr>
          <p:nvPr>
            <p:extLst>
              <p:ext uri="{D42A27DB-BD31-4B8C-83A1-F6EECF244321}">
                <p14:modId xmlns:p14="http://schemas.microsoft.com/office/powerpoint/2010/main" val="632298302"/>
              </p:ext>
            </p:extLst>
          </p:nvPr>
        </p:nvGraphicFramePr>
        <p:xfrm>
          <a:off x="3419872" y="5094609"/>
          <a:ext cx="3440000" cy="765992"/>
        </p:xfrm>
        <a:graphic>
          <a:graphicData uri="http://schemas.openxmlformats.org/presentationml/2006/ole">
            <mc:AlternateContent xmlns:mc="http://schemas.openxmlformats.org/markup-compatibility/2006">
              <mc:Choice xmlns:v="urn:schemas-microsoft-com:vml" Requires="v">
                <p:oleObj spid="_x0000_s2073" name="ワークシート" r:id="rId9" imgW="2352805" imgH="523941" progId="Excel.Sheet.12">
                  <p:embed/>
                </p:oleObj>
              </mc:Choice>
              <mc:Fallback>
                <p:oleObj name="ワークシート" r:id="rId9" imgW="2352805" imgH="523941" progId="Excel.Sheet.12">
                  <p:embed/>
                  <p:pic>
                    <p:nvPicPr>
                      <p:cNvPr id="0" name=""/>
                      <p:cNvPicPr/>
                      <p:nvPr/>
                    </p:nvPicPr>
                    <p:blipFill>
                      <a:blip r:embed="rId10"/>
                      <a:stretch>
                        <a:fillRect/>
                      </a:stretch>
                    </p:blipFill>
                    <p:spPr>
                      <a:xfrm>
                        <a:off x="3419872" y="5094609"/>
                        <a:ext cx="3440000" cy="765992"/>
                      </a:xfrm>
                      <a:prstGeom prst="rect">
                        <a:avLst/>
                      </a:prstGeom>
                    </p:spPr>
                  </p:pic>
                </p:oleObj>
              </mc:Fallback>
            </mc:AlternateContent>
          </a:graphicData>
        </a:graphic>
      </p:graphicFrame>
      <p:sp>
        <p:nvSpPr>
          <p:cNvPr id="26" name="正方形/長方形 25"/>
          <p:cNvSpPr/>
          <p:nvPr/>
        </p:nvSpPr>
        <p:spPr>
          <a:xfrm>
            <a:off x="2843808" y="4069111"/>
            <a:ext cx="5472608" cy="2672257"/>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113849230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コンテンツ プレースホルダー 4"/>
          <p:cNvSpPr>
            <a:spLocks noGrp="1"/>
          </p:cNvSpPr>
          <p:nvPr>
            <p:ph idx="1"/>
          </p:nvPr>
        </p:nvSpPr>
        <p:spPr>
          <a:xfrm>
            <a:off x="161860" y="220650"/>
            <a:ext cx="8712968" cy="6264696"/>
          </a:xfrm>
        </p:spPr>
        <p:txBody>
          <a:bodyPr>
            <a:normAutofit/>
          </a:bodyPr>
          <a:lstStyle/>
          <a:p>
            <a:pPr marL="0" indent="0">
              <a:buNone/>
            </a:pPr>
            <a:r>
              <a:rPr kumimoji="1" lang="ja-JP" altLang="en-US" sz="2800" dirty="0" smtClean="0"/>
              <a:t>④ポリエーテルスルホン（</a:t>
            </a:r>
            <a:r>
              <a:rPr kumimoji="1" lang="en-US" altLang="ja-JP" sz="2800" dirty="0" smtClean="0"/>
              <a:t>PES</a:t>
            </a:r>
            <a:r>
              <a:rPr kumimoji="1" lang="ja-JP" altLang="en-US" sz="2800" dirty="0" smtClean="0"/>
              <a:t>）</a:t>
            </a:r>
            <a:endParaRPr kumimoji="1" lang="ja-JP" altLang="en-US" sz="2800" dirty="0"/>
          </a:p>
        </p:txBody>
      </p:sp>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9552" y="873483"/>
            <a:ext cx="1583162" cy="151216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75"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61860" y="2560910"/>
            <a:ext cx="2338546" cy="7920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テキスト ボックス 5"/>
          <p:cNvSpPr txBox="1"/>
          <p:nvPr/>
        </p:nvSpPr>
        <p:spPr>
          <a:xfrm>
            <a:off x="2500406" y="1052736"/>
            <a:ext cx="6392074" cy="1323439"/>
          </a:xfrm>
          <a:prstGeom prst="rect">
            <a:avLst/>
          </a:prstGeom>
          <a:noFill/>
        </p:spPr>
        <p:txBody>
          <a:bodyPr wrap="square" rtlCol="0">
            <a:spAutoFit/>
          </a:bodyPr>
          <a:lstStyle/>
          <a:p>
            <a:r>
              <a:rPr kumimoji="1" lang="ja-JP" altLang="en-US" sz="2000" b="1" dirty="0" smtClean="0"/>
              <a:t>特長</a:t>
            </a:r>
            <a:endParaRPr kumimoji="1" lang="en-US" altLang="ja-JP" sz="2000" b="1" dirty="0" smtClean="0"/>
          </a:p>
          <a:p>
            <a:r>
              <a:rPr lang="ja-JP" altLang="en-US" sz="2000" dirty="0" smtClean="0"/>
              <a:t>・非対称構造</a:t>
            </a:r>
            <a:endParaRPr lang="en-US" altLang="ja-JP" sz="2000" dirty="0" smtClean="0"/>
          </a:p>
          <a:p>
            <a:r>
              <a:rPr kumimoji="1" lang="ja-JP" altLang="en-US" sz="2000" dirty="0" smtClean="0"/>
              <a:t>・高透過流量かつタンパクが低吸着</a:t>
            </a:r>
            <a:endParaRPr kumimoji="1" lang="en-US" altLang="ja-JP" sz="2000" dirty="0" smtClean="0"/>
          </a:p>
          <a:p>
            <a:endParaRPr kumimoji="1" lang="ja-JP" altLang="en-US" sz="2000" dirty="0"/>
          </a:p>
        </p:txBody>
      </p:sp>
      <p:graphicFrame>
        <p:nvGraphicFramePr>
          <p:cNvPr id="7" name="オブジェクト 6"/>
          <p:cNvGraphicFramePr>
            <a:graphicFrameLocks noChangeAspect="1"/>
          </p:cNvGraphicFramePr>
          <p:nvPr>
            <p:extLst>
              <p:ext uri="{D42A27DB-BD31-4B8C-83A1-F6EECF244321}">
                <p14:modId xmlns:p14="http://schemas.microsoft.com/office/powerpoint/2010/main" val="2633244244"/>
              </p:ext>
            </p:extLst>
          </p:nvPr>
        </p:nvGraphicFramePr>
        <p:xfrm>
          <a:off x="2699792" y="2144227"/>
          <a:ext cx="3763395" cy="838003"/>
        </p:xfrm>
        <a:graphic>
          <a:graphicData uri="http://schemas.openxmlformats.org/presentationml/2006/ole">
            <mc:AlternateContent xmlns:mc="http://schemas.openxmlformats.org/markup-compatibility/2006">
              <mc:Choice xmlns:v="urn:schemas-microsoft-com:vml" Requires="v">
                <p:oleObj spid="_x0000_s3096" name="ワークシート" r:id="rId5" imgW="2352805" imgH="523941" progId="Excel.Sheet.12">
                  <p:embed/>
                </p:oleObj>
              </mc:Choice>
              <mc:Fallback>
                <p:oleObj name="ワークシート" r:id="rId5" imgW="2352805" imgH="523941" progId="Excel.Sheet.12">
                  <p:embed/>
                  <p:pic>
                    <p:nvPicPr>
                      <p:cNvPr id="0" name=""/>
                      <p:cNvPicPr/>
                      <p:nvPr/>
                    </p:nvPicPr>
                    <p:blipFill>
                      <a:blip r:embed="rId6"/>
                      <a:stretch>
                        <a:fillRect/>
                      </a:stretch>
                    </p:blipFill>
                    <p:spPr>
                      <a:xfrm>
                        <a:off x="2699792" y="2144227"/>
                        <a:ext cx="3763395" cy="838003"/>
                      </a:xfrm>
                      <a:prstGeom prst="rect">
                        <a:avLst/>
                      </a:prstGeom>
                    </p:spPr>
                  </p:pic>
                </p:oleObj>
              </mc:Fallback>
            </mc:AlternateContent>
          </a:graphicData>
        </a:graphic>
      </p:graphicFrame>
      <p:pic>
        <p:nvPicPr>
          <p:cNvPr id="3079" name="Picture 7"/>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588224" y="1629567"/>
            <a:ext cx="2160240" cy="205255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82" name="Picture 10"/>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710114" y="260648"/>
            <a:ext cx="2038350" cy="13144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9" name="直線コネクタ 8"/>
          <p:cNvCxnSpPr/>
          <p:nvPr/>
        </p:nvCxnSpPr>
        <p:spPr>
          <a:xfrm>
            <a:off x="323528" y="3789040"/>
            <a:ext cx="8712968" cy="0"/>
          </a:xfrm>
          <a:prstGeom prst="line">
            <a:avLst/>
          </a:prstGeom>
          <a:ln>
            <a:solidFill>
              <a:schemeClr val="tx1">
                <a:lumMod val="95000"/>
                <a:lumOff val="5000"/>
              </a:schemeClr>
            </a:solidFill>
          </a:ln>
        </p:spPr>
        <p:style>
          <a:lnRef idx="1">
            <a:schemeClr val="accent1"/>
          </a:lnRef>
          <a:fillRef idx="0">
            <a:schemeClr val="accent1"/>
          </a:fillRef>
          <a:effectRef idx="0">
            <a:schemeClr val="accent1"/>
          </a:effectRef>
          <a:fontRef idx="minor">
            <a:schemeClr val="tx1"/>
          </a:fontRef>
        </p:style>
      </p:cxnSp>
      <p:sp>
        <p:nvSpPr>
          <p:cNvPr id="12" name="テキスト ボックス 11"/>
          <p:cNvSpPr txBox="1"/>
          <p:nvPr/>
        </p:nvSpPr>
        <p:spPr>
          <a:xfrm>
            <a:off x="35496" y="3861048"/>
            <a:ext cx="6624736" cy="523220"/>
          </a:xfrm>
          <a:prstGeom prst="rect">
            <a:avLst/>
          </a:prstGeom>
          <a:noFill/>
        </p:spPr>
        <p:txBody>
          <a:bodyPr wrap="square" rtlCol="0">
            <a:spAutoFit/>
          </a:bodyPr>
          <a:lstStyle/>
          <a:p>
            <a:r>
              <a:rPr kumimoji="1" lang="ja-JP" altLang="en-US" sz="2800" dirty="0" smtClean="0"/>
              <a:t>⑤親水性ポリテトラフルオロエチレン（</a:t>
            </a:r>
            <a:r>
              <a:rPr kumimoji="1" lang="en-US" altLang="ja-JP" sz="2800" dirty="0" smtClean="0"/>
              <a:t>PTFE</a:t>
            </a:r>
            <a:r>
              <a:rPr kumimoji="1" lang="ja-JP" altLang="en-US" sz="2800" dirty="0" smtClean="0"/>
              <a:t>）</a:t>
            </a:r>
            <a:endParaRPr kumimoji="1" lang="ja-JP" altLang="en-US" sz="2800" dirty="0"/>
          </a:p>
        </p:txBody>
      </p:sp>
      <p:sp>
        <p:nvSpPr>
          <p:cNvPr id="14" name="正方形/長方形 13"/>
          <p:cNvSpPr/>
          <p:nvPr/>
        </p:nvSpPr>
        <p:spPr>
          <a:xfrm>
            <a:off x="2500406" y="917873"/>
            <a:ext cx="4159826" cy="2583135"/>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5" name="テキスト ボックス 14"/>
          <p:cNvSpPr txBox="1"/>
          <p:nvPr/>
        </p:nvSpPr>
        <p:spPr>
          <a:xfrm>
            <a:off x="2699792" y="4365104"/>
            <a:ext cx="6048672" cy="1200329"/>
          </a:xfrm>
          <a:prstGeom prst="rect">
            <a:avLst/>
          </a:prstGeom>
          <a:noFill/>
        </p:spPr>
        <p:txBody>
          <a:bodyPr wrap="square" rtlCol="0">
            <a:spAutoFit/>
          </a:bodyPr>
          <a:lstStyle/>
          <a:p>
            <a:r>
              <a:rPr kumimoji="1" lang="ja-JP" altLang="en-US" b="1" dirty="0" smtClean="0"/>
              <a:t>特長</a:t>
            </a:r>
            <a:endParaRPr kumimoji="1" lang="en-US" altLang="ja-JP" b="1" dirty="0" smtClean="0"/>
          </a:p>
          <a:p>
            <a:r>
              <a:rPr lang="ja-JP" altLang="en-US" dirty="0" smtClean="0"/>
              <a:t>・非特異吸着が少なく、タンパクがつきにくい</a:t>
            </a:r>
            <a:endParaRPr lang="en-US" altLang="ja-JP" dirty="0" smtClean="0"/>
          </a:p>
          <a:p>
            <a:r>
              <a:rPr lang="ja-JP" altLang="en-US" dirty="0" smtClean="0"/>
              <a:t>・濡れると透明になる</a:t>
            </a:r>
            <a:endParaRPr lang="en-US" altLang="ja-JP" dirty="0" smtClean="0"/>
          </a:p>
          <a:p>
            <a:endParaRPr kumimoji="1" lang="ja-JP" altLang="en-US" b="1" dirty="0"/>
          </a:p>
        </p:txBody>
      </p:sp>
      <p:graphicFrame>
        <p:nvGraphicFramePr>
          <p:cNvPr id="16" name="オブジェクト 15"/>
          <p:cNvGraphicFramePr>
            <a:graphicFrameLocks noChangeAspect="1"/>
          </p:cNvGraphicFramePr>
          <p:nvPr>
            <p:extLst>
              <p:ext uri="{D42A27DB-BD31-4B8C-83A1-F6EECF244321}">
                <p14:modId xmlns:p14="http://schemas.microsoft.com/office/powerpoint/2010/main" val="3425594553"/>
              </p:ext>
            </p:extLst>
          </p:nvPr>
        </p:nvGraphicFramePr>
        <p:xfrm>
          <a:off x="2865438" y="5301208"/>
          <a:ext cx="3844925" cy="1136650"/>
        </p:xfrm>
        <a:graphic>
          <a:graphicData uri="http://schemas.openxmlformats.org/presentationml/2006/ole">
            <mc:AlternateContent xmlns:mc="http://schemas.openxmlformats.org/markup-compatibility/2006">
              <mc:Choice xmlns:v="urn:schemas-microsoft-com:vml" Requires="v">
                <p:oleObj spid="_x0000_s3097" name="ワークシート" r:id="rId9" imgW="2352805" imgH="695349" progId="Excel.Sheet.12">
                  <p:embed/>
                </p:oleObj>
              </mc:Choice>
              <mc:Fallback>
                <p:oleObj name="ワークシート" r:id="rId9" imgW="2352805" imgH="695349" progId="Excel.Sheet.12">
                  <p:embed/>
                  <p:pic>
                    <p:nvPicPr>
                      <p:cNvPr id="0" name=""/>
                      <p:cNvPicPr/>
                      <p:nvPr/>
                    </p:nvPicPr>
                    <p:blipFill>
                      <a:blip r:embed="rId10"/>
                      <a:stretch>
                        <a:fillRect/>
                      </a:stretch>
                    </p:blipFill>
                    <p:spPr>
                      <a:xfrm>
                        <a:off x="2865438" y="5301208"/>
                        <a:ext cx="3844925" cy="1136650"/>
                      </a:xfrm>
                      <a:prstGeom prst="rect">
                        <a:avLst/>
                      </a:prstGeom>
                    </p:spPr>
                  </p:pic>
                </p:oleObj>
              </mc:Fallback>
            </mc:AlternateContent>
          </a:graphicData>
        </a:graphic>
      </p:graphicFrame>
      <p:sp>
        <p:nvSpPr>
          <p:cNvPr id="17" name="正方形/長方形 16"/>
          <p:cNvSpPr/>
          <p:nvPr/>
        </p:nvSpPr>
        <p:spPr>
          <a:xfrm>
            <a:off x="2699792" y="4384268"/>
            <a:ext cx="4464496" cy="2272283"/>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3094" name="Picture 22"/>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610496" y="4358058"/>
            <a:ext cx="1497857" cy="14165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95" name="Picture 23"/>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587676" y="5853465"/>
            <a:ext cx="1317280" cy="90888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41281564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ー 2"/>
          <p:cNvSpPr>
            <a:spLocks noGrp="1"/>
          </p:cNvSpPr>
          <p:nvPr>
            <p:ph idx="1"/>
          </p:nvPr>
        </p:nvSpPr>
        <p:spPr>
          <a:xfrm>
            <a:off x="323528" y="476672"/>
            <a:ext cx="8363272" cy="5976664"/>
          </a:xfrm>
        </p:spPr>
        <p:txBody>
          <a:bodyPr/>
          <a:lstStyle/>
          <a:p>
            <a:pPr marL="0" indent="0">
              <a:buNone/>
            </a:pPr>
            <a:r>
              <a:rPr kumimoji="1" lang="ja-JP" altLang="en-US" dirty="0" smtClean="0"/>
              <a:t>⑥親水性ナイロン</a:t>
            </a:r>
            <a:endParaRPr kumimoji="1" lang="ja-JP" altLang="en-US" dirty="0"/>
          </a:p>
        </p:txBody>
      </p:sp>
      <p:pic>
        <p:nvPicPr>
          <p:cNvPr id="409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27584" y="1052736"/>
            <a:ext cx="2105025" cy="1219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テキスト ボックス 3"/>
          <p:cNvSpPr txBox="1"/>
          <p:nvPr/>
        </p:nvSpPr>
        <p:spPr>
          <a:xfrm>
            <a:off x="3563888" y="1052736"/>
            <a:ext cx="3672408" cy="923330"/>
          </a:xfrm>
          <a:prstGeom prst="rect">
            <a:avLst/>
          </a:prstGeom>
          <a:noFill/>
        </p:spPr>
        <p:txBody>
          <a:bodyPr wrap="square" rtlCol="0">
            <a:spAutoFit/>
          </a:bodyPr>
          <a:lstStyle/>
          <a:p>
            <a:r>
              <a:rPr kumimoji="1" lang="ja-JP" altLang="en-US" b="1" dirty="0" smtClean="0"/>
              <a:t>特長</a:t>
            </a:r>
            <a:endParaRPr kumimoji="1" lang="en-US" altLang="ja-JP" b="1" dirty="0" smtClean="0"/>
          </a:p>
          <a:p>
            <a:r>
              <a:rPr lang="ja-JP" altLang="en-US" dirty="0" smtClean="0"/>
              <a:t>・強度、柔軟性に優れている</a:t>
            </a:r>
            <a:endParaRPr lang="en-US" altLang="ja-JP" dirty="0" smtClean="0"/>
          </a:p>
          <a:p>
            <a:r>
              <a:rPr kumimoji="1" lang="ja-JP" altLang="en-US" dirty="0" smtClean="0"/>
              <a:t>・タンパク、核酸に高吸着能がある</a:t>
            </a:r>
            <a:endParaRPr kumimoji="1" lang="ja-JP" altLang="en-US" dirty="0"/>
          </a:p>
        </p:txBody>
      </p:sp>
      <p:graphicFrame>
        <p:nvGraphicFramePr>
          <p:cNvPr id="6" name="オブジェクト 5"/>
          <p:cNvGraphicFramePr>
            <a:graphicFrameLocks noChangeAspect="1"/>
          </p:cNvGraphicFramePr>
          <p:nvPr>
            <p:extLst>
              <p:ext uri="{D42A27DB-BD31-4B8C-83A1-F6EECF244321}">
                <p14:modId xmlns:p14="http://schemas.microsoft.com/office/powerpoint/2010/main" val="895421431"/>
              </p:ext>
            </p:extLst>
          </p:nvPr>
        </p:nvGraphicFramePr>
        <p:xfrm>
          <a:off x="3995936" y="2060848"/>
          <a:ext cx="3300652" cy="734963"/>
        </p:xfrm>
        <a:graphic>
          <a:graphicData uri="http://schemas.openxmlformats.org/presentationml/2006/ole">
            <mc:AlternateContent xmlns:mc="http://schemas.openxmlformats.org/markup-compatibility/2006">
              <mc:Choice xmlns:v="urn:schemas-microsoft-com:vml" Requires="v">
                <p:oleObj spid="_x0000_s4120" name="ワークシート" r:id="rId4" imgW="2352805" imgH="523941" progId="Excel.Sheet.12">
                  <p:embed/>
                </p:oleObj>
              </mc:Choice>
              <mc:Fallback>
                <p:oleObj name="ワークシート" r:id="rId4" imgW="2352805" imgH="523941" progId="Excel.Sheet.12">
                  <p:embed/>
                  <p:pic>
                    <p:nvPicPr>
                      <p:cNvPr id="0" name=""/>
                      <p:cNvPicPr/>
                      <p:nvPr/>
                    </p:nvPicPr>
                    <p:blipFill>
                      <a:blip r:embed="rId5"/>
                      <a:stretch>
                        <a:fillRect/>
                      </a:stretch>
                    </p:blipFill>
                    <p:spPr>
                      <a:xfrm>
                        <a:off x="3995936" y="2060848"/>
                        <a:ext cx="3300652" cy="734963"/>
                      </a:xfrm>
                      <a:prstGeom prst="rect">
                        <a:avLst/>
                      </a:prstGeom>
                    </p:spPr>
                  </p:pic>
                </p:oleObj>
              </mc:Fallback>
            </mc:AlternateContent>
          </a:graphicData>
        </a:graphic>
      </p:graphicFrame>
      <p:sp>
        <p:nvSpPr>
          <p:cNvPr id="7" name="正方形/長方形 6"/>
          <p:cNvSpPr/>
          <p:nvPr/>
        </p:nvSpPr>
        <p:spPr>
          <a:xfrm>
            <a:off x="3563888" y="1052736"/>
            <a:ext cx="4032448" cy="1872208"/>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9" name="直線コネクタ 8"/>
          <p:cNvCxnSpPr>
            <a:stCxn id="3" idx="1"/>
            <a:endCxn id="3" idx="3"/>
          </p:cNvCxnSpPr>
          <p:nvPr/>
        </p:nvCxnSpPr>
        <p:spPr>
          <a:xfrm>
            <a:off x="323528" y="3465004"/>
            <a:ext cx="8363272" cy="0"/>
          </a:xfrm>
          <a:prstGeom prst="line">
            <a:avLst/>
          </a:prstGeom>
          <a:ln>
            <a:solidFill>
              <a:schemeClr val="tx1">
                <a:lumMod val="95000"/>
                <a:lumOff val="5000"/>
              </a:schemeClr>
            </a:solidFill>
          </a:ln>
        </p:spPr>
        <p:style>
          <a:lnRef idx="1">
            <a:schemeClr val="accent1"/>
          </a:lnRef>
          <a:fillRef idx="0">
            <a:schemeClr val="accent1"/>
          </a:fillRef>
          <a:effectRef idx="0">
            <a:schemeClr val="accent1"/>
          </a:effectRef>
          <a:fontRef idx="minor">
            <a:schemeClr val="tx1"/>
          </a:fontRef>
        </p:style>
      </p:cxnSp>
      <p:sp>
        <p:nvSpPr>
          <p:cNvPr id="10" name="テキスト ボックス 9"/>
          <p:cNvSpPr txBox="1"/>
          <p:nvPr/>
        </p:nvSpPr>
        <p:spPr>
          <a:xfrm>
            <a:off x="323528" y="3717032"/>
            <a:ext cx="5076564" cy="584775"/>
          </a:xfrm>
          <a:prstGeom prst="rect">
            <a:avLst/>
          </a:prstGeom>
          <a:noFill/>
        </p:spPr>
        <p:txBody>
          <a:bodyPr wrap="square" rtlCol="0">
            <a:spAutoFit/>
          </a:bodyPr>
          <a:lstStyle/>
          <a:p>
            <a:r>
              <a:rPr lang="ja-JP" altLang="en-US" sz="3200" dirty="0" smtClean="0"/>
              <a:t>⑦ニトロセルロース</a:t>
            </a:r>
            <a:endParaRPr lang="en-US" altLang="ja-JP" sz="3200" dirty="0" smtClean="0"/>
          </a:p>
        </p:txBody>
      </p:sp>
      <p:pic>
        <p:nvPicPr>
          <p:cNvPr id="4099" name="Picture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51619" y="4301806"/>
            <a:ext cx="2080989" cy="116923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100" name="Picture 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996521" y="5572967"/>
            <a:ext cx="1767150" cy="110749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1" name="テキスト ボックス 10"/>
          <p:cNvSpPr txBox="1"/>
          <p:nvPr/>
        </p:nvSpPr>
        <p:spPr>
          <a:xfrm>
            <a:off x="3563888" y="4301807"/>
            <a:ext cx="4824536" cy="1015663"/>
          </a:xfrm>
          <a:prstGeom prst="rect">
            <a:avLst/>
          </a:prstGeom>
          <a:noFill/>
        </p:spPr>
        <p:txBody>
          <a:bodyPr wrap="square" rtlCol="0">
            <a:spAutoFit/>
          </a:bodyPr>
          <a:lstStyle/>
          <a:p>
            <a:r>
              <a:rPr kumimoji="1" lang="ja-JP" altLang="en-US" sz="2000" b="1" dirty="0" smtClean="0"/>
              <a:t>特長</a:t>
            </a:r>
            <a:endParaRPr kumimoji="1" lang="en-US" altLang="ja-JP" sz="2000" b="1" dirty="0" smtClean="0"/>
          </a:p>
          <a:p>
            <a:r>
              <a:rPr lang="ja-JP" altLang="en-US" sz="2000" dirty="0" smtClean="0"/>
              <a:t>・強度、柔軟性に優れている</a:t>
            </a:r>
            <a:endParaRPr lang="en-US" altLang="ja-JP" sz="2000" dirty="0" smtClean="0"/>
          </a:p>
          <a:p>
            <a:r>
              <a:rPr kumimoji="1" lang="ja-JP" altLang="en-US" sz="2000" dirty="0" smtClean="0"/>
              <a:t>・タンパク、核酸に高吸着能がある</a:t>
            </a:r>
            <a:endParaRPr kumimoji="1" lang="ja-JP" altLang="en-US" sz="2000" dirty="0"/>
          </a:p>
        </p:txBody>
      </p:sp>
      <p:graphicFrame>
        <p:nvGraphicFramePr>
          <p:cNvPr id="12" name="オブジェクト 11"/>
          <p:cNvGraphicFramePr>
            <a:graphicFrameLocks noChangeAspect="1"/>
          </p:cNvGraphicFramePr>
          <p:nvPr>
            <p:extLst>
              <p:ext uri="{D42A27DB-BD31-4B8C-83A1-F6EECF244321}">
                <p14:modId xmlns:p14="http://schemas.microsoft.com/office/powerpoint/2010/main" val="915347488"/>
              </p:ext>
            </p:extLst>
          </p:nvPr>
        </p:nvGraphicFramePr>
        <p:xfrm>
          <a:off x="3748530" y="5480917"/>
          <a:ext cx="3663163" cy="815684"/>
        </p:xfrm>
        <a:graphic>
          <a:graphicData uri="http://schemas.openxmlformats.org/presentationml/2006/ole">
            <mc:AlternateContent xmlns:mc="http://schemas.openxmlformats.org/markup-compatibility/2006">
              <mc:Choice xmlns:v="urn:schemas-microsoft-com:vml" Requires="v">
                <p:oleObj spid="_x0000_s4121" name="ワークシート" r:id="rId8" imgW="2352805" imgH="523941" progId="Excel.Sheet.12">
                  <p:embed/>
                </p:oleObj>
              </mc:Choice>
              <mc:Fallback>
                <p:oleObj name="ワークシート" r:id="rId8" imgW="2352805" imgH="523941" progId="Excel.Sheet.12">
                  <p:embed/>
                  <p:pic>
                    <p:nvPicPr>
                      <p:cNvPr id="0" name=""/>
                      <p:cNvPicPr/>
                      <p:nvPr/>
                    </p:nvPicPr>
                    <p:blipFill>
                      <a:blip r:embed="rId9"/>
                      <a:stretch>
                        <a:fillRect/>
                      </a:stretch>
                    </p:blipFill>
                    <p:spPr>
                      <a:xfrm>
                        <a:off x="3748530" y="5480917"/>
                        <a:ext cx="3663163" cy="815684"/>
                      </a:xfrm>
                      <a:prstGeom prst="rect">
                        <a:avLst/>
                      </a:prstGeom>
                    </p:spPr>
                  </p:pic>
                </p:oleObj>
              </mc:Fallback>
            </mc:AlternateContent>
          </a:graphicData>
        </a:graphic>
      </p:graphicFrame>
      <p:sp>
        <p:nvSpPr>
          <p:cNvPr id="13" name="正方形/長方形 12"/>
          <p:cNvSpPr/>
          <p:nvPr/>
        </p:nvSpPr>
        <p:spPr>
          <a:xfrm>
            <a:off x="3563888" y="4301806"/>
            <a:ext cx="4248472" cy="215153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94183445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ー 2"/>
          <p:cNvSpPr>
            <a:spLocks noGrp="1"/>
          </p:cNvSpPr>
          <p:nvPr>
            <p:ph idx="1"/>
          </p:nvPr>
        </p:nvSpPr>
        <p:spPr>
          <a:xfrm>
            <a:off x="179512" y="332656"/>
            <a:ext cx="8784976" cy="6120680"/>
          </a:xfrm>
        </p:spPr>
        <p:txBody>
          <a:bodyPr/>
          <a:lstStyle/>
          <a:p>
            <a:pPr marL="0" indent="0">
              <a:buNone/>
            </a:pPr>
            <a:r>
              <a:rPr kumimoji="1" lang="ja-JP" altLang="en-US" u="sng" dirty="0" smtClean="0"/>
              <a:t>選定の実験操作</a:t>
            </a:r>
            <a:endParaRPr kumimoji="1" lang="ja-JP" altLang="en-US" u="sng" dirty="0"/>
          </a:p>
        </p:txBody>
      </p:sp>
      <p:sp>
        <p:nvSpPr>
          <p:cNvPr id="16" name="テキスト ボックス 15"/>
          <p:cNvSpPr txBox="1"/>
          <p:nvPr/>
        </p:nvSpPr>
        <p:spPr>
          <a:xfrm>
            <a:off x="0" y="980728"/>
            <a:ext cx="9144000" cy="369332"/>
          </a:xfrm>
          <a:prstGeom prst="rect">
            <a:avLst/>
          </a:prstGeom>
          <a:noFill/>
        </p:spPr>
        <p:txBody>
          <a:bodyPr wrap="square" rtlCol="0">
            <a:spAutoFit/>
          </a:bodyPr>
          <a:lstStyle/>
          <a:p>
            <a:r>
              <a:rPr lang="en-US" altLang="ja-JP" u="sng" dirty="0" smtClean="0"/>
              <a:t>UV</a:t>
            </a:r>
            <a:r>
              <a:rPr lang="ja-JP" altLang="en-US" u="sng" dirty="0" smtClean="0"/>
              <a:t>クロスリンカー照射　</a:t>
            </a:r>
            <a:r>
              <a:rPr lang="en-US" altLang="ja-JP" u="sng" dirty="0" smtClean="0"/>
              <a:t>UV</a:t>
            </a:r>
            <a:r>
              <a:rPr lang="ja-JP" altLang="en-US" u="sng" dirty="0" smtClean="0"/>
              <a:t>トランスイルミネーター照射　</a:t>
            </a:r>
            <a:r>
              <a:rPr lang="en-US" altLang="ja-JP" u="sng" dirty="0" smtClean="0"/>
              <a:t>UV</a:t>
            </a:r>
            <a:r>
              <a:rPr lang="ja-JP" altLang="en-US" u="sng" dirty="0" smtClean="0"/>
              <a:t>照射無　スポット無の条件で行った </a:t>
            </a:r>
            <a:endParaRPr kumimoji="1" lang="ja-JP" altLang="en-US" u="sng" dirty="0"/>
          </a:p>
        </p:txBody>
      </p:sp>
      <p:sp>
        <p:nvSpPr>
          <p:cNvPr id="17" name="テキスト ボックス 16"/>
          <p:cNvSpPr txBox="1"/>
          <p:nvPr/>
        </p:nvSpPr>
        <p:spPr>
          <a:xfrm>
            <a:off x="72008" y="1484784"/>
            <a:ext cx="9036496" cy="2031325"/>
          </a:xfrm>
          <a:prstGeom prst="rect">
            <a:avLst/>
          </a:prstGeom>
          <a:noFill/>
        </p:spPr>
        <p:txBody>
          <a:bodyPr wrap="square" rtlCol="0">
            <a:spAutoFit/>
          </a:bodyPr>
          <a:lstStyle/>
          <a:p>
            <a:r>
              <a:rPr kumimoji="1" lang="ja-JP" altLang="en-US" dirty="0" smtClean="0"/>
              <a:t>① </a:t>
            </a:r>
            <a:r>
              <a:rPr lang="en-US" altLang="ja-JP" dirty="0" smtClean="0"/>
              <a:t>50μM</a:t>
            </a:r>
            <a:r>
              <a:rPr lang="ja-JP" altLang="en-US" dirty="0" smtClean="0"/>
              <a:t>ビオチン修飾</a:t>
            </a:r>
            <a:r>
              <a:rPr lang="en-US" altLang="ja-JP" dirty="0" smtClean="0"/>
              <a:t>Ligand</a:t>
            </a:r>
            <a:r>
              <a:rPr lang="ja-JP" altLang="en-US" dirty="0"/>
              <a:t> </a:t>
            </a:r>
            <a:r>
              <a:rPr lang="en-US" altLang="ja-JP" dirty="0" smtClean="0"/>
              <a:t>DNA </a:t>
            </a:r>
            <a:r>
              <a:rPr lang="ja-JP" altLang="en-US" dirty="0" smtClean="0"/>
              <a:t>溶液を</a:t>
            </a:r>
            <a:r>
              <a:rPr lang="en-US" altLang="ja-JP" dirty="0" smtClean="0"/>
              <a:t>SSC</a:t>
            </a:r>
            <a:r>
              <a:rPr lang="ja-JP" altLang="en-US" dirty="0" smtClean="0"/>
              <a:t>バッファーで</a:t>
            </a:r>
            <a:r>
              <a:rPr lang="en-US" altLang="ja-JP" dirty="0" smtClean="0"/>
              <a:t>20μM</a:t>
            </a:r>
            <a:r>
              <a:rPr lang="ja-JP" altLang="en-US" dirty="0" smtClean="0"/>
              <a:t>に調製した。</a:t>
            </a:r>
            <a:endParaRPr lang="en-US" altLang="ja-JP" dirty="0" smtClean="0"/>
          </a:p>
          <a:p>
            <a:r>
              <a:rPr kumimoji="1" lang="ja-JP" altLang="en-US" dirty="0" smtClean="0"/>
              <a:t>②各メンブレンに対し、①の溶液を</a:t>
            </a:r>
            <a:r>
              <a:rPr kumimoji="1" lang="en-US" altLang="ja-JP" dirty="0" smtClean="0"/>
              <a:t>2μ</a:t>
            </a:r>
            <a:r>
              <a:rPr kumimoji="1" lang="ja-JP" altLang="en-US" dirty="0" err="1" smtClean="0"/>
              <a:t>ｌ</a:t>
            </a:r>
            <a:r>
              <a:rPr kumimoji="1" lang="ja-JP" altLang="en-US" dirty="0" smtClean="0"/>
              <a:t>ずつスポットし風乾させた。</a:t>
            </a:r>
            <a:endParaRPr kumimoji="1" lang="en-US" altLang="ja-JP" dirty="0" smtClean="0"/>
          </a:p>
          <a:p>
            <a:r>
              <a:rPr lang="ja-JP" altLang="en-US" dirty="0" smtClean="0"/>
              <a:t>③</a:t>
            </a:r>
            <a:r>
              <a:rPr lang="en-US" altLang="ja-JP" dirty="0" smtClean="0"/>
              <a:t>UV</a:t>
            </a:r>
            <a:r>
              <a:rPr lang="ja-JP" altLang="en-US" dirty="0" smtClean="0"/>
              <a:t>照射を行うものには、各照射装置で</a:t>
            </a:r>
            <a:r>
              <a:rPr lang="en-US" altLang="ja-JP" dirty="0" smtClean="0"/>
              <a:t>350mJ/cm^2 </a:t>
            </a:r>
            <a:r>
              <a:rPr lang="ja-JP" altLang="en-US" dirty="0" smtClean="0"/>
              <a:t>に設定して</a:t>
            </a:r>
            <a:r>
              <a:rPr lang="en-US" altLang="ja-JP" dirty="0" smtClean="0"/>
              <a:t>UV</a:t>
            </a:r>
            <a:r>
              <a:rPr lang="ja-JP" altLang="en-US" dirty="0" smtClean="0"/>
              <a:t>照射を二回行った</a:t>
            </a:r>
            <a:endParaRPr lang="en-US" altLang="ja-JP" dirty="0" smtClean="0"/>
          </a:p>
          <a:p>
            <a:r>
              <a:rPr kumimoji="1" lang="ja-JP" altLang="en-US" dirty="0" smtClean="0"/>
              <a:t>④</a:t>
            </a:r>
            <a:r>
              <a:rPr lang="ja-JP" altLang="en-US" dirty="0" smtClean="0"/>
              <a:t>サンプル瓶にうつし、撹拌させながら</a:t>
            </a:r>
            <a:r>
              <a:rPr lang="en-US" altLang="ja-JP" dirty="0" smtClean="0"/>
              <a:t>0.1</a:t>
            </a:r>
            <a:r>
              <a:rPr lang="ja-JP" altLang="en-US" dirty="0" smtClean="0"/>
              <a:t>％</a:t>
            </a:r>
            <a:r>
              <a:rPr lang="en-US" altLang="ja-JP" dirty="0" smtClean="0"/>
              <a:t>PBST</a:t>
            </a:r>
            <a:r>
              <a:rPr lang="ja-JP" altLang="en-US" dirty="0" smtClean="0"/>
              <a:t>で</a:t>
            </a:r>
            <a:r>
              <a:rPr lang="en-US" altLang="ja-JP" dirty="0" smtClean="0"/>
              <a:t>10</a:t>
            </a:r>
            <a:r>
              <a:rPr lang="ja-JP" altLang="en-US" dirty="0" smtClean="0"/>
              <a:t>分間洗浄した。</a:t>
            </a:r>
            <a:endParaRPr lang="en-US" altLang="ja-JP" dirty="0" smtClean="0"/>
          </a:p>
          <a:p>
            <a:r>
              <a:rPr kumimoji="1" lang="ja-JP" altLang="en-US" dirty="0" smtClean="0"/>
              <a:t>⑤風乾後、ウェルに入れ、</a:t>
            </a:r>
            <a:r>
              <a:rPr kumimoji="1" lang="en-US" altLang="ja-JP" dirty="0" smtClean="0"/>
              <a:t>2</a:t>
            </a:r>
            <a:r>
              <a:rPr kumimoji="1" lang="ja-JP" altLang="en-US" dirty="0" smtClean="0"/>
              <a:t>％</a:t>
            </a:r>
            <a:r>
              <a:rPr kumimoji="1" lang="en-US" altLang="ja-JP" dirty="0" smtClean="0"/>
              <a:t>BSA-PBST</a:t>
            </a:r>
            <a:r>
              <a:rPr kumimoji="1" lang="ja-JP" altLang="en-US" dirty="0" smtClean="0"/>
              <a:t>で</a:t>
            </a:r>
            <a:r>
              <a:rPr lang="ja-JP" altLang="en-US" dirty="0" smtClean="0"/>
              <a:t>１時間</a:t>
            </a:r>
            <a:r>
              <a:rPr kumimoji="1" lang="ja-JP" altLang="en-US" dirty="0" smtClean="0"/>
              <a:t>ブロッキングした。</a:t>
            </a:r>
            <a:endParaRPr kumimoji="1" lang="en-US" altLang="ja-JP" dirty="0" smtClean="0"/>
          </a:p>
          <a:p>
            <a:r>
              <a:rPr lang="ja-JP" altLang="en-US" dirty="0" smtClean="0"/>
              <a:t>⑥洗浄、風乾後 </a:t>
            </a:r>
            <a:r>
              <a:rPr lang="en-US" altLang="ja-JP" dirty="0" smtClean="0"/>
              <a:t>0.2</a:t>
            </a:r>
            <a:r>
              <a:rPr lang="ja-JP" altLang="en-US" dirty="0" smtClean="0"/>
              <a:t>％</a:t>
            </a:r>
            <a:r>
              <a:rPr lang="en-US" altLang="ja-JP" dirty="0" smtClean="0"/>
              <a:t>-PBST</a:t>
            </a:r>
            <a:r>
              <a:rPr lang="ja-JP" altLang="en-US" dirty="0" smtClean="0"/>
              <a:t>で</a:t>
            </a:r>
            <a:r>
              <a:rPr lang="en-US" altLang="ja-JP" dirty="0" smtClean="0"/>
              <a:t>5000</a:t>
            </a:r>
            <a:r>
              <a:rPr lang="ja-JP" altLang="en-US" dirty="0" smtClean="0"/>
              <a:t>倍希釈した</a:t>
            </a:r>
            <a:r>
              <a:rPr lang="en-US" altLang="ja-JP" dirty="0" smtClean="0"/>
              <a:t>HRP</a:t>
            </a:r>
            <a:r>
              <a:rPr lang="ja-JP" altLang="en-US" dirty="0" smtClean="0"/>
              <a:t>標識ストレプトアビジンと</a:t>
            </a:r>
            <a:r>
              <a:rPr lang="en-US" altLang="ja-JP" dirty="0" smtClean="0"/>
              <a:t>1</a:t>
            </a:r>
            <a:r>
              <a:rPr lang="ja-JP" altLang="en-US" dirty="0" smtClean="0"/>
              <a:t>時間反応させた</a:t>
            </a:r>
            <a:endParaRPr lang="en-US" altLang="ja-JP" dirty="0" smtClean="0"/>
          </a:p>
          <a:p>
            <a:r>
              <a:rPr kumimoji="1" lang="ja-JP" altLang="en-US" dirty="0" smtClean="0"/>
              <a:t>⑦洗浄、風乾後 </a:t>
            </a:r>
            <a:r>
              <a:rPr kumimoji="1" lang="en-US" altLang="ja-JP" dirty="0" smtClean="0"/>
              <a:t>ABTS</a:t>
            </a:r>
            <a:r>
              <a:rPr kumimoji="1" lang="ja-JP" altLang="en-US" dirty="0" smtClean="0"/>
              <a:t>溶液</a:t>
            </a:r>
            <a:r>
              <a:rPr lang="ja-JP" altLang="en-US" dirty="0" smtClean="0"/>
              <a:t>を加え、</a:t>
            </a:r>
            <a:r>
              <a:rPr lang="en-US" altLang="ja-JP" dirty="0" smtClean="0"/>
              <a:t>25</a:t>
            </a:r>
            <a:r>
              <a:rPr lang="ja-JP" altLang="en-US" dirty="0" smtClean="0"/>
              <a:t>℃で</a:t>
            </a:r>
            <a:r>
              <a:rPr lang="en-US" altLang="ja-JP" dirty="0" smtClean="0"/>
              <a:t>30</a:t>
            </a:r>
            <a:r>
              <a:rPr lang="ja-JP" altLang="en-US" dirty="0" smtClean="0"/>
              <a:t>分インキュベートし、発色させ測定した。</a:t>
            </a:r>
            <a:endParaRPr kumimoji="1" lang="ja-JP" altLang="en-US" dirty="0"/>
          </a:p>
        </p:txBody>
      </p:sp>
      <p:sp>
        <p:nvSpPr>
          <p:cNvPr id="18" name="正方形/長方形 17"/>
          <p:cNvSpPr/>
          <p:nvPr/>
        </p:nvSpPr>
        <p:spPr>
          <a:xfrm>
            <a:off x="72008" y="1484785"/>
            <a:ext cx="9036496" cy="2066018"/>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9" name="右矢印 68"/>
          <p:cNvSpPr/>
          <p:nvPr/>
        </p:nvSpPr>
        <p:spPr>
          <a:xfrm>
            <a:off x="611560" y="5985854"/>
            <a:ext cx="648072" cy="323466"/>
          </a:xfrm>
          <a:prstGeom prst="rightArrow">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 name="テキスト ボックス 69"/>
          <p:cNvSpPr txBox="1"/>
          <p:nvPr/>
        </p:nvSpPr>
        <p:spPr>
          <a:xfrm>
            <a:off x="323528" y="5538718"/>
            <a:ext cx="1152128" cy="338554"/>
          </a:xfrm>
          <a:prstGeom prst="rect">
            <a:avLst/>
          </a:prstGeom>
          <a:noFill/>
        </p:spPr>
        <p:txBody>
          <a:bodyPr wrap="square" rtlCol="0">
            <a:spAutoFit/>
          </a:bodyPr>
          <a:lstStyle/>
          <a:p>
            <a:r>
              <a:rPr kumimoji="1" lang="ja-JP" altLang="en-US" sz="1600" dirty="0" smtClean="0"/>
              <a:t>洗浄・風乾</a:t>
            </a:r>
            <a:endParaRPr kumimoji="1" lang="ja-JP" altLang="en-US" sz="1600" dirty="0"/>
          </a:p>
        </p:txBody>
      </p:sp>
      <p:sp>
        <p:nvSpPr>
          <p:cNvPr id="71" name="右矢印 70"/>
          <p:cNvSpPr/>
          <p:nvPr/>
        </p:nvSpPr>
        <p:spPr>
          <a:xfrm>
            <a:off x="3995936" y="5949280"/>
            <a:ext cx="648072" cy="323466"/>
          </a:xfrm>
          <a:prstGeom prst="rightArrow">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80" name="グループ化 79"/>
          <p:cNvGrpSpPr/>
          <p:nvPr/>
        </p:nvGrpSpPr>
        <p:grpSpPr>
          <a:xfrm>
            <a:off x="1691680" y="5351730"/>
            <a:ext cx="1902308" cy="1029598"/>
            <a:chOff x="1691680" y="5351730"/>
            <a:chExt cx="1902308" cy="1029598"/>
          </a:xfrm>
        </p:grpSpPr>
        <p:grpSp>
          <p:nvGrpSpPr>
            <p:cNvPr id="54" name="グループ化 53"/>
            <p:cNvGrpSpPr/>
            <p:nvPr/>
          </p:nvGrpSpPr>
          <p:grpSpPr>
            <a:xfrm>
              <a:off x="1691680" y="5780600"/>
              <a:ext cx="1902308" cy="600728"/>
              <a:chOff x="5982060" y="3980400"/>
              <a:chExt cx="1902308" cy="600728"/>
            </a:xfrm>
          </p:grpSpPr>
          <p:sp>
            <p:nvSpPr>
              <p:cNvPr id="55" name="正方形/長方形 54"/>
              <p:cNvSpPr/>
              <p:nvPr/>
            </p:nvSpPr>
            <p:spPr>
              <a:xfrm>
                <a:off x="5982060" y="4437112"/>
                <a:ext cx="1902308" cy="144016"/>
              </a:xfrm>
              <a:prstGeom prst="rect">
                <a:avLst/>
              </a:prstGeom>
              <a:solidFill>
                <a:srgbClr val="FFFF00">
                  <a:alpha val="5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56" name="グループ化 55"/>
              <p:cNvGrpSpPr/>
              <p:nvPr/>
            </p:nvGrpSpPr>
            <p:grpSpPr>
              <a:xfrm>
                <a:off x="6274502" y="4005064"/>
                <a:ext cx="457738" cy="456712"/>
                <a:chOff x="-1836712" y="1519273"/>
                <a:chExt cx="576064" cy="705664"/>
              </a:xfrm>
            </p:grpSpPr>
            <p:grpSp>
              <p:nvGrpSpPr>
                <p:cNvPr id="65" name="グループ化 64"/>
                <p:cNvGrpSpPr/>
                <p:nvPr/>
              </p:nvGrpSpPr>
              <p:grpSpPr>
                <a:xfrm>
                  <a:off x="-1637227" y="1656971"/>
                  <a:ext cx="376579" cy="567966"/>
                  <a:chOff x="-1706332" y="766409"/>
                  <a:chExt cx="1702335" cy="1440159"/>
                </a:xfrm>
                <a:solidFill>
                  <a:srgbClr val="FF0000"/>
                </a:solidFill>
              </p:grpSpPr>
              <p:sp>
                <p:nvSpPr>
                  <p:cNvPr id="67" name="正方形/長方形 66"/>
                  <p:cNvSpPr/>
                  <p:nvPr/>
                </p:nvSpPr>
                <p:spPr>
                  <a:xfrm rot="3742024">
                    <a:off x="-2201814" y="1261891"/>
                    <a:ext cx="1440159" cy="44919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8" name="正方形/長方形 67"/>
                  <p:cNvSpPr/>
                  <p:nvPr/>
                </p:nvSpPr>
                <p:spPr>
                  <a:xfrm>
                    <a:off x="-1073784" y="1988840"/>
                    <a:ext cx="1069787" cy="216024"/>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66" name="円/楕円 65"/>
                <p:cNvSpPr/>
                <p:nvPr/>
              </p:nvSpPr>
              <p:spPr>
                <a:xfrm>
                  <a:off x="-1836712" y="1519273"/>
                  <a:ext cx="249168" cy="181535"/>
                </a:xfrm>
                <a:prstGeom prst="ellips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57" name="グループ化 56"/>
              <p:cNvGrpSpPr/>
              <p:nvPr/>
            </p:nvGrpSpPr>
            <p:grpSpPr>
              <a:xfrm>
                <a:off x="7092280" y="3980400"/>
                <a:ext cx="457738" cy="456712"/>
                <a:chOff x="-1836712" y="1519273"/>
                <a:chExt cx="576064" cy="705664"/>
              </a:xfrm>
            </p:grpSpPr>
            <p:grpSp>
              <p:nvGrpSpPr>
                <p:cNvPr id="61" name="グループ化 60"/>
                <p:cNvGrpSpPr/>
                <p:nvPr/>
              </p:nvGrpSpPr>
              <p:grpSpPr>
                <a:xfrm>
                  <a:off x="-1637227" y="1656971"/>
                  <a:ext cx="376579" cy="567966"/>
                  <a:chOff x="-1706332" y="766409"/>
                  <a:chExt cx="1702335" cy="1440159"/>
                </a:xfrm>
                <a:solidFill>
                  <a:srgbClr val="FF0000"/>
                </a:solidFill>
              </p:grpSpPr>
              <p:sp>
                <p:nvSpPr>
                  <p:cNvPr id="63" name="正方形/長方形 62"/>
                  <p:cNvSpPr/>
                  <p:nvPr/>
                </p:nvSpPr>
                <p:spPr>
                  <a:xfrm rot="3742024">
                    <a:off x="-2201814" y="1261891"/>
                    <a:ext cx="1440159" cy="44919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4" name="正方形/長方形 63"/>
                  <p:cNvSpPr/>
                  <p:nvPr/>
                </p:nvSpPr>
                <p:spPr>
                  <a:xfrm>
                    <a:off x="-1073784" y="1988840"/>
                    <a:ext cx="1069787" cy="216024"/>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62" name="円/楕円 61"/>
                <p:cNvSpPr/>
                <p:nvPr/>
              </p:nvSpPr>
              <p:spPr>
                <a:xfrm>
                  <a:off x="-1836712" y="1519273"/>
                  <a:ext cx="249168" cy="181535"/>
                </a:xfrm>
                <a:prstGeom prst="ellips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58" name="円/楕円 57"/>
              <p:cNvSpPr/>
              <p:nvPr/>
            </p:nvSpPr>
            <p:spPr>
              <a:xfrm>
                <a:off x="6020862" y="4169428"/>
                <a:ext cx="253640" cy="236773"/>
              </a:xfrm>
              <a:prstGeom prst="ellipse">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9" name="円/楕円 58"/>
              <p:cNvSpPr/>
              <p:nvPr/>
            </p:nvSpPr>
            <p:spPr>
              <a:xfrm>
                <a:off x="6804248" y="4200339"/>
                <a:ext cx="253640" cy="236773"/>
              </a:xfrm>
              <a:prstGeom prst="ellipse">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円/楕円 59"/>
              <p:cNvSpPr/>
              <p:nvPr/>
            </p:nvSpPr>
            <p:spPr>
              <a:xfrm>
                <a:off x="7630728" y="4200339"/>
                <a:ext cx="253640" cy="236773"/>
              </a:xfrm>
              <a:prstGeom prst="ellipse">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75" name="グループ化 74"/>
            <p:cNvGrpSpPr/>
            <p:nvPr/>
          </p:nvGrpSpPr>
          <p:grpSpPr>
            <a:xfrm>
              <a:off x="1839094" y="5371495"/>
              <a:ext cx="488044" cy="525542"/>
              <a:chOff x="9504548" y="5013177"/>
              <a:chExt cx="488044" cy="525542"/>
            </a:xfrm>
          </p:grpSpPr>
          <p:sp>
            <p:nvSpPr>
              <p:cNvPr id="73" name="乗算記号 72"/>
              <p:cNvSpPr/>
              <p:nvPr/>
            </p:nvSpPr>
            <p:spPr>
              <a:xfrm>
                <a:off x="9504548" y="5013177"/>
                <a:ext cx="468052" cy="525542"/>
              </a:xfrm>
              <a:prstGeom prst="mathMultiply">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4" name="円/楕円 73"/>
              <p:cNvSpPr/>
              <p:nvPr/>
            </p:nvSpPr>
            <p:spPr>
              <a:xfrm>
                <a:off x="9848576" y="5013177"/>
                <a:ext cx="144016" cy="139825"/>
              </a:xfrm>
              <a:prstGeom prst="ellipse">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76" name="グループ化 75"/>
            <p:cNvGrpSpPr/>
            <p:nvPr/>
          </p:nvGrpSpPr>
          <p:grpSpPr>
            <a:xfrm>
              <a:off x="2663509" y="5351730"/>
              <a:ext cx="488044" cy="525542"/>
              <a:chOff x="9504548" y="5013177"/>
              <a:chExt cx="488044" cy="525542"/>
            </a:xfrm>
          </p:grpSpPr>
          <p:sp>
            <p:nvSpPr>
              <p:cNvPr id="77" name="乗算記号 76"/>
              <p:cNvSpPr/>
              <p:nvPr/>
            </p:nvSpPr>
            <p:spPr>
              <a:xfrm>
                <a:off x="9504548" y="5013177"/>
                <a:ext cx="468052" cy="525542"/>
              </a:xfrm>
              <a:prstGeom prst="mathMultiply">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8" name="円/楕円 77"/>
              <p:cNvSpPr/>
              <p:nvPr/>
            </p:nvSpPr>
            <p:spPr>
              <a:xfrm>
                <a:off x="9848576" y="5013177"/>
                <a:ext cx="144016" cy="139825"/>
              </a:xfrm>
              <a:prstGeom prst="ellipse">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sp>
        <p:nvSpPr>
          <p:cNvPr id="79" name="テキスト ボックス 78"/>
          <p:cNvSpPr txBox="1"/>
          <p:nvPr/>
        </p:nvSpPr>
        <p:spPr>
          <a:xfrm>
            <a:off x="1938972" y="6412780"/>
            <a:ext cx="2344488" cy="338554"/>
          </a:xfrm>
          <a:prstGeom prst="rect">
            <a:avLst/>
          </a:prstGeom>
          <a:noFill/>
        </p:spPr>
        <p:txBody>
          <a:bodyPr wrap="square" rtlCol="0">
            <a:spAutoFit/>
          </a:bodyPr>
          <a:lstStyle/>
          <a:p>
            <a:r>
              <a:rPr lang="en-US" altLang="ja-JP" sz="1600" dirty="0" smtClean="0"/>
              <a:t>HRP</a:t>
            </a:r>
            <a:r>
              <a:rPr lang="ja-JP" altLang="en-US" sz="1600" dirty="0" smtClean="0"/>
              <a:t>標識</a:t>
            </a:r>
            <a:r>
              <a:rPr lang="en-US" altLang="ja-JP" sz="1600" dirty="0" smtClean="0"/>
              <a:t>SA</a:t>
            </a:r>
            <a:endParaRPr kumimoji="1" lang="ja-JP" altLang="en-US" sz="1600" dirty="0"/>
          </a:p>
        </p:txBody>
      </p:sp>
      <p:grpSp>
        <p:nvGrpSpPr>
          <p:cNvPr id="81" name="グループ化 80"/>
          <p:cNvGrpSpPr/>
          <p:nvPr/>
        </p:nvGrpSpPr>
        <p:grpSpPr>
          <a:xfrm>
            <a:off x="5487068" y="5324546"/>
            <a:ext cx="1902308" cy="1029598"/>
            <a:chOff x="1691680" y="5351730"/>
            <a:chExt cx="1902308" cy="1029598"/>
          </a:xfrm>
        </p:grpSpPr>
        <p:grpSp>
          <p:nvGrpSpPr>
            <p:cNvPr id="82" name="グループ化 81"/>
            <p:cNvGrpSpPr/>
            <p:nvPr/>
          </p:nvGrpSpPr>
          <p:grpSpPr>
            <a:xfrm>
              <a:off x="1691680" y="5780600"/>
              <a:ext cx="1902308" cy="600728"/>
              <a:chOff x="5982060" y="3980400"/>
              <a:chExt cx="1902308" cy="600728"/>
            </a:xfrm>
          </p:grpSpPr>
          <p:sp>
            <p:nvSpPr>
              <p:cNvPr id="89" name="正方形/長方形 88"/>
              <p:cNvSpPr/>
              <p:nvPr/>
            </p:nvSpPr>
            <p:spPr>
              <a:xfrm>
                <a:off x="5982060" y="4437112"/>
                <a:ext cx="1902308" cy="144016"/>
              </a:xfrm>
              <a:prstGeom prst="rect">
                <a:avLst/>
              </a:prstGeom>
              <a:solidFill>
                <a:srgbClr val="FFFF00">
                  <a:alpha val="5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90" name="グループ化 89"/>
              <p:cNvGrpSpPr/>
              <p:nvPr/>
            </p:nvGrpSpPr>
            <p:grpSpPr>
              <a:xfrm>
                <a:off x="6274502" y="4005064"/>
                <a:ext cx="457738" cy="456712"/>
                <a:chOff x="-1836712" y="1519273"/>
                <a:chExt cx="576064" cy="705664"/>
              </a:xfrm>
            </p:grpSpPr>
            <p:grpSp>
              <p:nvGrpSpPr>
                <p:cNvPr id="99" name="グループ化 98"/>
                <p:cNvGrpSpPr/>
                <p:nvPr/>
              </p:nvGrpSpPr>
              <p:grpSpPr>
                <a:xfrm>
                  <a:off x="-1637227" y="1656971"/>
                  <a:ext cx="376579" cy="567966"/>
                  <a:chOff x="-1706332" y="766409"/>
                  <a:chExt cx="1702335" cy="1440159"/>
                </a:xfrm>
                <a:solidFill>
                  <a:srgbClr val="FF0000"/>
                </a:solidFill>
              </p:grpSpPr>
              <p:sp>
                <p:nvSpPr>
                  <p:cNvPr id="101" name="正方形/長方形 100"/>
                  <p:cNvSpPr/>
                  <p:nvPr/>
                </p:nvSpPr>
                <p:spPr>
                  <a:xfrm rot="3742024">
                    <a:off x="-2201814" y="1261891"/>
                    <a:ext cx="1440159" cy="44919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2" name="正方形/長方形 101"/>
                  <p:cNvSpPr/>
                  <p:nvPr/>
                </p:nvSpPr>
                <p:spPr>
                  <a:xfrm>
                    <a:off x="-1073784" y="1988840"/>
                    <a:ext cx="1069787" cy="216024"/>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100" name="円/楕円 99"/>
                <p:cNvSpPr/>
                <p:nvPr/>
              </p:nvSpPr>
              <p:spPr>
                <a:xfrm>
                  <a:off x="-1836712" y="1519273"/>
                  <a:ext cx="249168" cy="181535"/>
                </a:xfrm>
                <a:prstGeom prst="ellips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91" name="グループ化 90"/>
              <p:cNvGrpSpPr/>
              <p:nvPr/>
            </p:nvGrpSpPr>
            <p:grpSpPr>
              <a:xfrm>
                <a:off x="7173261" y="3980400"/>
                <a:ext cx="414011" cy="456712"/>
                <a:chOff x="-1734799" y="1519273"/>
                <a:chExt cx="521034" cy="705664"/>
              </a:xfrm>
            </p:grpSpPr>
            <p:grpSp>
              <p:nvGrpSpPr>
                <p:cNvPr id="95" name="グループ化 94"/>
                <p:cNvGrpSpPr/>
                <p:nvPr/>
              </p:nvGrpSpPr>
              <p:grpSpPr>
                <a:xfrm>
                  <a:off x="-1595992" y="1656971"/>
                  <a:ext cx="382227" cy="567966"/>
                  <a:chOff x="-1519929" y="766409"/>
                  <a:chExt cx="1727868" cy="1440159"/>
                </a:xfrm>
                <a:solidFill>
                  <a:srgbClr val="FF0000"/>
                </a:solidFill>
              </p:grpSpPr>
              <p:sp>
                <p:nvSpPr>
                  <p:cNvPr id="97" name="正方形/長方形 96"/>
                  <p:cNvSpPr/>
                  <p:nvPr/>
                </p:nvSpPr>
                <p:spPr>
                  <a:xfrm rot="3742024">
                    <a:off x="-2015412" y="1261892"/>
                    <a:ext cx="1440159" cy="449193"/>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8" name="正方形/長方形 97"/>
                  <p:cNvSpPr/>
                  <p:nvPr/>
                </p:nvSpPr>
                <p:spPr>
                  <a:xfrm>
                    <a:off x="-861849" y="1988840"/>
                    <a:ext cx="1069788" cy="216024"/>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96" name="円/楕円 95"/>
                <p:cNvSpPr/>
                <p:nvPr/>
              </p:nvSpPr>
              <p:spPr>
                <a:xfrm>
                  <a:off x="-1734799" y="1519273"/>
                  <a:ext cx="249168" cy="181535"/>
                </a:xfrm>
                <a:prstGeom prst="ellips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92" name="円/楕円 91"/>
              <p:cNvSpPr/>
              <p:nvPr/>
            </p:nvSpPr>
            <p:spPr>
              <a:xfrm>
                <a:off x="6020862" y="4169428"/>
                <a:ext cx="253640" cy="236773"/>
              </a:xfrm>
              <a:prstGeom prst="ellipse">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3" name="円/楕円 92"/>
              <p:cNvSpPr/>
              <p:nvPr/>
            </p:nvSpPr>
            <p:spPr>
              <a:xfrm>
                <a:off x="6804248" y="4200339"/>
                <a:ext cx="253640" cy="236773"/>
              </a:xfrm>
              <a:prstGeom prst="ellipse">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4" name="円/楕円 93"/>
              <p:cNvSpPr/>
              <p:nvPr/>
            </p:nvSpPr>
            <p:spPr>
              <a:xfrm>
                <a:off x="7630728" y="4200339"/>
                <a:ext cx="253640" cy="236773"/>
              </a:xfrm>
              <a:prstGeom prst="ellipse">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83" name="グループ化 82"/>
            <p:cNvGrpSpPr/>
            <p:nvPr/>
          </p:nvGrpSpPr>
          <p:grpSpPr>
            <a:xfrm>
              <a:off x="1839094" y="5371495"/>
              <a:ext cx="488044" cy="525542"/>
              <a:chOff x="9504548" y="5013177"/>
              <a:chExt cx="488044" cy="525542"/>
            </a:xfrm>
          </p:grpSpPr>
          <p:sp>
            <p:nvSpPr>
              <p:cNvPr id="87" name="乗算記号 86"/>
              <p:cNvSpPr/>
              <p:nvPr/>
            </p:nvSpPr>
            <p:spPr>
              <a:xfrm>
                <a:off x="9504548" y="5013177"/>
                <a:ext cx="468052" cy="525542"/>
              </a:xfrm>
              <a:prstGeom prst="mathMultiply">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8" name="円/楕円 87"/>
              <p:cNvSpPr/>
              <p:nvPr/>
            </p:nvSpPr>
            <p:spPr>
              <a:xfrm>
                <a:off x="9848576" y="5013177"/>
                <a:ext cx="144016" cy="139825"/>
              </a:xfrm>
              <a:prstGeom prst="ellipse">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84" name="グループ化 83"/>
            <p:cNvGrpSpPr/>
            <p:nvPr/>
          </p:nvGrpSpPr>
          <p:grpSpPr>
            <a:xfrm>
              <a:off x="2756832" y="5351730"/>
              <a:ext cx="468052" cy="525542"/>
              <a:chOff x="9597871" y="5013177"/>
              <a:chExt cx="468052" cy="525542"/>
            </a:xfrm>
          </p:grpSpPr>
          <p:sp>
            <p:nvSpPr>
              <p:cNvPr id="85" name="乗算記号 84"/>
              <p:cNvSpPr/>
              <p:nvPr/>
            </p:nvSpPr>
            <p:spPr>
              <a:xfrm>
                <a:off x="9597871" y="5013177"/>
                <a:ext cx="468052" cy="525542"/>
              </a:xfrm>
              <a:prstGeom prst="mathMultiply">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6" name="円/楕円 85"/>
              <p:cNvSpPr/>
              <p:nvPr/>
            </p:nvSpPr>
            <p:spPr>
              <a:xfrm>
                <a:off x="9848576" y="5013177"/>
                <a:ext cx="144016" cy="139825"/>
              </a:xfrm>
              <a:prstGeom prst="ellipse">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sp>
        <p:nvSpPr>
          <p:cNvPr id="103" name="テキスト ボックス 102"/>
          <p:cNvSpPr txBox="1"/>
          <p:nvPr/>
        </p:nvSpPr>
        <p:spPr>
          <a:xfrm>
            <a:off x="3779912" y="5589240"/>
            <a:ext cx="1152128" cy="338554"/>
          </a:xfrm>
          <a:prstGeom prst="rect">
            <a:avLst/>
          </a:prstGeom>
          <a:noFill/>
        </p:spPr>
        <p:txBody>
          <a:bodyPr wrap="square" rtlCol="0">
            <a:spAutoFit/>
          </a:bodyPr>
          <a:lstStyle/>
          <a:p>
            <a:r>
              <a:rPr kumimoji="1" lang="ja-JP" altLang="en-US" sz="1600" dirty="0" smtClean="0"/>
              <a:t>洗浄・風乾</a:t>
            </a:r>
            <a:endParaRPr kumimoji="1" lang="ja-JP" altLang="en-US" sz="1600" dirty="0"/>
          </a:p>
        </p:txBody>
      </p:sp>
      <p:sp>
        <p:nvSpPr>
          <p:cNvPr id="104" name="右カーブ矢印 103"/>
          <p:cNvSpPr/>
          <p:nvPr/>
        </p:nvSpPr>
        <p:spPr>
          <a:xfrm>
            <a:off x="5982061" y="4941168"/>
            <a:ext cx="327196" cy="453290"/>
          </a:xfrm>
          <a:prstGeom prst="curvedRightArrow">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sp>
        <p:nvSpPr>
          <p:cNvPr id="105" name="星 5 104"/>
          <p:cNvSpPr/>
          <p:nvPr/>
        </p:nvSpPr>
        <p:spPr>
          <a:xfrm>
            <a:off x="6373496" y="4799248"/>
            <a:ext cx="219216" cy="283840"/>
          </a:xfrm>
          <a:prstGeom prst="star5">
            <a:avLst/>
          </a:prstGeom>
          <a:no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7" name="星 5 106"/>
          <p:cNvSpPr/>
          <p:nvPr/>
        </p:nvSpPr>
        <p:spPr>
          <a:xfrm>
            <a:off x="6300192" y="5161384"/>
            <a:ext cx="219216" cy="283840"/>
          </a:xfrm>
          <a:prstGeom prst="star5">
            <a:avLst/>
          </a:prstGeom>
          <a:solidFill>
            <a:srgbClr val="92D050"/>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8" name="右カーブ矢印 107"/>
          <p:cNvSpPr/>
          <p:nvPr/>
        </p:nvSpPr>
        <p:spPr>
          <a:xfrm>
            <a:off x="7020272" y="5013176"/>
            <a:ext cx="327196" cy="453290"/>
          </a:xfrm>
          <a:prstGeom prst="curvedRightArrow">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sp>
        <p:nvSpPr>
          <p:cNvPr id="109" name="星 5 108"/>
          <p:cNvSpPr/>
          <p:nvPr/>
        </p:nvSpPr>
        <p:spPr>
          <a:xfrm>
            <a:off x="7411707" y="4871256"/>
            <a:ext cx="219216" cy="283840"/>
          </a:xfrm>
          <a:prstGeom prst="star5">
            <a:avLst/>
          </a:prstGeom>
          <a:no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0" name="星 5 109"/>
          <p:cNvSpPr/>
          <p:nvPr/>
        </p:nvSpPr>
        <p:spPr>
          <a:xfrm>
            <a:off x="7338403" y="5233392"/>
            <a:ext cx="219216" cy="283840"/>
          </a:xfrm>
          <a:prstGeom prst="star5">
            <a:avLst/>
          </a:prstGeom>
          <a:solidFill>
            <a:srgbClr val="92D050"/>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1" name="テキスト ボックス 110"/>
          <p:cNvSpPr txBox="1"/>
          <p:nvPr/>
        </p:nvSpPr>
        <p:spPr>
          <a:xfrm>
            <a:off x="5825035" y="6428937"/>
            <a:ext cx="1434209" cy="369332"/>
          </a:xfrm>
          <a:prstGeom prst="rect">
            <a:avLst/>
          </a:prstGeom>
          <a:noFill/>
        </p:spPr>
        <p:txBody>
          <a:bodyPr wrap="square" rtlCol="0">
            <a:spAutoFit/>
          </a:bodyPr>
          <a:lstStyle/>
          <a:p>
            <a:r>
              <a:rPr kumimoji="1" lang="en-US" altLang="ja-JP" dirty="0" smtClean="0"/>
              <a:t>ABTS</a:t>
            </a:r>
            <a:r>
              <a:rPr lang="ja-JP" altLang="en-US" dirty="0" smtClean="0"/>
              <a:t>発色</a:t>
            </a:r>
            <a:endParaRPr kumimoji="1" lang="en-US" altLang="ja-JP" dirty="0" smtClean="0"/>
          </a:p>
        </p:txBody>
      </p:sp>
      <p:grpSp>
        <p:nvGrpSpPr>
          <p:cNvPr id="2" name="グループ化 1"/>
          <p:cNvGrpSpPr/>
          <p:nvPr/>
        </p:nvGrpSpPr>
        <p:grpSpPr>
          <a:xfrm>
            <a:off x="149412" y="3673171"/>
            <a:ext cx="7950980" cy="916341"/>
            <a:chOff x="149412" y="3673171"/>
            <a:chExt cx="7950980" cy="916341"/>
          </a:xfrm>
        </p:grpSpPr>
        <p:sp>
          <p:nvSpPr>
            <p:cNvPr id="4" name="正方形/長方形 3"/>
            <p:cNvSpPr/>
            <p:nvPr/>
          </p:nvSpPr>
          <p:spPr>
            <a:xfrm>
              <a:off x="149412" y="4437112"/>
              <a:ext cx="1902308" cy="144016"/>
            </a:xfrm>
            <a:prstGeom prst="rect">
              <a:avLst/>
            </a:prstGeom>
            <a:solidFill>
              <a:srgbClr val="FFFF00">
                <a:alpha val="5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10" name="グループ化 9"/>
            <p:cNvGrpSpPr/>
            <p:nvPr/>
          </p:nvGrpSpPr>
          <p:grpSpPr>
            <a:xfrm>
              <a:off x="329287" y="3813379"/>
              <a:ext cx="457738" cy="456712"/>
              <a:chOff x="-1836712" y="1519273"/>
              <a:chExt cx="576064" cy="705664"/>
            </a:xfrm>
          </p:grpSpPr>
          <p:grpSp>
            <p:nvGrpSpPr>
              <p:cNvPr id="8" name="グループ化 7"/>
              <p:cNvGrpSpPr/>
              <p:nvPr/>
            </p:nvGrpSpPr>
            <p:grpSpPr>
              <a:xfrm>
                <a:off x="-1637227" y="1656971"/>
                <a:ext cx="376579" cy="567966"/>
                <a:chOff x="-1706332" y="766409"/>
                <a:chExt cx="1702335" cy="1440159"/>
              </a:xfrm>
              <a:solidFill>
                <a:srgbClr val="FF0000"/>
              </a:solidFill>
            </p:grpSpPr>
            <p:sp>
              <p:nvSpPr>
                <p:cNvPr id="6" name="正方形/長方形 5"/>
                <p:cNvSpPr/>
                <p:nvPr/>
              </p:nvSpPr>
              <p:spPr>
                <a:xfrm rot="3742024">
                  <a:off x="-2201814" y="1261891"/>
                  <a:ext cx="1440159" cy="44919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 name="正方形/長方形 6"/>
                <p:cNvSpPr/>
                <p:nvPr/>
              </p:nvSpPr>
              <p:spPr>
                <a:xfrm>
                  <a:off x="-1073784" y="1988840"/>
                  <a:ext cx="1069787" cy="216024"/>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9" name="円/楕円 8"/>
              <p:cNvSpPr/>
              <p:nvPr/>
            </p:nvSpPr>
            <p:spPr>
              <a:xfrm>
                <a:off x="-1836712" y="1519273"/>
                <a:ext cx="249168" cy="181535"/>
              </a:xfrm>
              <a:prstGeom prst="ellips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11" name="グループ化 10"/>
            <p:cNvGrpSpPr/>
            <p:nvPr/>
          </p:nvGrpSpPr>
          <p:grpSpPr>
            <a:xfrm rot="20056928">
              <a:off x="946134" y="3690359"/>
              <a:ext cx="457738" cy="456712"/>
              <a:chOff x="-1836712" y="1519273"/>
              <a:chExt cx="576064" cy="705664"/>
            </a:xfrm>
          </p:grpSpPr>
          <p:grpSp>
            <p:nvGrpSpPr>
              <p:cNvPr id="12" name="グループ化 11"/>
              <p:cNvGrpSpPr/>
              <p:nvPr/>
            </p:nvGrpSpPr>
            <p:grpSpPr>
              <a:xfrm>
                <a:off x="-1637227" y="1656971"/>
                <a:ext cx="376579" cy="567966"/>
                <a:chOff x="-1706332" y="766409"/>
                <a:chExt cx="1702335" cy="1440159"/>
              </a:xfrm>
              <a:solidFill>
                <a:srgbClr val="FF0000"/>
              </a:solidFill>
            </p:grpSpPr>
            <p:sp>
              <p:nvSpPr>
                <p:cNvPr id="14" name="正方形/長方形 13"/>
                <p:cNvSpPr/>
                <p:nvPr/>
              </p:nvSpPr>
              <p:spPr>
                <a:xfrm rot="3742024">
                  <a:off x="-2201814" y="1261891"/>
                  <a:ext cx="1440159" cy="44919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5" name="正方形/長方形 14"/>
                <p:cNvSpPr/>
                <p:nvPr/>
              </p:nvSpPr>
              <p:spPr>
                <a:xfrm>
                  <a:off x="-1073784" y="1988840"/>
                  <a:ext cx="1069787" cy="216024"/>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13" name="円/楕円 12"/>
              <p:cNvSpPr/>
              <p:nvPr/>
            </p:nvSpPr>
            <p:spPr>
              <a:xfrm>
                <a:off x="-1836712" y="1519273"/>
                <a:ext cx="249168" cy="181535"/>
              </a:xfrm>
              <a:prstGeom prst="ellips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19" name="右矢印 18"/>
            <p:cNvSpPr/>
            <p:nvPr/>
          </p:nvSpPr>
          <p:spPr>
            <a:xfrm>
              <a:off x="2195736" y="4105704"/>
              <a:ext cx="648072" cy="323466"/>
            </a:xfrm>
            <a:prstGeom prst="rightArrow">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0" name="テキスト ボックス 19"/>
            <p:cNvSpPr txBox="1"/>
            <p:nvPr/>
          </p:nvSpPr>
          <p:spPr>
            <a:xfrm>
              <a:off x="2051720" y="3813379"/>
              <a:ext cx="864096" cy="338554"/>
            </a:xfrm>
            <a:prstGeom prst="rect">
              <a:avLst/>
            </a:prstGeom>
            <a:noFill/>
          </p:spPr>
          <p:txBody>
            <a:bodyPr wrap="square" rtlCol="0">
              <a:spAutoFit/>
            </a:bodyPr>
            <a:lstStyle/>
            <a:p>
              <a:r>
                <a:rPr kumimoji="1" lang="en-US" altLang="ja-JP" sz="1600" dirty="0" smtClean="0"/>
                <a:t>UV</a:t>
              </a:r>
              <a:r>
                <a:rPr kumimoji="1" lang="ja-JP" altLang="en-US" sz="1600" dirty="0" smtClean="0"/>
                <a:t>照射</a:t>
              </a:r>
              <a:endParaRPr kumimoji="1" lang="ja-JP" altLang="en-US" sz="1600" dirty="0"/>
            </a:p>
          </p:txBody>
        </p:sp>
        <p:sp>
          <p:nvSpPr>
            <p:cNvPr id="21" name="正方形/長方形 20"/>
            <p:cNvSpPr/>
            <p:nvPr/>
          </p:nvSpPr>
          <p:spPr>
            <a:xfrm>
              <a:off x="2943796" y="4445496"/>
              <a:ext cx="1902308" cy="144016"/>
            </a:xfrm>
            <a:prstGeom prst="rect">
              <a:avLst/>
            </a:prstGeom>
            <a:solidFill>
              <a:srgbClr val="FFFF00">
                <a:alpha val="5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22" name="グループ化 21"/>
            <p:cNvGrpSpPr/>
            <p:nvPr/>
          </p:nvGrpSpPr>
          <p:grpSpPr>
            <a:xfrm>
              <a:off x="3131840" y="3965779"/>
              <a:ext cx="457738" cy="456712"/>
              <a:chOff x="-1836712" y="1519273"/>
              <a:chExt cx="576064" cy="705664"/>
            </a:xfrm>
          </p:grpSpPr>
          <p:grpSp>
            <p:nvGrpSpPr>
              <p:cNvPr id="23" name="グループ化 22"/>
              <p:cNvGrpSpPr/>
              <p:nvPr/>
            </p:nvGrpSpPr>
            <p:grpSpPr>
              <a:xfrm>
                <a:off x="-1637227" y="1656971"/>
                <a:ext cx="376579" cy="567966"/>
                <a:chOff x="-1706332" y="766409"/>
                <a:chExt cx="1702335" cy="1440159"/>
              </a:xfrm>
              <a:solidFill>
                <a:srgbClr val="FF0000"/>
              </a:solidFill>
            </p:grpSpPr>
            <p:sp>
              <p:nvSpPr>
                <p:cNvPr id="25" name="正方形/長方形 24"/>
                <p:cNvSpPr/>
                <p:nvPr/>
              </p:nvSpPr>
              <p:spPr>
                <a:xfrm rot="3742024">
                  <a:off x="-2201814" y="1261891"/>
                  <a:ext cx="1440159" cy="44919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6" name="正方形/長方形 25"/>
                <p:cNvSpPr/>
                <p:nvPr/>
              </p:nvSpPr>
              <p:spPr>
                <a:xfrm>
                  <a:off x="-1073784" y="1988840"/>
                  <a:ext cx="1069787" cy="216024"/>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24" name="円/楕円 23"/>
              <p:cNvSpPr/>
              <p:nvPr/>
            </p:nvSpPr>
            <p:spPr>
              <a:xfrm>
                <a:off x="-1836712" y="1519273"/>
                <a:ext cx="249168" cy="181535"/>
              </a:xfrm>
              <a:prstGeom prst="ellips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27" name="グループ化 26"/>
            <p:cNvGrpSpPr/>
            <p:nvPr/>
          </p:nvGrpSpPr>
          <p:grpSpPr>
            <a:xfrm>
              <a:off x="4186270" y="3965779"/>
              <a:ext cx="457738" cy="456712"/>
              <a:chOff x="-1836712" y="1519273"/>
              <a:chExt cx="576064" cy="705664"/>
            </a:xfrm>
          </p:grpSpPr>
          <p:grpSp>
            <p:nvGrpSpPr>
              <p:cNvPr id="28" name="グループ化 27"/>
              <p:cNvGrpSpPr/>
              <p:nvPr/>
            </p:nvGrpSpPr>
            <p:grpSpPr>
              <a:xfrm>
                <a:off x="-1637227" y="1656971"/>
                <a:ext cx="376579" cy="567966"/>
                <a:chOff x="-1706332" y="766409"/>
                <a:chExt cx="1702335" cy="1440159"/>
              </a:xfrm>
              <a:solidFill>
                <a:srgbClr val="FF0000"/>
              </a:solidFill>
            </p:grpSpPr>
            <p:sp>
              <p:nvSpPr>
                <p:cNvPr id="30" name="正方形/長方形 29"/>
                <p:cNvSpPr/>
                <p:nvPr/>
              </p:nvSpPr>
              <p:spPr>
                <a:xfrm rot="3742024">
                  <a:off x="-2201814" y="1261891"/>
                  <a:ext cx="1440159" cy="44919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1" name="正方形/長方形 30"/>
                <p:cNvSpPr/>
                <p:nvPr/>
              </p:nvSpPr>
              <p:spPr>
                <a:xfrm>
                  <a:off x="-1073784" y="1988840"/>
                  <a:ext cx="1069787" cy="216024"/>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29" name="円/楕円 28"/>
              <p:cNvSpPr/>
              <p:nvPr/>
            </p:nvSpPr>
            <p:spPr>
              <a:xfrm>
                <a:off x="-1836712" y="1519273"/>
                <a:ext cx="249168" cy="181535"/>
              </a:xfrm>
              <a:prstGeom prst="ellips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32" name="右矢印 31"/>
            <p:cNvSpPr/>
            <p:nvPr/>
          </p:nvSpPr>
          <p:spPr>
            <a:xfrm>
              <a:off x="5076056" y="4149080"/>
              <a:ext cx="648072" cy="323466"/>
            </a:xfrm>
            <a:prstGeom prst="rightArrow">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4" name="テキスト ボックス 33"/>
            <p:cNvSpPr txBox="1"/>
            <p:nvPr/>
          </p:nvSpPr>
          <p:spPr>
            <a:xfrm>
              <a:off x="4932040" y="3830875"/>
              <a:ext cx="1152128" cy="338554"/>
            </a:xfrm>
            <a:prstGeom prst="rect">
              <a:avLst/>
            </a:prstGeom>
            <a:noFill/>
          </p:spPr>
          <p:txBody>
            <a:bodyPr wrap="square" rtlCol="0">
              <a:spAutoFit/>
            </a:bodyPr>
            <a:lstStyle/>
            <a:p>
              <a:r>
                <a:rPr kumimoji="1" lang="ja-JP" altLang="en-US" sz="1600" dirty="0" smtClean="0"/>
                <a:t>洗浄・風乾</a:t>
              </a:r>
              <a:endParaRPr kumimoji="1" lang="ja-JP" altLang="en-US" sz="1600" dirty="0"/>
            </a:p>
          </p:txBody>
        </p:sp>
        <p:grpSp>
          <p:nvGrpSpPr>
            <p:cNvPr id="53" name="グループ化 52"/>
            <p:cNvGrpSpPr/>
            <p:nvPr/>
          </p:nvGrpSpPr>
          <p:grpSpPr>
            <a:xfrm>
              <a:off x="6198084" y="3980400"/>
              <a:ext cx="1902308" cy="600728"/>
              <a:chOff x="5982060" y="3980400"/>
              <a:chExt cx="1902308" cy="600728"/>
            </a:xfrm>
          </p:grpSpPr>
          <p:sp>
            <p:nvSpPr>
              <p:cNvPr id="33" name="正方形/長方形 32"/>
              <p:cNvSpPr/>
              <p:nvPr/>
            </p:nvSpPr>
            <p:spPr>
              <a:xfrm>
                <a:off x="5982060" y="4437112"/>
                <a:ext cx="1902308" cy="144016"/>
              </a:xfrm>
              <a:prstGeom prst="rect">
                <a:avLst/>
              </a:prstGeom>
              <a:solidFill>
                <a:srgbClr val="FFFF00">
                  <a:alpha val="5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35" name="グループ化 34"/>
              <p:cNvGrpSpPr/>
              <p:nvPr/>
            </p:nvGrpSpPr>
            <p:grpSpPr>
              <a:xfrm>
                <a:off x="6274502" y="4005064"/>
                <a:ext cx="457738" cy="456712"/>
                <a:chOff x="-1836712" y="1519273"/>
                <a:chExt cx="576064" cy="705664"/>
              </a:xfrm>
            </p:grpSpPr>
            <p:grpSp>
              <p:nvGrpSpPr>
                <p:cNvPr id="36" name="グループ化 35"/>
                <p:cNvGrpSpPr/>
                <p:nvPr/>
              </p:nvGrpSpPr>
              <p:grpSpPr>
                <a:xfrm>
                  <a:off x="-1637227" y="1656971"/>
                  <a:ext cx="376579" cy="567966"/>
                  <a:chOff x="-1706332" y="766409"/>
                  <a:chExt cx="1702335" cy="1440159"/>
                </a:xfrm>
                <a:solidFill>
                  <a:srgbClr val="FF0000"/>
                </a:solidFill>
              </p:grpSpPr>
              <p:sp>
                <p:nvSpPr>
                  <p:cNvPr id="38" name="正方形/長方形 37"/>
                  <p:cNvSpPr/>
                  <p:nvPr/>
                </p:nvSpPr>
                <p:spPr>
                  <a:xfrm rot="3742024">
                    <a:off x="-2201814" y="1261891"/>
                    <a:ext cx="1440159" cy="44919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9" name="正方形/長方形 38"/>
                  <p:cNvSpPr/>
                  <p:nvPr/>
                </p:nvSpPr>
                <p:spPr>
                  <a:xfrm>
                    <a:off x="-1073784" y="1988840"/>
                    <a:ext cx="1069787" cy="216024"/>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37" name="円/楕円 36"/>
                <p:cNvSpPr/>
                <p:nvPr/>
              </p:nvSpPr>
              <p:spPr>
                <a:xfrm>
                  <a:off x="-1836712" y="1519273"/>
                  <a:ext cx="249168" cy="181535"/>
                </a:xfrm>
                <a:prstGeom prst="ellips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40" name="グループ化 39"/>
              <p:cNvGrpSpPr/>
              <p:nvPr/>
            </p:nvGrpSpPr>
            <p:grpSpPr>
              <a:xfrm>
                <a:off x="7092280" y="3980400"/>
                <a:ext cx="457738" cy="456712"/>
                <a:chOff x="-1836712" y="1519273"/>
                <a:chExt cx="576064" cy="705664"/>
              </a:xfrm>
            </p:grpSpPr>
            <p:grpSp>
              <p:nvGrpSpPr>
                <p:cNvPr id="41" name="グループ化 40"/>
                <p:cNvGrpSpPr/>
                <p:nvPr/>
              </p:nvGrpSpPr>
              <p:grpSpPr>
                <a:xfrm>
                  <a:off x="-1637227" y="1656971"/>
                  <a:ext cx="376579" cy="567966"/>
                  <a:chOff x="-1706332" y="766409"/>
                  <a:chExt cx="1702335" cy="1440159"/>
                </a:xfrm>
                <a:solidFill>
                  <a:srgbClr val="FF0000"/>
                </a:solidFill>
              </p:grpSpPr>
              <p:sp>
                <p:nvSpPr>
                  <p:cNvPr id="43" name="正方形/長方形 42"/>
                  <p:cNvSpPr/>
                  <p:nvPr/>
                </p:nvSpPr>
                <p:spPr>
                  <a:xfrm rot="3742024">
                    <a:off x="-2201814" y="1261891"/>
                    <a:ext cx="1440159" cy="44919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4" name="正方形/長方形 43"/>
                  <p:cNvSpPr/>
                  <p:nvPr/>
                </p:nvSpPr>
                <p:spPr>
                  <a:xfrm>
                    <a:off x="-1073784" y="1988840"/>
                    <a:ext cx="1069787" cy="216024"/>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42" name="円/楕円 41"/>
                <p:cNvSpPr/>
                <p:nvPr/>
              </p:nvSpPr>
              <p:spPr>
                <a:xfrm>
                  <a:off x="-1836712" y="1519273"/>
                  <a:ext cx="249168" cy="181535"/>
                </a:xfrm>
                <a:prstGeom prst="ellips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45" name="円/楕円 44"/>
              <p:cNvSpPr/>
              <p:nvPr/>
            </p:nvSpPr>
            <p:spPr>
              <a:xfrm>
                <a:off x="6020862" y="4169428"/>
                <a:ext cx="253640" cy="236773"/>
              </a:xfrm>
              <a:prstGeom prst="ellipse">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1" name="円/楕円 50"/>
              <p:cNvSpPr/>
              <p:nvPr/>
            </p:nvSpPr>
            <p:spPr>
              <a:xfrm>
                <a:off x="6804248" y="4200339"/>
                <a:ext cx="253640" cy="236773"/>
              </a:xfrm>
              <a:prstGeom prst="ellipse">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2" name="円/楕円 51"/>
              <p:cNvSpPr/>
              <p:nvPr/>
            </p:nvSpPr>
            <p:spPr>
              <a:xfrm>
                <a:off x="7630728" y="4200339"/>
                <a:ext cx="253640" cy="236773"/>
              </a:xfrm>
              <a:prstGeom prst="ellipse">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112" name="テキスト ボックス 111"/>
            <p:cNvSpPr txBox="1"/>
            <p:nvPr/>
          </p:nvSpPr>
          <p:spPr>
            <a:xfrm>
              <a:off x="6530536" y="3673171"/>
              <a:ext cx="1215409" cy="307777"/>
            </a:xfrm>
            <a:prstGeom prst="rect">
              <a:avLst/>
            </a:prstGeom>
            <a:noFill/>
          </p:spPr>
          <p:txBody>
            <a:bodyPr wrap="square" rtlCol="0">
              <a:spAutoFit/>
            </a:bodyPr>
            <a:lstStyle/>
            <a:p>
              <a:r>
                <a:rPr kumimoji="1" lang="ja-JP" altLang="en-US" sz="1400" dirty="0" smtClean="0"/>
                <a:t>ブロッキング</a:t>
              </a:r>
              <a:endParaRPr kumimoji="1" lang="ja-JP" altLang="en-US" sz="1400" dirty="0"/>
            </a:p>
          </p:txBody>
        </p:sp>
      </p:grpSp>
    </p:spTree>
    <p:extLst>
      <p:ext uri="{BB962C8B-B14F-4D97-AF65-F5344CB8AC3E}">
        <p14:creationId xmlns:p14="http://schemas.microsoft.com/office/powerpoint/2010/main" val="212895741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テキスト ボックス 4"/>
          <p:cNvSpPr txBox="1"/>
          <p:nvPr/>
        </p:nvSpPr>
        <p:spPr>
          <a:xfrm>
            <a:off x="288132" y="188640"/>
            <a:ext cx="2160240" cy="584775"/>
          </a:xfrm>
          <a:prstGeom prst="rect">
            <a:avLst/>
          </a:prstGeom>
          <a:noFill/>
        </p:spPr>
        <p:txBody>
          <a:bodyPr wrap="square" rtlCol="0">
            <a:spAutoFit/>
          </a:bodyPr>
          <a:lstStyle/>
          <a:p>
            <a:r>
              <a:rPr kumimoji="1" lang="ja-JP" altLang="en-US" sz="3200" u="sng" dirty="0" smtClean="0"/>
              <a:t>実験結果</a:t>
            </a:r>
            <a:endParaRPr kumimoji="1" lang="ja-JP" altLang="en-US" sz="3200" u="sng" dirty="0"/>
          </a:p>
        </p:txBody>
      </p:sp>
      <p:graphicFrame>
        <p:nvGraphicFramePr>
          <p:cNvPr id="9" name="グラフ 8"/>
          <p:cNvGraphicFramePr>
            <a:graphicFrameLocks/>
          </p:cNvGraphicFramePr>
          <p:nvPr>
            <p:extLst>
              <p:ext uri="{D42A27DB-BD31-4B8C-83A1-F6EECF244321}">
                <p14:modId xmlns:p14="http://schemas.microsoft.com/office/powerpoint/2010/main" val="3226924679"/>
              </p:ext>
            </p:extLst>
          </p:nvPr>
        </p:nvGraphicFramePr>
        <p:xfrm>
          <a:off x="0" y="755159"/>
          <a:ext cx="8964488" cy="4968552"/>
        </p:xfrm>
        <a:graphic>
          <a:graphicData uri="http://schemas.openxmlformats.org/drawingml/2006/chart">
            <c:chart xmlns:c="http://schemas.openxmlformats.org/drawingml/2006/chart" xmlns:r="http://schemas.openxmlformats.org/officeDocument/2006/relationships" r:id="rId2"/>
          </a:graphicData>
        </a:graphic>
      </p:graphicFrame>
      <p:sp>
        <p:nvSpPr>
          <p:cNvPr id="2" name="テキスト ボックス 1"/>
          <p:cNvSpPr txBox="1"/>
          <p:nvPr/>
        </p:nvSpPr>
        <p:spPr>
          <a:xfrm>
            <a:off x="288132" y="5445224"/>
            <a:ext cx="8316316" cy="1077218"/>
          </a:xfrm>
          <a:prstGeom prst="rect">
            <a:avLst/>
          </a:prstGeom>
          <a:noFill/>
        </p:spPr>
        <p:txBody>
          <a:bodyPr wrap="square" rtlCol="0">
            <a:spAutoFit/>
          </a:bodyPr>
          <a:lstStyle/>
          <a:p>
            <a:r>
              <a:rPr kumimoji="1" lang="ja-JP" altLang="en-US" sz="1600" dirty="0" smtClean="0"/>
              <a:t>　　　</a:t>
            </a:r>
            <a:r>
              <a:rPr kumimoji="1" lang="en-US" altLang="ja-JP" sz="1600" dirty="0" smtClean="0"/>
              <a:t>C: Ligand </a:t>
            </a:r>
            <a:r>
              <a:rPr lang="en-US" altLang="ja-JP" sz="1600" dirty="0" smtClean="0"/>
              <a:t>DNA</a:t>
            </a:r>
            <a:r>
              <a:rPr lang="ja-JP" altLang="en-US" sz="1600" dirty="0" smtClean="0"/>
              <a:t>固定化時</a:t>
            </a:r>
            <a:r>
              <a:rPr lang="en-US" altLang="ja-JP" sz="1600" dirty="0" smtClean="0"/>
              <a:t>UV</a:t>
            </a:r>
            <a:r>
              <a:rPr lang="ja-JP" altLang="en-US" sz="1600" dirty="0" smtClean="0"/>
              <a:t>クロスリンカー使用（波長</a:t>
            </a:r>
            <a:r>
              <a:rPr lang="en-US" altLang="ja-JP" sz="1600" dirty="0" smtClean="0"/>
              <a:t>312nm</a:t>
            </a:r>
            <a:r>
              <a:rPr lang="ja-JP" altLang="en-US" sz="1600" dirty="0" smtClean="0"/>
              <a:t>）</a:t>
            </a:r>
            <a:endParaRPr lang="en-US" altLang="ja-JP" sz="1600" dirty="0" smtClean="0"/>
          </a:p>
          <a:p>
            <a:r>
              <a:rPr kumimoji="1" lang="ja-JP" altLang="en-US" sz="1600" dirty="0" smtClean="0"/>
              <a:t>　　　</a:t>
            </a:r>
            <a:r>
              <a:rPr kumimoji="1" lang="en-US" altLang="ja-JP" sz="1600" dirty="0" smtClean="0"/>
              <a:t>T: Ligand DNA</a:t>
            </a:r>
            <a:r>
              <a:rPr kumimoji="1" lang="ja-JP" altLang="en-US" sz="1600" dirty="0" smtClean="0"/>
              <a:t>固定化時</a:t>
            </a:r>
            <a:r>
              <a:rPr kumimoji="1" lang="en-US" altLang="ja-JP" sz="1600" dirty="0" smtClean="0"/>
              <a:t>UV</a:t>
            </a:r>
            <a:r>
              <a:rPr kumimoji="1" lang="ja-JP" altLang="en-US" sz="1600" dirty="0" smtClean="0"/>
              <a:t>トランス</a:t>
            </a:r>
            <a:r>
              <a:rPr lang="ja-JP" altLang="en-US" sz="1600" dirty="0" smtClean="0"/>
              <a:t>イルミネーター使用（波長</a:t>
            </a:r>
            <a:r>
              <a:rPr lang="en-US" altLang="ja-JP" sz="1600" dirty="0" smtClean="0"/>
              <a:t>302nm</a:t>
            </a:r>
            <a:r>
              <a:rPr lang="ja-JP" altLang="en-US" sz="1600" dirty="0" smtClean="0"/>
              <a:t>）</a:t>
            </a:r>
            <a:endParaRPr lang="en-US" altLang="ja-JP" sz="1600" dirty="0" smtClean="0"/>
          </a:p>
          <a:p>
            <a:r>
              <a:rPr kumimoji="1" lang="en-US" altLang="ja-JP" sz="1600" dirty="0"/>
              <a:t>+</a:t>
            </a:r>
            <a:r>
              <a:rPr kumimoji="1" lang="en-US" altLang="ja-JP" sz="1600" dirty="0" smtClean="0"/>
              <a:t>DNA</a:t>
            </a:r>
            <a:r>
              <a:rPr kumimoji="1" lang="ja-JP" altLang="en-US" sz="1600" dirty="0" smtClean="0"/>
              <a:t>： </a:t>
            </a:r>
            <a:r>
              <a:rPr kumimoji="1" lang="en-US" altLang="ja-JP" sz="1600" dirty="0" smtClean="0"/>
              <a:t>Ligand DNA</a:t>
            </a:r>
            <a:r>
              <a:rPr lang="ja-JP" altLang="en-US" sz="1600" dirty="0" smtClean="0"/>
              <a:t>スポット有  照射無</a:t>
            </a:r>
            <a:endParaRPr lang="en-US" altLang="ja-JP" sz="1600" dirty="0" smtClean="0"/>
          </a:p>
          <a:p>
            <a:r>
              <a:rPr kumimoji="1" lang="en-US" altLang="ja-JP" sz="1600" dirty="0" smtClean="0"/>
              <a:t>-DNA</a:t>
            </a:r>
            <a:r>
              <a:rPr kumimoji="1" lang="ja-JP" altLang="en-US" sz="1600" dirty="0" smtClean="0"/>
              <a:t>： </a:t>
            </a:r>
            <a:r>
              <a:rPr kumimoji="1" lang="en-US" altLang="ja-JP" sz="1600" dirty="0" smtClean="0"/>
              <a:t>Ligand DNA</a:t>
            </a:r>
            <a:r>
              <a:rPr kumimoji="1" lang="ja-JP" altLang="en-US" sz="1600" dirty="0" smtClean="0"/>
              <a:t>スポット無　照射無</a:t>
            </a:r>
            <a:endParaRPr kumimoji="1" lang="ja-JP" altLang="en-US" sz="1600" dirty="0"/>
          </a:p>
        </p:txBody>
      </p:sp>
      <p:sp>
        <p:nvSpPr>
          <p:cNvPr id="3" name="正方形/長方形 2"/>
          <p:cNvSpPr/>
          <p:nvPr/>
        </p:nvSpPr>
        <p:spPr>
          <a:xfrm>
            <a:off x="179512" y="5301208"/>
            <a:ext cx="6264696" cy="1368152"/>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37671646"/>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グラフ 1"/>
          <p:cNvGraphicFramePr>
            <a:graphicFrameLocks/>
          </p:cNvGraphicFramePr>
          <p:nvPr>
            <p:extLst>
              <p:ext uri="{D42A27DB-BD31-4B8C-83A1-F6EECF244321}">
                <p14:modId xmlns:p14="http://schemas.microsoft.com/office/powerpoint/2010/main" val="3558969488"/>
              </p:ext>
            </p:extLst>
          </p:nvPr>
        </p:nvGraphicFramePr>
        <p:xfrm>
          <a:off x="251520" y="548680"/>
          <a:ext cx="3888432" cy="2671192"/>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3" name="グラフ 2"/>
          <p:cNvGraphicFramePr>
            <a:graphicFrameLocks/>
          </p:cNvGraphicFramePr>
          <p:nvPr>
            <p:extLst>
              <p:ext uri="{D42A27DB-BD31-4B8C-83A1-F6EECF244321}">
                <p14:modId xmlns:p14="http://schemas.microsoft.com/office/powerpoint/2010/main" val="3774944196"/>
              </p:ext>
            </p:extLst>
          </p:nvPr>
        </p:nvGraphicFramePr>
        <p:xfrm>
          <a:off x="4355976" y="476672"/>
          <a:ext cx="4499992" cy="2743200"/>
        </p:xfrm>
        <a:graphic>
          <a:graphicData uri="http://schemas.openxmlformats.org/drawingml/2006/chart">
            <c:chart xmlns:c="http://schemas.openxmlformats.org/drawingml/2006/chart" xmlns:r="http://schemas.openxmlformats.org/officeDocument/2006/relationships" r:id="rId3"/>
          </a:graphicData>
        </a:graphic>
      </p:graphicFrame>
      <p:sp>
        <p:nvSpPr>
          <p:cNvPr id="4" name="テキスト ボックス 3"/>
          <p:cNvSpPr txBox="1"/>
          <p:nvPr/>
        </p:nvSpPr>
        <p:spPr>
          <a:xfrm>
            <a:off x="467544" y="3717032"/>
            <a:ext cx="7704856" cy="369332"/>
          </a:xfrm>
          <a:prstGeom prst="rect">
            <a:avLst/>
          </a:prstGeom>
          <a:noFill/>
        </p:spPr>
        <p:txBody>
          <a:bodyPr wrap="square" rtlCol="0">
            <a:spAutoFit/>
          </a:bodyPr>
          <a:lstStyle/>
          <a:p>
            <a:endParaRPr kumimoji="1" lang="ja-JP" altLang="en-US" dirty="0"/>
          </a:p>
        </p:txBody>
      </p:sp>
      <p:sp>
        <p:nvSpPr>
          <p:cNvPr id="5" name="テキスト ボックス 4"/>
          <p:cNvSpPr txBox="1"/>
          <p:nvPr/>
        </p:nvSpPr>
        <p:spPr>
          <a:xfrm>
            <a:off x="251520" y="3573015"/>
            <a:ext cx="8784976" cy="2308324"/>
          </a:xfrm>
          <a:prstGeom prst="rect">
            <a:avLst/>
          </a:prstGeom>
          <a:noFill/>
        </p:spPr>
        <p:txBody>
          <a:bodyPr wrap="square" rtlCol="0">
            <a:spAutoFit/>
          </a:bodyPr>
          <a:lstStyle/>
          <a:p>
            <a:r>
              <a:rPr kumimoji="1" lang="ja-JP" altLang="en-US" dirty="0" smtClean="0"/>
              <a:t>・ほぼ全てのメンブレンにおいて、</a:t>
            </a:r>
            <a:r>
              <a:rPr kumimoji="1" lang="en-US" altLang="ja-JP" dirty="0" smtClean="0"/>
              <a:t>UV</a:t>
            </a:r>
            <a:r>
              <a:rPr kumimoji="1" lang="ja-JP" altLang="en-US" dirty="0" smtClean="0"/>
              <a:t>照射により明らかに固定化量が増えており</a:t>
            </a:r>
            <a:endParaRPr kumimoji="1" lang="en-US" altLang="ja-JP" dirty="0" smtClean="0"/>
          </a:p>
          <a:p>
            <a:r>
              <a:rPr lang="ja-JP" altLang="en-US" dirty="0"/>
              <a:t>　</a:t>
            </a:r>
            <a:r>
              <a:rPr lang="en-US" altLang="ja-JP" dirty="0" smtClean="0"/>
              <a:t>UV</a:t>
            </a:r>
            <a:r>
              <a:rPr lang="ja-JP" altLang="en-US" dirty="0" smtClean="0"/>
              <a:t>照射をメンブレンへの</a:t>
            </a:r>
            <a:r>
              <a:rPr lang="en-US" altLang="ja-JP" dirty="0" smtClean="0"/>
              <a:t>Ligand DNA</a:t>
            </a:r>
            <a:r>
              <a:rPr lang="ja-JP" altLang="en-US" dirty="0" smtClean="0"/>
              <a:t>の固定化法として用いることが出来ると考えられる</a:t>
            </a:r>
            <a:endParaRPr lang="en-US" altLang="ja-JP" dirty="0" smtClean="0"/>
          </a:p>
          <a:p>
            <a:endParaRPr kumimoji="1" lang="en-US" altLang="ja-JP" dirty="0"/>
          </a:p>
          <a:p>
            <a:r>
              <a:rPr lang="ja-JP" altLang="en-US" dirty="0" smtClean="0"/>
              <a:t>・クロスリンカーとトランスイルミネータ（または波長</a:t>
            </a:r>
            <a:r>
              <a:rPr lang="en-US" altLang="ja-JP" dirty="0" smtClean="0"/>
              <a:t>302nm</a:t>
            </a:r>
            <a:r>
              <a:rPr lang="ja-JP" altLang="en-US" dirty="0" smtClean="0"/>
              <a:t>と</a:t>
            </a:r>
            <a:r>
              <a:rPr lang="en-US" altLang="ja-JP" dirty="0" smtClean="0"/>
              <a:t>312nm</a:t>
            </a:r>
            <a:r>
              <a:rPr lang="ja-JP" altLang="en-US" dirty="0" smtClean="0"/>
              <a:t>）による</a:t>
            </a:r>
            <a:r>
              <a:rPr lang="en-US" altLang="ja-JP" dirty="0" smtClean="0"/>
              <a:t>UV</a:t>
            </a:r>
            <a:r>
              <a:rPr lang="ja-JP" altLang="en-US" dirty="0" smtClean="0"/>
              <a:t>照射には</a:t>
            </a:r>
            <a:endParaRPr lang="en-US" altLang="ja-JP" dirty="0" smtClean="0"/>
          </a:p>
          <a:p>
            <a:r>
              <a:rPr kumimoji="1" lang="ja-JP" altLang="en-US" dirty="0"/>
              <a:t>　</a:t>
            </a:r>
            <a:r>
              <a:rPr kumimoji="1" lang="ja-JP" altLang="en-US" dirty="0" smtClean="0"/>
              <a:t>それほど差がない</a:t>
            </a:r>
            <a:r>
              <a:rPr lang="ja-JP" altLang="en-US" dirty="0" smtClean="0"/>
              <a:t>と考えられる。</a:t>
            </a:r>
            <a:endParaRPr kumimoji="1" lang="en-US" altLang="ja-JP" dirty="0" smtClean="0"/>
          </a:p>
          <a:p>
            <a:endParaRPr lang="en-US" altLang="ja-JP" dirty="0"/>
          </a:p>
          <a:p>
            <a:r>
              <a:rPr kumimoji="1" lang="ja-JP" altLang="en-US" dirty="0" smtClean="0"/>
              <a:t>・</a:t>
            </a:r>
            <a:r>
              <a:rPr lang="en-US" altLang="ja-JP" dirty="0"/>
              <a:t>Ligand </a:t>
            </a:r>
            <a:r>
              <a:rPr lang="en-US" altLang="ja-JP" dirty="0" smtClean="0"/>
              <a:t>DNA</a:t>
            </a:r>
            <a:r>
              <a:rPr kumimoji="1" lang="ja-JP" altLang="en-US" dirty="0" smtClean="0"/>
              <a:t>の固定化量、また非特異</a:t>
            </a:r>
            <a:r>
              <a:rPr lang="ja-JP" altLang="en-US" dirty="0" smtClean="0"/>
              <a:t>的な</a:t>
            </a:r>
            <a:r>
              <a:rPr kumimoji="1" lang="ja-JP" altLang="en-US" dirty="0" smtClean="0"/>
              <a:t>吸着の量の点から親水性</a:t>
            </a:r>
            <a:r>
              <a:rPr kumimoji="1" lang="en-US" altLang="ja-JP" dirty="0" smtClean="0"/>
              <a:t>PVDF</a:t>
            </a:r>
            <a:r>
              <a:rPr lang="ja-JP" altLang="en-US" dirty="0" smtClean="0"/>
              <a:t>が</a:t>
            </a:r>
            <a:endParaRPr lang="en-US" altLang="ja-JP" dirty="0" smtClean="0"/>
          </a:p>
          <a:p>
            <a:r>
              <a:rPr lang="ja-JP" altLang="en-US" dirty="0"/>
              <a:t>　</a:t>
            </a:r>
            <a:r>
              <a:rPr lang="en-US" altLang="ja-JP" dirty="0"/>
              <a:t>Ligand </a:t>
            </a:r>
            <a:r>
              <a:rPr lang="en-US" altLang="ja-JP" dirty="0" smtClean="0"/>
              <a:t>DNA</a:t>
            </a:r>
            <a:r>
              <a:rPr kumimoji="1" lang="ja-JP" altLang="en-US" dirty="0" smtClean="0"/>
              <a:t>を</a:t>
            </a:r>
            <a:r>
              <a:rPr kumimoji="1" lang="en-US" altLang="ja-JP" dirty="0" smtClean="0"/>
              <a:t>UV</a:t>
            </a:r>
            <a:r>
              <a:rPr kumimoji="1" lang="ja-JP" altLang="en-US" dirty="0" smtClean="0"/>
              <a:t>照射による固定化が可能なメンブレンであると考えられる。</a:t>
            </a:r>
            <a:endParaRPr kumimoji="1" lang="ja-JP" altLang="en-US" dirty="0"/>
          </a:p>
        </p:txBody>
      </p:sp>
      <p:sp>
        <p:nvSpPr>
          <p:cNvPr id="6" name="正方形/長方形 5"/>
          <p:cNvSpPr/>
          <p:nvPr/>
        </p:nvSpPr>
        <p:spPr>
          <a:xfrm>
            <a:off x="107504" y="3356992"/>
            <a:ext cx="8928992" cy="2952328"/>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3460592354"/>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251520" y="0"/>
            <a:ext cx="8229600" cy="1143000"/>
          </a:xfrm>
        </p:spPr>
        <p:txBody>
          <a:bodyPr>
            <a:normAutofit/>
          </a:bodyPr>
          <a:lstStyle/>
          <a:p>
            <a:pPr algn="l"/>
            <a:r>
              <a:rPr kumimoji="1" lang="ja-JP" altLang="en-US" sz="3200" u="sng" dirty="0" smtClean="0"/>
              <a:t>固定化後、</a:t>
            </a:r>
            <a:r>
              <a:rPr lang="ja-JP" altLang="en-US" sz="3200" u="sng" dirty="0" smtClean="0"/>
              <a:t>コモンタグ</a:t>
            </a:r>
            <a:r>
              <a:rPr kumimoji="1" lang="ja-JP" altLang="en-US" sz="3200" u="sng" dirty="0" smtClean="0"/>
              <a:t>と反応するかの確認</a:t>
            </a:r>
            <a:endParaRPr kumimoji="1" lang="ja-JP" altLang="en-US" sz="3200" u="sng" dirty="0"/>
          </a:p>
        </p:txBody>
      </p:sp>
      <p:sp>
        <p:nvSpPr>
          <p:cNvPr id="3" name="コンテンツ プレースホルダー 2"/>
          <p:cNvSpPr>
            <a:spLocks noGrp="1"/>
          </p:cNvSpPr>
          <p:nvPr>
            <p:ph idx="1"/>
          </p:nvPr>
        </p:nvSpPr>
        <p:spPr>
          <a:xfrm>
            <a:off x="0" y="882298"/>
            <a:ext cx="9144000" cy="5760640"/>
          </a:xfrm>
        </p:spPr>
        <p:txBody>
          <a:bodyPr>
            <a:normAutofit/>
          </a:bodyPr>
          <a:lstStyle/>
          <a:p>
            <a:pPr marL="0" indent="0">
              <a:buNone/>
            </a:pPr>
            <a:r>
              <a:rPr kumimoji="1" lang="ja-JP" altLang="en-US" sz="1800" dirty="0" smtClean="0"/>
              <a:t>＜実験操作＞</a:t>
            </a:r>
            <a:endParaRPr kumimoji="1" lang="en-US" altLang="ja-JP" sz="1800" dirty="0" smtClean="0"/>
          </a:p>
          <a:p>
            <a:pPr marL="0" indent="0">
              <a:buNone/>
            </a:pPr>
            <a:r>
              <a:rPr lang="ja-JP" altLang="en-US" sz="1800" dirty="0"/>
              <a:t>　</a:t>
            </a:r>
            <a:r>
              <a:rPr lang="ja-JP" altLang="en-US" sz="1800" dirty="0" smtClean="0"/>
              <a:t>・メンブレンは従来のニトロセルロースと結果の良かった親水性</a:t>
            </a:r>
            <a:r>
              <a:rPr lang="en-US" altLang="ja-JP" sz="1800" dirty="0" smtClean="0"/>
              <a:t>PVDF</a:t>
            </a:r>
            <a:r>
              <a:rPr lang="ja-JP" altLang="en-US" sz="1800" dirty="0" smtClean="0"/>
              <a:t>による比較に絞った。</a:t>
            </a:r>
            <a:endParaRPr lang="en-US" altLang="ja-JP" sz="1800" dirty="0" smtClean="0"/>
          </a:p>
          <a:p>
            <a:pPr marL="0" indent="0">
              <a:buNone/>
            </a:pPr>
            <a:r>
              <a:rPr lang="ja-JP" altLang="en-US" sz="1800" dirty="0"/>
              <a:t>　</a:t>
            </a:r>
            <a:r>
              <a:rPr lang="ja-JP" altLang="en-US" sz="1800" dirty="0" smtClean="0"/>
              <a:t>・操作はメンブレン選定時とほぼ同じ系で行った。</a:t>
            </a:r>
            <a:endParaRPr lang="en-US" altLang="ja-JP" sz="1800" dirty="0" smtClean="0"/>
          </a:p>
          <a:p>
            <a:pPr marL="0" indent="0">
              <a:buNone/>
            </a:pPr>
            <a:r>
              <a:rPr lang="ja-JP" altLang="en-US" sz="1800" dirty="0"/>
              <a:t>　　</a:t>
            </a:r>
            <a:r>
              <a:rPr lang="ja-JP" altLang="en-US" sz="1800" dirty="0" smtClean="0"/>
              <a:t>　　変更点：・修飾のない</a:t>
            </a:r>
            <a:r>
              <a:rPr lang="en-US" altLang="ja-JP" sz="1800" dirty="0" smtClean="0"/>
              <a:t>Ligand DNA </a:t>
            </a:r>
            <a:r>
              <a:rPr lang="ja-JP" altLang="en-US" sz="1800" dirty="0" smtClean="0"/>
              <a:t>固定化後にビオチン修飾</a:t>
            </a:r>
            <a:r>
              <a:rPr lang="ja-JP" altLang="en-US" sz="1800" dirty="0"/>
              <a:t>コモンタグ</a:t>
            </a:r>
            <a:r>
              <a:rPr lang="ja-JP" altLang="en-US" sz="1800" dirty="0" smtClean="0"/>
              <a:t>と反応させた</a:t>
            </a:r>
            <a:endParaRPr lang="en-US" altLang="ja-JP" sz="1800" dirty="0" smtClean="0"/>
          </a:p>
          <a:p>
            <a:pPr marL="0" indent="0">
              <a:buNone/>
            </a:pPr>
            <a:r>
              <a:rPr lang="ja-JP" altLang="en-US" sz="1800" dirty="0"/>
              <a:t>　</a:t>
            </a:r>
            <a:r>
              <a:rPr lang="ja-JP" altLang="en-US" sz="1800" dirty="0" smtClean="0"/>
              <a:t>　　　　　　　　・発色はより感度の高い</a:t>
            </a:r>
            <a:r>
              <a:rPr lang="en-US" altLang="ja-JP" sz="1800" dirty="0" smtClean="0"/>
              <a:t>TMB</a:t>
            </a:r>
            <a:r>
              <a:rPr lang="ja-JP" altLang="en-US" sz="1800" dirty="0" smtClean="0"/>
              <a:t>で行った。</a:t>
            </a:r>
            <a:endParaRPr lang="en-US" altLang="ja-JP" sz="1800" dirty="0" smtClean="0"/>
          </a:p>
        </p:txBody>
      </p:sp>
      <p:sp>
        <p:nvSpPr>
          <p:cNvPr id="5" name="正方形/長方形 4"/>
          <p:cNvSpPr/>
          <p:nvPr/>
        </p:nvSpPr>
        <p:spPr>
          <a:xfrm>
            <a:off x="107504" y="908720"/>
            <a:ext cx="8749767" cy="1944216"/>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 name="正方形/長方形 5"/>
          <p:cNvSpPr/>
          <p:nvPr/>
        </p:nvSpPr>
        <p:spPr>
          <a:xfrm>
            <a:off x="149412" y="4068688"/>
            <a:ext cx="1902308" cy="144016"/>
          </a:xfrm>
          <a:prstGeom prst="rect">
            <a:avLst/>
          </a:prstGeom>
          <a:solidFill>
            <a:srgbClr val="FFFF00">
              <a:alpha val="5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8" name="グループ化 7"/>
          <p:cNvGrpSpPr/>
          <p:nvPr/>
        </p:nvGrpSpPr>
        <p:grpSpPr>
          <a:xfrm>
            <a:off x="487797" y="3534075"/>
            <a:ext cx="299228" cy="367593"/>
            <a:chOff x="-1706332" y="766409"/>
            <a:chExt cx="1702335" cy="1440159"/>
          </a:xfrm>
          <a:solidFill>
            <a:srgbClr val="FF0000"/>
          </a:solidFill>
        </p:grpSpPr>
        <p:sp>
          <p:nvSpPr>
            <p:cNvPr id="10" name="正方形/長方形 9"/>
            <p:cNvSpPr/>
            <p:nvPr/>
          </p:nvSpPr>
          <p:spPr>
            <a:xfrm rot="3742024">
              <a:off x="-2201814" y="1261891"/>
              <a:ext cx="1440159" cy="44919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 name="正方形/長方形 10"/>
            <p:cNvSpPr/>
            <p:nvPr/>
          </p:nvSpPr>
          <p:spPr>
            <a:xfrm>
              <a:off x="-1073784" y="1988840"/>
              <a:ext cx="1069787" cy="216024"/>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12" name="右矢印 11"/>
          <p:cNvSpPr/>
          <p:nvPr/>
        </p:nvSpPr>
        <p:spPr>
          <a:xfrm>
            <a:off x="2195736" y="3737280"/>
            <a:ext cx="648072" cy="323466"/>
          </a:xfrm>
          <a:prstGeom prst="rightArrow">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3" name="テキスト ボックス 12"/>
          <p:cNvSpPr txBox="1"/>
          <p:nvPr/>
        </p:nvSpPr>
        <p:spPr>
          <a:xfrm>
            <a:off x="2051720" y="3444955"/>
            <a:ext cx="864096" cy="338554"/>
          </a:xfrm>
          <a:prstGeom prst="rect">
            <a:avLst/>
          </a:prstGeom>
          <a:noFill/>
        </p:spPr>
        <p:txBody>
          <a:bodyPr wrap="square" rtlCol="0">
            <a:spAutoFit/>
          </a:bodyPr>
          <a:lstStyle/>
          <a:p>
            <a:r>
              <a:rPr kumimoji="1" lang="en-US" altLang="ja-JP" sz="1600" dirty="0" smtClean="0"/>
              <a:t>UV</a:t>
            </a:r>
            <a:r>
              <a:rPr kumimoji="1" lang="ja-JP" altLang="en-US" sz="1600" dirty="0" smtClean="0"/>
              <a:t>照射</a:t>
            </a:r>
            <a:endParaRPr kumimoji="1" lang="ja-JP" altLang="en-US" sz="1600" dirty="0"/>
          </a:p>
        </p:txBody>
      </p:sp>
      <p:sp>
        <p:nvSpPr>
          <p:cNvPr id="14" name="正方形/長方形 13"/>
          <p:cNvSpPr/>
          <p:nvPr/>
        </p:nvSpPr>
        <p:spPr>
          <a:xfrm>
            <a:off x="2943796" y="4077072"/>
            <a:ext cx="1902308" cy="144016"/>
          </a:xfrm>
          <a:prstGeom prst="rect">
            <a:avLst/>
          </a:prstGeom>
          <a:solidFill>
            <a:srgbClr val="FFFF00">
              <a:alpha val="5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16" name="グループ化 15"/>
          <p:cNvGrpSpPr/>
          <p:nvPr/>
        </p:nvGrpSpPr>
        <p:grpSpPr>
          <a:xfrm>
            <a:off x="3290350" y="3686475"/>
            <a:ext cx="299228" cy="367593"/>
            <a:chOff x="-1706332" y="766409"/>
            <a:chExt cx="1702335" cy="1440159"/>
          </a:xfrm>
          <a:solidFill>
            <a:srgbClr val="FF0000"/>
          </a:solidFill>
        </p:grpSpPr>
        <p:sp>
          <p:nvSpPr>
            <p:cNvPr id="18" name="正方形/長方形 17"/>
            <p:cNvSpPr/>
            <p:nvPr/>
          </p:nvSpPr>
          <p:spPr>
            <a:xfrm rot="3742024">
              <a:off x="-2201814" y="1261891"/>
              <a:ext cx="1440159" cy="44919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9" name="正方形/長方形 18"/>
            <p:cNvSpPr/>
            <p:nvPr/>
          </p:nvSpPr>
          <p:spPr>
            <a:xfrm>
              <a:off x="-1073784" y="1988840"/>
              <a:ext cx="1069787" cy="216024"/>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21" name="グループ化 20"/>
          <p:cNvGrpSpPr/>
          <p:nvPr/>
        </p:nvGrpSpPr>
        <p:grpSpPr>
          <a:xfrm>
            <a:off x="4344780" y="3686475"/>
            <a:ext cx="299228" cy="367593"/>
            <a:chOff x="-1706332" y="766409"/>
            <a:chExt cx="1702335" cy="1440159"/>
          </a:xfrm>
          <a:solidFill>
            <a:srgbClr val="FF0000"/>
          </a:solidFill>
        </p:grpSpPr>
        <p:sp>
          <p:nvSpPr>
            <p:cNvPr id="23" name="正方形/長方形 22"/>
            <p:cNvSpPr/>
            <p:nvPr/>
          </p:nvSpPr>
          <p:spPr>
            <a:xfrm rot="3742024">
              <a:off x="-2201814" y="1261891"/>
              <a:ext cx="1440159" cy="44919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4" name="正方形/長方形 23"/>
            <p:cNvSpPr/>
            <p:nvPr/>
          </p:nvSpPr>
          <p:spPr>
            <a:xfrm>
              <a:off x="-1073784" y="1988840"/>
              <a:ext cx="1069787" cy="216024"/>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25" name="右矢印 24"/>
          <p:cNvSpPr/>
          <p:nvPr/>
        </p:nvSpPr>
        <p:spPr>
          <a:xfrm>
            <a:off x="5004048" y="3717032"/>
            <a:ext cx="648072" cy="323466"/>
          </a:xfrm>
          <a:prstGeom prst="rightArrow">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6" name="テキスト ボックス 25"/>
          <p:cNvSpPr txBox="1"/>
          <p:nvPr/>
        </p:nvSpPr>
        <p:spPr>
          <a:xfrm>
            <a:off x="4846104" y="3135993"/>
            <a:ext cx="1152128" cy="553998"/>
          </a:xfrm>
          <a:prstGeom prst="rect">
            <a:avLst/>
          </a:prstGeom>
          <a:noFill/>
        </p:spPr>
        <p:txBody>
          <a:bodyPr wrap="square" rtlCol="0">
            <a:spAutoFit/>
          </a:bodyPr>
          <a:lstStyle/>
          <a:p>
            <a:r>
              <a:rPr kumimoji="1" lang="ja-JP" altLang="en-US" sz="1600" dirty="0" smtClean="0"/>
              <a:t>洗浄・風乾</a:t>
            </a:r>
            <a:endParaRPr kumimoji="1" lang="en-US" altLang="ja-JP" sz="1600" dirty="0" smtClean="0"/>
          </a:p>
          <a:p>
            <a:r>
              <a:rPr lang="ja-JP" altLang="en-US" sz="1400" dirty="0" smtClean="0"/>
              <a:t>（</a:t>
            </a:r>
            <a:r>
              <a:rPr lang="en-US" altLang="ja-JP" sz="1400" dirty="0" smtClean="0"/>
              <a:t>0.1</a:t>
            </a:r>
            <a:r>
              <a:rPr lang="ja-JP" altLang="en-US" sz="1400" dirty="0" smtClean="0"/>
              <a:t>％</a:t>
            </a:r>
            <a:r>
              <a:rPr lang="en-US" altLang="ja-JP" sz="1400" dirty="0" smtClean="0"/>
              <a:t>PBST</a:t>
            </a:r>
            <a:r>
              <a:rPr lang="ja-JP" altLang="en-US" sz="1400" dirty="0" smtClean="0"/>
              <a:t>）</a:t>
            </a:r>
            <a:endParaRPr kumimoji="1" lang="ja-JP" altLang="en-US" sz="1400" dirty="0"/>
          </a:p>
        </p:txBody>
      </p:sp>
      <p:sp>
        <p:nvSpPr>
          <p:cNvPr id="27" name="正方形/長方形 26"/>
          <p:cNvSpPr/>
          <p:nvPr/>
        </p:nvSpPr>
        <p:spPr>
          <a:xfrm>
            <a:off x="6156176" y="4107629"/>
            <a:ext cx="1902308" cy="144016"/>
          </a:xfrm>
          <a:prstGeom prst="rect">
            <a:avLst/>
          </a:prstGeom>
          <a:solidFill>
            <a:srgbClr val="FFFF00">
              <a:alpha val="5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28" name="グループ化 27"/>
          <p:cNvGrpSpPr/>
          <p:nvPr/>
        </p:nvGrpSpPr>
        <p:grpSpPr>
          <a:xfrm>
            <a:off x="6502730" y="3717032"/>
            <a:ext cx="299228" cy="367593"/>
            <a:chOff x="-1706332" y="766409"/>
            <a:chExt cx="1702335" cy="1440159"/>
          </a:xfrm>
          <a:solidFill>
            <a:srgbClr val="FF0000"/>
          </a:solidFill>
        </p:grpSpPr>
        <p:sp>
          <p:nvSpPr>
            <p:cNvPr id="29" name="正方形/長方形 28"/>
            <p:cNvSpPr/>
            <p:nvPr/>
          </p:nvSpPr>
          <p:spPr>
            <a:xfrm rot="3742024">
              <a:off x="-2201814" y="1261891"/>
              <a:ext cx="1440159" cy="44919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0" name="正方形/長方形 29"/>
            <p:cNvSpPr/>
            <p:nvPr/>
          </p:nvSpPr>
          <p:spPr>
            <a:xfrm>
              <a:off x="-1073784" y="1988840"/>
              <a:ext cx="1069787" cy="216024"/>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31" name="グループ化 30"/>
          <p:cNvGrpSpPr/>
          <p:nvPr/>
        </p:nvGrpSpPr>
        <p:grpSpPr>
          <a:xfrm>
            <a:off x="7557160" y="3717032"/>
            <a:ext cx="299228" cy="367593"/>
            <a:chOff x="-1706332" y="766409"/>
            <a:chExt cx="1702335" cy="1440159"/>
          </a:xfrm>
          <a:solidFill>
            <a:srgbClr val="FF0000"/>
          </a:solidFill>
        </p:grpSpPr>
        <p:sp>
          <p:nvSpPr>
            <p:cNvPr id="32" name="正方形/長方形 31"/>
            <p:cNvSpPr/>
            <p:nvPr/>
          </p:nvSpPr>
          <p:spPr>
            <a:xfrm rot="3742024">
              <a:off x="-2201814" y="1261891"/>
              <a:ext cx="1440159" cy="44919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3" name="正方形/長方形 32"/>
            <p:cNvSpPr/>
            <p:nvPr/>
          </p:nvSpPr>
          <p:spPr>
            <a:xfrm>
              <a:off x="-1073784" y="1988840"/>
              <a:ext cx="1069787" cy="216024"/>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40" name="グループ化 39"/>
          <p:cNvGrpSpPr/>
          <p:nvPr/>
        </p:nvGrpSpPr>
        <p:grpSpPr>
          <a:xfrm>
            <a:off x="6428334" y="3573016"/>
            <a:ext cx="231898" cy="434474"/>
            <a:chOff x="10188624" y="3429000"/>
            <a:chExt cx="231898" cy="434474"/>
          </a:xfrm>
        </p:grpSpPr>
        <p:sp>
          <p:nvSpPr>
            <p:cNvPr id="34" name="正方形/長方形 33"/>
            <p:cNvSpPr/>
            <p:nvPr/>
          </p:nvSpPr>
          <p:spPr>
            <a:xfrm rot="3672799">
              <a:off x="10201216" y="3644167"/>
              <a:ext cx="360780" cy="7783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7" name="円/楕円 36"/>
            <p:cNvSpPr/>
            <p:nvPr/>
          </p:nvSpPr>
          <p:spPr>
            <a:xfrm>
              <a:off x="10188624" y="3429000"/>
              <a:ext cx="197988" cy="117491"/>
            </a:xfrm>
            <a:prstGeom prst="ellips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41" name="グループ化 40"/>
          <p:cNvGrpSpPr/>
          <p:nvPr/>
        </p:nvGrpSpPr>
        <p:grpSpPr>
          <a:xfrm>
            <a:off x="7469538" y="3577798"/>
            <a:ext cx="231898" cy="434474"/>
            <a:chOff x="10188624" y="3429000"/>
            <a:chExt cx="231898" cy="434474"/>
          </a:xfrm>
        </p:grpSpPr>
        <p:sp>
          <p:nvSpPr>
            <p:cNvPr id="42" name="正方形/長方形 41"/>
            <p:cNvSpPr/>
            <p:nvPr/>
          </p:nvSpPr>
          <p:spPr>
            <a:xfrm rot="3672799">
              <a:off x="10201216" y="3644167"/>
              <a:ext cx="360780" cy="7783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3" name="円/楕円 42"/>
            <p:cNvSpPr/>
            <p:nvPr/>
          </p:nvSpPr>
          <p:spPr>
            <a:xfrm>
              <a:off x="10188624" y="3429000"/>
              <a:ext cx="197988" cy="117491"/>
            </a:xfrm>
            <a:prstGeom prst="ellips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44" name="右矢印 43"/>
          <p:cNvSpPr/>
          <p:nvPr/>
        </p:nvSpPr>
        <p:spPr>
          <a:xfrm>
            <a:off x="107504" y="5625814"/>
            <a:ext cx="648072" cy="323466"/>
          </a:xfrm>
          <a:prstGeom prst="rightArrow">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45" name="テキスト ボックス 44"/>
          <p:cNvSpPr txBox="1"/>
          <p:nvPr/>
        </p:nvSpPr>
        <p:spPr>
          <a:xfrm>
            <a:off x="-36512" y="5250686"/>
            <a:ext cx="1152128" cy="338554"/>
          </a:xfrm>
          <a:prstGeom prst="rect">
            <a:avLst/>
          </a:prstGeom>
          <a:noFill/>
        </p:spPr>
        <p:txBody>
          <a:bodyPr wrap="square" rtlCol="0">
            <a:spAutoFit/>
          </a:bodyPr>
          <a:lstStyle/>
          <a:p>
            <a:r>
              <a:rPr kumimoji="1" lang="ja-JP" altLang="en-US" sz="1600" dirty="0" smtClean="0"/>
              <a:t>洗浄・風乾</a:t>
            </a:r>
            <a:endParaRPr kumimoji="1" lang="ja-JP" altLang="en-US" sz="1600" dirty="0"/>
          </a:p>
        </p:txBody>
      </p:sp>
      <p:grpSp>
        <p:nvGrpSpPr>
          <p:cNvPr id="4" name="グループ化 3"/>
          <p:cNvGrpSpPr/>
          <p:nvPr/>
        </p:nvGrpSpPr>
        <p:grpSpPr>
          <a:xfrm>
            <a:off x="869492" y="5414667"/>
            <a:ext cx="1902308" cy="678629"/>
            <a:chOff x="869492" y="5414667"/>
            <a:chExt cx="1902308" cy="678629"/>
          </a:xfrm>
        </p:grpSpPr>
        <p:sp>
          <p:nvSpPr>
            <p:cNvPr id="46" name="正方形/長方形 45"/>
            <p:cNvSpPr/>
            <p:nvPr/>
          </p:nvSpPr>
          <p:spPr>
            <a:xfrm>
              <a:off x="869492" y="5949280"/>
              <a:ext cx="1902308" cy="144016"/>
            </a:xfrm>
            <a:prstGeom prst="rect">
              <a:avLst/>
            </a:prstGeom>
            <a:solidFill>
              <a:srgbClr val="FFFF00">
                <a:alpha val="5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47" name="グループ化 46"/>
            <p:cNvGrpSpPr/>
            <p:nvPr/>
          </p:nvGrpSpPr>
          <p:grpSpPr>
            <a:xfrm>
              <a:off x="1216046" y="5558683"/>
              <a:ext cx="299228" cy="367593"/>
              <a:chOff x="-1706332" y="766409"/>
              <a:chExt cx="1702335" cy="1440159"/>
            </a:xfrm>
            <a:solidFill>
              <a:srgbClr val="FF0000"/>
            </a:solidFill>
          </p:grpSpPr>
          <p:sp>
            <p:nvSpPr>
              <p:cNvPr id="48" name="正方形/長方形 47"/>
              <p:cNvSpPr/>
              <p:nvPr/>
            </p:nvSpPr>
            <p:spPr>
              <a:xfrm rot="3742024">
                <a:off x="-2201814" y="1261891"/>
                <a:ext cx="1440159" cy="44919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9" name="正方形/長方形 48"/>
              <p:cNvSpPr/>
              <p:nvPr/>
            </p:nvSpPr>
            <p:spPr>
              <a:xfrm>
                <a:off x="-1073784" y="1988840"/>
                <a:ext cx="1069787" cy="216024"/>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53" name="グループ化 52"/>
            <p:cNvGrpSpPr/>
            <p:nvPr/>
          </p:nvGrpSpPr>
          <p:grpSpPr>
            <a:xfrm>
              <a:off x="1141650" y="5414667"/>
              <a:ext cx="231898" cy="434474"/>
              <a:chOff x="10188624" y="3429000"/>
              <a:chExt cx="231898" cy="434474"/>
            </a:xfrm>
          </p:grpSpPr>
          <p:sp>
            <p:nvSpPr>
              <p:cNvPr id="54" name="正方形/長方形 53"/>
              <p:cNvSpPr/>
              <p:nvPr/>
            </p:nvSpPr>
            <p:spPr>
              <a:xfrm rot="3672799">
                <a:off x="10201216" y="3644167"/>
                <a:ext cx="360780" cy="7783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5" name="円/楕円 54"/>
              <p:cNvSpPr/>
              <p:nvPr/>
            </p:nvSpPr>
            <p:spPr>
              <a:xfrm>
                <a:off x="10188624" y="3429000"/>
                <a:ext cx="197988" cy="117491"/>
              </a:xfrm>
              <a:prstGeom prst="ellips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62" name="グループ化 61"/>
            <p:cNvGrpSpPr/>
            <p:nvPr/>
          </p:nvGrpSpPr>
          <p:grpSpPr>
            <a:xfrm>
              <a:off x="2051720" y="5419449"/>
              <a:ext cx="373968" cy="506827"/>
              <a:chOff x="2195736" y="5707481"/>
              <a:chExt cx="373968" cy="506827"/>
            </a:xfrm>
          </p:grpSpPr>
          <p:grpSp>
            <p:nvGrpSpPr>
              <p:cNvPr id="50" name="グループ化 49"/>
              <p:cNvGrpSpPr/>
              <p:nvPr/>
            </p:nvGrpSpPr>
            <p:grpSpPr>
              <a:xfrm>
                <a:off x="2270476" y="5846715"/>
                <a:ext cx="299228" cy="367593"/>
                <a:chOff x="-1706332" y="766409"/>
                <a:chExt cx="1702335" cy="1440159"/>
              </a:xfrm>
              <a:solidFill>
                <a:srgbClr val="FF0000"/>
              </a:solidFill>
            </p:grpSpPr>
            <p:sp>
              <p:nvSpPr>
                <p:cNvPr id="51" name="正方形/長方形 50"/>
                <p:cNvSpPr/>
                <p:nvPr/>
              </p:nvSpPr>
              <p:spPr>
                <a:xfrm rot="3742024">
                  <a:off x="-2201814" y="1261891"/>
                  <a:ext cx="1440159" cy="44919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2" name="正方形/長方形 51"/>
                <p:cNvSpPr/>
                <p:nvPr/>
              </p:nvSpPr>
              <p:spPr>
                <a:xfrm>
                  <a:off x="-1073784" y="1988840"/>
                  <a:ext cx="1069787" cy="216024"/>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56" name="グループ化 55"/>
              <p:cNvGrpSpPr/>
              <p:nvPr/>
            </p:nvGrpSpPr>
            <p:grpSpPr>
              <a:xfrm>
                <a:off x="2195736" y="5707481"/>
                <a:ext cx="231898" cy="434474"/>
                <a:chOff x="10188624" y="3429000"/>
                <a:chExt cx="231898" cy="434474"/>
              </a:xfrm>
            </p:grpSpPr>
            <p:sp>
              <p:nvSpPr>
                <p:cNvPr id="57" name="正方形/長方形 56"/>
                <p:cNvSpPr/>
                <p:nvPr/>
              </p:nvSpPr>
              <p:spPr>
                <a:xfrm rot="3672799">
                  <a:off x="10201216" y="3644167"/>
                  <a:ext cx="360780" cy="7783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8" name="円/楕円 57"/>
                <p:cNvSpPr/>
                <p:nvPr/>
              </p:nvSpPr>
              <p:spPr>
                <a:xfrm>
                  <a:off x="10188624" y="3429000"/>
                  <a:ext cx="197988" cy="117491"/>
                </a:xfrm>
                <a:prstGeom prst="ellips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sp>
          <p:nvSpPr>
            <p:cNvPr id="59" name="円/楕円 58"/>
            <p:cNvSpPr/>
            <p:nvPr/>
          </p:nvSpPr>
          <p:spPr>
            <a:xfrm>
              <a:off x="899592" y="5681596"/>
              <a:ext cx="253640" cy="236773"/>
            </a:xfrm>
            <a:prstGeom prst="ellipse">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円/楕円 59"/>
            <p:cNvSpPr/>
            <p:nvPr/>
          </p:nvSpPr>
          <p:spPr>
            <a:xfrm>
              <a:off x="1730482" y="5681596"/>
              <a:ext cx="253640" cy="236773"/>
            </a:xfrm>
            <a:prstGeom prst="ellipse">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1" name="円/楕円 60"/>
            <p:cNvSpPr/>
            <p:nvPr/>
          </p:nvSpPr>
          <p:spPr>
            <a:xfrm>
              <a:off x="2483768" y="5712507"/>
              <a:ext cx="253640" cy="236773"/>
            </a:xfrm>
            <a:prstGeom prst="ellipse">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63" name="テキスト ボックス 62"/>
          <p:cNvSpPr txBox="1"/>
          <p:nvPr/>
        </p:nvSpPr>
        <p:spPr>
          <a:xfrm>
            <a:off x="1026412" y="6237312"/>
            <a:ext cx="1817396" cy="523220"/>
          </a:xfrm>
          <a:prstGeom prst="rect">
            <a:avLst/>
          </a:prstGeom>
          <a:noFill/>
        </p:spPr>
        <p:txBody>
          <a:bodyPr wrap="square" rtlCol="0">
            <a:spAutoFit/>
          </a:bodyPr>
          <a:lstStyle/>
          <a:p>
            <a:r>
              <a:rPr kumimoji="1" lang="ja-JP" altLang="en-US" sz="1400" dirty="0" smtClean="0"/>
              <a:t>ブロッキング　</a:t>
            </a:r>
            <a:r>
              <a:rPr kumimoji="1" lang="en-US" altLang="ja-JP" sz="1400" dirty="0" smtClean="0"/>
              <a:t>25</a:t>
            </a:r>
            <a:r>
              <a:rPr kumimoji="1" lang="ja-JP" altLang="en-US" sz="1400" dirty="0" smtClean="0"/>
              <a:t>℃ </a:t>
            </a:r>
            <a:r>
              <a:rPr kumimoji="1" lang="en-US" altLang="ja-JP" sz="1400" dirty="0" smtClean="0"/>
              <a:t>1h</a:t>
            </a:r>
            <a:r>
              <a:rPr kumimoji="1" lang="ja-JP" altLang="en-US" sz="1400" dirty="0" smtClean="0"/>
              <a:t>（</a:t>
            </a:r>
            <a:r>
              <a:rPr kumimoji="1" lang="en-US" altLang="ja-JP" sz="1400" dirty="0" smtClean="0"/>
              <a:t>2</a:t>
            </a:r>
            <a:r>
              <a:rPr kumimoji="1" lang="ja-JP" altLang="en-US" sz="1400" dirty="0" smtClean="0"/>
              <a:t>％</a:t>
            </a:r>
            <a:r>
              <a:rPr kumimoji="1" lang="en-US" altLang="ja-JP" sz="1400" dirty="0" smtClean="0"/>
              <a:t>BSA-PBST</a:t>
            </a:r>
            <a:r>
              <a:rPr kumimoji="1" lang="ja-JP" altLang="en-US" sz="1400" dirty="0" smtClean="0"/>
              <a:t>）</a:t>
            </a:r>
            <a:endParaRPr kumimoji="1" lang="ja-JP" altLang="en-US" sz="1400" dirty="0"/>
          </a:p>
        </p:txBody>
      </p:sp>
      <p:sp>
        <p:nvSpPr>
          <p:cNvPr id="64" name="テキスト ボックス 63"/>
          <p:cNvSpPr txBox="1"/>
          <p:nvPr/>
        </p:nvSpPr>
        <p:spPr>
          <a:xfrm>
            <a:off x="2771800" y="5322694"/>
            <a:ext cx="1152128" cy="338554"/>
          </a:xfrm>
          <a:prstGeom prst="rect">
            <a:avLst/>
          </a:prstGeom>
          <a:noFill/>
        </p:spPr>
        <p:txBody>
          <a:bodyPr wrap="square" rtlCol="0">
            <a:spAutoFit/>
          </a:bodyPr>
          <a:lstStyle/>
          <a:p>
            <a:r>
              <a:rPr kumimoji="1" lang="ja-JP" altLang="en-US" sz="1600" dirty="0" smtClean="0"/>
              <a:t>洗浄・風乾</a:t>
            </a:r>
            <a:endParaRPr kumimoji="1" lang="ja-JP" altLang="en-US" sz="1600" dirty="0"/>
          </a:p>
        </p:txBody>
      </p:sp>
      <p:sp>
        <p:nvSpPr>
          <p:cNvPr id="65" name="右矢印 64"/>
          <p:cNvSpPr/>
          <p:nvPr/>
        </p:nvSpPr>
        <p:spPr>
          <a:xfrm>
            <a:off x="2987824" y="5697822"/>
            <a:ext cx="648072" cy="323466"/>
          </a:xfrm>
          <a:prstGeom prst="rightArrow">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66" name="正方形/長方形 65"/>
          <p:cNvSpPr/>
          <p:nvPr/>
        </p:nvSpPr>
        <p:spPr>
          <a:xfrm>
            <a:off x="3749812" y="6101680"/>
            <a:ext cx="1902308" cy="144016"/>
          </a:xfrm>
          <a:prstGeom prst="rect">
            <a:avLst/>
          </a:prstGeom>
          <a:solidFill>
            <a:srgbClr val="FFFF00">
              <a:alpha val="5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67" name="グループ化 66"/>
          <p:cNvGrpSpPr/>
          <p:nvPr/>
        </p:nvGrpSpPr>
        <p:grpSpPr>
          <a:xfrm>
            <a:off x="4096366" y="5711083"/>
            <a:ext cx="299228" cy="367593"/>
            <a:chOff x="-1706332" y="766409"/>
            <a:chExt cx="1702335" cy="1440159"/>
          </a:xfrm>
          <a:solidFill>
            <a:srgbClr val="FF0000"/>
          </a:solidFill>
        </p:grpSpPr>
        <p:sp>
          <p:nvSpPr>
            <p:cNvPr id="68" name="正方形/長方形 67"/>
            <p:cNvSpPr/>
            <p:nvPr/>
          </p:nvSpPr>
          <p:spPr>
            <a:xfrm rot="3742024">
              <a:off x="-2201814" y="1261891"/>
              <a:ext cx="1440159" cy="44919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9" name="正方形/長方形 68"/>
            <p:cNvSpPr/>
            <p:nvPr/>
          </p:nvSpPr>
          <p:spPr>
            <a:xfrm>
              <a:off x="-1073784" y="1988840"/>
              <a:ext cx="1069787" cy="216024"/>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70" name="グループ化 69"/>
          <p:cNvGrpSpPr/>
          <p:nvPr/>
        </p:nvGrpSpPr>
        <p:grpSpPr>
          <a:xfrm>
            <a:off x="4021970" y="5567067"/>
            <a:ext cx="231898" cy="434474"/>
            <a:chOff x="10188624" y="3429000"/>
            <a:chExt cx="231898" cy="434474"/>
          </a:xfrm>
        </p:grpSpPr>
        <p:sp>
          <p:nvSpPr>
            <p:cNvPr id="71" name="正方形/長方形 70"/>
            <p:cNvSpPr/>
            <p:nvPr/>
          </p:nvSpPr>
          <p:spPr>
            <a:xfrm rot="3672799">
              <a:off x="10201216" y="3644167"/>
              <a:ext cx="360780" cy="7783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2" name="円/楕円 71"/>
            <p:cNvSpPr/>
            <p:nvPr/>
          </p:nvSpPr>
          <p:spPr>
            <a:xfrm>
              <a:off x="10188624" y="3429000"/>
              <a:ext cx="197988" cy="117491"/>
            </a:xfrm>
            <a:prstGeom prst="ellips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73" name="グループ化 72"/>
          <p:cNvGrpSpPr/>
          <p:nvPr/>
        </p:nvGrpSpPr>
        <p:grpSpPr>
          <a:xfrm>
            <a:off x="4932040" y="5571849"/>
            <a:ext cx="373968" cy="506827"/>
            <a:chOff x="2195736" y="5707481"/>
            <a:chExt cx="373968" cy="506827"/>
          </a:xfrm>
        </p:grpSpPr>
        <p:grpSp>
          <p:nvGrpSpPr>
            <p:cNvPr id="74" name="グループ化 73"/>
            <p:cNvGrpSpPr/>
            <p:nvPr/>
          </p:nvGrpSpPr>
          <p:grpSpPr>
            <a:xfrm>
              <a:off x="2270476" y="5846715"/>
              <a:ext cx="299228" cy="367593"/>
              <a:chOff x="-1706332" y="766409"/>
              <a:chExt cx="1702335" cy="1440159"/>
            </a:xfrm>
            <a:solidFill>
              <a:srgbClr val="FF0000"/>
            </a:solidFill>
          </p:grpSpPr>
          <p:sp>
            <p:nvSpPr>
              <p:cNvPr id="78" name="正方形/長方形 77"/>
              <p:cNvSpPr/>
              <p:nvPr/>
            </p:nvSpPr>
            <p:spPr>
              <a:xfrm rot="3742024">
                <a:off x="-2201814" y="1261891"/>
                <a:ext cx="1440159" cy="44919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9" name="正方形/長方形 78"/>
              <p:cNvSpPr/>
              <p:nvPr/>
            </p:nvSpPr>
            <p:spPr>
              <a:xfrm>
                <a:off x="-1073784" y="1988840"/>
                <a:ext cx="1069787" cy="216024"/>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75" name="グループ化 74"/>
            <p:cNvGrpSpPr/>
            <p:nvPr/>
          </p:nvGrpSpPr>
          <p:grpSpPr>
            <a:xfrm>
              <a:off x="2195736" y="5707481"/>
              <a:ext cx="231898" cy="434474"/>
              <a:chOff x="10188624" y="3429000"/>
              <a:chExt cx="231898" cy="434474"/>
            </a:xfrm>
          </p:grpSpPr>
          <p:sp>
            <p:nvSpPr>
              <p:cNvPr id="76" name="正方形/長方形 75"/>
              <p:cNvSpPr/>
              <p:nvPr/>
            </p:nvSpPr>
            <p:spPr>
              <a:xfrm rot="3672799">
                <a:off x="10201216" y="3644167"/>
                <a:ext cx="360780" cy="7783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7" name="円/楕円 76"/>
              <p:cNvSpPr/>
              <p:nvPr/>
            </p:nvSpPr>
            <p:spPr>
              <a:xfrm>
                <a:off x="10188624" y="3429000"/>
                <a:ext cx="197988" cy="117491"/>
              </a:xfrm>
              <a:prstGeom prst="ellips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sp>
        <p:nvSpPr>
          <p:cNvPr id="80" name="円/楕円 79"/>
          <p:cNvSpPr/>
          <p:nvPr/>
        </p:nvSpPr>
        <p:spPr>
          <a:xfrm>
            <a:off x="3779912" y="5833996"/>
            <a:ext cx="253640" cy="236773"/>
          </a:xfrm>
          <a:prstGeom prst="ellipse">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1" name="円/楕円 80"/>
          <p:cNvSpPr/>
          <p:nvPr/>
        </p:nvSpPr>
        <p:spPr>
          <a:xfrm>
            <a:off x="4610802" y="5833996"/>
            <a:ext cx="253640" cy="236773"/>
          </a:xfrm>
          <a:prstGeom prst="ellipse">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2" name="円/楕円 81"/>
          <p:cNvSpPr/>
          <p:nvPr/>
        </p:nvSpPr>
        <p:spPr>
          <a:xfrm>
            <a:off x="5364088" y="5864907"/>
            <a:ext cx="253640" cy="236773"/>
          </a:xfrm>
          <a:prstGeom prst="ellipse">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4" name="乗算記号 83"/>
          <p:cNvSpPr/>
          <p:nvPr/>
        </p:nvSpPr>
        <p:spPr>
          <a:xfrm>
            <a:off x="3887924" y="5135706"/>
            <a:ext cx="468052" cy="525542"/>
          </a:xfrm>
          <a:prstGeom prst="mathMultiply">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5" name="乗算記号 84"/>
          <p:cNvSpPr/>
          <p:nvPr/>
        </p:nvSpPr>
        <p:spPr>
          <a:xfrm>
            <a:off x="4788024" y="5135706"/>
            <a:ext cx="468052" cy="525542"/>
          </a:xfrm>
          <a:prstGeom prst="mathMultiply">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6" name="円/楕円 85"/>
          <p:cNvSpPr/>
          <p:nvPr/>
        </p:nvSpPr>
        <p:spPr>
          <a:xfrm>
            <a:off x="4211960" y="5161383"/>
            <a:ext cx="144016" cy="139825"/>
          </a:xfrm>
          <a:prstGeom prst="ellipse">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7" name="円/楕円 86"/>
          <p:cNvSpPr/>
          <p:nvPr/>
        </p:nvSpPr>
        <p:spPr>
          <a:xfrm>
            <a:off x="5076056" y="5085184"/>
            <a:ext cx="144016" cy="139825"/>
          </a:xfrm>
          <a:prstGeom prst="ellipse">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8" name="右矢印 87"/>
          <p:cNvSpPr/>
          <p:nvPr/>
        </p:nvSpPr>
        <p:spPr>
          <a:xfrm>
            <a:off x="5796136" y="5733256"/>
            <a:ext cx="648072" cy="323466"/>
          </a:xfrm>
          <a:prstGeom prst="rightArrow">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89" name="テキスト ボックス 88"/>
          <p:cNvSpPr txBox="1"/>
          <p:nvPr/>
        </p:nvSpPr>
        <p:spPr>
          <a:xfrm>
            <a:off x="5580112" y="5322694"/>
            <a:ext cx="1152128" cy="338554"/>
          </a:xfrm>
          <a:prstGeom prst="rect">
            <a:avLst/>
          </a:prstGeom>
          <a:noFill/>
        </p:spPr>
        <p:txBody>
          <a:bodyPr wrap="square" rtlCol="0">
            <a:spAutoFit/>
          </a:bodyPr>
          <a:lstStyle/>
          <a:p>
            <a:r>
              <a:rPr kumimoji="1" lang="ja-JP" altLang="en-US" sz="1600" dirty="0" smtClean="0"/>
              <a:t>洗浄・風乾</a:t>
            </a:r>
            <a:endParaRPr kumimoji="1" lang="ja-JP" altLang="en-US" sz="1600" dirty="0"/>
          </a:p>
        </p:txBody>
      </p:sp>
      <p:sp>
        <p:nvSpPr>
          <p:cNvPr id="90" name="正方形/長方形 89"/>
          <p:cNvSpPr/>
          <p:nvPr/>
        </p:nvSpPr>
        <p:spPr>
          <a:xfrm>
            <a:off x="6630132" y="6101680"/>
            <a:ext cx="1902308" cy="144016"/>
          </a:xfrm>
          <a:prstGeom prst="rect">
            <a:avLst/>
          </a:prstGeom>
          <a:solidFill>
            <a:srgbClr val="FFFF00">
              <a:alpha val="5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91" name="グループ化 90"/>
          <p:cNvGrpSpPr/>
          <p:nvPr/>
        </p:nvGrpSpPr>
        <p:grpSpPr>
          <a:xfrm>
            <a:off x="6976686" y="5711083"/>
            <a:ext cx="299228" cy="367593"/>
            <a:chOff x="-1706332" y="766409"/>
            <a:chExt cx="1702335" cy="1440159"/>
          </a:xfrm>
          <a:solidFill>
            <a:srgbClr val="FF0000"/>
          </a:solidFill>
        </p:grpSpPr>
        <p:sp>
          <p:nvSpPr>
            <p:cNvPr id="92" name="正方形/長方形 91"/>
            <p:cNvSpPr/>
            <p:nvPr/>
          </p:nvSpPr>
          <p:spPr>
            <a:xfrm rot="3742024">
              <a:off x="-2201814" y="1261891"/>
              <a:ext cx="1440159" cy="44919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3" name="正方形/長方形 92"/>
            <p:cNvSpPr/>
            <p:nvPr/>
          </p:nvSpPr>
          <p:spPr>
            <a:xfrm>
              <a:off x="-1073784" y="1988840"/>
              <a:ext cx="1069787" cy="216024"/>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94" name="グループ化 93"/>
          <p:cNvGrpSpPr/>
          <p:nvPr/>
        </p:nvGrpSpPr>
        <p:grpSpPr>
          <a:xfrm>
            <a:off x="6902290" y="5567067"/>
            <a:ext cx="231898" cy="434474"/>
            <a:chOff x="10188624" y="3429000"/>
            <a:chExt cx="231898" cy="434474"/>
          </a:xfrm>
        </p:grpSpPr>
        <p:sp>
          <p:nvSpPr>
            <p:cNvPr id="95" name="正方形/長方形 94"/>
            <p:cNvSpPr/>
            <p:nvPr/>
          </p:nvSpPr>
          <p:spPr>
            <a:xfrm rot="3672799">
              <a:off x="10201216" y="3644167"/>
              <a:ext cx="360780" cy="7783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6" name="円/楕円 95"/>
            <p:cNvSpPr/>
            <p:nvPr/>
          </p:nvSpPr>
          <p:spPr>
            <a:xfrm>
              <a:off x="10188624" y="3429000"/>
              <a:ext cx="197988" cy="117491"/>
            </a:xfrm>
            <a:prstGeom prst="ellips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97" name="グループ化 96"/>
          <p:cNvGrpSpPr/>
          <p:nvPr/>
        </p:nvGrpSpPr>
        <p:grpSpPr>
          <a:xfrm>
            <a:off x="7812360" y="5571849"/>
            <a:ext cx="373968" cy="506827"/>
            <a:chOff x="2195736" y="5707481"/>
            <a:chExt cx="373968" cy="506827"/>
          </a:xfrm>
        </p:grpSpPr>
        <p:grpSp>
          <p:nvGrpSpPr>
            <p:cNvPr id="98" name="グループ化 97"/>
            <p:cNvGrpSpPr/>
            <p:nvPr/>
          </p:nvGrpSpPr>
          <p:grpSpPr>
            <a:xfrm>
              <a:off x="2270476" y="5846715"/>
              <a:ext cx="299228" cy="367593"/>
              <a:chOff x="-1706332" y="766409"/>
              <a:chExt cx="1702335" cy="1440159"/>
            </a:xfrm>
            <a:solidFill>
              <a:srgbClr val="FF0000"/>
            </a:solidFill>
          </p:grpSpPr>
          <p:sp>
            <p:nvSpPr>
              <p:cNvPr id="102" name="正方形/長方形 101"/>
              <p:cNvSpPr/>
              <p:nvPr/>
            </p:nvSpPr>
            <p:spPr>
              <a:xfrm rot="3742024">
                <a:off x="-2201814" y="1261891"/>
                <a:ext cx="1440159" cy="44919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3" name="正方形/長方形 102"/>
              <p:cNvSpPr/>
              <p:nvPr/>
            </p:nvSpPr>
            <p:spPr>
              <a:xfrm>
                <a:off x="-1073784" y="1988840"/>
                <a:ext cx="1069787" cy="216024"/>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99" name="グループ化 98"/>
            <p:cNvGrpSpPr/>
            <p:nvPr/>
          </p:nvGrpSpPr>
          <p:grpSpPr>
            <a:xfrm>
              <a:off x="2195736" y="5707481"/>
              <a:ext cx="231898" cy="434474"/>
              <a:chOff x="10188624" y="3429000"/>
              <a:chExt cx="231898" cy="434474"/>
            </a:xfrm>
          </p:grpSpPr>
          <p:sp>
            <p:nvSpPr>
              <p:cNvPr id="100" name="正方形/長方形 99"/>
              <p:cNvSpPr/>
              <p:nvPr/>
            </p:nvSpPr>
            <p:spPr>
              <a:xfrm rot="3672799">
                <a:off x="10201216" y="3644167"/>
                <a:ext cx="360780" cy="7783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1" name="円/楕円 100"/>
              <p:cNvSpPr/>
              <p:nvPr/>
            </p:nvSpPr>
            <p:spPr>
              <a:xfrm>
                <a:off x="10188624" y="3429000"/>
                <a:ext cx="197988" cy="117491"/>
              </a:xfrm>
              <a:prstGeom prst="ellips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sp>
        <p:nvSpPr>
          <p:cNvPr id="104" name="円/楕円 103"/>
          <p:cNvSpPr/>
          <p:nvPr/>
        </p:nvSpPr>
        <p:spPr>
          <a:xfrm>
            <a:off x="6660232" y="5833996"/>
            <a:ext cx="253640" cy="236773"/>
          </a:xfrm>
          <a:prstGeom prst="ellipse">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5" name="円/楕円 104"/>
          <p:cNvSpPr/>
          <p:nvPr/>
        </p:nvSpPr>
        <p:spPr>
          <a:xfrm>
            <a:off x="7491122" y="5833996"/>
            <a:ext cx="253640" cy="236773"/>
          </a:xfrm>
          <a:prstGeom prst="ellipse">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6" name="円/楕円 105"/>
          <p:cNvSpPr/>
          <p:nvPr/>
        </p:nvSpPr>
        <p:spPr>
          <a:xfrm>
            <a:off x="8244408" y="5864907"/>
            <a:ext cx="253640" cy="236773"/>
          </a:xfrm>
          <a:prstGeom prst="ellipse">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7" name="乗算記号 106"/>
          <p:cNvSpPr/>
          <p:nvPr/>
        </p:nvSpPr>
        <p:spPr>
          <a:xfrm>
            <a:off x="6768244" y="5135706"/>
            <a:ext cx="468052" cy="525542"/>
          </a:xfrm>
          <a:prstGeom prst="mathMultiply">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8" name="乗算記号 107"/>
          <p:cNvSpPr/>
          <p:nvPr/>
        </p:nvSpPr>
        <p:spPr>
          <a:xfrm>
            <a:off x="7668344" y="5135706"/>
            <a:ext cx="468052" cy="525542"/>
          </a:xfrm>
          <a:prstGeom prst="mathMultiply">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9" name="円/楕円 108"/>
          <p:cNvSpPr/>
          <p:nvPr/>
        </p:nvSpPr>
        <p:spPr>
          <a:xfrm>
            <a:off x="7092280" y="5161383"/>
            <a:ext cx="144016" cy="139825"/>
          </a:xfrm>
          <a:prstGeom prst="ellipse">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0" name="円/楕円 109"/>
          <p:cNvSpPr/>
          <p:nvPr/>
        </p:nvSpPr>
        <p:spPr>
          <a:xfrm>
            <a:off x="7956376" y="5085184"/>
            <a:ext cx="144016" cy="139825"/>
          </a:xfrm>
          <a:prstGeom prst="ellipse">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1" name="右カーブ矢印 110"/>
          <p:cNvSpPr/>
          <p:nvPr/>
        </p:nvSpPr>
        <p:spPr>
          <a:xfrm>
            <a:off x="7201709" y="4723048"/>
            <a:ext cx="327196" cy="453290"/>
          </a:xfrm>
          <a:prstGeom prst="curvedRightArrow">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sp>
        <p:nvSpPr>
          <p:cNvPr id="112" name="星 5 111"/>
          <p:cNvSpPr/>
          <p:nvPr/>
        </p:nvSpPr>
        <p:spPr>
          <a:xfrm>
            <a:off x="7593144" y="4581128"/>
            <a:ext cx="219216" cy="283840"/>
          </a:xfrm>
          <a:prstGeom prst="star5">
            <a:avLst/>
          </a:prstGeom>
          <a:no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3" name="星 5 112"/>
          <p:cNvSpPr/>
          <p:nvPr/>
        </p:nvSpPr>
        <p:spPr>
          <a:xfrm>
            <a:off x="7519840" y="4943264"/>
            <a:ext cx="219216" cy="283840"/>
          </a:xfrm>
          <a:prstGeom prst="star5">
            <a:avLst/>
          </a:prstGeom>
          <a:solidFill>
            <a:srgbClr val="00B0F0"/>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4" name="右カーブ矢印 113"/>
          <p:cNvSpPr/>
          <p:nvPr/>
        </p:nvSpPr>
        <p:spPr>
          <a:xfrm>
            <a:off x="8137813" y="4723048"/>
            <a:ext cx="327196" cy="453290"/>
          </a:xfrm>
          <a:prstGeom prst="curvedRightArrow">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sp>
        <p:nvSpPr>
          <p:cNvPr id="115" name="星 5 114"/>
          <p:cNvSpPr/>
          <p:nvPr/>
        </p:nvSpPr>
        <p:spPr>
          <a:xfrm>
            <a:off x="8529248" y="4581128"/>
            <a:ext cx="219216" cy="283840"/>
          </a:xfrm>
          <a:prstGeom prst="star5">
            <a:avLst/>
          </a:prstGeom>
          <a:no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6" name="星 5 115"/>
          <p:cNvSpPr/>
          <p:nvPr/>
        </p:nvSpPr>
        <p:spPr>
          <a:xfrm>
            <a:off x="8455944" y="4943264"/>
            <a:ext cx="219216" cy="283840"/>
          </a:xfrm>
          <a:prstGeom prst="star5">
            <a:avLst/>
          </a:prstGeom>
          <a:solidFill>
            <a:srgbClr val="00B0F0"/>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7" name="テキスト ボックス 116"/>
          <p:cNvSpPr txBox="1"/>
          <p:nvPr/>
        </p:nvSpPr>
        <p:spPr>
          <a:xfrm>
            <a:off x="3923928" y="6290156"/>
            <a:ext cx="1800200" cy="523220"/>
          </a:xfrm>
          <a:prstGeom prst="rect">
            <a:avLst/>
          </a:prstGeom>
          <a:noFill/>
        </p:spPr>
        <p:txBody>
          <a:bodyPr wrap="square" rtlCol="0">
            <a:spAutoFit/>
          </a:bodyPr>
          <a:lstStyle/>
          <a:p>
            <a:r>
              <a:rPr kumimoji="1" lang="en-US" altLang="ja-JP" sz="1400" dirty="0" smtClean="0"/>
              <a:t>HRP</a:t>
            </a:r>
            <a:r>
              <a:rPr kumimoji="1" lang="ja-JP" altLang="en-US" sz="1400" dirty="0" smtClean="0"/>
              <a:t>標識</a:t>
            </a:r>
            <a:r>
              <a:rPr kumimoji="1" lang="en-US" altLang="ja-JP" sz="1400" dirty="0" smtClean="0"/>
              <a:t>SA  25</a:t>
            </a:r>
            <a:r>
              <a:rPr kumimoji="1" lang="ja-JP" altLang="en-US" sz="1400" dirty="0" smtClean="0"/>
              <a:t>℃ </a:t>
            </a:r>
            <a:r>
              <a:rPr kumimoji="1" lang="en-US" altLang="ja-JP" sz="1400" dirty="0" smtClean="0"/>
              <a:t>1h</a:t>
            </a:r>
            <a:r>
              <a:rPr kumimoji="1" lang="ja-JP" altLang="en-US" sz="1400" dirty="0" smtClean="0"/>
              <a:t>　</a:t>
            </a:r>
            <a:endParaRPr kumimoji="1" lang="en-US" altLang="ja-JP" sz="1400" dirty="0" smtClean="0"/>
          </a:p>
          <a:p>
            <a:r>
              <a:rPr kumimoji="1" lang="ja-JP" altLang="en-US" sz="1400" dirty="0" smtClean="0"/>
              <a:t>（</a:t>
            </a:r>
            <a:r>
              <a:rPr kumimoji="1" lang="en-US" altLang="ja-JP" sz="1400" dirty="0" smtClean="0"/>
              <a:t>5000</a:t>
            </a:r>
            <a:r>
              <a:rPr kumimoji="1" lang="ja-JP" altLang="en-US" sz="1400" dirty="0" smtClean="0"/>
              <a:t>倍希釈）</a:t>
            </a:r>
            <a:endParaRPr kumimoji="1" lang="ja-JP" altLang="en-US" sz="1400" dirty="0"/>
          </a:p>
        </p:txBody>
      </p:sp>
      <p:sp>
        <p:nvSpPr>
          <p:cNvPr id="118" name="テキスト ボックス 117"/>
          <p:cNvSpPr txBox="1"/>
          <p:nvPr/>
        </p:nvSpPr>
        <p:spPr>
          <a:xfrm>
            <a:off x="6734647" y="6324778"/>
            <a:ext cx="2122624" cy="307777"/>
          </a:xfrm>
          <a:prstGeom prst="rect">
            <a:avLst/>
          </a:prstGeom>
          <a:noFill/>
        </p:spPr>
        <p:txBody>
          <a:bodyPr wrap="square" rtlCol="0">
            <a:spAutoFit/>
          </a:bodyPr>
          <a:lstStyle/>
          <a:p>
            <a:r>
              <a:rPr kumimoji="1" lang="en-US" altLang="ja-JP" sz="1400" dirty="0" smtClean="0"/>
              <a:t>TMB</a:t>
            </a:r>
            <a:r>
              <a:rPr kumimoji="1" lang="ja-JP" altLang="en-US" sz="1400" dirty="0" smtClean="0"/>
              <a:t>発色　</a:t>
            </a:r>
            <a:r>
              <a:rPr kumimoji="1" lang="en-US" altLang="ja-JP" sz="1400" dirty="0" smtClean="0"/>
              <a:t>25</a:t>
            </a:r>
            <a:r>
              <a:rPr kumimoji="1" lang="ja-JP" altLang="en-US" sz="1400" dirty="0" smtClean="0"/>
              <a:t>℃　</a:t>
            </a:r>
            <a:r>
              <a:rPr kumimoji="1" lang="en-US" altLang="ja-JP" sz="1400" dirty="0" smtClean="0"/>
              <a:t>15min</a:t>
            </a:r>
            <a:endParaRPr kumimoji="1" lang="ja-JP" altLang="en-US" sz="1400" dirty="0"/>
          </a:p>
        </p:txBody>
      </p:sp>
      <p:cxnSp>
        <p:nvCxnSpPr>
          <p:cNvPr id="7" name="直線矢印コネクタ 6"/>
          <p:cNvCxnSpPr/>
          <p:nvPr/>
        </p:nvCxnSpPr>
        <p:spPr>
          <a:xfrm>
            <a:off x="216877" y="2060848"/>
            <a:ext cx="462438" cy="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65528901"/>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3"/>
          <p:cNvSpPr txBox="1">
            <a:spLocks noGrp="1"/>
          </p:cNvSpPr>
          <p:nvPr>
            <p:ph type="title"/>
          </p:nvPr>
        </p:nvSpPr>
        <p:spPr>
          <a:xfrm>
            <a:off x="0" y="188640"/>
            <a:ext cx="8229600" cy="584775"/>
          </a:xfrm>
          <a:prstGeom prst="rect">
            <a:avLst/>
          </a:prstGeom>
          <a:noFill/>
        </p:spPr>
        <p:txBody>
          <a:bodyPr wrap="square" rtlCol="0">
            <a:spAutoFit/>
          </a:bodyPr>
          <a:lstStyle/>
          <a:p>
            <a:pPr algn="l"/>
            <a:r>
              <a:rPr kumimoji="1" lang="ja-JP" altLang="en-US" sz="3200" u="sng" dirty="0" smtClean="0"/>
              <a:t>実験結果</a:t>
            </a:r>
            <a:endParaRPr kumimoji="1" lang="ja-JP" altLang="en-US" sz="3200" u="sng" dirty="0"/>
          </a:p>
        </p:txBody>
      </p:sp>
      <p:graphicFrame>
        <p:nvGraphicFramePr>
          <p:cNvPr id="5" name="コンテンツ プレースホルダー 4"/>
          <p:cNvGraphicFramePr>
            <a:graphicFrameLocks noGrp="1"/>
          </p:cNvGraphicFramePr>
          <p:nvPr>
            <p:ph idx="1"/>
            <p:extLst>
              <p:ext uri="{D42A27DB-BD31-4B8C-83A1-F6EECF244321}">
                <p14:modId xmlns:p14="http://schemas.microsoft.com/office/powerpoint/2010/main" val="884958485"/>
              </p:ext>
            </p:extLst>
          </p:nvPr>
        </p:nvGraphicFramePr>
        <p:xfrm>
          <a:off x="302511" y="92493"/>
          <a:ext cx="8578850" cy="5218113"/>
        </p:xfrm>
        <a:graphic>
          <a:graphicData uri="http://schemas.openxmlformats.org/drawingml/2006/chart">
            <c:chart xmlns:c="http://schemas.openxmlformats.org/drawingml/2006/chart" xmlns:r="http://schemas.openxmlformats.org/officeDocument/2006/relationships" r:id="rId2"/>
          </a:graphicData>
        </a:graphic>
      </p:graphicFrame>
      <p:sp>
        <p:nvSpPr>
          <p:cNvPr id="6" name="テキスト ボックス 5"/>
          <p:cNvSpPr txBox="1"/>
          <p:nvPr/>
        </p:nvSpPr>
        <p:spPr>
          <a:xfrm>
            <a:off x="281236" y="5446675"/>
            <a:ext cx="8316316" cy="1077218"/>
          </a:xfrm>
          <a:prstGeom prst="rect">
            <a:avLst/>
          </a:prstGeom>
          <a:noFill/>
        </p:spPr>
        <p:txBody>
          <a:bodyPr wrap="square" rtlCol="0">
            <a:spAutoFit/>
          </a:bodyPr>
          <a:lstStyle/>
          <a:p>
            <a:r>
              <a:rPr kumimoji="1" lang="ja-JP" altLang="en-US" sz="1600" dirty="0" smtClean="0"/>
              <a:t>　　　</a:t>
            </a:r>
            <a:r>
              <a:rPr kumimoji="1" lang="en-US" altLang="ja-JP" sz="1600" dirty="0" smtClean="0"/>
              <a:t>C: Ligand </a:t>
            </a:r>
            <a:r>
              <a:rPr lang="en-US" altLang="ja-JP" sz="1600" dirty="0" smtClean="0"/>
              <a:t>DNA</a:t>
            </a:r>
            <a:r>
              <a:rPr lang="ja-JP" altLang="en-US" sz="1600" dirty="0" smtClean="0"/>
              <a:t>固定化時</a:t>
            </a:r>
            <a:r>
              <a:rPr lang="en-US" altLang="ja-JP" sz="1600" dirty="0" smtClean="0"/>
              <a:t>UV</a:t>
            </a:r>
            <a:r>
              <a:rPr lang="ja-JP" altLang="en-US" sz="1600" dirty="0" smtClean="0"/>
              <a:t>クロスリンカー使用（波長</a:t>
            </a:r>
            <a:r>
              <a:rPr lang="en-US" altLang="ja-JP" sz="1600" dirty="0" smtClean="0"/>
              <a:t>312nm</a:t>
            </a:r>
            <a:r>
              <a:rPr lang="ja-JP" altLang="en-US" sz="1600" dirty="0" smtClean="0"/>
              <a:t>）</a:t>
            </a:r>
            <a:endParaRPr lang="en-US" altLang="ja-JP" sz="1600" dirty="0" smtClean="0"/>
          </a:p>
          <a:p>
            <a:r>
              <a:rPr kumimoji="1" lang="ja-JP" altLang="en-US" sz="1600" dirty="0" smtClean="0"/>
              <a:t>　　　</a:t>
            </a:r>
            <a:r>
              <a:rPr kumimoji="1" lang="en-US" altLang="ja-JP" sz="1600" dirty="0" smtClean="0"/>
              <a:t>T: Ligand DNA</a:t>
            </a:r>
            <a:r>
              <a:rPr kumimoji="1" lang="ja-JP" altLang="en-US" sz="1600" dirty="0" smtClean="0"/>
              <a:t>固定化時</a:t>
            </a:r>
            <a:r>
              <a:rPr kumimoji="1" lang="en-US" altLang="ja-JP" sz="1600" dirty="0" smtClean="0"/>
              <a:t>UV</a:t>
            </a:r>
            <a:r>
              <a:rPr kumimoji="1" lang="ja-JP" altLang="en-US" sz="1600" dirty="0" smtClean="0"/>
              <a:t>トランス</a:t>
            </a:r>
            <a:r>
              <a:rPr lang="ja-JP" altLang="en-US" sz="1600" dirty="0" smtClean="0"/>
              <a:t>イルミネーター使用（波長</a:t>
            </a:r>
            <a:r>
              <a:rPr lang="en-US" altLang="ja-JP" sz="1600" dirty="0" smtClean="0"/>
              <a:t>302nm</a:t>
            </a:r>
            <a:r>
              <a:rPr lang="ja-JP" altLang="en-US" sz="1600" dirty="0" smtClean="0"/>
              <a:t>）</a:t>
            </a:r>
            <a:endParaRPr lang="en-US" altLang="ja-JP" sz="1600" dirty="0" smtClean="0"/>
          </a:p>
          <a:p>
            <a:r>
              <a:rPr kumimoji="1" lang="en-US" altLang="ja-JP" sz="1600" dirty="0"/>
              <a:t>+</a:t>
            </a:r>
            <a:r>
              <a:rPr kumimoji="1" lang="en-US" altLang="ja-JP" sz="1600" dirty="0" smtClean="0"/>
              <a:t>DNA</a:t>
            </a:r>
            <a:r>
              <a:rPr kumimoji="1" lang="ja-JP" altLang="en-US" sz="1600" dirty="0" smtClean="0"/>
              <a:t>： </a:t>
            </a:r>
            <a:r>
              <a:rPr kumimoji="1" lang="en-US" altLang="ja-JP" sz="1600" dirty="0" smtClean="0"/>
              <a:t>Ligand DNA</a:t>
            </a:r>
            <a:r>
              <a:rPr lang="ja-JP" altLang="en-US" sz="1600" dirty="0" smtClean="0"/>
              <a:t>スポット有  照射無</a:t>
            </a:r>
            <a:endParaRPr lang="en-US" altLang="ja-JP" sz="1600" dirty="0" smtClean="0"/>
          </a:p>
          <a:p>
            <a:r>
              <a:rPr kumimoji="1" lang="en-US" altLang="ja-JP" sz="1600" dirty="0" smtClean="0"/>
              <a:t>-DNA</a:t>
            </a:r>
            <a:r>
              <a:rPr kumimoji="1" lang="ja-JP" altLang="en-US" sz="1600" dirty="0" smtClean="0"/>
              <a:t>： </a:t>
            </a:r>
            <a:r>
              <a:rPr kumimoji="1" lang="en-US" altLang="ja-JP" sz="1600" dirty="0" smtClean="0"/>
              <a:t>Ligand DNA</a:t>
            </a:r>
            <a:r>
              <a:rPr kumimoji="1" lang="ja-JP" altLang="en-US" sz="1600" dirty="0" smtClean="0"/>
              <a:t>スポット無　照射無</a:t>
            </a:r>
            <a:endParaRPr kumimoji="1" lang="ja-JP" altLang="en-US" sz="1600" dirty="0"/>
          </a:p>
        </p:txBody>
      </p:sp>
      <p:sp>
        <p:nvSpPr>
          <p:cNvPr id="7" name="正方形/長方形 6"/>
          <p:cNvSpPr/>
          <p:nvPr/>
        </p:nvSpPr>
        <p:spPr>
          <a:xfrm>
            <a:off x="179512" y="5301208"/>
            <a:ext cx="6264696" cy="1368152"/>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121575400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17589" y="116632"/>
            <a:ext cx="8229600" cy="1143000"/>
          </a:xfrm>
        </p:spPr>
        <p:txBody>
          <a:bodyPr>
            <a:normAutofit fontScale="90000"/>
          </a:bodyPr>
          <a:lstStyle/>
          <a:p>
            <a:pPr algn="l"/>
            <a:r>
              <a:rPr lang="ja-JP" altLang="en-US" u="sng" dirty="0"/>
              <a:t>研究の背景</a:t>
            </a:r>
            <a:r>
              <a:rPr lang="en-US" altLang="ja-JP" u="sng" dirty="0"/>
              <a:t/>
            </a:r>
            <a:br>
              <a:rPr lang="en-US" altLang="ja-JP" u="sng" dirty="0"/>
            </a:br>
            <a:endParaRPr kumimoji="1" lang="ja-JP" altLang="en-US" dirty="0"/>
          </a:p>
        </p:txBody>
      </p:sp>
      <p:sp>
        <p:nvSpPr>
          <p:cNvPr id="3" name="コンテンツ プレースホルダー 2"/>
          <p:cNvSpPr>
            <a:spLocks noGrp="1"/>
          </p:cNvSpPr>
          <p:nvPr>
            <p:ph idx="1"/>
          </p:nvPr>
        </p:nvSpPr>
        <p:spPr>
          <a:xfrm>
            <a:off x="86836" y="793417"/>
            <a:ext cx="8353425" cy="5472608"/>
          </a:xfrm>
        </p:spPr>
        <p:txBody>
          <a:bodyPr>
            <a:normAutofit/>
          </a:bodyPr>
          <a:lstStyle/>
          <a:p>
            <a:pPr marL="0" indent="0" algn="ctr">
              <a:buNone/>
            </a:pPr>
            <a:r>
              <a:rPr kumimoji="1" lang="ja-JP" altLang="en-US" dirty="0" smtClean="0"/>
              <a:t>現在、医療診断や健康診断、また遺伝子検査に</a:t>
            </a:r>
            <a:endParaRPr kumimoji="1" lang="en-US" altLang="ja-JP" dirty="0" smtClean="0"/>
          </a:p>
          <a:p>
            <a:pPr marL="0" indent="0" algn="ctr">
              <a:buNone/>
            </a:pPr>
            <a:r>
              <a:rPr lang="ja-JP" altLang="en-US" dirty="0" smtClean="0"/>
              <a:t>用いるためのイムノクロマトの改良・開発が</a:t>
            </a:r>
            <a:endParaRPr lang="en-US" altLang="ja-JP" dirty="0" smtClean="0"/>
          </a:p>
          <a:p>
            <a:pPr marL="0" indent="0" algn="ctr">
              <a:buNone/>
            </a:pPr>
            <a:r>
              <a:rPr lang="ja-JP" altLang="en-US" dirty="0" smtClean="0"/>
              <a:t>行われている</a:t>
            </a:r>
            <a:endParaRPr lang="en-US" altLang="ja-JP" dirty="0" smtClean="0"/>
          </a:p>
          <a:p>
            <a:pPr marL="0" indent="0">
              <a:buNone/>
            </a:pPr>
            <a:endParaRPr kumimoji="1" lang="ja-JP" altLang="en-US" dirty="0"/>
          </a:p>
        </p:txBody>
      </p:sp>
      <p:sp>
        <p:nvSpPr>
          <p:cNvPr id="5" name="Rectangle 29"/>
          <p:cNvSpPr>
            <a:spLocks noChangeArrowheads="1"/>
          </p:cNvSpPr>
          <p:nvPr/>
        </p:nvSpPr>
        <p:spPr bwMode="auto">
          <a:xfrm>
            <a:off x="323850" y="3915229"/>
            <a:ext cx="8353425" cy="2447925"/>
          </a:xfrm>
          <a:prstGeom prst="rect">
            <a:avLst/>
          </a:prstGeom>
          <a:noFill/>
          <a:ln>
            <a:noFill/>
          </a:ln>
          <a:effectLst/>
          <a:extLst>
            <a:ext uri="{909E8E84-426E-40DD-AFC4-6F175D3DCCD1}">
              <a14:hiddenFill xmlns:a14="http://schemas.microsoft.com/office/drawing/2010/main">
                <a:solidFill>
                  <a:srgbClr val="FFCC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ltLang="ja-JP" sz="2000" dirty="0"/>
          </a:p>
        </p:txBody>
      </p:sp>
      <p:sp>
        <p:nvSpPr>
          <p:cNvPr id="6" name="正方形/長方形 5"/>
          <p:cNvSpPr/>
          <p:nvPr/>
        </p:nvSpPr>
        <p:spPr>
          <a:xfrm>
            <a:off x="6041125" y="2644293"/>
            <a:ext cx="2596640" cy="1902928"/>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77" name="グループ化 76"/>
          <p:cNvGrpSpPr/>
          <p:nvPr/>
        </p:nvGrpSpPr>
        <p:grpSpPr>
          <a:xfrm>
            <a:off x="6731829" y="2805617"/>
            <a:ext cx="293803" cy="497193"/>
            <a:chOff x="-3210635" y="2300068"/>
            <a:chExt cx="2229098" cy="3837806"/>
          </a:xfrm>
        </p:grpSpPr>
        <p:sp>
          <p:nvSpPr>
            <p:cNvPr id="85" name="フリーフォーム 84"/>
            <p:cNvSpPr/>
            <p:nvPr/>
          </p:nvSpPr>
          <p:spPr>
            <a:xfrm>
              <a:off x="-3210635" y="2300068"/>
              <a:ext cx="2229098" cy="1209848"/>
            </a:xfrm>
            <a:custGeom>
              <a:avLst/>
              <a:gdLst>
                <a:gd name="connsiteX0" fmla="*/ 0 w 1491176"/>
                <a:gd name="connsiteY0" fmla="*/ 28135 h 1209848"/>
                <a:gd name="connsiteX1" fmla="*/ 773723 w 1491176"/>
                <a:gd name="connsiteY1" fmla="*/ 1209821 h 1209848"/>
                <a:gd name="connsiteX2" fmla="*/ 1491176 w 1491176"/>
                <a:gd name="connsiteY2" fmla="*/ 0 h 1209848"/>
              </a:gdLst>
              <a:ahLst/>
              <a:cxnLst>
                <a:cxn ang="0">
                  <a:pos x="connsiteX0" y="connsiteY0"/>
                </a:cxn>
                <a:cxn ang="0">
                  <a:pos x="connsiteX1" y="connsiteY1"/>
                </a:cxn>
                <a:cxn ang="0">
                  <a:pos x="connsiteX2" y="connsiteY2"/>
                </a:cxn>
              </a:cxnLst>
              <a:rect l="l" t="t" r="r" b="b"/>
              <a:pathLst>
                <a:path w="1491176" h="1209848">
                  <a:moveTo>
                    <a:pt x="0" y="28135"/>
                  </a:moveTo>
                  <a:cubicBezTo>
                    <a:pt x="262597" y="621322"/>
                    <a:pt x="525194" y="1214510"/>
                    <a:pt x="773723" y="1209821"/>
                  </a:cubicBezTo>
                  <a:cubicBezTo>
                    <a:pt x="1022252" y="1205132"/>
                    <a:pt x="1256714" y="602566"/>
                    <a:pt x="1491176" y="0"/>
                  </a:cubicBezTo>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sp>
          <p:nvSpPr>
            <p:cNvPr id="86" name="円/楕円 85"/>
            <p:cNvSpPr/>
            <p:nvPr/>
          </p:nvSpPr>
          <p:spPr>
            <a:xfrm>
              <a:off x="-3019436" y="4355159"/>
              <a:ext cx="1846700" cy="1782715"/>
            </a:xfrm>
            <a:prstGeom prst="ellipse">
              <a:avLst/>
            </a:prstGeom>
            <a:solidFill>
              <a:srgbClr val="FF0000">
                <a:alpha val="57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87" name="直線コネクタ 86"/>
            <p:cNvCxnSpPr>
              <a:stCxn id="85" idx="1"/>
              <a:endCxn id="86" idx="0"/>
            </p:cNvCxnSpPr>
            <p:nvPr/>
          </p:nvCxnSpPr>
          <p:spPr>
            <a:xfrm flipH="1">
              <a:off x="-2096086" y="3509889"/>
              <a:ext cx="42058" cy="84527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78" name="グループ化 77"/>
          <p:cNvGrpSpPr/>
          <p:nvPr/>
        </p:nvGrpSpPr>
        <p:grpSpPr>
          <a:xfrm rot="19343557">
            <a:off x="6766018" y="3860166"/>
            <a:ext cx="251133" cy="282046"/>
            <a:chOff x="9960141" y="5228540"/>
            <a:chExt cx="265857" cy="239470"/>
          </a:xfrm>
        </p:grpSpPr>
        <p:sp>
          <p:nvSpPr>
            <p:cNvPr id="83" name="フリーフォーム 82"/>
            <p:cNvSpPr/>
            <p:nvPr/>
          </p:nvSpPr>
          <p:spPr>
            <a:xfrm rot="2289016">
              <a:off x="9960141" y="5228540"/>
              <a:ext cx="265857" cy="156813"/>
            </a:xfrm>
            <a:custGeom>
              <a:avLst/>
              <a:gdLst>
                <a:gd name="connsiteX0" fmla="*/ 0 w 1491176"/>
                <a:gd name="connsiteY0" fmla="*/ 28135 h 1209848"/>
                <a:gd name="connsiteX1" fmla="*/ 773723 w 1491176"/>
                <a:gd name="connsiteY1" fmla="*/ 1209821 h 1209848"/>
                <a:gd name="connsiteX2" fmla="*/ 1491176 w 1491176"/>
                <a:gd name="connsiteY2" fmla="*/ 0 h 1209848"/>
              </a:gdLst>
              <a:ahLst/>
              <a:cxnLst>
                <a:cxn ang="0">
                  <a:pos x="connsiteX0" y="connsiteY0"/>
                </a:cxn>
                <a:cxn ang="0">
                  <a:pos x="connsiteX1" y="connsiteY1"/>
                </a:cxn>
                <a:cxn ang="0">
                  <a:pos x="connsiteX2" y="connsiteY2"/>
                </a:cxn>
              </a:cxnLst>
              <a:rect l="l" t="t" r="r" b="b"/>
              <a:pathLst>
                <a:path w="1491176" h="1209848">
                  <a:moveTo>
                    <a:pt x="0" y="28135"/>
                  </a:moveTo>
                  <a:cubicBezTo>
                    <a:pt x="262597" y="621322"/>
                    <a:pt x="525194" y="1214510"/>
                    <a:pt x="773723" y="1209821"/>
                  </a:cubicBezTo>
                  <a:cubicBezTo>
                    <a:pt x="1022252" y="1205132"/>
                    <a:pt x="1256714" y="602566"/>
                    <a:pt x="1491176" y="0"/>
                  </a:cubicBezTo>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cxnSp>
          <p:nvCxnSpPr>
            <p:cNvPr id="84" name="直線コネクタ 83"/>
            <p:cNvCxnSpPr>
              <a:stCxn id="83" idx="1"/>
            </p:cNvCxnSpPr>
            <p:nvPr/>
          </p:nvCxnSpPr>
          <p:spPr>
            <a:xfrm rot="2289016" flipH="1">
              <a:off x="10010263" y="5358451"/>
              <a:ext cx="5016" cy="109559"/>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79" name="六角形 78"/>
          <p:cNvSpPr/>
          <p:nvPr/>
        </p:nvSpPr>
        <p:spPr>
          <a:xfrm rot="16200000">
            <a:off x="6729272" y="3464619"/>
            <a:ext cx="257143" cy="252029"/>
          </a:xfrm>
          <a:prstGeom prst="hexagon">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0" name="テキスト ボックス 79"/>
          <p:cNvSpPr txBox="1"/>
          <p:nvPr/>
        </p:nvSpPr>
        <p:spPr>
          <a:xfrm>
            <a:off x="7025632" y="2927709"/>
            <a:ext cx="1558277" cy="334702"/>
          </a:xfrm>
          <a:prstGeom prst="rect">
            <a:avLst/>
          </a:prstGeom>
          <a:noFill/>
        </p:spPr>
        <p:txBody>
          <a:bodyPr wrap="square" rtlCol="0">
            <a:spAutoFit/>
          </a:bodyPr>
          <a:lstStyle/>
          <a:p>
            <a:r>
              <a:rPr kumimoji="1" lang="ja-JP" altLang="en-US" dirty="0" smtClean="0"/>
              <a:t>：標識抗体</a:t>
            </a:r>
            <a:r>
              <a:rPr kumimoji="1" lang="en-US" altLang="ja-JP" dirty="0" smtClean="0"/>
              <a:t>A</a:t>
            </a:r>
            <a:endParaRPr kumimoji="1" lang="ja-JP" altLang="en-US" dirty="0"/>
          </a:p>
        </p:txBody>
      </p:sp>
      <p:sp>
        <p:nvSpPr>
          <p:cNvPr id="81" name="テキスト ボックス 80"/>
          <p:cNvSpPr txBox="1"/>
          <p:nvPr/>
        </p:nvSpPr>
        <p:spPr>
          <a:xfrm>
            <a:off x="7025632" y="3449760"/>
            <a:ext cx="1385874" cy="334702"/>
          </a:xfrm>
          <a:prstGeom prst="rect">
            <a:avLst/>
          </a:prstGeom>
          <a:noFill/>
        </p:spPr>
        <p:txBody>
          <a:bodyPr wrap="square" rtlCol="0">
            <a:spAutoFit/>
          </a:bodyPr>
          <a:lstStyle/>
          <a:p>
            <a:r>
              <a:rPr kumimoji="1" lang="ja-JP" altLang="en-US" dirty="0" smtClean="0"/>
              <a:t>：抗原</a:t>
            </a:r>
            <a:endParaRPr kumimoji="1" lang="ja-JP" altLang="en-US" dirty="0"/>
          </a:p>
        </p:txBody>
      </p:sp>
      <p:sp>
        <p:nvSpPr>
          <p:cNvPr id="82" name="テキスト ボックス 81"/>
          <p:cNvSpPr txBox="1"/>
          <p:nvPr/>
        </p:nvSpPr>
        <p:spPr>
          <a:xfrm>
            <a:off x="7025632" y="3914976"/>
            <a:ext cx="1650824" cy="334702"/>
          </a:xfrm>
          <a:prstGeom prst="rect">
            <a:avLst/>
          </a:prstGeom>
          <a:noFill/>
        </p:spPr>
        <p:txBody>
          <a:bodyPr wrap="square" rtlCol="0">
            <a:spAutoFit/>
          </a:bodyPr>
          <a:lstStyle/>
          <a:p>
            <a:r>
              <a:rPr kumimoji="1" lang="ja-JP" altLang="en-US" dirty="0" smtClean="0"/>
              <a:t>：固定化抗体</a:t>
            </a:r>
            <a:r>
              <a:rPr kumimoji="1" lang="en-US" altLang="ja-JP" dirty="0" smtClean="0"/>
              <a:t>B</a:t>
            </a:r>
            <a:endParaRPr kumimoji="1" lang="ja-JP" altLang="en-US" dirty="0"/>
          </a:p>
        </p:txBody>
      </p:sp>
      <p:sp>
        <p:nvSpPr>
          <p:cNvPr id="9" name="円/楕円 8"/>
          <p:cNvSpPr/>
          <p:nvPr/>
        </p:nvSpPr>
        <p:spPr>
          <a:xfrm>
            <a:off x="199473" y="3302810"/>
            <a:ext cx="1136391" cy="1079110"/>
          </a:xfrm>
          <a:prstGeom prst="ellipse">
            <a:avLst/>
          </a:prstGeom>
          <a:solidFill>
            <a:srgbClr val="FF0000">
              <a:alpha val="16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11" name="正方形/長方形 10"/>
          <p:cNvSpPr/>
          <p:nvPr/>
        </p:nvSpPr>
        <p:spPr>
          <a:xfrm>
            <a:off x="572869" y="6301058"/>
            <a:ext cx="8064896" cy="195769"/>
          </a:xfrm>
          <a:prstGeom prst="rect">
            <a:avLst/>
          </a:prstGeom>
          <a:solidFill>
            <a:srgbClr val="FFFF00">
              <a:alpha val="4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dirty="0" smtClean="0">
                <a:solidFill>
                  <a:schemeClr val="tx1"/>
                </a:solidFill>
              </a:rPr>
              <a:t>プレート</a:t>
            </a:r>
            <a:endParaRPr kumimoji="1" lang="ja-JP" altLang="en-US" dirty="0">
              <a:solidFill>
                <a:schemeClr val="tx1"/>
              </a:solidFill>
            </a:endParaRPr>
          </a:p>
        </p:txBody>
      </p:sp>
      <p:sp>
        <p:nvSpPr>
          <p:cNvPr id="12" name="正方形/長方形 11"/>
          <p:cNvSpPr/>
          <p:nvPr/>
        </p:nvSpPr>
        <p:spPr>
          <a:xfrm>
            <a:off x="2516127" y="6122291"/>
            <a:ext cx="6121638" cy="178767"/>
          </a:xfrm>
          <a:prstGeom prst="rect">
            <a:avLst/>
          </a:prstGeom>
          <a:solidFill>
            <a:schemeClr val="accent1">
              <a:alpha val="6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dirty="0" smtClean="0">
                <a:solidFill>
                  <a:schemeClr val="tx1"/>
                </a:solidFill>
              </a:rPr>
              <a:t>メンブレン</a:t>
            </a:r>
            <a:endParaRPr kumimoji="1" lang="ja-JP" altLang="en-US" dirty="0">
              <a:solidFill>
                <a:schemeClr val="tx1"/>
              </a:solidFill>
            </a:endParaRPr>
          </a:p>
        </p:txBody>
      </p:sp>
      <p:sp>
        <p:nvSpPr>
          <p:cNvPr id="13" name="フリーフォーム 12"/>
          <p:cNvSpPr/>
          <p:nvPr/>
        </p:nvSpPr>
        <p:spPr>
          <a:xfrm>
            <a:off x="2880188" y="5655615"/>
            <a:ext cx="293803" cy="156737"/>
          </a:xfrm>
          <a:custGeom>
            <a:avLst/>
            <a:gdLst>
              <a:gd name="connsiteX0" fmla="*/ 0 w 1491176"/>
              <a:gd name="connsiteY0" fmla="*/ 28135 h 1209848"/>
              <a:gd name="connsiteX1" fmla="*/ 773723 w 1491176"/>
              <a:gd name="connsiteY1" fmla="*/ 1209821 h 1209848"/>
              <a:gd name="connsiteX2" fmla="*/ 1491176 w 1491176"/>
              <a:gd name="connsiteY2" fmla="*/ 0 h 1209848"/>
            </a:gdLst>
            <a:ahLst/>
            <a:cxnLst>
              <a:cxn ang="0">
                <a:pos x="connsiteX0" y="connsiteY0"/>
              </a:cxn>
              <a:cxn ang="0">
                <a:pos x="connsiteX1" y="connsiteY1"/>
              </a:cxn>
              <a:cxn ang="0">
                <a:pos x="connsiteX2" y="connsiteY2"/>
              </a:cxn>
            </a:cxnLst>
            <a:rect l="l" t="t" r="r" b="b"/>
            <a:pathLst>
              <a:path w="1491176" h="1209848">
                <a:moveTo>
                  <a:pt x="0" y="28135"/>
                </a:moveTo>
                <a:cubicBezTo>
                  <a:pt x="262597" y="621322"/>
                  <a:pt x="525194" y="1214510"/>
                  <a:pt x="773723" y="1209821"/>
                </a:cubicBezTo>
                <a:cubicBezTo>
                  <a:pt x="1022252" y="1205132"/>
                  <a:pt x="1256714" y="602566"/>
                  <a:pt x="1491176" y="0"/>
                </a:cubicBezTo>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sp>
        <p:nvSpPr>
          <p:cNvPr id="14" name="円/楕円 13"/>
          <p:cNvSpPr/>
          <p:nvPr/>
        </p:nvSpPr>
        <p:spPr>
          <a:xfrm>
            <a:off x="2905389" y="5921855"/>
            <a:ext cx="243402" cy="230954"/>
          </a:xfrm>
          <a:prstGeom prst="ellipse">
            <a:avLst/>
          </a:prstGeom>
          <a:solidFill>
            <a:srgbClr val="FF0000">
              <a:alpha val="57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15" name="直線コネクタ 14"/>
          <p:cNvCxnSpPr>
            <a:stCxn id="13" idx="1"/>
            <a:endCxn id="14" idx="0"/>
          </p:cNvCxnSpPr>
          <p:nvPr/>
        </p:nvCxnSpPr>
        <p:spPr>
          <a:xfrm flipH="1">
            <a:off x="3027089" y="5812349"/>
            <a:ext cx="5543" cy="109506"/>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16" name="フリーフォーム 15"/>
          <p:cNvSpPr/>
          <p:nvPr/>
        </p:nvSpPr>
        <p:spPr>
          <a:xfrm>
            <a:off x="3228279" y="5638384"/>
            <a:ext cx="293803" cy="156737"/>
          </a:xfrm>
          <a:custGeom>
            <a:avLst/>
            <a:gdLst>
              <a:gd name="connsiteX0" fmla="*/ 0 w 1491176"/>
              <a:gd name="connsiteY0" fmla="*/ 28135 h 1209848"/>
              <a:gd name="connsiteX1" fmla="*/ 773723 w 1491176"/>
              <a:gd name="connsiteY1" fmla="*/ 1209821 h 1209848"/>
              <a:gd name="connsiteX2" fmla="*/ 1491176 w 1491176"/>
              <a:gd name="connsiteY2" fmla="*/ 0 h 1209848"/>
            </a:gdLst>
            <a:ahLst/>
            <a:cxnLst>
              <a:cxn ang="0">
                <a:pos x="connsiteX0" y="connsiteY0"/>
              </a:cxn>
              <a:cxn ang="0">
                <a:pos x="connsiteX1" y="connsiteY1"/>
              </a:cxn>
              <a:cxn ang="0">
                <a:pos x="connsiteX2" y="connsiteY2"/>
              </a:cxn>
            </a:cxnLst>
            <a:rect l="l" t="t" r="r" b="b"/>
            <a:pathLst>
              <a:path w="1491176" h="1209848">
                <a:moveTo>
                  <a:pt x="0" y="28135"/>
                </a:moveTo>
                <a:cubicBezTo>
                  <a:pt x="262597" y="621322"/>
                  <a:pt x="525194" y="1214510"/>
                  <a:pt x="773723" y="1209821"/>
                </a:cubicBezTo>
                <a:cubicBezTo>
                  <a:pt x="1022252" y="1205132"/>
                  <a:pt x="1256714" y="602566"/>
                  <a:pt x="1491176" y="0"/>
                </a:cubicBezTo>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sp>
        <p:nvSpPr>
          <p:cNvPr id="17" name="円/楕円 16"/>
          <p:cNvSpPr/>
          <p:nvPr/>
        </p:nvSpPr>
        <p:spPr>
          <a:xfrm>
            <a:off x="3253480" y="5904623"/>
            <a:ext cx="243402" cy="230954"/>
          </a:xfrm>
          <a:prstGeom prst="ellipse">
            <a:avLst/>
          </a:prstGeom>
          <a:solidFill>
            <a:srgbClr val="FF0000">
              <a:alpha val="57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18" name="直線コネクタ 17"/>
          <p:cNvCxnSpPr>
            <a:stCxn id="16" idx="1"/>
            <a:endCxn id="17" idx="0"/>
          </p:cNvCxnSpPr>
          <p:nvPr/>
        </p:nvCxnSpPr>
        <p:spPr>
          <a:xfrm flipH="1">
            <a:off x="3375180" y="5795117"/>
            <a:ext cx="5543" cy="109506"/>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19" name="フリーフォーム 18"/>
          <p:cNvSpPr/>
          <p:nvPr/>
        </p:nvSpPr>
        <p:spPr>
          <a:xfrm>
            <a:off x="3590476" y="5625098"/>
            <a:ext cx="293803" cy="156737"/>
          </a:xfrm>
          <a:custGeom>
            <a:avLst/>
            <a:gdLst>
              <a:gd name="connsiteX0" fmla="*/ 0 w 1491176"/>
              <a:gd name="connsiteY0" fmla="*/ 28135 h 1209848"/>
              <a:gd name="connsiteX1" fmla="*/ 773723 w 1491176"/>
              <a:gd name="connsiteY1" fmla="*/ 1209821 h 1209848"/>
              <a:gd name="connsiteX2" fmla="*/ 1491176 w 1491176"/>
              <a:gd name="connsiteY2" fmla="*/ 0 h 1209848"/>
            </a:gdLst>
            <a:ahLst/>
            <a:cxnLst>
              <a:cxn ang="0">
                <a:pos x="connsiteX0" y="connsiteY0"/>
              </a:cxn>
              <a:cxn ang="0">
                <a:pos x="connsiteX1" y="connsiteY1"/>
              </a:cxn>
              <a:cxn ang="0">
                <a:pos x="connsiteX2" y="connsiteY2"/>
              </a:cxn>
            </a:cxnLst>
            <a:rect l="l" t="t" r="r" b="b"/>
            <a:pathLst>
              <a:path w="1491176" h="1209848">
                <a:moveTo>
                  <a:pt x="0" y="28135"/>
                </a:moveTo>
                <a:cubicBezTo>
                  <a:pt x="262597" y="621322"/>
                  <a:pt x="525194" y="1214510"/>
                  <a:pt x="773723" y="1209821"/>
                </a:cubicBezTo>
                <a:cubicBezTo>
                  <a:pt x="1022252" y="1205132"/>
                  <a:pt x="1256714" y="602566"/>
                  <a:pt x="1491176" y="0"/>
                </a:cubicBezTo>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sp>
        <p:nvSpPr>
          <p:cNvPr id="20" name="円/楕円 19"/>
          <p:cNvSpPr/>
          <p:nvPr/>
        </p:nvSpPr>
        <p:spPr>
          <a:xfrm>
            <a:off x="3615677" y="5891338"/>
            <a:ext cx="243402" cy="230954"/>
          </a:xfrm>
          <a:prstGeom prst="ellipse">
            <a:avLst/>
          </a:prstGeom>
          <a:solidFill>
            <a:srgbClr val="FF0000">
              <a:alpha val="57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21" name="直線コネクタ 20"/>
          <p:cNvCxnSpPr>
            <a:stCxn id="19" idx="1"/>
            <a:endCxn id="20" idx="0"/>
          </p:cNvCxnSpPr>
          <p:nvPr/>
        </p:nvCxnSpPr>
        <p:spPr>
          <a:xfrm flipH="1">
            <a:off x="3737377" y="5781832"/>
            <a:ext cx="5543" cy="109506"/>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grpSp>
        <p:nvGrpSpPr>
          <p:cNvPr id="22" name="グループ化 21"/>
          <p:cNvGrpSpPr/>
          <p:nvPr/>
        </p:nvGrpSpPr>
        <p:grpSpPr>
          <a:xfrm>
            <a:off x="2491791" y="5652860"/>
            <a:ext cx="293803" cy="497193"/>
            <a:chOff x="-3210635" y="2300068"/>
            <a:chExt cx="2229098" cy="3837806"/>
          </a:xfrm>
        </p:grpSpPr>
        <p:sp>
          <p:nvSpPr>
            <p:cNvPr id="74" name="フリーフォーム 73"/>
            <p:cNvSpPr/>
            <p:nvPr/>
          </p:nvSpPr>
          <p:spPr>
            <a:xfrm>
              <a:off x="-3210635" y="2300068"/>
              <a:ext cx="2229098" cy="1209848"/>
            </a:xfrm>
            <a:custGeom>
              <a:avLst/>
              <a:gdLst>
                <a:gd name="connsiteX0" fmla="*/ 0 w 1491176"/>
                <a:gd name="connsiteY0" fmla="*/ 28135 h 1209848"/>
                <a:gd name="connsiteX1" fmla="*/ 773723 w 1491176"/>
                <a:gd name="connsiteY1" fmla="*/ 1209821 h 1209848"/>
                <a:gd name="connsiteX2" fmla="*/ 1491176 w 1491176"/>
                <a:gd name="connsiteY2" fmla="*/ 0 h 1209848"/>
              </a:gdLst>
              <a:ahLst/>
              <a:cxnLst>
                <a:cxn ang="0">
                  <a:pos x="connsiteX0" y="connsiteY0"/>
                </a:cxn>
                <a:cxn ang="0">
                  <a:pos x="connsiteX1" y="connsiteY1"/>
                </a:cxn>
                <a:cxn ang="0">
                  <a:pos x="connsiteX2" y="connsiteY2"/>
                </a:cxn>
              </a:cxnLst>
              <a:rect l="l" t="t" r="r" b="b"/>
              <a:pathLst>
                <a:path w="1491176" h="1209848">
                  <a:moveTo>
                    <a:pt x="0" y="28135"/>
                  </a:moveTo>
                  <a:cubicBezTo>
                    <a:pt x="262597" y="621322"/>
                    <a:pt x="525194" y="1214510"/>
                    <a:pt x="773723" y="1209821"/>
                  </a:cubicBezTo>
                  <a:cubicBezTo>
                    <a:pt x="1022252" y="1205132"/>
                    <a:pt x="1256714" y="602566"/>
                    <a:pt x="1491176" y="0"/>
                  </a:cubicBezTo>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sp>
          <p:nvSpPr>
            <p:cNvPr id="75" name="円/楕円 74"/>
            <p:cNvSpPr/>
            <p:nvPr/>
          </p:nvSpPr>
          <p:spPr>
            <a:xfrm>
              <a:off x="-3019436" y="4355159"/>
              <a:ext cx="1846700" cy="1782715"/>
            </a:xfrm>
            <a:prstGeom prst="ellipse">
              <a:avLst/>
            </a:prstGeom>
            <a:solidFill>
              <a:srgbClr val="FF0000">
                <a:alpha val="57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76" name="直線コネクタ 75"/>
            <p:cNvCxnSpPr>
              <a:stCxn id="74" idx="1"/>
              <a:endCxn id="75" idx="0"/>
            </p:cNvCxnSpPr>
            <p:nvPr/>
          </p:nvCxnSpPr>
          <p:spPr>
            <a:xfrm flipH="1">
              <a:off x="-2096086" y="3509889"/>
              <a:ext cx="42058" cy="84527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23" name="六角形 22"/>
          <p:cNvSpPr/>
          <p:nvPr/>
        </p:nvSpPr>
        <p:spPr>
          <a:xfrm rot="16200000">
            <a:off x="2510121" y="5502424"/>
            <a:ext cx="257143" cy="252029"/>
          </a:xfrm>
          <a:prstGeom prst="hexagon">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4" name="六角形 23"/>
          <p:cNvSpPr/>
          <p:nvPr/>
        </p:nvSpPr>
        <p:spPr>
          <a:xfrm rot="16200000">
            <a:off x="3242296" y="5479962"/>
            <a:ext cx="257143" cy="252029"/>
          </a:xfrm>
          <a:prstGeom prst="hexagon">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5" name="角丸四角形 24"/>
          <p:cNvSpPr/>
          <p:nvPr/>
        </p:nvSpPr>
        <p:spPr>
          <a:xfrm>
            <a:off x="2295396" y="5273959"/>
            <a:ext cx="1592104" cy="848333"/>
          </a:xfrm>
          <a:prstGeom prst="roundRect">
            <a:avLst/>
          </a:prstGeom>
          <a:solidFill>
            <a:srgbClr val="FFC000">
              <a:alpha val="2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26" name="右矢印 25"/>
          <p:cNvSpPr/>
          <p:nvPr/>
        </p:nvSpPr>
        <p:spPr>
          <a:xfrm>
            <a:off x="4028295" y="5655615"/>
            <a:ext cx="360040" cy="26624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7" name="フリーフォーム 26"/>
          <p:cNvSpPr/>
          <p:nvPr/>
        </p:nvSpPr>
        <p:spPr>
          <a:xfrm rot="2289016">
            <a:off x="4645486" y="5310711"/>
            <a:ext cx="265857" cy="142110"/>
          </a:xfrm>
          <a:custGeom>
            <a:avLst/>
            <a:gdLst>
              <a:gd name="connsiteX0" fmla="*/ 0 w 1491176"/>
              <a:gd name="connsiteY0" fmla="*/ 28135 h 1209848"/>
              <a:gd name="connsiteX1" fmla="*/ 773723 w 1491176"/>
              <a:gd name="connsiteY1" fmla="*/ 1209821 h 1209848"/>
              <a:gd name="connsiteX2" fmla="*/ 1491176 w 1491176"/>
              <a:gd name="connsiteY2" fmla="*/ 0 h 1209848"/>
            </a:gdLst>
            <a:ahLst/>
            <a:cxnLst>
              <a:cxn ang="0">
                <a:pos x="connsiteX0" y="connsiteY0"/>
              </a:cxn>
              <a:cxn ang="0">
                <a:pos x="connsiteX1" y="connsiteY1"/>
              </a:cxn>
              <a:cxn ang="0">
                <a:pos x="connsiteX2" y="connsiteY2"/>
              </a:cxn>
            </a:cxnLst>
            <a:rect l="l" t="t" r="r" b="b"/>
            <a:pathLst>
              <a:path w="1491176" h="1209848">
                <a:moveTo>
                  <a:pt x="0" y="28135"/>
                </a:moveTo>
                <a:cubicBezTo>
                  <a:pt x="262597" y="621322"/>
                  <a:pt x="525194" y="1214510"/>
                  <a:pt x="773723" y="1209821"/>
                </a:cubicBezTo>
                <a:cubicBezTo>
                  <a:pt x="1022252" y="1205132"/>
                  <a:pt x="1256714" y="602566"/>
                  <a:pt x="1491176" y="0"/>
                </a:cubicBezTo>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sp>
        <p:nvSpPr>
          <p:cNvPr id="28" name="円/楕円 27"/>
          <p:cNvSpPr/>
          <p:nvPr/>
        </p:nvSpPr>
        <p:spPr>
          <a:xfrm rot="2289016">
            <a:off x="4516304" y="5493354"/>
            <a:ext cx="220250" cy="209399"/>
          </a:xfrm>
          <a:prstGeom prst="ellipse">
            <a:avLst/>
          </a:prstGeom>
          <a:solidFill>
            <a:srgbClr val="FF0000">
              <a:alpha val="57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29" name="直線コネクタ 28"/>
          <p:cNvCxnSpPr>
            <a:stCxn id="27" idx="1"/>
            <a:endCxn id="28" idx="0"/>
          </p:cNvCxnSpPr>
          <p:nvPr/>
        </p:nvCxnSpPr>
        <p:spPr>
          <a:xfrm rot="2289016" flipH="1">
            <a:off x="4711183" y="5428769"/>
            <a:ext cx="5016" cy="99286"/>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30" name="フリーフォーム 29"/>
          <p:cNvSpPr/>
          <p:nvPr/>
        </p:nvSpPr>
        <p:spPr>
          <a:xfrm rot="2190686">
            <a:off x="4862767" y="5502825"/>
            <a:ext cx="266545" cy="117259"/>
          </a:xfrm>
          <a:custGeom>
            <a:avLst/>
            <a:gdLst>
              <a:gd name="connsiteX0" fmla="*/ 0 w 1491176"/>
              <a:gd name="connsiteY0" fmla="*/ 28135 h 1209848"/>
              <a:gd name="connsiteX1" fmla="*/ 773723 w 1491176"/>
              <a:gd name="connsiteY1" fmla="*/ 1209821 h 1209848"/>
              <a:gd name="connsiteX2" fmla="*/ 1491176 w 1491176"/>
              <a:gd name="connsiteY2" fmla="*/ 0 h 1209848"/>
            </a:gdLst>
            <a:ahLst/>
            <a:cxnLst>
              <a:cxn ang="0">
                <a:pos x="connsiteX0" y="connsiteY0"/>
              </a:cxn>
              <a:cxn ang="0">
                <a:pos x="connsiteX1" y="connsiteY1"/>
              </a:cxn>
              <a:cxn ang="0">
                <a:pos x="connsiteX2" y="connsiteY2"/>
              </a:cxn>
            </a:cxnLst>
            <a:rect l="l" t="t" r="r" b="b"/>
            <a:pathLst>
              <a:path w="1491176" h="1209848">
                <a:moveTo>
                  <a:pt x="0" y="28135"/>
                </a:moveTo>
                <a:cubicBezTo>
                  <a:pt x="262597" y="621322"/>
                  <a:pt x="525194" y="1214510"/>
                  <a:pt x="773723" y="1209821"/>
                </a:cubicBezTo>
                <a:cubicBezTo>
                  <a:pt x="1022252" y="1205132"/>
                  <a:pt x="1256714" y="602566"/>
                  <a:pt x="1491176" y="0"/>
                </a:cubicBezTo>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sp>
        <p:nvSpPr>
          <p:cNvPr id="31" name="円/楕円 30"/>
          <p:cNvSpPr/>
          <p:nvPr/>
        </p:nvSpPr>
        <p:spPr>
          <a:xfrm rot="2190686">
            <a:off x="4764838" y="5657466"/>
            <a:ext cx="220820" cy="172782"/>
          </a:xfrm>
          <a:prstGeom prst="ellipse">
            <a:avLst/>
          </a:prstGeom>
          <a:solidFill>
            <a:srgbClr val="FF0000">
              <a:alpha val="57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32" name="直線コネクタ 31"/>
          <p:cNvCxnSpPr>
            <a:stCxn id="30" idx="1"/>
            <a:endCxn id="31" idx="0"/>
          </p:cNvCxnSpPr>
          <p:nvPr/>
        </p:nvCxnSpPr>
        <p:spPr>
          <a:xfrm rot="2190686" flipH="1">
            <a:off x="4942539" y="5602209"/>
            <a:ext cx="5029" cy="81924"/>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grpSp>
        <p:nvGrpSpPr>
          <p:cNvPr id="33" name="グループ化 32"/>
          <p:cNvGrpSpPr/>
          <p:nvPr/>
        </p:nvGrpSpPr>
        <p:grpSpPr>
          <a:xfrm rot="2660770">
            <a:off x="5298862" y="5757571"/>
            <a:ext cx="293994" cy="392809"/>
            <a:chOff x="-3210635" y="2300068"/>
            <a:chExt cx="2229098" cy="3837806"/>
          </a:xfrm>
        </p:grpSpPr>
        <p:sp>
          <p:nvSpPr>
            <p:cNvPr id="71" name="フリーフォーム 70"/>
            <p:cNvSpPr/>
            <p:nvPr/>
          </p:nvSpPr>
          <p:spPr>
            <a:xfrm>
              <a:off x="-3210635" y="2300068"/>
              <a:ext cx="2229098" cy="1209848"/>
            </a:xfrm>
            <a:custGeom>
              <a:avLst/>
              <a:gdLst>
                <a:gd name="connsiteX0" fmla="*/ 0 w 1491176"/>
                <a:gd name="connsiteY0" fmla="*/ 28135 h 1209848"/>
                <a:gd name="connsiteX1" fmla="*/ 773723 w 1491176"/>
                <a:gd name="connsiteY1" fmla="*/ 1209821 h 1209848"/>
                <a:gd name="connsiteX2" fmla="*/ 1491176 w 1491176"/>
                <a:gd name="connsiteY2" fmla="*/ 0 h 1209848"/>
              </a:gdLst>
              <a:ahLst/>
              <a:cxnLst>
                <a:cxn ang="0">
                  <a:pos x="connsiteX0" y="connsiteY0"/>
                </a:cxn>
                <a:cxn ang="0">
                  <a:pos x="connsiteX1" y="connsiteY1"/>
                </a:cxn>
                <a:cxn ang="0">
                  <a:pos x="connsiteX2" y="connsiteY2"/>
                </a:cxn>
              </a:cxnLst>
              <a:rect l="l" t="t" r="r" b="b"/>
              <a:pathLst>
                <a:path w="1491176" h="1209848">
                  <a:moveTo>
                    <a:pt x="0" y="28135"/>
                  </a:moveTo>
                  <a:cubicBezTo>
                    <a:pt x="262597" y="621322"/>
                    <a:pt x="525194" y="1214510"/>
                    <a:pt x="773723" y="1209821"/>
                  </a:cubicBezTo>
                  <a:cubicBezTo>
                    <a:pt x="1022252" y="1205132"/>
                    <a:pt x="1256714" y="602566"/>
                    <a:pt x="1491176" y="0"/>
                  </a:cubicBezTo>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sp>
          <p:nvSpPr>
            <p:cNvPr id="72" name="円/楕円 71"/>
            <p:cNvSpPr/>
            <p:nvPr/>
          </p:nvSpPr>
          <p:spPr>
            <a:xfrm>
              <a:off x="-3019436" y="4355159"/>
              <a:ext cx="1846700" cy="1782715"/>
            </a:xfrm>
            <a:prstGeom prst="ellipse">
              <a:avLst/>
            </a:prstGeom>
            <a:solidFill>
              <a:srgbClr val="FF0000">
                <a:alpha val="57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73" name="直線コネクタ 72"/>
            <p:cNvCxnSpPr>
              <a:stCxn id="71" idx="1"/>
              <a:endCxn id="72" idx="0"/>
            </p:cNvCxnSpPr>
            <p:nvPr/>
          </p:nvCxnSpPr>
          <p:spPr>
            <a:xfrm flipH="1">
              <a:off x="-2096086" y="3509889"/>
              <a:ext cx="42058" cy="84527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34" name="六角形 33"/>
          <p:cNvSpPr/>
          <p:nvPr/>
        </p:nvSpPr>
        <p:spPr>
          <a:xfrm rot="18860770">
            <a:off x="5479158" y="5673626"/>
            <a:ext cx="203156" cy="252193"/>
          </a:xfrm>
          <a:prstGeom prst="hexagon">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35" name="グループ化 34"/>
          <p:cNvGrpSpPr/>
          <p:nvPr/>
        </p:nvGrpSpPr>
        <p:grpSpPr>
          <a:xfrm rot="2660770">
            <a:off x="5010830" y="5658590"/>
            <a:ext cx="293994" cy="392809"/>
            <a:chOff x="-3210635" y="2300068"/>
            <a:chExt cx="2229098" cy="3837806"/>
          </a:xfrm>
        </p:grpSpPr>
        <p:sp>
          <p:nvSpPr>
            <p:cNvPr id="68" name="フリーフォーム 67"/>
            <p:cNvSpPr/>
            <p:nvPr/>
          </p:nvSpPr>
          <p:spPr>
            <a:xfrm>
              <a:off x="-3210635" y="2300068"/>
              <a:ext cx="2229098" cy="1209848"/>
            </a:xfrm>
            <a:custGeom>
              <a:avLst/>
              <a:gdLst>
                <a:gd name="connsiteX0" fmla="*/ 0 w 1491176"/>
                <a:gd name="connsiteY0" fmla="*/ 28135 h 1209848"/>
                <a:gd name="connsiteX1" fmla="*/ 773723 w 1491176"/>
                <a:gd name="connsiteY1" fmla="*/ 1209821 h 1209848"/>
                <a:gd name="connsiteX2" fmla="*/ 1491176 w 1491176"/>
                <a:gd name="connsiteY2" fmla="*/ 0 h 1209848"/>
              </a:gdLst>
              <a:ahLst/>
              <a:cxnLst>
                <a:cxn ang="0">
                  <a:pos x="connsiteX0" y="connsiteY0"/>
                </a:cxn>
                <a:cxn ang="0">
                  <a:pos x="connsiteX1" y="connsiteY1"/>
                </a:cxn>
                <a:cxn ang="0">
                  <a:pos x="connsiteX2" y="connsiteY2"/>
                </a:cxn>
              </a:cxnLst>
              <a:rect l="l" t="t" r="r" b="b"/>
              <a:pathLst>
                <a:path w="1491176" h="1209848">
                  <a:moveTo>
                    <a:pt x="0" y="28135"/>
                  </a:moveTo>
                  <a:cubicBezTo>
                    <a:pt x="262597" y="621322"/>
                    <a:pt x="525194" y="1214510"/>
                    <a:pt x="773723" y="1209821"/>
                  </a:cubicBezTo>
                  <a:cubicBezTo>
                    <a:pt x="1022252" y="1205132"/>
                    <a:pt x="1256714" y="602566"/>
                    <a:pt x="1491176" y="0"/>
                  </a:cubicBezTo>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sp>
          <p:nvSpPr>
            <p:cNvPr id="69" name="円/楕円 68"/>
            <p:cNvSpPr/>
            <p:nvPr/>
          </p:nvSpPr>
          <p:spPr>
            <a:xfrm>
              <a:off x="-3019436" y="4355159"/>
              <a:ext cx="1846700" cy="1782715"/>
            </a:xfrm>
            <a:prstGeom prst="ellipse">
              <a:avLst/>
            </a:prstGeom>
            <a:solidFill>
              <a:srgbClr val="FF0000">
                <a:alpha val="57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70" name="直線コネクタ 69"/>
            <p:cNvCxnSpPr>
              <a:stCxn id="68" idx="1"/>
              <a:endCxn id="69" idx="0"/>
            </p:cNvCxnSpPr>
            <p:nvPr/>
          </p:nvCxnSpPr>
          <p:spPr>
            <a:xfrm flipH="1">
              <a:off x="-2096086" y="3509889"/>
              <a:ext cx="42058" cy="84527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36" name="六角形 35"/>
          <p:cNvSpPr/>
          <p:nvPr/>
        </p:nvSpPr>
        <p:spPr>
          <a:xfrm rot="18860770">
            <a:off x="5191126" y="5574645"/>
            <a:ext cx="203156" cy="252193"/>
          </a:xfrm>
          <a:prstGeom prst="hexagon">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7" name="右矢印 36"/>
          <p:cNvSpPr/>
          <p:nvPr/>
        </p:nvSpPr>
        <p:spPr>
          <a:xfrm>
            <a:off x="5828495" y="5665496"/>
            <a:ext cx="360040" cy="26624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38" name="グループ化 37"/>
          <p:cNvGrpSpPr/>
          <p:nvPr/>
        </p:nvGrpSpPr>
        <p:grpSpPr>
          <a:xfrm rot="10800000">
            <a:off x="6764600" y="5393977"/>
            <a:ext cx="311765" cy="357332"/>
            <a:chOff x="-3210635" y="2300068"/>
            <a:chExt cx="2229098" cy="3837806"/>
          </a:xfrm>
        </p:grpSpPr>
        <p:sp>
          <p:nvSpPr>
            <p:cNvPr id="65" name="フリーフォーム 64"/>
            <p:cNvSpPr/>
            <p:nvPr/>
          </p:nvSpPr>
          <p:spPr>
            <a:xfrm>
              <a:off x="-3210635" y="2300068"/>
              <a:ext cx="2229098" cy="1209848"/>
            </a:xfrm>
            <a:custGeom>
              <a:avLst/>
              <a:gdLst>
                <a:gd name="connsiteX0" fmla="*/ 0 w 1491176"/>
                <a:gd name="connsiteY0" fmla="*/ 28135 h 1209848"/>
                <a:gd name="connsiteX1" fmla="*/ 773723 w 1491176"/>
                <a:gd name="connsiteY1" fmla="*/ 1209821 h 1209848"/>
                <a:gd name="connsiteX2" fmla="*/ 1491176 w 1491176"/>
                <a:gd name="connsiteY2" fmla="*/ 0 h 1209848"/>
              </a:gdLst>
              <a:ahLst/>
              <a:cxnLst>
                <a:cxn ang="0">
                  <a:pos x="connsiteX0" y="connsiteY0"/>
                </a:cxn>
                <a:cxn ang="0">
                  <a:pos x="connsiteX1" y="connsiteY1"/>
                </a:cxn>
                <a:cxn ang="0">
                  <a:pos x="connsiteX2" y="connsiteY2"/>
                </a:cxn>
              </a:cxnLst>
              <a:rect l="l" t="t" r="r" b="b"/>
              <a:pathLst>
                <a:path w="1491176" h="1209848">
                  <a:moveTo>
                    <a:pt x="0" y="28135"/>
                  </a:moveTo>
                  <a:cubicBezTo>
                    <a:pt x="262597" y="621322"/>
                    <a:pt x="525194" y="1214510"/>
                    <a:pt x="773723" y="1209821"/>
                  </a:cubicBezTo>
                  <a:cubicBezTo>
                    <a:pt x="1022252" y="1205132"/>
                    <a:pt x="1256714" y="602566"/>
                    <a:pt x="1491176" y="0"/>
                  </a:cubicBezTo>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sp>
          <p:nvSpPr>
            <p:cNvPr id="66" name="円/楕円 65"/>
            <p:cNvSpPr/>
            <p:nvPr/>
          </p:nvSpPr>
          <p:spPr>
            <a:xfrm>
              <a:off x="-3019436" y="4355159"/>
              <a:ext cx="1846700" cy="1782715"/>
            </a:xfrm>
            <a:prstGeom prst="ellipse">
              <a:avLst/>
            </a:prstGeom>
            <a:solidFill>
              <a:srgbClr val="FF0000">
                <a:alpha val="57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67" name="直線コネクタ 66"/>
            <p:cNvCxnSpPr>
              <a:stCxn id="65" idx="1"/>
              <a:endCxn id="66" idx="0"/>
            </p:cNvCxnSpPr>
            <p:nvPr/>
          </p:nvCxnSpPr>
          <p:spPr>
            <a:xfrm flipH="1">
              <a:off x="-2096086" y="3509889"/>
              <a:ext cx="42058" cy="84527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39" name="六角形 38"/>
          <p:cNvSpPr/>
          <p:nvPr/>
        </p:nvSpPr>
        <p:spPr>
          <a:xfrm rot="5400000">
            <a:off x="6828078" y="5635142"/>
            <a:ext cx="184809" cy="267437"/>
          </a:xfrm>
          <a:prstGeom prst="hexagon">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40" name="グループ化 39"/>
          <p:cNvGrpSpPr/>
          <p:nvPr/>
        </p:nvGrpSpPr>
        <p:grpSpPr>
          <a:xfrm rot="10800000">
            <a:off x="6308818" y="5393977"/>
            <a:ext cx="311765" cy="357332"/>
            <a:chOff x="-3210635" y="2300068"/>
            <a:chExt cx="2229098" cy="3837806"/>
          </a:xfrm>
        </p:grpSpPr>
        <p:sp>
          <p:nvSpPr>
            <p:cNvPr id="62" name="フリーフォーム 61"/>
            <p:cNvSpPr/>
            <p:nvPr/>
          </p:nvSpPr>
          <p:spPr>
            <a:xfrm>
              <a:off x="-3210635" y="2300068"/>
              <a:ext cx="2229098" cy="1209848"/>
            </a:xfrm>
            <a:custGeom>
              <a:avLst/>
              <a:gdLst>
                <a:gd name="connsiteX0" fmla="*/ 0 w 1491176"/>
                <a:gd name="connsiteY0" fmla="*/ 28135 h 1209848"/>
                <a:gd name="connsiteX1" fmla="*/ 773723 w 1491176"/>
                <a:gd name="connsiteY1" fmla="*/ 1209821 h 1209848"/>
                <a:gd name="connsiteX2" fmla="*/ 1491176 w 1491176"/>
                <a:gd name="connsiteY2" fmla="*/ 0 h 1209848"/>
              </a:gdLst>
              <a:ahLst/>
              <a:cxnLst>
                <a:cxn ang="0">
                  <a:pos x="connsiteX0" y="connsiteY0"/>
                </a:cxn>
                <a:cxn ang="0">
                  <a:pos x="connsiteX1" y="connsiteY1"/>
                </a:cxn>
                <a:cxn ang="0">
                  <a:pos x="connsiteX2" y="connsiteY2"/>
                </a:cxn>
              </a:cxnLst>
              <a:rect l="l" t="t" r="r" b="b"/>
              <a:pathLst>
                <a:path w="1491176" h="1209848">
                  <a:moveTo>
                    <a:pt x="0" y="28135"/>
                  </a:moveTo>
                  <a:cubicBezTo>
                    <a:pt x="262597" y="621322"/>
                    <a:pt x="525194" y="1214510"/>
                    <a:pt x="773723" y="1209821"/>
                  </a:cubicBezTo>
                  <a:cubicBezTo>
                    <a:pt x="1022252" y="1205132"/>
                    <a:pt x="1256714" y="602566"/>
                    <a:pt x="1491176" y="0"/>
                  </a:cubicBezTo>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sp>
          <p:nvSpPr>
            <p:cNvPr id="63" name="円/楕円 62"/>
            <p:cNvSpPr/>
            <p:nvPr/>
          </p:nvSpPr>
          <p:spPr>
            <a:xfrm>
              <a:off x="-3019436" y="4355159"/>
              <a:ext cx="1846700" cy="1782715"/>
            </a:xfrm>
            <a:prstGeom prst="ellipse">
              <a:avLst/>
            </a:prstGeom>
            <a:solidFill>
              <a:srgbClr val="FF0000">
                <a:alpha val="57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64" name="直線コネクタ 63"/>
            <p:cNvCxnSpPr>
              <a:stCxn id="62" idx="1"/>
              <a:endCxn id="63" idx="0"/>
            </p:cNvCxnSpPr>
            <p:nvPr/>
          </p:nvCxnSpPr>
          <p:spPr>
            <a:xfrm flipH="1">
              <a:off x="-2096086" y="3509889"/>
              <a:ext cx="42058" cy="84527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41" name="六角形 40"/>
          <p:cNvSpPr/>
          <p:nvPr/>
        </p:nvSpPr>
        <p:spPr>
          <a:xfrm rot="5400000">
            <a:off x="6372296" y="5635142"/>
            <a:ext cx="184809" cy="267437"/>
          </a:xfrm>
          <a:prstGeom prst="hexagon">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2" name="フリーフォーム 41"/>
          <p:cNvSpPr/>
          <p:nvPr/>
        </p:nvSpPr>
        <p:spPr>
          <a:xfrm rot="32573">
            <a:off x="6336295" y="5824476"/>
            <a:ext cx="251133" cy="184694"/>
          </a:xfrm>
          <a:custGeom>
            <a:avLst/>
            <a:gdLst>
              <a:gd name="connsiteX0" fmla="*/ 0 w 1491176"/>
              <a:gd name="connsiteY0" fmla="*/ 28135 h 1209848"/>
              <a:gd name="connsiteX1" fmla="*/ 773723 w 1491176"/>
              <a:gd name="connsiteY1" fmla="*/ 1209821 h 1209848"/>
              <a:gd name="connsiteX2" fmla="*/ 1491176 w 1491176"/>
              <a:gd name="connsiteY2" fmla="*/ 0 h 1209848"/>
            </a:gdLst>
            <a:ahLst/>
            <a:cxnLst>
              <a:cxn ang="0">
                <a:pos x="connsiteX0" y="connsiteY0"/>
              </a:cxn>
              <a:cxn ang="0">
                <a:pos x="connsiteX1" y="connsiteY1"/>
              </a:cxn>
              <a:cxn ang="0">
                <a:pos x="connsiteX2" y="connsiteY2"/>
              </a:cxn>
            </a:cxnLst>
            <a:rect l="l" t="t" r="r" b="b"/>
            <a:pathLst>
              <a:path w="1491176" h="1209848">
                <a:moveTo>
                  <a:pt x="0" y="28135"/>
                </a:moveTo>
                <a:cubicBezTo>
                  <a:pt x="262597" y="621322"/>
                  <a:pt x="525194" y="1214510"/>
                  <a:pt x="773723" y="1209821"/>
                </a:cubicBezTo>
                <a:cubicBezTo>
                  <a:pt x="1022252" y="1205132"/>
                  <a:pt x="1256714" y="602566"/>
                  <a:pt x="1491176" y="0"/>
                </a:cubicBezTo>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cxnSp>
        <p:nvCxnSpPr>
          <p:cNvPr id="43" name="直線コネクタ 42"/>
          <p:cNvCxnSpPr>
            <a:stCxn id="42" idx="1"/>
          </p:cNvCxnSpPr>
          <p:nvPr/>
        </p:nvCxnSpPr>
        <p:spPr>
          <a:xfrm rot="32573" flipH="1">
            <a:off x="6467740" y="6003215"/>
            <a:ext cx="4738" cy="129038"/>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44" name="フリーフォーム 43"/>
          <p:cNvSpPr/>
          <p:nvPr/>
        </p:nvSpPr>
        <p:spPr>
          <a:xfrm rot="32573">
            <a:off x="6806897" y="5849976"/>
            <a:ext cx="251133" cy="184694"/>
          </a:xfrm>
          <a:custGeom>
            <a:avLst/>
            <a:gdLst>
              <a:gd name="connsiteX0" fmla="*/ 0 w 1491176"/>
              <a:gd name="connsiteY0" fmla="*/ 28135 h 1209848"/>
              <a:gd name="connsiteX1" fmla="*/ 773723 w 1491176"/>
              <a:gd name="connsiteY1" fmla="*/ 1209821 h 1209848"/>
              <a:gd name="connsiteX2" fmla="*/ 1491176 w 1491176"/>
              <a:gd name="connsiteY2" fmla="*/ 0 h 1209848"/>
            </a:gdLst>
            <a:ahLst/>
            <a:cxnLst>
              <a:cxn ang="0">
                <a:pos x="connsiteX0" y="connsiteY0"/>
              </a:cxn>
              <a:cxn ang="0">
                <a:pos x="connsiteX1" y="connsiteY1"/>
              </a:cxn>
              <a:cxn ang="0">
                <a:pos x="connsiteX2" y="connsiteY2"/>
              </a:cxn>
            </a:cxnLst>
            <a:rect l="l" t="t" r="r" b="b"/>
            <a:pathLst>
              <a:path w="1491176" h="1209848">
                <a:moveTo>
                  <a:pt x="0" y="28135"/>
                </a:moveTo>
                <a:cubicBezTo>
                  <a:pt x="262597" y="621322"/>
                  <a:pt x="525194" y="1214510"/>
                  <a:pt x="773723" y="1209821"/>
                </a:cubicBezTo>
                <a:cubicBezTo>
                  <a:pt x="1022252" y="1205132"/>
                  <a:pt x="1256714" y="602566"/>
                  <a:pt x="1491176" y="0"/>
                </a:cubicBezTo>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cxnSp>
        <p:nvCxnSpPr>
          <p:cNvPr id="45" name="直線コネクタ 44"/>
          <p:cNvCxnSpPr>
            <a:stCxn id="44" idx="1"/>
          </p:cNvCxnSpPr>
          <p:nvPr/>
        </p:nvCxnSpPr>
        <p:spPr>
          <a:xfrm rot="32573" flipH="1">
            <a:off x="6938342" y="6028716"/>
            <a:ext cx="4738" cy="129038"/>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46" name="右矢印 45"/>
          <p:cNvSpPr/>
          <p:nvPr/>
        </p:nvSpPr>
        <p:spPr>
          <a:xfrm>
            <a:off x="7196647" y="5660282"/>
            <a:ext cx="360040" cy="26624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157" name="グループ化 156"/>
          <p:cNvGrpSpPr/>
          <p:nvPr/>
        </p:nvGrpSpPr>
        <p:grpSpPr>
          <a:xfrm>
            <a:off x="7615598" y="5382155"/>
            <a:ext cx="829243" cy="599290"/>
            <a:chOff x="7615598" y="5382155"/>
            <a:chExt cx="829243" cy="599290"/>
          </a:xfrm>
        </p:grpSpPr>
        <p:sp>
          <p:nvSpPr>
            <p:cNvPr id="47" name="フリーフォーム 46"/>
            <p:cNvSpPr/>
            <p:nvPr/>
          </p:nvSpPr>
          <p:spPr>
            <a:xfrm rot="8417190">
              <a:off x="7708052" y="5567777"/>
              <a:ext cx="309503" cy="107573"/>
            </a:xfrm>
            <a:custGeom>
              <a:avLst/>
              <a:gdLst>
                <a:gd name="connsiteX0" fmla="*/ 0 w 1491176"/>
                <a:gd name="connsiteY0" fmla="*/ 28135 h 1209848"/>
                <a:gd name="connsiteX1" fmla="*/ 773723 w 1491176"/>
                <a:gd name="connsiteY1" fmla="*/ 1209821 h 1209848"/>
                <a:gd name="connsiteX2" fmla="*/ 1491176 w 1491176"/>
                <a:gd name="connsiteY2" fmla="*/ 0 h 1209848"/>
              </a:gdLst>
              <a:ahLst/>
              <a:cxnLst>
                <a:cxn ang="0">
                  <a:pos x="connsiteX0" y="connsiteY0"/>
                </a:cxn>
                <a:cxn ang="0">
                  <a:pos x="connsiteX1" y="connsiteY1"/>
                </a:cxn>
                <a:cxn ang="0">
                  <a:pos x="connsiteX2" y="connsiteY2"/>
                </a:cxn>
              </a:cxnLst>
              <a:rect l="l" t="t" r="r" b="b"/>
              <a:pathLst>
                <a:path w="1491176" h="1209848">
                  <a:moveTo>
                    <a:pt x="0" y="28135"/>
                  </a:moveTo>
                  <a:cubicBezTo>
                    <a:pt x="262597" y="621322"/>
                    <a:pt x="525194" y="1214510"/>
                    <a:pt x="773723" y="1209821"/>
                  </a:cubicBezTo>
                  <a:cubicBezTo>
                    <a:pt x="1022252" y="1205132"/>
                    <a:pt x="1256714" y="602566"/>
                    <a:pt x="1491176" y="0"/>
                  </a:cubicBezTo>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sp>
          <p:nvSpPr>
            <p:cNvPr id="48" name="円/楕円 47"/>
            <p:cNvSpPr/>
            <p:nvPr/>
          </p:nvSpPr>
          <p:spPr>
            <a:xfrm rot="8417190">
              <a:off x="7615598" y="5382155"/>
              <a:ext cx="256408" cy="158509"/>
            </a:xfrm>
            <a:prstGeom prst="ellipse">
              <a:avLst/>
            </a:prstGeom>
            <a:solidFill>
              <a:srgbClr val="FF0000">
                <a:alpha val="57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49" name="直線コネクタ 48"/>
            <p:cNvCxnSpPr>
              <a:stCxn id="47" idx="1"/>
              <a:endCxn id="48" idx="0"/>
            </p:cNvCxnSpPr>
            <p:nvPr/>
          </p:nvCxnSpPr>
          <p:spPr>
            <a:xfrm rot="8417190" flipH="1">
              <a:off x="7805417" y="5515790"/>
              <a:ext cx="5840" cy="75156"/>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50" name="フリーフォーム 49"/>
            <p:cNvSpPr/>
            <p:nvPr/>
          </p:nvSpPr>
          <p:spPr>
            <a:xfrm rot="2289016">
              <a:off x="8178984" y="5589404"/>
              <a:ext cx="265857" cy="142110"/>
            </a:xfrm>
            <a:custGeom>
              <a:avLst/>
              <a:gdLst>
                <a:gd name="connsiteX0" fmla="*/ 0 w 1491176"/>
                <a:gd name="connsiteY0" fmla="*/ 28135 h 1209848"/>
                <a:gd name="connsiteX1" fmla="*/ 773723 w 1491176"/>
                <a:gd name="connsiteY1" fmla="*/ 1209821 h 1209848"/>
                <a:gd name="connsiteX2" fmla="*/ 1491176 w 1491176"/>
                <a:gd name="connsiteY2" fmla="*/ 0 h 1209848"/>
              </a:gdLst>
              <a:ahLst/>
              <a:cxnLst>
                <a:cxn ang="0">
                  <a:pos x="connsiteX0" y="connsiteY0"/>
                </a:cxn>
                <a:cxn ang="0">
                  <a:pos x="connsiteX1" y="connsiteY1"/>
                </a:cxn>
                <a:cxn ang="0">
                  <a:pos x="connsiteX2" y="connsiteY2"/>
                </a:cxn>
              </a:cxnLst>
              <a:rect l="l" t="t" r="r" b="b"/>
              <a:pathLst>
                <a:path w="1491176" h="1209848">
                  <a:moveTo>
                    <a:pt x="0" y="28135"/>
                  </a:moveTo>
                  <a:cubicBezTo>
                    <a:pt x="262597" y="621322"/>
                    <a:pt x="525194" y="1214510"/>
                    <a:pt x="773723" y="1209821"/>
                  </a:cubicBezTo>
                  <a:cubicBezTo>
                    <a:pt x="1022252" y="1205132"/>
                    <a:pt x="1256714" y="602566"/>
                    <a:pt x="1491176" y="0"/>
                  </a:cubicBezTo>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sp>
          <p:nvSpPr>
            <p:cNvPr id="51" name="円/楕円 50"/>
            <p:cNvSpPr/>
            <p:nvPr/>
          </p:nvSpPr>
          <p:spPr>
            <a:xfrm rot="2289016">
              <a:off x="8049802" y="5772046"/>
              <a:ext cx="220250" cy="209399"/>
            </a:xfrm>
            <a:prstGeom prst="ellipse">
              <a:avLst/>
            </a:prstGeom>
            <a:solidFill>
              <a:srgbClr val="FF0000">
                <a:alpha val="57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52" name="直線コネクタ 51"/>
            <p:cNvCxnSpPr>
              <a:stCxn id="50" idx="1"/>
              <a:endCxn id="51" idx="0"/>
            </p:cNvCxnSpPr>
            <p:nvPr/>
          </p:nvCxnSpPr>
          <p:spPr>
            <a:xfrm rot="2289016" flipH="1">
              <a:off x="8244681" y="5707461"/>
              <a:ext cx="5016" cy="99286"/>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53" name="フリーフォーム 52"/>
          <p:cNvSpPr/>
          <p:nvPr/>
        </p:nvSpPr>
        <p:spPr>
          <a:xfrm>
            <a:off x="609134" y="4547221"/>
            <a:ext cx="2546253" cy="1746568"/>
          </a:xfrm>
          <a:custGeom>
            <a:avLst/>
            <a:gdLst>
              <a:gd name="connsiteX0" fmla="*/ 1688123 w 2546253"/>
              <a:gd name="connsiteY0" fmla="*/ 1927273 h 1927273"/>
              <a:gd name="connsiteX1" fmla="*/ 1659988 w 2546253"/>
              <a:gd name="connsiteY1" fmla="*/ 787790 h 1927273"/>
              <a:gd name="connsiteX2" fmla="*/ 2532185 w 2546253"/>
              <a:gd name="connsiteY2" fmla="*/ 801858 h 1927273"/>
              <a:gd name="connsiteX3" fmla="*/ 2546253 w 2546253"/>
              <a:gd name="connsiteY3" fmla="*/ 0 h 1927273"/>
              <a:gd name="connsiteX4" fmla="*/ 942536 w 2546253"/>
              <a:gd name="connsiteY4" fmla="*/ 14067 h 1927273"/>
              <a:gd name="connsiteX5" fmla="*/ 942536 w 2546253"/>
              <a:gd name="connsiteY5" fmla="*/ 1308295 h 1927273"/>
              <a:gd name="connsiteX6" fmla="*/ 0 w 2546253"/>
              <a:gd name="connsiteY6" fmla="*/ 1308295 h 1927273"/>
              <a:gd name="connsiteX7" fmla="*/ 14068 w 2546253"/>
              <a:gd name="connsiteY7" fmla="*/ 1927273 h 1927273"/>
              <a:gd name="connsiteX8" fmla="*/ 1688123 w 2546253"/>
              <a:gd name="connsiteY8" fmla="*/ 1927273 h 19272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546253" h="1927273">
                <a:moveTo>
                  <a:pt x="1688123" y="1927273"/>
                </a:moveTo>
                <a:lnTo>
                  <a:pt x="1659988" y="787790"/>
                </a:lnTo>
                <a:lnTo>
                  <a:pt x="2532185" y="801858"/>
                </a:lnTo>
                <a:lnTo>
                  <a:pt x="2546253" y="0"/>
                </a:lnTo>
                <a:lnTo>
                  <a:pt x="942536" y="14067"/>
                </a:lnTo>
                <a:lnTo>
                  <a:pt x="942536" y="1308295"/>
                </a:lnTo>
                <a:lnTo>
                  <a:pt x="0" y="1308295"/>
                </a:lnTo>
                <a:lnTo>
                  <a:pt x="14068" y="1927273"/>
                </a:lnTo>
                <a:lnTo>
                  <a:pt x="1688123" y="1927273"/>
                </a:lnTo>
                <a:close/>
              </a:path>
            </a:pathLst>
          </a:custGeom>
          <a:solidFill>
            <a:srgbClr val="99CCFF">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en-US" altLang="ja-JP" dirty="0" smtClean="0"/>
          </a:p>
          <a:p>
            <a:pPr algn="ctr"/>
            <a:endParaRPr lang="en-US" altLang="ja-JP" dirty="0"/>
          </a:p>
          <a:p>
            <a:pPr algn="ctr"/>
            <a:endParaRPr kumimoji="1" lang="en-US" altLang="ja-JP" dirty="0" smtClean="0"/>
          </a:p>
          <a:p>
            <a:pPr algn="ctr"/>
            <a:endParaRPr lang="en-US" altLang="ja-JP" dirty="0"/>
          </a:p>
          <a:p>
            <a:pPr algn="ctr"/>
            <a:endParaRPr kumimoji="1" lang="en-US" altLang="ja-JP" dirty="0" smtClean="0"/>
          </a:p>
          <a:p>
            <a:r>
              <a:rPr kumimoji="1" lang="ja-JP" altLang="en-US" dirty="0" smtClean="0">
                <a:solidFill>
                  <a:schemeClr val="tx1"/>
                </a:solidFill>
              </a:rPr>
              <a:t>サンプルパッド</a:t>
            </a:r>
            <a:endParaRPr kumimoji="1" lang="ja-JP" altLang="en-US" dirty="0">
              <a:solidFill>
                <a:schemeClr val="tx1"/>
              </a:solidFill>
            </a:endParaRPr>
          </a:p>
        </p:txBody>
      </p:sp>
      <p:sp>
        <p:nvSpPr>
          <p:cNvPr id="54" name="テキスト ボックス 53"/>
          <p:cNvSpPr txBox="1"/>
          <p:nvPr/>
        </p:nvSpPr>
        <p:spPr>
          <a:xfrm>
            <a:off x="355887" y="3446780"/>
            <a:ext cx="1008112" cy="412858"/>
          </a:xfrm>
          <a:prstGeom prst="rect">
            <a:avLst/>
          </a:prstGeom>
          <a:noFill/>
        </p:spPr>
        <p:txBody>
          <a:bodyPr wrap="square" rtlCol="0">
            <a:spAutoFit/>
          </a:bodyPr>
          <a:lstStyle/>
          <a:p>
            <a:r>
              <a:rPr lang="ja-JP" altLang="en-US" dirty="0"/>
              <a:t>検体</a:t>
            </a:r>
            <a:r>
              <a:rPr lang="ja-JP" altLang="en-US" dirty="0" smtClean="0"/>
              <a:t>液</a:t>
            </a:r>
            <a:endParaRPr kumimoji="1" lang="ja-JP" altLang="en-US" dirty="0"/>
          </a:p>
        </p:txBody>
      </p:sp>
      <p:cxnSp>
        <p:nvCxnSpPr>
          <p:cNvPr id="55" name="直線矢印コネクタ 54"/>
          <p:cNvCxnSpPr/>
          <p:nvPr/>
        </p:nvCxnSpPr>
        <p:spPr>
          <a:xfrm>
            <a:off x="859898" y="4515082"/>
            <a:ext cx="288032" cy="1098864"/>
          </a:xfrm>
          <a:prstGeom prst="straightConnector1">
            <a:avLst/>
          </a:prstGeom>
          <a:ln w="53975">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56" name="テキスト ボックス 55"/>
          <p:cNvSpPr txBox="1"/>
          <p:nvPr/>
        </p:nvSpPr>
        <p:spPr>
          <a:xfrm>
            <a:off x="6201729" y="4939255"/>
            <a:ext cx="1282950" cy="334702"/>
          </a:xfrm>
          <a:prstGeom prst="rect">
            <a:avLst/>
          </a:prstGeom>
          <a:noFill/>
        </p:spPr>
        <p:txBody>
          <a:bodyPr wrap="square" rtlCol="0">
            <a:spAutoFit/>
          </a:bodyPr>
          <a:lstStyle/>
          <a:p>
            <a:r>
              <a:rPr kumimoji="1" lang="ja-JP" altLang="en-US" dirty="0" smtClean="0"/>
              <a:t>判定ライン</a:t>
            </a:r>
            <a:endParaRPr kumimoji="1" lang="ja-JP" altLang="en-US" dirty="0"/>
          </a:p>
        </p:txBody>
      </p:sp>
      <p:sp>
        <p:nvSpPr>
          <p:cNvPr id="57" name="テキスト ボックス 56"/>
          <p:cNvSpPr txBox="1"/>
          <p:nvPr/>
        </p:nvSpPr>
        <p:spPr>
          <a:xfrm>
            <a:off x="3429905" y="4006678"/>
            <a:ext cx="1916860" cy="585729"/>
          </a:xfrm>
          <a:prstGeom prst="rect">
            <a:avLst/>
          </a:prstGeom>
          <a:noFill/>
        </p:spPr>
        <p:txBody>
          <a:bodyPr wrap="square" rtlCol="0">
            <a:spAutoFit/>
          </a:bodyPr>
          <a:lstStyle/>
          <a:p>
            <a:pPr algn="ctr"/>
            <a:r>
              <a:rPr kumimoji="1" lang="ja-JP" altLang="en-US" dirty="0" smtClean="0"/>
              <a:t>コンジュゲートパッド</a:t>
            </a:r>
            <a:endParaRPr kumimoji="1" lang="ja-JP" altLang="en-US" dirty="0"/>
          </a:p>
        </p:txBody>
      </p:sp>
      <p:sp>
        <p:nvSpPr>
          <p:cNvPr id="58" name="六角形 57"/>
          <p:cNvSpPr/>
          <p:nvPr/>
        </p:nvSpPr>
        <p:spPr>
          <a:xfrm rot="16200000">
            <a:off x="479344" y="3808031"/>
            <a:ext cx="257143" cy="252029"/>
          </a:xfrm>
          <a:prstGeom prst="hexagon">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9" name="六角形 58"/>
          <p:cNvSpPr/>
          <p:nvPr/>
        </p:nvSpPr>
        <p:spPr>
          <a:xfrm rot="16200000">
            <a:off x="875764" y="3974798"/>
            <a:ext cx="257143" cy="252029"/>
          </a:xfrm>
          <a:prstGeom prst="hexagon">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60" name="直線矢印コネクタ 59"/>
          <p:cNvCxnSpPr/>
          <p:nvPr/>
        </p:nvCxnSpPr>
        <p:spPr>
          <a:xfrm flipH="1">
            <a:off x="3615677" y="4592407"/>
            <a:ext cx="243402" cy="535294"/>
          </a:xfrm>
          <a:prstGeom prst="straightConnector1">
            <a:avLst/>
          </a:prstGeom>
          <a:ln w="3175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61" name="テキスト ボックス 60"/>
          <p:cNvSpPr txBox="1"/>
          <p:nvPr/>
        </p:nvSpPr>
        <p:spPr>
          <a:xfrm>
            <a:off x="296567" y="4732826"/>
            <a:ext cx="819715" cy="412858"/>
          </a:xfrm>
          <a:prstGeom prst="rect">
            <a:avLst/>
          </a:prstGeom>
          <a:noFill/>
        </p:spPr>
        <p:txBody>
          <a:bodyPr wrap="square" rtlCol="0">
            <a:spAutoFit/>
          </a:bodyPr>
          <a:lstStyle/>
          <a:p>
            <a:r>
              <a:rPr kumimoji="1" lang="ja-JP" altLang="en-US" dirty="0" smtClean="0"/>
              <a:t>滴下</a:t>
            </a:r>
            <a:endParaRPr kumimoji="1" lang="ja-JP" altLang="en-US" dirty="0"/>
          </a:p>
        </p:txBody>
      </p:sp>
      <p:sp>
        <p:nvSpPr>
          <p:cNvPr id="88" name="テキスト ボックス 87"/>
          <p:cNvSpPr txBox="1"/>
          <p:nvPr/>
        </p:nvSpPr>
        <p:spPr>
          <a:xfrm>
            <a:off x="284982" y="2543751"/>
            <a:ext cx="1826141" cy="584775"/>
          </a:xfrm>
          <a:prstGeom prst="rect">
            <a:avLst/>
          </a:prstGeom>
          <a:noFill/>
        </p:spPr>
        <p:txBody>
          <a:bodyPr wrap="none" rtlCol="0">
            <a:spAutoFit/>
          </a:bodyPr>
          <a:lstStyle/>
          <a:p>
            <a:r>
              <a:rPr kumimoji="1" lang="ja-JP" altLang="en-US" sz="3200" dirty="0" smtClean="0"/>
              <a:t>＜原理＞</a:t>
            </a:r>
            <a:endParaRPr kumimoji="1" lang="ja-JP" altLang="en-US" sz="3200" dirty="0"/>
          </a:p>
        </p:txBody>
      </p:sp>
      <p:sp>
        <p:nvSpPr>
          <p:cNvPr id="89" name="正方形/長方形 88"/>
          <p:cNvSpPr/>
          <p:nvPr/>
        </p:nvSpPr>
        <p:spPr>
          <a:xfrm>
            <a:off x="133053" y="2445859"/>
            <a:ext cx="8944527" cy="4293096"/>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2966272815"/>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グラフ 1"/>
          <p:cNvGraphicFramePr>
            <a:graphicFrameLocks/>
          </p:cNvGraphicFramePr>
          <p:nvPr>
            <p:extLst>
              <p:ext uri="{D42A27DB-BD31-4B8C-83A1-F6EECF244321}">
                <p14:modId xmlns:p14="http://schemas.microsoft.com/office/powerpoint/2010/main" val="2354961922"/>
              </p:ext>
            </p:extLst>
          </p:nvPr>
        </p:nvGraphicFramePr>
        <p:xfrm>
          <a:off x="179512" y="332656"/>
          <a:ext cx="3600400" cy="2304256"/>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3" name="グラフ 2"/>
          <p:cNvGraphicFramePr>
            <a:graphicFrameLocks/>
          </p:cNvGraphicFramePr>
          <p:nvPr>
            <p:extLst>
              <p:ext uri="{D42A27DB-BD31-4B8C-83A1-F6EECF244321}">
                <p14:modId xmlns:p14="http://schemas.microsoft.com/office/powerpoint/2010/main" val="960618688"/>
              </p:ext>
            </p:extLst>
          </p:nvPr>
        </p:nvGraphicFramePr>
        <p:xfrm>
          <a:off x="4211960" y="332656"/>
          <a:ext cx="4320480" cy="2304256"/>
        </p:xfrm>
        <a:graphic>
          <a:graphicData uri="http://schemas.openxmlformats.org/drawingml/2006/chart">
            <c:chart xmlns:c="http://schemas.openxmlformats.org/drawingml/2006/chart" xmlns:r="http://schemas.openxmlformats.org/officeDocument/2006/relationships" r:id="rId3"/>
          </a:graphicData>
        </a:graphic>
      </p:graphicFrame>
      <p:sp>
        <p:nvSpPr>
          <p:cNvPr id="4" name="テキスト ボックス 3"/>
          <p:cNvSpPr txBox="1"/>
          <p:nvPr/>
        </p:nvSpPr>
        <p:spPr>
          <a:xfrm>
            <a:off x="683568" y="3140968"/>
            <a:ext cx="8208912" cy="2308324"/>
          </a:xfrm>
          <a:prstGeom prst="rect">
            <a:avLst/>
          </a:prstGeom>
          <a:noFill/>
        </p:spPr>
        <p:txBody>
          <a:bodyPr wrap="square" rtlCol="0">
            <a:spAutoFit/>
          </a:bodyPr>
          <a:lstStyle/>
          <a:p>
            <a:r>
              <a:rPr lang="ja-JP" altLang="en-US" dirty="0" smtClean="0"/>
              <a:t>・</a:t>
            </a:r>
            <a:r>
              <a:rPr lang="en-US" altLang="ja-JP" dirty="0" smtClean="0"/>
              <a:t>Ligand DNA</a:t>
            </a:r>
            <a:r>
              <a:rPr lang="ja-JP" altLang="en-US" dirty="0" smtClean="0"/>
              <a:t>は紫外線照射による固定化後も</a:t>
            </a:r>
            <a:r>
              <a:rPr lang="ja-JP" altLang="en-US" dirty="0"/>
              <a:t>コモンタグ</a:t>
            </a:r>
            <a:r>
              <a:rPr lang="ja-JP" altLang="en-US" dirty="0" smtClean="0"/>
              <a:t>と反応しており、</a:t>
            </a:r>
            <a:endParaRPr lang="en-US" altLang="ja-JP" dirty="0" smtClean="0"/>
          </a:p>
          <a:p>
            <a:r>
              <a:rPr kumimoji="1" lang="ja-JP" altLang="en-US" dirty="0"/>
              <a:t>　</a:t>
            </a:r>
            <a:r>
              <a:rPr kumimoji="1" lang="ja-JP" altLang="en-US" dirty="0" smtClean="0"/>
              <a:t>紫外線照射によって構造が崩れず、タグとして機能することがわかった。</a:t>
            </a:r>
            <a:endParaRPr kumimoji="1" lang="en-US" altLang="ja-JP" dirty="0" smtClean="0"/>
          </a:p>
          <a:p>
            <a:endParaRPr lang="en-US" altLang="ja-JP" dirty="0"/>
          </a:p>
          <a:p>
            <a:r>
              <a:rPr kumimoji="1" lang="ja-JP" altLang="en-US" dirty="0" smtClean="0"/>
              <a:t>・</a:t>
            </a:r>
            <a:r>
              <a:rPr lang="ja-JP" altLang="en-US" dirty="0"/>
              <a:t>コモンタグ</a:t>
            </a:r>
            <a:r>
              <a:rPr kumimoji="1" lang="ja-JP" altLang="en-US" dirty="0" smtClean="0"/>
              <a:t>と反応後も親水性</a:t>
            </a:r>
            <a:r>
              <a:rPr kumimoji="1" lang="en-US" altLang="ja-JP" dirty="0" smtClean="0"/>
              <a:t>PVDF</a:t>
            </a:r>
            <a:r>
              <a:rPr lang="ja-JP" altLang="en-US" dirty="0" smtClean="0"/>
              <a:t>は従来のニトロセルロースに比べて</a:t>
            </a:r>
            <a:endParaRPr lang="en-US" altLang="ja-JP" dirty="0" smtClean="0"/>
          </a:p>
          <a:p>
            <a:r>
              <a:rPr lang="ja-JP" altLang="en-US" dirty="0" smtClean="0"/>
              <a:t>　高いシグナルを示し、かつ非特異吸着によるシグナルが低いため</a:t>
            </a:r>
            <a:r>
              <a:rPr lang="en-US" altLang="ja-JP" dirty="0" smtClean="0"/>
              <a:t>DNA</a:t>
            </a:r>
            <a:r>
              <a:rPr lang="ja-JP" altLang="en-US" dirty="0" smtClean="0"/>
              <a:t>を</a:t>
            </a:r>
            <a:endParaRPr lang="en-US" altLang="ja-JP" dirty="0" smtClean="0"/>
          </a:p>
          <a:p>
            <a:r>
              <a:rPr lang="ja-JP" altLang="en-US" dirty="0"/>
              <a:t>　</a:t>
            </a:r>
            <a:r>
              <a:rPr lang="en-US" altLang="ja-JP" dirty="0" smtClean="0"/>
              <a:t>UV</a:t>
            </a:r>
            <a:r>
              <a:rPr lang="ja-JP" altLang="en-US" dirty="0" smtClean="0"/>
              <a:t>照射により固定化するのに適していると</a:t>
            </a:r>
            <a:r>
              <a:rPr lang="ja-JP" altLang="en-US" dirty="0"/>
              <a:t>考えられる</a:t>
            </a:r>
            <a:endParaRPr lang="en-US" altLang="ja-JP" dirty="0" smtClean="0"/>
          </a:p>
          <a:p>
            <a:endParaRPr kumimoji="1" lang="en-US" altLang="ja-JP" dirty="0"/>
          </a:p>
          <a:p>
            <a:endParaRPr kumimoji="1" lang="ja-JP" altLang="en-US" dirty="0"/>
          </a:p>
        </p:txBody>
      </p:sp>
      <p:sp>
        <p:nvSpPr>
          <p:cNvPr id="6" name="正方形/長方形 5"/>
          <p:cNvSpPr/>
          <p:nvPr/>
        </p:nvSpPr>
        <p:spPr>
          <a:xfrm>
            <a:off x="539552" y="3068960"/>
            <a:ext cx="8352928" cy="1872208"/>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 name="下矢印 4"/>
          <p:cNvSpPr/>
          <p:nvPr/>
        </p:nvSpPr>
        <p:spPr>
          <a:xfrm>
            <a:off x="3851920" y="5085184"/>
            <a:ext cx="1440160" cy="504056"/>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 name="テキスト ボックス 7"/>
          <p:cNvSpPr txBox="1"/>
          <p:nvPr/>
        </p:nvSpPr>
        <p:spPr>
          <a:xfrm>
            <a:off x="395536" y="5877272"/>
            <a:ext cx="8496944" cy="646331"/>
          </a:xfrm>
          <a:prstGeom prst="rect">
            <a:avLst/>
          </a:prstGeom>
          <a:noFill/>
        </p:spPr>
        <p:txBody>
          <a:bodyPr wrap="square" rtlCol="0">
            <a:spAutoFit/>
          </a:bodyPr>
          <a:lstStyle/>
          <a:p>
            <a:pPr algn="ctr"/>
            <a:r>
              <a:rPr kumimoji="1" lang="ja-JP" altLang="en-US" dirty="0" smtClean="0"/>
              <a:t>以降、従来使用されているニトロセルロースと親水性</a:t>
            </a:r>
            <a:r>
              <a:rPr kumimoji="1" lang="en-US" altLang="ja-JP" dirty="0" smtClean="0"/>
              <a:t>PVDF</a:t>
            </a:r>
            <a:r>
              <a:rPr kumimoji="1" lang="ja-JP" altLang="en-US" dirty="0" smtClean="0"/>
              <a:t>に対し、</a:t>
            </a:r>
            <a:endParaRPr kumimoji="1" lang="en-US" altLang="ja-JP" dirty="0" smtClean="0"/>
          </a:p>
          <a:p>
            <a:pPr algn="ctr"/>
            <a:r>
              <a:rPr lang="en-US" altLang="ja-JP" dirty="0" smtClean="0"/>
              <a:t>Ligand DNA</a:t>
            </a:r>
            <a:r>
              <a:rPr kumimoji="1" lang="ja-JP" altLang="en-US" dirty="0" smtClean="0"/>
              <a:t>を</a:t>
            </a:r>
            <a:r>
              <a:rPr kumimoji="1" lang="en-US" altLang="ja-JP" dirty="0" smtClean="0"/>
              <a:t>UV</a:t>
            </a:r>
            <a:r>
              <a:rPr kumimoji="1" lang="ja-JP" altLang="en-US" dirty="0" smtClean="0"/>
              <a:t>照射により固定化する方向で実験を進めていく。</a:t>
            </a:r>
            <a:endParaRPr kumimoji="1" lang="ja-JP" altLang="en-US" dirty="0"/>
          </a:p>
        </p:txBody>
      </p:sp>
      <p:sp>
        <p:nvSpPr>
          <p:cNvPr id="9" name="正方形/長方形 8"/>
          <p:cNvSpPr/>
          <p:nvPr/>
        </p:nvSpPr>
        <p:spPr>
          <a:xfrm>
            <a:off x="1259632" y="5589240"/>
            <a:ext cx="7056784" cy="108012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714079704"/>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3"/>
          <p:cNvSpPr>
            <a:spLocks noGrp="1"/>
          </p:cNvSpPr>
          <p:nvPr>
            <p:ph type="title"/>
          </p:nvPr>
        </p:nvSpPr>
        <p:spPr/>
        <p:txBody>
          <a:bodyPr/>
          <a:lstStyle/>
          <a:p>
            <a:pPr algn="l"/>
            <a:r>
              <a:rPr kumimoji="1" lang="ja-JP" altLang="en-US" u="sng" dirty="0" smtClean="0"/>
              <a:t>抗体への</a:t>
            </a:r>
            <a:r>
              <a:rPr lang="ja-JP" altLang="en-US" u="sng" dirty="0"/>
              <a:t>コモンタグ</a:t>
            </a:r>
            <a:r>
              <a:rPr kumimoji="1" lang="ja-JP" altLang="en-US" u="sng" dirty="0" smtClean="0"/>
              <a:t>の導入</a:t>
            </a:r>
            <a:endParaRPr kumimoji="1" lang="ja-JP" altLang="en-US" u="sng" dirty="0"/>
          </a:p>
        </p:txBody>
      </p:sp>
      <p:sp>
        <p:nvSpPr>
          <p:cNvPr id="5" name="コンテンツ プレースホルダー 4"/>
          <p:cNvSpPr>
            <a:spLocks noGrp="1"/>
          </p:cNvSpPr>
          <p:nvPr>
            <p:ph idx="1"/>
          </p:nvPr>
        </p:nvSpPr>
        <p:spPr>
          <a:xfrm>
            <a:off x="107504" y="1268760"/>
            <a:ext cx="8579296" cy="5256584"/>
          </a:xfrm>
        </p:spPr>
        <p:txBody>
          <a:bodyPr>
            <a:normAutofit/>
          </a:bodyPr>
          <a:lstStyle/>
          <a:p>
            <a:pPr marL="0" indent="0">
              <a:buNone/>
            </a:pPr>
            <a:r>
              <a:rPr lang="ja-JP" altLang="en-US" sz="2400" dirty="0" smtClean="0"/>
              <a:t>①　架橋剤である</a:t>
            </a:r>
            <a:r>
              <a:rPr lang="en-US" altLang="ja-JP" sz="2400" dirty="0" smtClean="0"/>
              <a:t>SPDP</a:t>
            </a:r>
            <a:r>
              <a:rPr lang="ja-JP" altLang="en-US" sz="2400" dirty="0" smtClean="0"/>
              <a:t>を抗体</a:t>
            </a:r>
            <a:r>
              <a:rPr lang="ja-JP" altLang="en-US" sz="2400" dirty="0"/>
              <a:t>を</a:t>
            </a:r>
            <a:r>
              <a:rPr lang="ja-JP" altLang="en-US" sz="2400" dirty="0" smtClean="0"/>
              <a:t>合成する</a:t>
            </a:r>
            <a:endParaRPr lang="en-US" altLang="ja-JP" sz="2400" dirty="0" smtClean="0"/>
          </a:p>
          <a:p>
            <a:pPr marL="0" indent="0">
              <a:buNone/>
            </a:pPr>
            <a:r>
              <a:rPr kumimoji="1" lang="ja-JP" altLang="en-US" sz="2400" dirty="0" smtClean="0"/>
              <a:t>＜操作＞</a:t>
            </a:r>
            <a:endParaRPr kumimoji="1" lang="en-US" altLang="ja-JP" sz="2400" dirty="0" smtClean="0"/>
          </a:p>
          <a:p>
            <a:pPr marL="0" indent="0">
              <a:buNone/>
            </a:pPr>
            <a:r>
              <a:rPr lang="ja-JP" altLang="en-US" sz="2400" dirty="0" smtClean="0"/>
              <a:t>　</a:t>
            </a:r>
            <a:r>
              <a:rPr lang="ja-JP" altLang="en-US" sz="1800" dirty="0" smtClean="0"/>
              <a:t>　</a:t>
            </a:r>
            <a:r>
              <a:rPr lang="en-US" altLang="ja-JP" sz="1800" dirty="0" smtClean="0"/>
              <a:t>(ⅰ)</a:t>
            </a:r>
            <a:r>
              <a:rPr lang="ja-JP" altLang="en-US" sz="1800" dirty="0" smtClean="0"/>
              <a:t>　</a:t>
            </a:r>
            <a:r>
              <a:rPr lang="en-US" altLang="ja-JP" sz="1800" dirty="0" smtClean="0"/>
              <a:t>SPDP</a:t>
            </a:r>
            <a:r>
              <a:rPr lang="ja-JP" altLang="en-US" sz="1800" dirty="0" smtClean="0"/>
              <a:t>を</a:t>
            </a:r>
            <a:r>
              <a:rPr lang="en-US" altLang="ja-JP" sz="1800" dirty="0" smtClean="0"/>
              <a:t>DMSO</a:t>
            </a:r>
            <a:r>
              <a:rPr lang="ja-JP" altLang="en-US" sz="1800" dirty="0" smtClean="0"/>
              <a:t>で</a:t>
            </a:r>
            <a:r>
              <a:rPr lang="en-US" altLang="ja-JP" sz="1800" dirty="0" smtClean="0"/>
              <a:t>25mM</a:t>
            </a:r>
            <a:r>
              <a:rPr lang="ja-JP" altLang="en-US" sz="1800" dirty="0" smtClean="0"/>
              <a:t>となるよう溶解した。</a:t>
            </a:r>
            <a:endParaRPr lang="en-US" altLang="ja-JP" sz="1800" dirty="0" smtClean="0"/>
          </a:p>
          <a:p>
            <a:pPr marL="0" indent="0">
              <a:buNone/>
            </a:pPr>
            <a:r>
              <a:rPr lang="ja-JP" altLang="en-US" sz="1800" dirty="0"/>
              <a:t>　</a:t>
            </a:r>
            <a:r>
              <a:rPr lang="ja-JP" altLang="en-US" sz="1800" dirty="0" smtClean="0"/>
              <a:t>　</a:t>
            </a:r>
            <a:r>
              <a:rPr lang="en-US" altLang="ja-JP" sz="1800" dirty="0" smtClean="0"/>
              <a:t>(ⅱ)</a:t>
            </a:r>
            <a:r>
              <a:rPr lang="ja-JP" altLang="en-US" sz="2400" dirty="0"/>
              <a:t>　</a:t>
            </a:r>
            <a:r>
              <a:rPr lang="en-US" altLang="ja-JP" sz="1800" dirty="0"/>
              <a:t>R</a:t>
            </a:r>
            <a:r>
              <a:rPr lang="en-US" altLang="ja-JP" sz="1800" dirty="0" smtClean="0"/>
              <a:t>abbit </a:t>
            </a:r>
            <a:r>
              <a:rPr lang="en-US" altLang="ja-JP" sz="1800" dirty="0" err="1" smtClean="0"/>
              <a:t>IgG</a:t>
            </a:r>
            <a:r>
              <a:rPr lang="en-US" altLang="ja-JP" sz="1800" dirty="0" smtClean="0"/>
              <a:t> </a:t>
            </a:r>
            <a:r>
              <a:rPr lang="ja-JP" altLang="en-US" sz="1800" dirty="0" smtClean="0"/>
              <a:t>を</a:t>
            </a:r>
            <a:r>
              <a:rPr lang="en-US" altLang="ja-JP" sz="1800" dirty="0" smtClean="0"/>
              <a:t>5mg</a:t>
            </a:r>
            <a:r>
              <a:rPr lang="ja-JP" altLang="en-US" sz="1800" dirty="0" smtClean="0"/>
              <a:t>とり、</a:t>
            </a:r>
            <a:r>
              <a:rPr lang="en-US" altLang="ja-JP" sz="1800" dirty="0" smtClean="0"/>
              <a:t>1ml</a:t>
            </a:r>
            <a:r>
              <a:rPr lang="ja-JP" altLang="en-US" sz="1800" dirty="0" smtClean="0"/>
              <a:t>の</a:t>
            </a:r>
            <a:r>
              <a:rPr lang="en-US" altLang="ja-JP" sz="1800" dirty="0" smtClean="0"/>
              <a:t>PBS-EDTA</a:t>
            </a:r>
            <a:r>
              <a:rPr lang="ja-JP" altLang="en-US" sz="1800" dirty="0" err="1" smtClean="0"/>
              <a:t>で溶</a:t>
            </a:r>
            <a:r>
              <a:rPr lang="ja-JP" altLang="en-US" sz="1800" dirty="0" smtClean="0"/>
              <a:t>解した後、</a:t>
            </a:r>
            <a:r>
              <a:rPr lang="en-US" altLang="ja-JP" sz="1800" dirty="0" smtClean="0"/>
              <a:t>(ⅰ)</a:t>
            </a:r>
            <a:r>
              <a:rPr lang="ja-JP" altLang="en-US" sz="1800" dirty="0" smtClean="0"/>
              <a:t>の溶液を</a:t>
            </a:r>
            <a:r>
              <a:rPr lang="en-US" altLang="ja-JP" sz="1800" dirty="0" smtClean="0"/>
              <a:t>25ul</a:t>
            </a:r>
            <a:r>
              <a:rPr lang="ja-JP" altLang="en-US" sz="1800" dirty="0" smtClean="0"/>
              <a:t>加えた</a:t>
            </a:r>
            <a:endParaRPr lang="en-US" altLang="ja-JP" sz="1800" dirty="0" smtClean="0"/>
          </a:p>
          <a:p>
            <a:pPr marL="0" indent="0">
              <a:buNone/>
            </a:pPr>
            <a:r>
              <a:rPr lang="ja-JP" altLang="en-US" sz="1800" dirty="0"/>
              <a:t>　</a:t>
            </a:r>
            <a:r>
              <a:rPr lang="ja-JP" altLang="en-US" sz="1800" dirty="0" smtClean="0"/>
              <a:t>　</a:t>
            </a:r>
            <a:r>
              <a:rPr lang="en-US" altLang="ja-JP" sz="1800" dirty="0" smtClean="0"/>
              <a:t>(ⅲ)</a:t>
            </a:r>
            <a:r>
              <a:rPr lang="ja-JP" altLang="en-US" sz="2400" dirty="0" smtClean="0"/>
              <a:t>　</a:t>
            </a:r>
            <a:r>
              <a:rPr lang="ja-JP" altLang="en-US" sz="1800" dirty="0" smtClean="0"/>
              <a:t>室温で１時間インキュベートした後、</a:t>
            </a:r>
            <a:r>
              <a:rPr lang="en-US" altLang="ja-JP" sz="1800" dirty="0" err="1" smtClean="0"/>
              <a:t>Hitrap</a:t>
            </a:r>
            <a:r>
              <a:rPr lang="en-US" altLang="ja-JP" sz="1800" dirty="0" smtClean="0"/>
              <a:t> </a:t>
            </a:r>
            <a:r>
              <a:rPr lang="en-US" altLang="ja-JP" sz="1800" dirty="0" err="1" smtClean="0"/>
              <a:t>Deasalting</a:t>
            </a:r>
            <a:r>
              <a:rPr lang="en-US" altLang="ja-JP" sz="1800" dirty="0" smtClean="0"/>
              <a:t> </a:t>
            </a:r>
            <a:r>
              <a:rPr lang="ja-JP" altLang="en-US" sz="1800" dirty="0" smtClean="0"/>
              <a:t>でゲルろ過した</a:t>
            </a:r>
            <a:endParaRPr lang="en-US" altLang="ja-JP" sz="1800" dirty="0" smtClean="0"/>
          </a:p>
          <a:p>
            <a:pPr marL="0" indent="0">
              <a:buNone/>
            </a:pPr>
            <a:r>
              <a:rPr lang="ja-JP" altLang="en-US" sz="2400" dirty="0" smtClean="0"/>
              <a:t>　</a:t>
            </a:r>
            <a:endParaRPr kumimoji="1" lang="ja-JP" altLang="en-US" sz="2400" dirty="0"/>
          </a:p>
        </p:txBody>
      </p:sp>
      <p:pic>
        <p:nvPicPr>
          <p:cNvPr id="5123"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1284" y="4315370"/>
            <a:ext cx="8892479" cy="91383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テキスト ボックス 5"/>
          <p:cNvSpPr txBox="1"/>
          <p:nvPr/>
        </p:nvSpPr>
        <p:spPr>
          <a:xfrm>
            <a:off x="1115616" y="3779748"/>
            <a:ext cx="1800200" cy="369332"/>
          </a:xfrm>
          <a:prstGeom prst="rect">
            <a:avLst/>
          </a:prstGeom>
          <a:noFill/>
        </p:spPr>
        <p:txBody>
          <a:bodyPr wrap="square" rtlCol="0">
            <a:spAutoFit/>
          </a:bodyPr>
          <a:lstStyle/>
          <a:p>
            <a:r>
              <a:rPr kumimoji="1" lang="en-US" altLang="ja-JP" dirty="0" smtClean="0"/>
              <a:t>SPDP</a:t>
            </a:r>
            <a:endParaRPr kumimoji="1" lang="ja-JP" altLang="en-US" dirty="0"/>
          </a:p>
        </p:txBody>
      </p:sp>
      <p:sp>
        <p:nvSpPr>
          <p:cNvPr id="7" name="テキスト ボックス 6"/>
          <p:cNvSpPr txBox="1"/>
          <p:nvPr/>
        </p:nvSpPr>
        <p:spPr>
          <a:xfrm>
            <a:off x="3491880" y="3851756"/>
            <a:ext cx="1323675" cy="369332"/>
          </a:xfrm>
          <a:prstGeom prst="rect">
            <a:avLst/>
          </a:prstGeom>
          <a:noFill/>
        </p:spPr>
        <p:txBody>
          <a:bodyPr wrap="square" rtlCol="0">
            <a:spAutoFit/>
          </a:bodyPr>
          <a:lstStyle/>
          <a:p>
            <a:r>
              <a:rPr lang="en-US" altLang="ja-JP" dirty="0" smtClean="0"/>
              <a:t>Rabbit </a:t>
            </a:r>
            <a:r>
              <a:rPr lang="en-US" altLang="ja-JP" dirty="0" err="1" smtClean="0"/>
              <a:t>IgG</a:t>
            </a:r>
            <a:endParaRPr kumimoji="1" lang="ja-JP" altLang="en-US" dirty="0"/>
          </a:p>
        </p:txBody>
      </p:sp>
      <p:sp>
        <p:nvSpPr>
          <p:cNvPr id="8" name="正方形/長方形 7"/>
          <p:cNvSpPr/>
          <p:nvPr/>
        </p:nvSpPr>
        <p:spPr>
          <a:xfrm>
            <a:off x="81284" y="3851756"/>
            <a:ext cx="8892479" cy="1377444"/>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 name="テキスト ボックス 8"/>
          <p:cNvSpPr txBox="1"/>
          <p:nvPr/>
        </p:nvSpPr>
        <p:spPr>
          <a:xfrm>
            <a:off x="227682" y="5091547"/>
            <a:ext cx="8568952" cy="2215991"/>
          </a:xfrm>
          <a:prstGeom prst="rect">
            <a:avLst/>
          </a:prstGeom>
          <a:noFill/>
        </p:spPr>
        <p:txBody>
          <a:bodyPr wrap="square" rtlCol="0">
            <a:spAutoFit/>
          </a:bodyPr>
          <a:lstStyle/>
          <a:p>
            <a:r>
              <a:rPr lang="ja-JP" altLang="en-US" sz="2400" dirty="0"/>
              <a:t>　</a:t>
            </a:r>
            <a:r>
              <a:rPr lang="ja-JP" altLang="en-US" sz="2400" dirty="0" smtClean="0"/>
              <a:t>　　　　</a:t>
            </a:r>
            <a:endParaRPr lang="en-US" altLang="ja-JP" sz="2400" dirty="0" smtClean="0"/>
          </a:p>
          <a:p>
            <a:endParaRPr kumimoji="1" lang="en-US" altLang="ja-JP" sz="2400" u="sng" dirty="0"/>
          </a:p>
          <a:p>
            <a:r>
              <a:rPr kumimoji="1" lang="ja-JP" altLang="en-US" sz="2400" dirty="0" smtClean="0"/>
              <a:t>　　　　　</a:t>
            </a:r>
            <a:r>
              <a:rPr kumimoji="1" lang="en-US" altLang="ja-JP" sz="2400" u="sng" dirty="0" smtClean="0"/>
              <a:t>1.56</a:t>
            </a:r>
            <a:r>
              <a:rPr lang="en-US" altLang="ja-JP" sz="2400" u="sng" dirty="0" smtClean="0"/>
              <a:t>mg/ml  ×</a:t>
            </a:r>
            <a:r>
              <a:rPr lang="ja-JP" altLang="en-US" sz="2400" u="sng" dirty="0" smtClean="0"/>
              <a:t>　</a:t>
            </a:r>
            <a:r>
              <a:rPr lang="en-US" altLang="ja-JP" sz="2400" u="sng" dirty="0" smtClean="0"/>
              <a:t>2ml</a:t>
            </a:r>
            <a:r>
              <a:rPr lang="ja-JP" altLang="en-US" sz="2400" u="sng" dirty="0" smtClean="0"/>
              <a:t>　　</a:t>
            </a:r>
            <a:r>
              <a:rPr lang="en-US" altLang="ja-JP" sz="2400" u="sng" dirty="0" smtClean="0"/>
              <a:t>   </a:t>
            </a:r>
            <a:r>
              <a:rPr lang="ja-JP" altLang="en-US" sz="2400" u="sng" dirty="0" smtClean="0"/>
              <a:t>　　　　</a:t>
            </a:r>
            <a:r>
              <a:rPr lang="en-US" altLang="ja-JP" sz="2400" u="sng" dirty="0" smtClean="0"/>
              <a:t>3.12mg</a:t>
            </a:r>
            <a:r>
              <a:rPr lang="ja-JP" altLang="en-US" sz="2400" u="sng" dirty="0" smtClean="0"/>
              <a:t>　の回収量</a:t>
            </a:r>
            <a:endParaRPr lang="en-US" altLang="ja-JP" sz="2400" u="sng" dirty="0" smtClean="0"/>
          </a:p>
          <a:p>
            <a:endParaRPr lang="en-US" altLang="ja-JP" dirty="0" smtClean="0"/>
          </a:p>
          <a:p>
            <a:endParaRPr lang="en-US" altLang="ja-JP" sz="2400" u="sng" dirty="0"/>
          </a:p>
          <a:p>
            <a:endParaRPr lang="en-US" altLang="ja-JP" sz="2400" u="sng" dirty="0" smtClean="0"/>
          </a:p>
        </p:txBody>
      </p:sp>
      <p:cxnSp>
        <p:nvCxnSpPr>
          <p:cNvPr id="11" name="直線矢印コネクタ 10"/>
          <p:cNvCxnSpPr/>
          <p:nvPr/>
        </p:nvCxnSpPr>
        <p:spPr>
          <a:xfrm>
            <a:off x="4116114" y="6021288"/>
            <a:ext cx="792088" cy="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2" name="右矢印 11"/>
          <p:cNvSpPr/>
          <p:nvPr/>
        </p:nvSpPr>
        <p:spPr>
          <a:xfrm>
            <a:off x="-2412776" y="6230532"/>
            <a:ext cx="1008112" cy="33265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158016024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コンテンツ プレースホルダー 4"/>
          <p:cNvSpPr>
            <a:spLocks noGrp="1"/>
          </p:cNvSpPr>
          <p:nvPr>
            <p:ph idx="1"/>
          </p:nvPr>
        </p:nvSpPr>
        <p:spPr>
          <a:xfrm>
            <a:off x="251520" y="404664"/>
            <a:ext cx="8742674" cy="6192688"/>
          </a:xfrm>
        </p:spPr>
        <p:txBody>
          <a:bodyPr>
            <a:normAutofit/>
          </a:bodyPr>
          <a:lstStyle/>
          <a:p>
            <a:pPr marL="0" indent="0">
              <a:buNone/>
            </a:pPr>
            <a:r>
              <a:rPr lang="ja-JP" altLang="en-US" sz="2000" dirty="0" smtClean="0"/>
              <a:t>・</a:t>
            </a:r>
            <a:r>
              <a:rPr lang="en-US" altLang="ja-JP" sz="2000" dirty="0" smtClean="0"/>
              <a:t>Pyridine-2-Thione </a:t>
            </a:r>
            <a:r>
              <a:rPr lang="en-US" altLang="ja-JP" sz="2000" dirty="0"/>
              <a:t>Assay </a:t>
            </a:r>
            <a:r>
              <a:rPr lang="ja-JP" altLang="en-US" sz="2000" dirty="0"/>
              <a:t>による</a:t>
            </a:r>
            <a:r>
              <a:rPr lang="en-US" altLang="ja-JP" sz="2000" dirty="0"/>
              <a:t>SPDP </a:t>
            </a:r>
            <a:r>
              <a:rPr lang="ja-JP" altLang="en-US" sz="2000" dirty="0"/>
              <a:t>と抗体との</a:t>
            </a:r>
            <a:r>
              <a:rPr lang="ja-JP" altLang="en-US" sz="2000" dirty="0" smtClean="0"/>
              <a:t>反応率の</a:t>
            </a:r>
            <a:r>
              <a:rPr lang="ja-JP" altLang="en-US" sz="2000" dirty="0"/>
              <a:t>測定を行った</a:t>
            </a:r>
            <a:endParaRPr lang="en-US" altLang="ja-JP" sz="2000" dirty="0"/>
          </a:p>
          <a:p>
            <a:pPr marL="0" indent="0">
              <a:buNone/>
            </a:pPr>
            <a:r>
              <a:rPr lang="ja-JP" altLang="en-US" sz="2400" dirty="0" smtClean="0"/>
              <a:t>　　　　</a:t>
            </a:r>
            <a:r>
              <a:rPr lang="ja-JP" altLang="en-US" sz="2000" dirty="0" smtClean="0"/>
              <a:t>① </a:t>
            </a:r>
            <a:r>
              <a:rPr lang="en-US" altLang="ja-JP" sz="2000" dirty="0" smtClean="0"/>
              <a:t>PBS</a:t>
            </a:r>
            <a:r>
              <a:rPr lang="ja-JP" altLang="en-US" sz="2000" dirty="0" smtClean="0"/>
              <a:t> </a:t>
            </a:r>
            <a:r>
              <a:rPr lang="en-US" altLang="ja-JP" sz="2000" dirty="0" smtClean="0"/>
              <a:t>1ml</a:t>
            </a:r>
            <a:r>
              <a:rPr lang="ja-JP" altLang="en-US" sz="2000" dirty="0" smtClean="0"/>
              <a:t>に合成した</a:t>
            </a:r>
            <a:r>
              <a:rPr lang="en-US" altLang="ja-JP" sz="2000" dirty="0" err="1" smtClean="0"/>
              <a:t>IgG</a:t>
            </a:r>
            <a:r>
              <a:rPr lang="en-US" altLang="ja-JP" sz="2000" dirty="0" smtClean="0"/>
              <a:t>-</a:t>
            </a:r>
            <a:r>
              <a:rPr lang="ja-JP" altLang="en-US" sz="2000" dirty="0" smtClean="0"/>
              <a:t>コモンタグの溶液を</a:t>
            </a:r>
            <a:r>
              <a:rPr lang="en-US" altLang="ja-JP" sz="2000" dirty="0" smtClean="0"/>
              <a:t>100μl</a:t>
            </a:r>
            <a:r>
              <a:rPr lang="ja-JP" altLang="en-US" sz="2000" dirty="0" smtClean="0"/>
              <a:t>加えた</a:t>
            </a:r>
            <a:endParaRPr lang="en-US" altLang="ja-JP" sz="2000" dirty="0" smtClean="0"/>
          </a:p>
          <a:p>
            <a:pPr marL="0" indent="0">
              <a:buNone/>
            </a:pPr>
            <a:r>
              <a:rPr lang="ja-JP" altLang="en-US" sz="2000" dirty="0"/>
              <a:t>　</a:t>
            </a:r>
            <a:r>
              <a:rPr lang="ja-JP" altLang="en-US" sz="2000" dirty="0" smtClean="0"/>
              <a:t>　　　　② </a:t>
            </a:r>
            <a:r>
              <a:rPr lang="en-US" altLang="ja-JP" sz="2000" dirty="0" smtClean="0"/>
              <a:t>PBS</a:t>
            </a:r>
            <a:r>
              <a:rPr lang="ja-JP" altLang="en-US" sz="2000" dirty="0" smtClean="0"/>
              <a:t>でブランクを測定後、①の溶液の</a:t>
            </a:r>
            <a:r>
              <a:rPr lang="en-US" altLang="ja-JP" sz="2000" dirty="0" smtClean="0"/>
              <a:t>343nm</a:t>
            </a:r>
            <a:r>
              <a:rPr lang="ja-JP" altLang="en-US" sz="2000" dirty="0" err="1" smtClean="0"/>
              <a:t>の吸</a:t>
            </a:r>
            <a:r>
              <a:rPr lang="ja-JP" altLang="en-US" sz="2000" dirty="0" smtClean="0"/>
              <a:t>光度を測定した</a:t>
            </a:r>
            <a:endParaRPr lang="en-US" altLang="ja-JP" sz="2000" dirty="0" smtClean="0"/>
          </a:p>
          <a:p>
            <a:pPr marL="0" indent="0">
              <a:buNone/>
            </a:pPr>
            <a:r>
              <a:rPr lang="ja-JP" altLang="en-US" sz="2000" dirty="0"/>
              <a:t>　</a:t>
            </a:r>
            <a:r>
              <a:rPr lang="ja-JP" altLang="en-US" sz="2000" dirty="0" smtClean="0"/>
              <a:t>　　　　③ ①の溶液から</a:t>
            </a:r>
            <a:r>
              <a:rPr lang="en-US" altLang="ja-JP" sz="2000" dirty="0" smtClean="0"/>
              <a:t>1ml</a:t>
            </a:r>
            <a:r>
              <a:rPr lang="ja-JP" altLang="en-US" sz="2000" dirty="0" smtClean="0"/>
              <a:t>をとり、そこに</a:t>
            </a:r>
            <a:r>
              <a:rPr lang="en-US" altLang="ja-JP" sz="2000" dirty="0" smtClean="0"/>
              <a:t>100mM</a:t>
            </a:r>
            <a:r>
              <a:rPr lang="ja-JP" altLang="en-US" sz="2000" dirty="0" smtClean="0"/>
              <a:t>の</a:t>
            </a:r>
            <a:r>
              <a:rPr lang="en-US" altLang="ja-JP" sz="2000" dirty="0" smtClean="0"/>
              <a:t>DTT</a:t>
            </a:r>
            <a:r>
              <a:rPr lang="ja-JP" altLang="en-US" sz="2000" dirty="0" smtClean="0"/>
              <a:t>を</a:t>
            </a:r>
            <a:r>
              <a:rPr lang="en-US" altLang="ja-JP" sz="2000" dirty="0" smtClean="0"/>
              <a:t>10μl</a:t>
            </a:r>
            <a:r>
              <a:rPr lang="ja-JP" altLang="en-US" sz="2000" dirty="0" smtClean="0"/>
              <a:t>加えた</a:t>
            </a:r>
            <a:endParaRPr lang="en-US" altLang="ja-JP" sz="2000" dirty="0" smtClean="0"/>
          </a:p>
          <a:p>
            <a:pPr marL="0" indent="0">
              <a:buNone/>
            </a:pPr>
            <a:r>
              <a:rPr lang="ja-JP" altLang="en-US" sz="2000" dirty="0"/>
              <a:t>　</a:t>
            </a:r>
            <a:r>
              <a:rPr lang="ja-JP" altLang="en-US" sz="2000" dirty="0" smtClean="0"/>
              <a:t>　　　　④ </a:t>
            </a:r>
            <a:r>
              <a:rPr lang="en-US" altLang="ja-JP" sz="2000" dirty="0" smtClean="0"/>
              <a:t>25</a:t>
            </a:r>
            <a:r>
              <a:rPr lang="ja-JP" altLang="en-US" sz="2000" dirty="0" smtClean="0"/>
              <a:t>℃で</a:t>
            </a:r>
            <a:r>
              <a:rPr lang="en-US" altLang="ja-JP" sz="2000" dirty="0" smtClean="0"/>
              <a:t>15</a:t>
            </a:r>
            <a:r>
              <a:rPr lang="ja-JP" altLang="en-US" sz="2000" dirty="0" smtClean="0"/>
              <a:t>分インキュベート後、</a:t>
            </a:r>
            <a:r>
              <a:rPr lang="en-US" altLang="ja-JP" sz="2000" dirty="0" smtClean="0"/>
              <a:t>343nm</a:t>
            </a:r>
            <a:r>
              <a:rPr lang="ja-JP" altLang="en-US" sz="2000" dirty="0" err="1" smtClean="0"/>
              <a:t>の吸</a:t>
            </a:r>
            <a:r>
              <a:rPr lang="ja-JP" altLang="en-US" sz="2000" dirty="0" smtClean="0"/>
              <a:t>光度を測定した</a:t>
            </a:r>
            <a:endParaRPr lang="en-US" altLang="ja-JP" sz="2400" dirty="0"/>
          </a:p>
          <a:p>
            <a:pPr marL="0" indent="0">
              <a:buNone/>
            </a:pPr>
            <a:endParaRPr kumimoji="1" lang="ja-JP" altLang="en-US" sz="2000" dirty="0"/>
          </a:p>
        </p:txBody>
      </p:sp>
      <p:cxnSp>
        <p:nvCxnSpPr>
          <p:cNvPr id="7" name="直線矢印コネクタ 6"/>
          <p:cNvCxnSpPr/>
          <p:nvPr/>
        </p:nvCxnSpPr>
        <p:spPr>
          <a:xfrm>
            <a:off x="323528" y="1052736"/>
            <a:ext cx="648072" cy="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2586427"/>
            <a:ext cx="8994194" cy="146417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3" name="正方形/長方形 12"/>
          <p:cNvSpPr/>
          <p:nvPr/>
        </p:nvSpPr>
        <p:spPr>
          <a:xfrm>
            <a:off x="101715" y="2673154"/>
            <a:ext cx="8892479" cy="1377444"/>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 name="テキスト ボックス 11"/>
          <p:cNvSpPr txBox="1"/>
          <p:nvPr/>
        </p:nvSpPr>
        <p:spPr>
          <a:xfrm>
            <a:off x="101715" y="4437112"/>
            <a:ext cx="9366829" cy="830997"/>
          </a:xfrm>
          <a:prstGeom prst="rect">
            <a:avLst/>
          </a:prstGeom>
          <a:noFill/>
        </p:spPr>
        <p:txBody>
          <a:bodyPr wrap="square" rtlCol="0">
            <a:spAutoFit/>
          </a:bodyPr>
          <a:lstStyle/>
          <a:p>
            <a:r>
              <a:rPr lang="en-US" altLang="ja-JP" sz="2400" dirty="0" smtClean="0"/>
              <a:t>   ΔA×MW of protein / 8080 ×</a:t>
            </a:r>
            <a:r>
              <a:rPr lang="ja-JP" altLang="en-US" sz="2400" dirty="0"/>
              <a:t> </a:t>
            </a:r>
            <a:r>
              <a:rPr lang="en-US" altLang="ja-JP" sz="2400" dirty="0" smtClean="0"/>
              <a:t>(mg/ml) of protein </a:t>
            </a:r>
          </a:p>
          <a:p>
            <a:r>
              <a:rPr lang="en-US" altLang="ja-JP" sz="2400" dirty="0"/>
              <a:t> </a:t>
            </a:r>
            <a:r>
              <a:rPr lang="en-US" altLang="ja-JP" sz="2400" dirty="0" smtClean="0"/>
              <a:t>                                                            = moles of SPDP per mole of protein </a:t>
            </a:r>
          </a:p>
        </p:txBody>
      </p:sp>
      <p:sp>
        <p:nvSpPr>
          <p:cNvPr id="14" name="右矢印 13"/>
          <p:cNvSpPr/>
          <p:nvPr/>
        </p:nvSpPr>
        <p:spPr>
          <a:xfrm>
            <a:off x="323528" y="5774658"/>
            <a:ext cx="1008112" cy="79208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5" name="テキスト ボックス 14"/>
          <p:cNvSpPr txBox="1"/>
          <p:nvPr/>
        </p:nvSpPr>
        <p:spPr>
          <a:xfrm>
            <a:off x="1835696" y="5774658"/>
            <a:ext cx="6480720" cy="523220"/>
          </a:xfrm>
          <a:prstGeom prst="rect">
            <a:avLst/>
          </a:prstGeom>
          <a:noFill/>
        </p:spPr>
        <p:txBody>
          <a:bodyPr wrap="square" rtlCol="0">
            <a:spAutoFit/>
          </a:bodyPr>
          <a:lstStyle/>
          <a:p>
            <a:r>
              <a:rPr kumimoji="1" lang="ja-JP" altLang="en-US" sz="2800" dirty="0" smtClean="0"/>
              <a:t>この式より、</a:t>
            </a:r>
            <a:r>
              <a:rPr kumimoji="1" lang="en-US" altLang="ja-JP" sz="2800" dirty="0" smtClean="0"/>
              <a:t>130.9</a:t>
            </a:r>
            <a:r>
              <a:rPr kumimoji="1" lang="ja-JP" altLang="en-US" sz="2800" dirty="0" smtClean="0"/>
              <a:t>％　の反応率であった</a:t>
            </a:r>
            <a:endParaRPr kumimoji="1" lang="ja-JP" altLang="en-US" sz="2800" dirty="0"/>
          </a:p>
        </p:txBody>
      </p:sp>
    </p:spTree>
    <p:extLst>
      <p:ext uri="{BB962C8B-B14F-4D97-AF65-F5344CB8AC3E}">
        <p14:creationId xmlns:p14="http://schemas.microsoft.com/office/powerpoint/2010/main" val="360668503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a:bodyPr>
          <a:lstStyle/>
          <a:p>
            <a:pPr algn="l"/>
            <a:r>
              <a:rPr kumimoji="1" lang="ja-JP" altLang="en-US" u="sng" dirty="0" smtClean="0"/>
              <a:t>タグ</a:t>
            </a:r>
            <a:r>
              <a:rPr kumimoji="1" lang="en-US" altLang="ja-JP" u="sng" dirty="0" smtClean="0"/>
              <a:t>DNA</a:t>
            </a:r>
            <a:r>
              <a:rPr kumimoji="1" lang="ja-JP" altLang="en-US" u="sng" dirty="0" smtClean="0"/>
              <a:t>と</a:t>
            </a:r>
            <a:r>
              <a:rPr kumimoji="1" lang="en-US" altLang="ja-JP" u="sng" dirty="0" smtClean="0"/>
              <a:t>SPDP-Rabbit </a:t>
            </a:r>
            <a:r>
              <a:rPr kumimoji="1" lang="en-US" altLang="ja-JP" u="sng" dirty="0" err="1" smtClean="0"/>
              <a:t>IgG</a:t>
            </a:r>
            <a:r>
              <a:rPr kumimoji="1" lang="ja-JP" altLang="en-US" u="sng" dirty="0" smtClean="0"/>
              <a:t>の合成</a:t>
            </a:r>
            <a:endParaRPr kumimoji="1" lang="ja-JP" altLang="en-US" u="sng" dirty="0"/>
          </a:p>
        </p:txBody>
      </p:sp>
      <p:sp>
        <p:nvSpPr>
          <p:cNvPr id="3" name="コンテンツ プレースホルダー 2"/>
          <p:cNvSpPr>
            <a:spLocks noGrp="1"/>
          </p:cNvSpPr>
          <p:nvPr>
            <p:ph idx="1"/>
          </p:nvPr>
        </p:nvSpPr>
        <p:spPr>
          <a:xfrm>
            <a:off x="179512" y="1268760"/>
            <a:ext cx="8964488" cy="5256584"/>
          </a:xfrm>
        </p:spPr>
        <p:txBody>
          <a:bodyPr>
            <a:normAutofit/>
          </a:bodyPr>
          <a:lstStyle/>
          <a:p>
            <a:pPr marL="0" indent="0">
              <a:buNone/>
            </a:pPr>
            <a:r>
              <a:rPr kumimoji="1" lang="ja-JP" altLang="en-US" sz="1800" dirty="0" smtClean="0"/>
              <a:t>＜操作＞</a:t>
            </a:r>
            <a:endParaRPr kumimoji="1" lang="en-US" altLang="ja-JP" sz="1800" dirty="0" smtClean="0"/>
          </a:p>
          <a:p>
            <a:pPr marL="0" indent="0">
              <a:buNone/>
            </a:pPr>
            <a:r>
              <a:rPr lang="ja-JP" altLang="en-US" sz="1800" dirty="0"/>
              <a:t>　</a:t>
            </a:r>
            <a:r>
              <a:rPr lang="ja-JP" altLang="en-US" sz="1800" dirty="0" smtClean="0"/>
              <a:t>・得られた</a:t>
            </a:r>
            <a:r>
              <a:rPr lang="en-US" altLang="ja-JP" sz="1800" dirty="0" smtClean="0"/>
              <a:t>SPDP-Rabbit </a:t>
            </a:r>
            <a:r>
              <a:rPr lang="en-US" altLang="ja-JP" sz="1800" dirty="0" err="1" smtClean="0"/>
              <a:t>IgG</a:t>
            </a:r>
            <a:r>
              <a:rPr lang="en-US" altLang="ja-JP" sz="1800" dirty="0" smtClean="0"/>
              <a:t>  3.3mol</a:t>
            </a:r>
            <a:r>
              <a:rPr lang="ja-JP" altLang="en-US" sz="1800" dirty="0"/>
              <a:t> </a:t>
            </a:r>
            <a:r>
              <a:rPr lang="ja-JP" altLang="en-US" sz="1800" dirty="0" smtClean="0"/>
              <a:t>に対し、</a:t>
            </a:r>
            <a:r>
              <a:rPr lang="en-US" altLang="ja-JP" sz="1800" dirty="0" smtClean="0"/>
              <a:t>10mol</a:t>
            </a:r>
            <a:r>
              <a:rPr lang="ja-JP" altLang="en-US" sz="1800" dirty="0" smtClean="0"/>
              <a:t>の</a:t>
            </a:r>
            <a:r>
              <a:rPr lang="en-US" altLang="ja-JP" sz="1800" dirty="0" smtClean="0"/>
              <a:t>SH</a:t>
            </a:r>
            <a:r>
              <a:rPr lang="ja-JP" altLang="en-US" sz="1800" dirty="0" smtClean="0"/>
              <a:t>修飾したタグ</a:t>
            </a:r>
            <a:r>
              <a:rPr lang="en-US" altLang="ja-JP" sz="1800" dirty="0" smtClean="0"/>
              <a:t>DNA</a:t>
            </a:r>
            <a:r>
              <a:rPr lang="ja-JP" altLang="en-US" sz="1800" dirty="0" smtClean="0"/>
              <a:t>を加え混合した</a:t>
            </a:r>
            <a:endParaRPr lang="en-US" altLang="ja-JP" sz="1800" dirty="0" smtClean="0"/>
          </a:p>
          <a:p>
            <a:pPr marL="0" indent="0">
              <a:buNone/>
            </a:pPr>
            <a:r>
              <a:rPr lang="ja-JP" altLang="en-US" sz="1800" dirty="0"/>
              <a:t>　</a:t>
            </a:r>
            <a:r>
              <a:rPr lang="ja-JP" altLang="en-US" sz="1800" dirty="0" smtClean="0"/>
              <a:t>・</a:t>
            </a:r>
            <a:r>
              <a:rPr lang="en-US" altLang="ja-JP" sz="1800" dirty="0" smtClean="0"/>
              <a:t>25</a:t>
            </a:r>
            <a:r>
              <a:rPr lang="ja-JP" altLang="en-US" sz="1800" dirty="0" smtClean="0"/>
              <a:t>℃で一晩インキュベートした</a:t>
            </a:r>
            <a:endParaRPr lang="en-US" altLang="ja-JP" sz="1800" dirty="0" smtClean="0"/>
          </a:p>
          <a:p>
            <a:pPr marL="0" indent="0">
              <a:buNone/>
            </a:pPr>
            <a:endParaRPr lang="en-US" altLang="ja-JP" sz="1800" dirty="0"/>
          </a:p>
        </p:txBody>
      </p:sp>
      <p:pic>
        <p:nvPicPr>
          <p:cNvPr id="614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1520" y="2711202"/>
            <a:ext cx="8640960" cy="114984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テキスト ボックス 3"/>
          <p:cNvSpPr txBox="1"/>
          <p:nvPr/>
        </p:nvSpPr>
        <p:spPr>
          <a:xfrm>
            <a:off x="1115616" y="2339588"/>
            <a:ext cx="1800200" cy="369332"/>
          </a:xfrm>
          <a:prstGeom prst="rect">
            <a:avLst/>
          </a:prstGeom>
          <a:noFill/>
        </p:spPr>
        <p:txBody>
          <a:bodyPr wrap="square" rtlCol="0">
            <a:spAutoFit/>
          </a:bodyPr>
          <a:lstStyle/>
          <a:p>
            <a:r>
              <a:rPr lang="en-US" altLang="ja-JP" dirty="0" smtClean="0"/>
              <a:t>SPDP-Rabbit </a:t>
            </a:r>
            <a:r>
              <a:rPr lang="en-US" altLang="ja-JP" dirty="0" err="1" smtClean="0"/>
              <a:t>IgG</a:t>
            </a:r>
            <a:endParaRPr kumimoji="1" lang="ja-JP" altLang="en-US" dirty="0"/>
          </a:p>
        </p:txBody>
      </p:sp>
      <p:sp>
        <p:nvSpPr>
          <p:cNvPr id="5" name="テキスト ボックス 4"/>
          <p:cNvSpPr txBox="1"/>
          <p:nvPr/>
        </p:nvSpPr>
        <p:spPr>
          <a:xfrm>
            <a:off x="3707904" y="2348880"/>
            <a:ext cx="1125662" cy="369332"/>
          </a:xfrm>
          <a:prstGeom prst="rect">
            <a:avLst/>
          </a:prstGeom>
          <a:noFill/>
        </p:spPr>
        <p:txBody>
          <a:bodyPr wrap="square" rtlCol="0">
            <a:spAutoFit/>
          </a:bodyPr>
          <a:lstStyle/>
          <a:p>
            <a:r>
              <a:rPr lang="ja-JP" altLang="en-US" dirty="0" smtClean="0"/>
              <a:t>タグ</a:t>
            </a:r>
            <a:r>
              <a:rPr lang="en-US" altLang="ja-JP" dirty="0" smtClean="0"/>
              <a:t>DNA</a:t>
            </a:r>
            <a:endParaRPr kumimoji="1" lang="ja-JP" altLang="en-US" dirty="0"/>
          </a:p>
        </p:txBody>
      </p:sp>
      <p:sp>
        <p:nvSpPr>
          <p:cNvPr id="6" name="正方形/長方形 5"/>
          <p:cNvSpPr/>
          <p:nvPr/>
        </p:nvSpPr>
        <p:spPr>
          <a:xfrm>
            <a:off x="107504" y="2339588"/>
            <a:ext cx="8928992" cy="1737484"/>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 name="テキスト ボックス 6"/>
          <p:cNvSpPr txBox="1"/>
          <p:nvPr/>
        </p:nvSpPr>
        <p:spPr>
          <a:xfrm>
            <a:off x="107504" y="4509120"/>
            <a:ext cx="8784976" cy="2554545"/>
          </a:xfrm>
          <a:prstGeom prst="rect">
            <a:avLst/>
          </a:prstGeom>
          <a:noFill/>
        </p:spPr>
        <p:txBody>
          <a:bodyPr wrap="square" rtlCol="0">
            <a:spAutoFit/>
          </a:bodyPr>
          <a:lstStyle/>
          <a:p>
            <a:r>
              <a:rPr kumimoji="1" lang="ja-JP" altLang="en-US" dirty="0" smtClean="0"/>
              <a:t>・</a:t>
            </a:r>
            <a:r>
              <a:rPr kumimoji="1" lang="en-US" altLang="ja-JP" dirty="0" smtClean="0"/>
              <a:t>Pyridine-2-Thione Assay </a:t>
            </a:r>
            <a:r>
              <a:rPr kumimoji="1" lang="ja-JP" altLang="en-US" dirty="0" smtClean="0"/>
              <a:t>により反応率を測定した</a:t>
            </a:r>
            <a:endParaRPr kumimoji="1" lang="en-US" altLang="ja-JP" dirty="0" smtClean="0"/>
          </a:p>
          <a:p>
            <a:endParaRPr lang="en-US" altLang="ja-JP" dirty="0"/>
          </a:p>
          <a:p>
            <a:pPr algn="ctr"/>
            <a:r>
              <a:rPr kumimoji="1" lang="ja-JP" altLang="en-US" dirty="0" smtClean="0"/>
              <a:t>　　　　　</a:t>
            </a:r>
            <a:r>
              <a:rPr kumimoji="1" lang="ja-JP" altLang="en-US" sz="2800" u="sng" dirty="0" smtClean="0"/>
              <a:t>反応率：</a:t>
            </a:r>
            <a:r>
              <a:rPr kumimoji="1" lang="en-US" altLang="ja-JP" sz="2800" u="sng" dirty="0" smtClean="0"/>
              <a:t>165</a:t>
            </a:r>
            <a:r>
              <a:rPr kumimoji="1" lang="ja-JP" altLang="en-US" sz="2800" u="sng" dirty="0" smtClean="0"/>
              <a:t>％</a:t>
            </a:r>
            <a:endParaRPr kumimoji="1" lang="en-US" altLang="ja-JP" sz="2800" u="sng" dirty="0" smtClean="0"/>
          </a:p>
          <a:p>
            <a:r>
              <a:rPr lang="ja-JP" altLang="en-US" dirty="0"/>
              <a:t>・</a:t>
            </a:r>
            <a:r>
              <a:rPr lang="ja-JP" altLang="en-US" dirty="0" smtClean="0"/>
              <a:t>限外ろ過五回行うことにより、未反応の</a:t>
            </a:r>
            <a:r>
              <a:rPr lang="ja-JP" altLang="en-US" dirty="0"/>
              <a:t>コモンタグ</a:t>
            </a:r>
            <a:r>
              <a:rPr lang="ja-JP" altLang="en-US" dirty="0" smtClean="0"/>
              <a:t>を除いた後、抗体濃度を測定した</a:t>
            </a:r>
            <a:endParaRPr lang="en-US" altLang="ja-JP" dirty="0" smtClean="0"/>
          </a:p>
          <a:p>
            <a:endParaRPr lang="en-US" altLang="ja-JP" u="sng" dirty="0"/>
          </a:p>
          <a:p>
            <a:r>
              <a:rPr lang="ja-JP" altLang="en-US" sz="2400" dirty="0"/>
              <a:t>　</a:t>
            </a:r>
            <a:r>
              <a:rPr lang="ja-JP" altLang="en-US" sz="2400" dirty="0" smtClean="0"/>
              <a:t>　　　</a:t>
            </a:r>
            <a:r>
              <a:rPr lang="en-US" altLang="ja-JP" sz="2400" u="sng" dirty="0" smtClean="0"/>
              <a:t>0.590mg/ml  ×</a:t>
            </a:r>
            <a:r>
              <a:rPr lang="ja-JP" altLang="en-US" sz="2400" u="sng" dirty="0" smtClean="0"/>
              <a:t>　</a:t>
            </a:r>
            <a:r>
              <a:rPr lang="en-US" altLang="ja-JP" sz="2400" u="sng" dirty="0" smtClean="0"/>
              <a:t>0.450ul                   0.265mg</a:t>
            </a:r>
            <a:r>
              <a:rPr lang="ja-JP" altLang="en-US" sz="2400" u="sng" dirty="0" smtClean="0"/>
              <a:t>　の回収量</a:t>
            </a:r>
            <a:endParaRPr lang="en-US" altLang="ja-JP" sz="2400" u="sng" dirty="0" smtClean="0"/>
          </a:p>
          <a:p>
            <a:endParaRPr kumimoji="1" lang="en-US" altLang="ja-JP" u="sng" dirty="0"/>
          </a:p>
          <a:p>
            <a:endParaRPr kumimoji="1" lang="ja-JP" altLang="en-US" u="sng" dirty="0"/>
          </a:p>
        </p:txBody>
      </p:sp>
      <p:sp>
        <p:nvSpPr>
          <p:cNvPr id="8" name="右矢印 7"/>
          <p:cNvSpPr/>
          <p:nvPr/>
        </p:nvSpPr>
        <p:spPr>
          <a:xfrm>
            <a:off x="1259632" y="5085184"/>
            <a:ext cx="1152128" cy="42914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10" name="直線矢印コネクタ 9"/>
          <p:cNvCxnSpPr/>
          <p:nvPr/>
        </p:nvCxnSpPr>
        <p:spPr>
          <a:xfrm>
            <a:off x="4211960" y="6309320"/>
            <a:ext cx="934218" cy="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1930371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a:bodyPr>
          <a:lstStyle/>
          <a:p>
            <a:pPr algn="l"/>
            <a:r>
              <a:rPr kumimoji="1" lang="ja-JP" altLang="en-US" sz="3200" u="sng" dirty="0" smtClean="0"/>
              <a:t>合成したコモンタグ</a:t>
            </a:r>
            <a:r>
              <a:rPr kumimoji="1" lang="en-US" altLang="ja-JP" sz="3200" u="sng" dirty="0" smtClean="0"/>
              <a:t>-</a:t>
            </a:r>
            <a:r>
              <a:rPr kumimoji="1" lang="en-US" altLang="ja-JP" sz="3200" u="sng" dirty="0" err="1" smtClean="0"/>
              <a:t>IgG</a:t>
            </a:r>
            <a:r>
              <a:rPr lang="ja-JP" altLang="en-US" sz="3200" u="sng" dirty="0" smtClean="0"/>
              <a:t>を用いた系での検出</a:t>
            </a:r>
            <a:endParaRPr kumimoji="1" lang="ja-JP" altLang="en-US" sz="3200" u="sng" dirty="0"/>
          </a:p>
        </p:txBody>
      </p:sp>
      <p:sp>
        <p:nvSpPr>
          <p:cNvPr id="7" name="テキスト ボックス 6"/>
          <p:cNvSpPr txBox="1"/>
          <p:nvPr/>
        </p:nvSpPr>
        <p:spPr>
          <a:xfrm>
            <a:off x="179512" y="1772816"/>
            <a:ext cx="8784976" cy="3693319"/>
          </a:xfrm>
          <a:prstGeom prst="rect">
            <a:avLst/>
          </a:prstGeom>
          <a:noFill/>
        </p:spPr>
        <p:txBody>
          <a:bodyPr wrap="square" rtlCol="0">
            <a:spAutoFit/>
          </a:bodyPr>
          <a:lstStyle/>
          <a:p>
            <a:r>
              <a:rPr kumimoji="1" lang="ja-JP" altLang="en-US" dirty="0" smtClean="0"/>
              <a:t>＜操作＞</a:t>
            </a:r>
            <a:endParaRPr kumimoji="1" lang="en-US" altLang="ja-JP" dirty="0" smtClean="0"/>
          </a:p>
          <a:p>
            <a:r>
              <a:rPr lang="en-US" altLang="ja-JP" dirty="0" smtClean="0"/>
              <a:t>(ⅰ) </a:t>
            </a:r>
            <a:r>
              <a:rPr lang="ja-JP" altLang="en-US" dirty="0" smtClean="0"/>
              <a:t>各メンブレンにおいて、</a:t>
            </a:r>
            <a:endParaRPr lang="en-US" altLang="ja-JP" dirty="0" smtClean="0"/>
          </a:p>
          <a:p>
            <a:r>
              <a:rPr lang="ja-JP" altLang="en-US" dirty="0"/>
              <a:t>　</a:t>
            </a:r>
            <a:r>
              <a:rPr lang="ja-JP" altLang="en-US" dirty="0" smtClean="0"/>
              <a:t>　　　①</a:t>
            </a:r>
            <a:r>
              <a:rPr lang="en-US" altLang="ja-JP" dirty="0" smtClean="0"/>
              <a:t>Ligand </a:t>
            </a:r>
            <a:r>
              <a:rPr lang="ja-JP" altLang="en-US" dirty="0"/>
              <a:t> </a:t>
            </a:r>
            <a:r>
              <a:rPr lang="en-US" altLang="ja-JP" dirty="0" smtClean="0"/>
              <a:t>DNA</a:t>
            </a:r>
            <a:r>
              <a:rPr lang="ja-JP" altLang="en-US" dirty="0" smtClean="0"/>
              <a:t>を固定化し</a:t>
            </a:r>
            <a:r>
              <a:rPr lang="ja-JP" altLang="en-US" dirty="0"/>
              <a:t>、</a:t>
            </a:r>
            <a:r>
              <a:rPr lang="ja-JP" altLang="en-US" dirty="0" smtClean="0"/>
              <a:t>コモンタグ</a:t>
            </a:r>
            <a:r>
              <a:rPr lang="en-US" altLang="ja-JP" dirty="0" smtClean="0"/>
              <a:t>-</a:t>
            </a:r>
            <a:r>
              <a:rPr lang="en-US" altLang="ja-JP" dirty="0" err="1" smtClean="0"/>
              <a:t>IgG</a:t>
            </a:r>
            <a:r>
              <a:rPr lang="ja-JP" altLang="en-US" dirty="0" smtClean="0"/>
              <a:t>を加えるもの</a:t>
            </a:r>
            <a:endParaRPr lang="en-US" altLang="ja-JP" dirty="0" smtClean="0"/>
          </a:p>
          <a:p>
            <a:r>
              <a:rPr kumimoji="1" lang="ja-JP" altLang="en-US" dirty="0"/>
              <a:t>　</a:t>
            </a:r>
            <a:r>
              <a:rPr kumimoji="1" lang="ja-JP" altLang="en-US" dirty="0" smtClean="0"/>
              <a:t>　　　②</a:t>
            </a:r>
            <a:r>
              <a:rPr kumimoji="1" lang="en-US" altLang="ja-JP" dirty="0" smtClean="0"/>
              <a:t>Ligand  DNA</a:t>
            </a:r>
            <a:r>
              <a:rPr kumimoji="1" lang="ja-JP" altLang="en-US" dirty="0" smtClean="0"/>
              <a:t>を固定化せずに</a:t>
            </a:r>
            <a:r>
              <a:rPr lang="ja-JP" altLang="en-US" dirty="0"/>
              <a:t>コモンタグ</a:t>
            </a:r>
            <a:r>
              <a:rPr lang="en-US" altLang="ja-JP" dirty="0" smtClean="0"/>
              <a:t>-</a:t>
            </a:r>
            <a:r>
              <a:rPr lang="en-US" altLang="ja-JP" dirty="0" err="1" smtClean="0"/>
              <a:t>IgG</a:t>
            </a:r>
            <a:r>
              <a:rPr lang="ja-JP" altLang="en-US" dirty="0" smtClean="0"/>
              <a:t>を加えるもの</a:t>
            </a:r>
            <a:endParaRPr lang="en-US" altLang="ja-JP" dirty="0" smtClean="0"/>
          </a:p>
          <a:p>
            <a:r>
              <a:rPr lang="ja-JP" altLang="en-US" dirty="0"/>
              <a:t>　</a:t>
            </a:r>
            <a:r>
              <a:rPr lang="ja-JP" altLang="en-US" dirty="0" smtClean="0"/>
              <a:t>　　　③どちらも加えないもの</a:t>
            </a:r>
            <a:endParaRPr lang="en-US" altLang="ja-JP" dirty="0" smtClean="0"/>
          </a:p>
          <a:p>
            <a:r>
              <a:rPr lang="ja-JP" altLang="en-US" dirty="0"/>
              <a:t>　</a:t>
            </a:r>
            <a:r>
              <a:rPr lang="ja-JP" altLang="en-US" dirty="0" smtClean="0"/>
              <a:t>　　　　　　　　　　　　　　　　　　　　　　　　　　　　　　の</a:t>
            </a:r>
            <a:r>
              <a:rPr lang="ja-JP" altLang="en-US" dirty="0" smtClean="0"/>
              <a:t>３種件用</a:t>
            </a:r>
            <a:r>
              <a:rPr lang="ja-JP" altLang="en-US" dirty="0" smtClean="0"/>
              <a:t>のメンブレンを用意した</a:t>
            </a:r>
            <a:endParaRPr lang="en-US" altLang="ja-JP" dirty="0" smtClean="0"/>
          </a:p>
          <a:p>
            <a:r>
              <a:rPr lang="en-US" altLang="ja-JP" dirty="0" smtClean="0"/>
              <a:t>(ⅱ) </a:t>
            </a:r>
            <a:r>
              <a:rPr lang="ja-JP" altLang="en-US" dirty="0" smtClean="0"/>
              <a:t>①のメンブレンに</a:t>
            </a:r>
            <a:r>
              <a:rPr lang="en-US" altLang="ja-JP" dirty="0" smtClean="0"/>
              <a:t>25uM</a:t>
            </a:r>
            <a:r>
              <a:rPr lang="ja-JP" altLang="en-US" dirty="0" smtClean="0"/>
              <a:t>の</a:t>
            </a:r>
            <a:r>
              <a:rPr lang="en-US" altLang="ja-JP" dirty="0" smtClean="0"/>
              <a:t>Ligand DNA</a:t>
            </a:r>
            <a:r>
              <a:rPr lang="ja-JP" altLang="en-US" dirty="0" smtClean="0"/>
              <a:t>溶液を</a:t>
            </a:r>
            <a:r>
              <a:rPr lang="en-US" altLang="ja-JP" dirty="0" smtClean="0"/>
              <a:t>2ul</a:t>
            </a:r>
            <a:r>
              <a:rPr lang="ja-JP" altLang="en-US" dirty="0" smtClean="0"/>
              <a:t>滴下し、風乾させた（最終</a:t>
            </a:r>
            <a:r>
              <a:rPr lang="en-US" altLang="ja-JP" dirty="0" smtClean="0"/>
              <a:t>1×SSC</a:t>
            </a:r>
            <a:r>
              <a:rPr lang="ja-JP" altLang="en-US" dirty="0" smtClean="0"/>
              <a:t>）</a:t>
            </a:r>
            <a:endParaRPr lang="en-US" altLang="ja-JP" dirty="0" smtClean="0"/>
          </a:p>
          <a:p>
            <a:r>
              <a:rPr lang="en-US" altLang="ja-JP" dirty="0" smtClean="0"/>
              <a:t>(ⅲ) </a:t>
            </a:r>
            <a:r>
              <a:rPr lang="ja-JP" altLang="en-US" dirty="0" smtClean="0"/>
              <a:t>洗浄した後、①、②のメンブレンに</a:t>
            </a:r>
            <a:r>
              <a:rPr lang="en-US" altLang="ja-JP" dirty="0" smtClean="0"/>
              <a:t>10ug/ml</a:t>
            </a:r>
            <a:r>
              <a:rPr lang="ja-JP" altLang="en-US" dirty="0" smtClean="0"/>
              <a:t>となるよう希釈した</a:t>
            </a:r>
            <a:r>
              <a:rPr lang="ja-JP" altLang="en-US" dirty="0"/>
              <a:t>コモンタグ</a:t>
            </a:r>
            <a:r>
              <a:rPr lang="en-US" altLang="ja-JP" dirty="0" smtClean="0"/>
              <a:t>-</a:t>
            </a:r>
            <a:r>
              <a:rPr lang="en-US" altLang="ja-JP" dirty="0" err="1" smtClean="0"/>
              <a:t>IgG</a:t>
            </a:r>
            <a:r>
              <a:rPr lang="ja-JP" altLang="en-US" dirty="0" smtClean="0"/>
              <a:t>を</a:t>
            </a:r>
            <a:endParaRPr lang="en-US" altLang="ja-JP" dirty="0" smtClean="0"/>
          </a:p>
          <a:p>
            <a:r>
              <a:rPr lang="ja-JP" altLang="en-US" dirty="0" smtClean="0"/>
              <a:t>　　  </a:t>
            </a:r>
            <a:r>
              <a:rPr lang="en-US" altLang="ja-JP" dirty="0" smtClean="0"/>
              <a:t>20ul</a:t>
            </a:r>
            <a:r>
              <a:rPr lang="ja-JP" altLang="en-US" dirty="0" smtClean="0"/>
              <a:t>滴下し、１時間インキュベートした</a:t>
            </a:r>
            <a:endParaRPr lang="en-US" altLang="ja-JP" dirty="0" smtClean="0"/>
          </a:p>
          <a:p>
            <a:r>
              <a:rPr lang="en-US" altLang="ja-JP" dirty="0" smtClean="0"/>
              <a:t>(ⅳ) </a:t>
            </a:r>
            <a:r>
              <a:rPr lang="ja-JP" altLang="en-US" dirty="0" smtClean="0"/>
              <a:t>風乾・洗浄した後、</a:t>
            </a:r>
            <a:r>
              <a:rPr lang="en-US" altLang="ja-JP" dirty="0" smtClean="0"/>
              <a:t>2</a:t>
            </a:r>
            <a:r>
              <a:rPr lang="ja-JP" altLang="en-US" dirty="0" smtClean="0"/>
              <a:t>％</a:t>
            </a:r>
            <a:r>
              <a:rPr lang="en-US" altLang="ja-JP" dirty="0" smtClean="0"/>
              <a:t>BSA-TBST</a:t>
            </a:r>
            <a:r>
              <a:rPr lang="ja-JP" altLang="en-US" dirty="0" smtClean="0"/>
              <a:t>で１時間ブロッキングした</a:t>
            </a:r>
            <a:endParaRPr lang="en-US" altLang="ja-JP" dirty="0" smtClean="0"/>
          </a:p>
          <a:p>
            <a:r>
              <a:rPr lang="en-US" altLang="ja-JP" dirty="0" smtClean="0"/>
              <a:t>(ⅴ) </a:t>
            </a:r>
            <a:r>
              <a:rPr lang="ja-JP" altLang="en-US" dirty="0" smtClean="0"/>
              <a:t>洗浄した後、</a:t>
            </a:r>
            <a:r>
              <a:rPr lang="en-US" altLang="ja-JP" dirty="0" smtClean="0"/>
              <a:t>ALP</a:t>
            </a:r>
            <a:r>
              <a:rPr lang="ja-JP" altLang="en-US" dirty="0" smtClean="0"/>
              <a:t>標識の抗</a:t>
            </a:r>
            <a:r>
              <a:rPr lang="en-US" altLang="ja-JP" dirty="0" err="1" smtClean="0"/>
              <a:t>IgG</a:t>
            </a:r>
            <a:r>
              <a:rPr lang="ja-JP" altLang="en-US" dirty="0" smtClean="0"/>
              <a:t>抗体を</a:t>
            </a:r>
            <a:r>
              <a:rPr lang="en-US" altLang="ja-JP" dirty="0"/>
              <a:t>5</a:t>
            </a:r>
            <a:r>
              <a:rPr lang="en-US" altLang="ja-JP" dirty="0" smtClean="0"/>
              <a:t>000</a:t>
            </a:r>
            <a:r>
              <a:rPr lang="ja-JP" altLang="en-US" dirty="0" smtClean="0"/>
              <a:t>倍希釈して加え、１時間インキュベートした</a:t>
            </a:r>
            <a:endParaRPr lang="en-US" altLang="ja-JP" dirty="0" smtClean="0"/>
          </a:p>
          <a:p>
            <a:r>
              <a:rPr lang="en-US" altLang="ja-JP" dirty="0" smtClean="0"/>
              <a:t>(</a:t>
            </a:r>
            <a:r>
              <a:rPr lang="en-US" altLang="ja-JP" dirty="0"/>
              <a:t>ⅵ</a:t>
            </a:r>
            <a:r>
              <a:rPr lang="en-US" altLang="ja-JP" dirty="0" smtClean="0"/>
              <a:t>)</a:t>
            </a:r>
            <a:r>
              <a:rPr lang="ja-JP" altLang="en-US" dirty="0" smtClean="0"/>
              <a:t>洗浄した後、化学発光基質（</a:t>
            </a:r>
            <a:r>
              <a:rPr lang="en-US" altLang="ja-JP" dirty="0" smtClean="0"/>
              <a:t>CDP-Star)</a:t>
            </a:r>
            <a:r>
              <a:rPr lang="ja-JP" altLang="en-US" dirty="0" smtClean="0"/>
              <a:t>を</a:t>
            </a:r>
            <a:r>
              <a:rPr lang="en-US" altLang="ja-JP" dirty="0" smtClean="0"/>
              <a:t>100ul</a:t>
            </a:r>
            <a:r>
              <a:rPr lang="ja-JP" altLang="en-US" dirty="0" smtClean="0"/>
              <a:t>加え５分間</a:t>
            </a:r>
            <a:r>
              <a:rPr lang="en-US" altLang="ja-JP" dirty="0" smtClean="0"/>
              <a:t>37</a:t>
            </a:r>
            <a:r>
              <a:rPr lang="ja-JP" altLang="en-US" dirty="0" smtClean="0"/>
              <a:t>℃でインキュベートした</a:t>
            </a:r>
            <a:endParaRPr lang="en-US" altLang="ja-JP" dirty="0" smtClean="0"/>
          </a:p>
          <a:p>
            <a:r>
              <a:rPr lang="en-US" altLang="ja-JP" dirty="0" smtClean="0"/>
              <a:t>(ⅶ)</a:t>
            </a:r>
            <a:r>
              <a:rPr lang="ja-JP" altLang="en-US" dirty="0"/>
              <a:t> </a:t>
            </a:r>
            <a:r>
              <a:rPr lang="ja-JP" altLang="en-US" dirty="0" smtClean="0"/>
              <a:t>化学発光用プレートにうつし測定した</a:t>
            </a:r>
            <a:endParaRPr lang="en-US" altLang="ja-JP" dirty="0" smtClean="0"/>
          </a:p>
        </p:txBody>
      </p:sp>
      <p:sp>
        <p:nvSpPr>
          <p:cNvPr id="8" name="正方形/長方形 7"/>
          <p:cNvSpPr/>
          <p:nvPr/>
        </p:nvSpPr>
        <p:spPr>
          <a:xfrm>
            <a:off x="179512" y="1700807"/>
            <a:ext cx="8784976" cy="3765327"/>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3051909398"/>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コンテンツ プレースホルダー 5"/>
          <p:cNvGraphicFramePr>
            <a:graphicFrameLocks noGrp="1"/>
          </p:cNvGraphicFramePr>
          <p:nvPr>
            <p:ph idx="1"/>
            <p:extLst>
              <p:ext uri="{D42A27DB-BD31-4B8C-83A1-F6EECF244321}">
                <p14:modId xmlns:p14="http://schemas.microsoft.com/office/powerpoint/2010/main" val="3812457644"/>
              </p:ext>
            </p:extLst>
          </p:nvPr>
        </p:nvGraphicFramePr>
        <p:xfrm>
          <a:off x="1115616" y="260648"/>
          <a:ext cx="5832648" cy="3384376"/>
        </p:xfrm>
        <a:graphic>
          <a:graphicData uri="http://schemas.openxmlformats.org/drawingml/2006/chart">
            <c:chart xmlns:c="http://schemas.openxmlformats.org/drawingml/2006/chart" xmlns:r="http://schemas.openxmlformats.org/officeDocument/2006/relationships" r:id="rId2"/>
          </a:graphicData>
        </a:graphic>
      </p:graphicFrame>
      <p:sp>
        <p:nvSpPr>
          <p:cNvPr id="8" name="正方形/長方形 7"/>
          <p:cNvSpPr/>
          <p:nvPr/>
        </p:nvSpPr>
        <p:spPr>
          <a:xfrm>
            <a:off x="539552" y="144016"/>
            <a:ext cx="7344816" cy="3501008"/>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 name="テキスト ボックス 8"/>
          <p:cNvSpPr txBox="1"/>
          <p:nvPr/>
        </p:nvSpPr>
        <p:spPr>
          <a:xfrm>
            <a:off x="107504" y="4077072"/>
            <a:ext cx="8856984" cy="1754326"/>
          </a:xfrm>
          <a:prstGeom prst="rect">
            <a:avLst/>
          </a:prstGeom>
          <a:noFill/>
        </p:spPr>
        <p:txBody>
          <a:bodyPr wrap="square" rtlCol="0">
            <a:spAutoFit/>
          </a:bodyPr>
          <a:lstStyle/>
          <a:p>
            <a:r>
              <a:rPr lang="en-US" altLang="ja-JP" dirty="0"/>
              <a:t> </a:t>
            </a:r>
            <a:r>
              <a:rPr lang="ja-JP" altLang="en-US" dirty="0" smtClean="0"/>
              <a:t>・　シグナルがしっかりと出ていることから</a:t>
            </a:r>
            <a:r>
              <a:rPr lang="en-US" altLang="ja-JP" dirty="0" smtClean="0"/>
              <a:t>SPDP</a:t>
            </a:r>
            <a:r>
              <a:rPr lang="ja-JP" altLang="en-US" dirty="0" smtClean="0"/>
              <a:t>により</a:t>
            </a:r>
            <a:r>
              <a:rPr lang="en-US" altLang="ja-JP" dirty="0" err="1" smtClean="0"/>
              <a:t>IgG</a:t>
            </a:r>
            <a:r>
              <a:rPr lang="ja-JP" altLang="en-US" dirty="0" smtClean="0"/>
              <a:t>にコモンタグが</a:t>
            </a:r>
            <a:endParaRPr lang="en-US" altLang="ja-JP" dirty="0" smtClean="0"/>
          </a:p>
          <a:p>
            <a:r>
              <a:rPr lang="ja-JP" altLang="en-US" dirty="0"/>
              <a:t>　</a:t>
            </a:r>
            <a:r>
              <a:rPr lang="ja-JP" altLang="en-US" dirty="0" smtClean="0"/>
              <a:t>　導入</a:t>
            </a:r>
            <a:r>
              <a:rPr lang="ja-JP" altLang="en-US" dirty="0" smtClean="0"/>
              <a:t>され、</a:t>
            </a:r>
            <a:r>
              <a:rPr lang="en-US" altLang="ja-JP" dirty="0" smtClean="0"/>
              <a:t>Ligand DNA </a:t>
            </a:r>
            <a:r>
              <a:rPr lang="ja-JP" altLang="en-US" dirty="0" smtClean="0"/>
              <a:t>と反応し、間接的に固定化できていると考えられえる</a:t>
            </a:r>
            <a:endParaRPr lang="en-US" altLang="ja-JP" dirty="0" smtClean="0"/>
          </a:p>
          <a:p>
            <a:endParaRPr kumimoji="1" lang="en-US" altLang="ja-JP" dirty="0"/>
          </a:p>
          <a:p>
            <a:r>
              <a:rPr lang="en-US" altLang="ja-JP" dirty="0"/>
              <a:t> </a:t>
            </a:r>
            <a:r>
              <a:rPr lang="ja-JP" altLang="en-US" dirty="0" smtClean="0"/>
              <a:t>・  </a:t>
            </a:r>
            <a:r>
              <a:rPr lang="en-US" altLang="ja-JP" dirty="0" smtClean="0"/>
              <a:t>Ligand DNA</a:t>
            </a:r>
            <a:r>
              <a:rPr lang="ja-JP" altLang="en-US" dirty="0" smtClean="0"/>
              <a:t>とコモンタグで行った実験</a:t>
            </a:r>
            <a:r>
              <a:rPr lang="ja-JP" altLang="en-US" dirty="0" smtClean="0"/>
              <a:t>同様、親水性</a:t>
            </a:r>
            <a:r>
              <a:rPr lang="en-US" altLang="ja-JP" dirty="0" smtClean="0"/>
              <a:t>PVDF</a:t>
            </a:r>
            <a:r>
              <a:rPr lang="ja-JP" altLang="en-US" dirty="0" smtClean="0"/>
              <a:t>ではニトロセルロースより</a:t>
            </a:r>
            <a:endParaRPr lang="en-US" altLang="ja-JP" dirty="0" smtClean="0"/>
          </a:p>
          <a:p>
            <a:r>
              <a:rPr kumimoji="1" lang="ja-JP" altLang="en-US" dirty="0"/>
              <a:t>　</a:t>
            </a:r>
            <a:r>
              <a:rPr kumimoji="1" lang="ja-JP" altLang="en-US" dirty="0" smtClean="0"/>
              <a:t>　</a:t>
            </a:r>
            <a:r>
              <a:rPr kumimoji="1" lang="en-US" altLang="ja-JP" dirty="0" smtClean="0"/>
              <a:t>UV</a:t>
            </a:r>
            <a:r>
              <a:rPr kumimoji="1" lang="ja-JP" altLang="en-US" dirty="0" smtClean="0"/>
              <a:t>照射した際のシグナルが高くでており、また非特異吸着を表すシグナルは低い</a:t>
            </a:r>
            <a:endParaRPr kumimoji="1" lang="en-US" altLang="ja-JP" dirty="0" smtClean="0"/>
          </a:p>
          <a:p>
            <a:r>
              <a:rPr lang="ja-JP" altLang="en-US" dirty="0"/>
              <a:t>　</a:t>
            </a:r>
            <a:r>
              <a:rPr lang="ja-JP" altLang="en-US" dirty="0" smtClean="0"/>
              <a:t>　</a:t>
            </a:r>
            <a:r>
              <a:rPr kumimoji="1" lang="ja-JP" altLang="en-US" dirty="0" smtClean="0"/>
              <a:t>ことから</a:t>
            </a:r>
            <a:r>
              <a:rPr kumimoji="1" lang="en-US" altLang="ja-JP" dirty="0" smtClean="0"/>
              <a:t>DNA</a:t>
            </a:r>
            <a:r>
              <a:rPr kumimoji="1" lang="ja-JP" altLang="en-US" dirty="0" smtClean="0"/>
              <a:t>を介して選択的に固定化できていると考えられる。</a:t>
            </a:r>
            <a:endParaRPr kumimoji="1" lang="ja-JP" altLang="en-US" dirty="0"/>
          </a:p>
        </p:txBody>
      </p:sp>
    </p:spTree>
    <p:extLst>
      <p:ext uri="{BB962C8B-B14F-4D97-AF65-F5344CB8AC3E}">
        <p14:creationId xmlns:p14="http://schemas.microsoft.com/office/powerpoint/2010/main" val="230392269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958" y="116632"/>
            <a:ext cx="8229600" cy="1143000"/>
          </a:xfrm>
        </p:spPr>
        <p:txBody>
          <a:bodyPr/>
          <a:lstStyle/>
          <a:p>
            <a:pPr algn="l"/>
            <a:r>
              <a:rPr lang="ja-JP" altLang="en-US" u="sng" dirty="0" smtClean="0"/>
              <a:t>抗体濃度を振って測定</a:t>
            </a:r>
            <a:endParaRPr kumimoji="1" lang="ja-JP" altLang="en-US" u="sng" dirty="0"/>
          </a:p>
        </p:txBody>
      </p:sp>
      <p:sp>
        <p:nvSpPr>
          <p:cNvPr id="3" name="コンテンツ プレースホルダー 2"/>
          <p:cNvSpPr>
            <a:spLocks noGrp="1"/>
          </p:cNvSpPr>
          <p:nvPr>
            <p:ph idx="1"/>
          </p:nvPr>
        </p:nvSpPr>
        <p:spPr/>
        <p:txBody>
          <a:bodyPr/>
          <a:lstStyle/>
          <a:p>
            <a:pPr marL="0" indent="0">
              <a:buNone/>
            </a:pPr>
            <a:endParaRPr lang="en-US" altLang="ja-JP" dirty="0"/>
          </a:p>
          <a:p>
            <a:pPr marL="0" indent="0">
              <a:buNone/>
            </a:pPr>
            <a:endParaRPr kumimoji="1" lang="ja-JP" altLang="en-US" dirty="0"/>
          </a:p>
        </p:txBody>
      </p:sp>
      <p:sp>
        <p:nvSpPr>
          <p:cNvPr id="5" name="テキスト ボックス 4"/>
          <p:cNvSpPr txBox="1"/>
          <p:nvPr/>
        </p:nvSpPr>
        <p:spPr>
          <a:xfrm>
            <a:off x="0" y="1412776"/>
            <a:ext cx="8964488" cy="4801314"/>
          </a:xfrm>
          <a:prstGeom prst="rect">
            <a:avLst/>
          </a:prstGeom>
          <a:noFill/>
        </p:spPr>
        <p:txBody>
          <a:bodyPr wrap="square" rtlCol="0">
            <a:spAutoFit/>
          </a:bodyPr>
          <a:lstStyle/>
          <a:p>
            <a:r>
              <a:rPr lang="ja-JP" altLang="en-US" dirty="0"/>
              <a:t>＜操作＞</a:t>
            </a:r>
            <a:endParaRPr lang="en-US" altLang="ja-JP" dirty="0"/>
          </a:p>
          <a:p>
            <a:r>
              <a:rPr lang="en-US" altLang="ja-JP" dirty="0"/>
              <a:t>(ⅰ) Nitrocellulose</a:t>
            </a:r>
            <a:r>
              <a:rPr lang="ja-JP" altLang="en-US" dirty="0"/>
              <a:t>と</a:t>
            </a:r>
            <a:r>
              <a:rPr lang="en-US" altLang="ja-JP" dirty="0" smtClean="0"/>
              <a:t>Hydrophilic</a:t>
            </a:r>
            <a:r>
              <a:rPr lang="ja-JP" altLang="en-US" dirty="0" smtClean="0"/>
              <a:t>　</a:t>
            </a:r>
            <a:r>
              <a:rPr lang="en-US" altLang="ja-JP" dirty="0" smtClean="0"/>
              <a:t>PVDF</a:t>
            </a:r>
            <a:r>
              <a:rPr lang="ja-JP" altLang="en-US" dirty="0" smtClean="0"/>
              <a:t>に</a:t>
            </a:r>
            <a:r>
              <a:rPr lang="ja-JP" altLang="en-US" dirty="0"/>
              <a:t>おいて、</a:t>
            </a:r>
            <a:endParaRPr lang="en-US" altLang="ja-JP" dirty="0"/>
          </a:p>
          <a:p>
            <a:r>
              <a:rPr lang="ja-JP" altLang="en-US" dirty="0"/>
              <a:t>　　　　①</a:t>
            </a:r>
            <a:r>
              <a:rPr lang="en-US" altLang="ja-JP" dirty="0"/>
              <a:t>Ligand </a:t>
            </a:r>
            <a:r>
              <a:rPr lang="ja-JP" altLang="en-US" dirty="0"/>
              <a:t> </a:t>
            </a:r>
            <a:r>
              <a:rPr lang="en-US" altLang="ja-JP" dirty="0"/>
              <a:t>DNA</a:t>
            </a:r>
            <a:r>
              <a:rPr lang="ja-JP" altLang="en-US" dirty="0"/>
              <a:t>を固定化し、コモンタグ</a:t>
            </a:r>
            <a:r>
              <a:rPr lang="en-US" altLang="ja-JP" dirty="0"/>
              <a:t>-</a:t>
            </a:r>
            <a:r>
              <a:rPr lang="en-US" altLang="ja-JP" dirty="0" err="1"/>
              <a:t>IgG</a:t>
            </a:r>
            <a:r>
              <a:rPr lang="ja-JP" altLang="en-US" dirty="0"/>
              <a:t>を加えるもの</a:t>
            </a:r>
            <a:endParaRPr lang="en-US" altLang="ja-JP" dirty="0"/>
          </a:p>
          <a:p>
            <a:r>
              <a:rPr lang="ja-JP" altLang="en-US" dirty="0"/>
              <a:t>　　　　②</a:t>
            </a:r>
            <a:r>
              <a:rPr lang="en-US" altLang="ja-JP" dirty="0"/>
              <a:t>Ligand  DNA</a:t>
            </a:r>
            <a:r>
              <a:rPr lang="ja-JP" altLang="en-US" dirty="0"/>
              <a:t>を固定化せずにコモンタグ</a:t>
            </a:r>
            <a:r>
              <a:rPr lang="en-US" altLang="ja-JP" dirty="0"/>
              <a:t>-</a:t>
            </a:r>
            <a:r>
              <a:rPr lang="en-US" altLang="ja-JP" dirty="0" err="1"/>
              <a:t>IgG</a:t>
            </a:r>
            <a:r>
              <a:rPr lang="ja-JP" altLang="en-US" dirty="0"/>
              <a:t>を加えるもの</a:t>
            </a:r>
            <a:endParaRPr lang="en-US" altLang="ja-JP" dirty="0"/>
          </a:p>
          <a:p>
            <a:r>
              <a:rPr lang="ja-JP" altLang="en-US" dirty="0"/>
              <a:t>　　　　③どちらも加えないもの</a:t>
            </a:r>
            <a:endParaRPr lang="en-US" altLang="ja-JP" dirty="0"/>
          </a:p>
          <a:p>
            <a:r>
              <a:rPr lang="ja-JP" altLang="en-US" dirty="0"/>
              <a:t>　　　　　　　　　　　　　　　　　　　　　　　　　　</a:t>
            </a:r>
            <a:r>
              <a:rPr lang="ja-JP" altLang="en-US" dirty="0" smtClean="0"/>
              <a:t>の３条件で濃度が振れるようメンブレン</a:t>
            </a:r>
            <a:r>
              <a:rPr lang="ja-JP" altLang="en-US" dirty="0"/>
              <a:t>を用意</a:t>
            </a:r>
            <a:r>
              <a:rPr lang="ja-JP" altLang="en-US" dirty="0" smtClean="0"/>
              <a:t>した</a:t>
            </a:r>
            <a:endParaRPr lang="en-US" altLang="ja-JP" dirty="0" smtClean="0"/>
          </a:p>
          <a:p>
            <a:endParaRPr lang="en-US" altLang="ja-JP" dirty="0" smtClean="0"/>
          </a:p>
          <a:p>
            <a:r>
              <a:rPr lang="ja-JP" altLang="en-US" dirty="0" smtClean="0"/>
              <a:t>（</a:t>
            </a:r>
            <a:r>
              <a:rPr lang="en-US" altLang="ja-JP" dirty="0" smtClean="0"/>
              <a:t>ⅱ</a:t>
            </a:r>
            <a:r>
              <a:rPr lang="ja-JP" altLang="en-US" dirty="0" smtClean="0"/>
              <a:t>）　①に</a:t>
            </a:r>
            <a:r>
              <a:rPr lang="en-US" altLang="ja-JP" dirty="0" smtClean="0"/>
              <a:t>Ligand</a:t>
            </a:r>
            <a:r>
              <a:rPr lang="ja-JP" altLang="en-US" dirty="0" smtClean="0"/>
              <a:t>　</a:t>
            </a:r>
            <a:r>
              <a:rPr lang="en-US" altLang="ja-JP" dirty="0" smtClean="0"/>
              <a:t>DNA</a:t>
            </a:r>
            <a:r>
              <a:rPr lang="ja-JP" altLang="en-US" dirty="0" smtClean="0"/>
              <a:t>　を</a:t>
            </a:r>
            <a:r>
              <a:rPr lang="en-US" altLang="ja-JP" dirty="0" smtClean="0"/>
              <a:t>25μM</a:t>
            </a:r>
            <a:r>
              <a:rPr lang="ja-JP" altLang="en-US" dirty="0" smtClean="0"/>
              <a:t>で</a:t>
            </a:r>
            <a:r>
              <a:rPr lang="en-US" altLang="ja-JP" dirty="0" smtClean="0"/>
              <a:t>2μl</a:t>
            </a:r>
            <a:r>
              <a:rPr lang="ja-JP" altLang="en-US" dirty="0" err="1" smtClean="0"/>
              <a:t>ずつ</a:t>
            </a:r>
            <a:r>
              <a:rPr lang="ja-JP" altLang="en-US" dirty="0" smtClean="0"/>
              <a:t>滴下し、風乾後</a:t>
            </a:r>
            <a:r>
              <a:rPr lang="en-US" altLang="ja-JP" dirty="0" smtClean="0"/>
              <a:t>UV</a:t>
            </a:r>
            <a:r>
              <a:rPr lang="ja-JP" altLang="en-US" dirty="0" smtClean="0"/>
              <a:t>照射を行った。</a:t>
            </a:r>
            <a:endParaRPr lang="en-US" altLang="ja-JP" dirty="0" smtClean="0"/>
          </a:p>
          <a:p>
            <a:endParaRPr lang="en-US" altLang="ja-JP" dirty="0" smtClean="0"/>
          </a:p>
          <a:p>
            <a:r>
              <a:rPr lang="ja-JP" altLang="en-US" dirty="0" smtClean="0"/>
              <a:t>（</a:t>
            </a:r>
            <a:r>
              <a:rPr lang="en-US" altLang="ja-JP" dirty="0" smtClean="0"/>
              <a:t>ⅲ</a:t>
            </a:r>
            <a:r>
              <a:rPr lang="ja-JP" altLang="en-US" dirty="0" smtClean="0"/>
              <a:t>）　洗浄後、①と②に</a:t>
            </a:r>
            <a:r>
              <a:rPr lang="en-US" altLang="ja-JP" dirty="0" smtClean="0"/>
              <a:t>10</a:t>
            </a:r>
            <a:r>
              <a:rPr lang="ja-JP" altLang="en-US" dirty="0" err="1" smtClean="0"/>
              <a:t>、</a:t>
            </a:r>
            <a:r>
              <a:rPr lang="en-US" altLang="ja-JP" dirty="0" smtClean="0"/>
              <a:t>1</a:t>
            </a:r>
            <a:r>
              <a:rPr lang="ja-JP" altLang="en-US" dirty="0" err="1" smtClean="0"/>
              <a:t>、</a:t>
            </a:r>
            <a:r>
              <a:rPr lang="en-US" altLang="ja-JP" dirty="0" smtClean="0"/>
              <a:t>0.1</a:t>
            </a:r>
            <a:r>
              <a:rPr lang="ja-JP" altLang="en-US" dirty="0" err="1" smtClean="0"/>
              <a:t>、</a:t>
            </a:r>
            <a:r>
              <a:rPr lang="en-US" altLang="ja-JP" dirty="0" smtClean="0"/>
              <a:t>0.001</a:t>
            </a:r>
            <a:r>
              <a:rPr lang="ja-JP" altLang="en-US" dirty="0" smtClean="0"/>
              <a:t>（</a:t>
            </a:r>
            <a:r>
              <a:rPr lang="en-US" altLang="ja-JP" dirty="0" err="1" smtClean="0"/>
              <a:t>μg</a:t>
            </a:r>
            <a:r>
              <a:rPr lang="en-US" altLang="ja-JP" dirty="0" smtClean="0"/>
              <a:t>/ml)</a:t>
            </a:r>
            <a:r>
              <a:rPr lang="ja-JP" altLang="en-US" dirty="0" smtClean="0"/>
              <a:t>と濃度をふったコモンタグ</a:t>
            </a:r>
            <a:r>
              <a:rPr lang="en-US" altLang="ja-JP" dirty="0" smtClean="0"/>
              <a:t>-</a:t>
            </a:r>
            <a:r>
              <a:rPr lang="en-US" altLang="ja-JP" dirty="0" err="1" smtClean="0"/>
              <a:t>IgG</a:t>
            </a:r>
            <a:r>
              <a:rPr lang="ja-JP" altLang="en-US" dirty="0" smtClean="0"/>
              <a:t>を</a:t>
            </a:r>
            <a:endParaRPr lang="en-US" altLang="ja-JP" dirty="0" smtClean="0"/>
          </a:p>
          <a:p>
            <a:r>
              <a:rPr lang="ja-JP" altLang="en-US" dirty="0"/>
              <a:t>　</a:t>
            </a:r>
            <a:r>
              <a:rPr lang="ja-JP" altLang="en-US" dirty="0" smtClean="0"/>
              <a:t>　　　</a:t>
            </a:r>
            <a:r>
              <a:rPr lang="en-US" altLang="ja-JP" dirty="0" smtClean="0"/>
              <a:t>20μl</a:t>
            </a:r>
            <a:r>
              <a:rPr lang="ja-JP" altLang="en-US" dirty="0" smtClean="0"/>
              <a:t>滴下し、</a:t>
            </a:r>
            <a:r>
              <a:rPr lang="en-US" altLang="ja-JP" dirty="0" smtClean="0"/>
              <a:t>25</a:t>
            </a:r>
            <a:r>
              <a:rPr lang="ja-JP" altLang="en-US" dirty="0" smtClean="0"/>
              <a:t>℃で１時間がインキュベートした</a:t>
            </a:r>
            <a:endParaRPr lang="en-US" altLang="ja-JP" dirty="0" smtClean="0"/>
          </a:p>
          <a:p>
            <a:endParaRPr lang="en-US" altLang="ja-JP" dirty="0" smtClean="0"/>
          </a:p>
          <a:p>
            <a:r>
              <a:rPr lang="ja-JP" altLang="en-US" dirty="0" smtClean="0"/>
              <a:t>（</a:t>
            </a:r>
            <a:r>
              <a:rPr lang="en-US" altLang="ja-JP" dirty="0" smtClean="0"/>
              <a:t>ⅳ</a:t>
            </a:r>
            <a:r>
              <a:rPr lang="ja-JP" altLang="en-US" dirty="0" smtClean="0"/>
              <a:t>）　洗浄後、①、②、③全てを</a:t>
            </a:r>
            <a:r>
              <a:rPr lang="en-US" altLang="ja-JP" dirty="0" smtClean="0"/>
              <a:t>2%BSA-TBST</a:t>
            </a:r>
            <a:r>
              <a:rPr lang="ja-JP" altLang="en-US" dirty="0" smtClean="0"/>
              <a:t>で１時間ブロッキングした。</a:t>
            </a:r>
            <a:endParaRPr lang="en-US" altLang="ja-JP" dirty="0" smtClean="0"/>
          </a:p>
          <a:p>
            <a:endParaRPr lang="en-US" altLang="ja-JP" dirty="0" smtClean="0"/>
          </a:p>
          <a:p>
            <a:r>
              <a:rPr lang="ja-JP" altLang="en-US" dirty="0" smtClean="0"/>
              <a:t>（</a:t>
            </a:r>
            <a:r>
              <a:rPr lang="en-US" altLang="ja-JP" dirty="0" smtClean="0"/>
              <a:t>ⅴ</a:t>
            </a:r>
            <a:r>
              <a:rPr lang="ja-JP" altLang="en-US" dirty="0" smtClean="0"/>
              <a:t>）　洗浄後、</a:t>
            </a:r>
            <a:r>
              <a:rPr lang="en-US" altLang="ja-JP" dirty="0" smtClean="0"/>
              <a:t>ALP</a:t>
            </a:r>
            <a:r>
              <a:rPr lang="ja-JP" altLang="en-US" dirty="0" smtClean="0"/>
              <a:t>標識抗</a:t>
            </a:r>
            <a:r>
              <a:rPr lang="en-US" altLang="ja-JP" dirty="0" err="1" smtClean="0"/>
              <a:t>IgG</a:t>
            </a:r>
            <a:r>
              <a:rPr lang="ja-JP" altLang="en-US" dirty="0" smtClean="0"/>
              <a:t>を加え、１時間インキュベートした</a:t>
            </a:r>
            <a:endParaRPr lang="en-US" altLang="ja-JP" dirty="0" smtClean="0"/>
          </a:p>
          <a:p>
            <a:endParaRPr lang="en-US" altLang="ja-JP" dirty="0" smtClean="0"/>
          </a:p>
          <a:p>
            <a:r>
              <a:rPr lang="ja-JP" altLang="en-US" dirty="0" smtClean="0"/>
              <a:t>（</a:t>
            </a:r>
            <a:r>
              <a:rPr lang="en-US" altLang="ja-JP" dirty="0" smtClean="0"/>
              <a:t>ⅵ</a:t>
            </a:r>
            <a:r>
              <a:rPr lang="ja-JP" altLang="en-US" dirty="0" smtClean="0"/>
              <a:t>）　洗浄後、</a:t>
            </a:r>
            <a:r>
              <a:rPr lang="en-US" altLang="ja-JP" dirty="0" smtClean="0"/>
              <a:t>BCIP</a:t>
            </a:r>
            <a:r>
              <a:rPr lang="ja-JP" altLang="en-US" dirty="0" err="1" smtClean="0"/>
              <a:t>にて</a:t>
            </a:r>
            <a:r>
              <a:rPr lang="ja-JP" altLang="en-US" dirty="0" smtClean="0"/>
              <a:t>発色を見た。、また</a:t>
            </a:r>
            <a:r>
              <a:rPr lang="en-US" altLang="ja-JP" dirty="0" smtClean="0"/>
              <a:t>CDP-Star</a:t>
            </a:r>
            <a:r>
              <a:rPr lang="ja-JP" altLang="en-US" dirty="0" err="1" smtClean="0"/>
              <a:t>にて</a:t>
            </a:r>
            <a:r>
              <a:rPr lang="ja-JP" altLang="en-US" dirty="0" smtClean="0"/>
              <a:t>発光を測定した。</a:t>
            </a:r>
            <a:endParaRPr lang="en-US" altLang="ja-JP" dirty="0" smtClean="0"/>
          </a:p>
        </p:txBody>
      </p:sp>
      <p:sp>
        <p:nvSpPr>
          <p:cNvPr id="6" name="正方形/長方形 5"/>
          <p:cNvSpPr/>
          <p:nvPr/>
        </p:nvSpPr>
        <p:spPr>
          <a:xfrm>
            <a:off x="0" y="1412776"/>
            <a:ext cx="9144000" cy="5256584"/>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1918574749"/>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99592" y="1196752"/>
            <a:ext cx="7119429" cy="324036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3" name="直線コネクタ 2"/>
          <p:cNvCxnSpPr/>
          <p:nvPr/>
        </p:nvCxnSpPr>
        <p:spPr>
          <a:xfrm>
            <a:off x="4788024" y="188640"/>
            <a:ext cx="0" cy="4243011"/>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nvGrpSpPr>
          <p:cNvPr id="5" name="グループ化 4"/>
          <p:cNvGrpSpPr/>
          <p:nvPr/>
        </p:nvGrpSpPr>
        <p:grpSpPr>
          <a:xfrm>
            <a:off x="251520" y="243959"/>
            <a:ext cx="7632848" cy="771958"/>
            <a:chOff x="928410" y="59822"/>
            <a:chExt cx="7632848" cy="771958"/>
          </a:xfrm>
        </p:grpSpPr>
        <p:sp>
          <p:nvSpPr>
            <p:cNvPr id="6" name="テキスト ボックス 5"/>
            <p:cNvSpPr txBox="1"/>
            <p:nvPr/>
          </p:nvSpPr>
          <p:spPr>
            <a:xfrm>
              <a:off x="2109385" y="83328"/>
              <a:ext cx="2664296" cy="369332"/>
            </a:xfrm>
            <a:prstGeom prst="rect">
              <a:avLst/>
            </a:prstGeom>
            <a:noFill/>
          </p:spPr>
          <p:txBody>
            <a:bodyPr wrap="square" rtlCol="0">
              <a:spAutoFit/>
            </a:bodyPr>
            <a:lstStyle/>
            <a:p>
              <a:r>
                <a:rPr lang="ja-JP" altLang="en-US" dirty="0" smtClean="0"/>
                <a:t>　　　ニトロセルロース</a:t>
              </a:r>
              <a:endParaRPr kumimoji="1" lang="ja-JP" altLang="en-US" dirty="0"/>
            </a:p>
          </p:txBody>
        </p:sp>
        <p:sp>
          <p:nvSpPr>
            <p:cNvPr id="7" name="テキスト ボックス 6"/>
            <p:cNvSpPr txBox="1"/>
            <p:nvPr/>
          </p:nvSpPr>
          <p:spPr>
            <a:xfrm>
              <a:off x="6184994" y="59822"/>
              <a:ext cx="2160240" cy="369332"/>
            </a:xfrm>
            <a:prstGeom prst="rect">
              <a:avLst/>
            </a:prstGeom>
            <a:noFill/>
          </p:spPr>
          <p:txBody>
            <a:bodyPr wrap="square" rtlCol="0">
              <a:spAutoFit/>
            </a:bodyPr>
            <a:lstStyle/>
            <a:p>
              <a:r>
                <a:rPr kumimoji="1" lang="ja-JP" altLang="en-US" dirty="0" smtClean="0"/>
                <a:t>　親水性</a:t>
              </a:r>
              <a:r>
                <a:rPr kumimoji="1" lang="en-US" altLang="ja-JP" dirty="0" smtClean="0"/>
                <a:t>PVDF</a:t>
              </a:r>
              <a:endParaRPr kumimoji="1" lang="ja-JP" altLang="en-US" dirty="0"/>
            </a:p>
          </p:txBody>
        </p:sp>
        <p:sp>
          <p:nvSpPr>
            <p:cNvPr id="8" name="テキスト ボックス 7"/>
            <p:cNvSpPr txBox="1"/>
            <p:nvPr/>
          </p:nvSpPr>
          <p:spPr>
            <a:xfrm>
              <a:off x="928410" y="462448"/>
              <a:ext cx="7632848" cy="369332"/>
            </a:xfrm>
            <a:prstGeom prst="rect">
              <a:avLst/>
            </a:prstGeom>
            <a:noFill/>
          </p:spPr>
          <p:txBody>
            <a:bodyPr wrap="square" rtlCol="0">
              <a:spAutoFit/>
            </a:bodyPr>
            <a:lstStyle/>
            <a:p>
              <a:r>
                <a:rPr kumimoji="1" lang="ja-JP" altLang="en-US" dirty="0" smtClean="0"/>
                <a:t>濃度（</a:t>
              </a:r>
              <a:r>
                <a:rPr kumimoji="1" lang="en-US" altLang="ja-JP" dirty="0" err="1" smtClean="0"/>
                <a:t>ug</a:t>
              </a:r>
              <a:r>
                <a:rPr kumimoji="1" lang="en-US" altLang="ja-JP" dirty="0" smtClean="0"/>
                <a:t>/ml)      10           1            0.1       0.01              10         1            0.1       0.01     </a:t>
              </a:r>
              <a:endParaRPr kumimoji="1" lang="ja-JP" altLang="en-US" dirty="0"/>
            </a:p>
          </p:txBody>
        </p:sp>
      </p:grpSp>
      <p:cxnSp>
        <p:nvCxnSpPr>
          <p:cNvPr id="11" name="直線コネクタ 10"/>
          <p:cNvCxnSpPr/>
          <p:nvPr/>
        </p:nvCxnSpPr>
        <p:spPr>
          <a:xfrm>
            <a:off x="899592" y="1196752"/>
            <a:ext cx="7119429"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 name="直線コネクタ 12"/>
          <p:cNvCxnSpPr/>
          <p:nvPr/>
        </p:nvCxnSpPr>
        <p:spPr>
          <a:xfrm flipV="1">
            <a:off x="900332" y="2365517"/>
            <a:ext cx="7118689" cy="11923"/>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 name="直線コネクタ 15"/>
          <p:cNvCxnSpPr/>
          <p:nvPr/>
        </p:nvCxnSpPr>
        <p:spPr>
          <a:xfrm flipV="1">
            <a:off x="899592" y="3434461"/>
            <a:ext cx="7119429" cy="1212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3" name="直線コネクタ 22"/>
          <p:cNvCxnSpPr/>
          <p:nvPr/>
        </p:nvCxnSpPr>
        <p:spPr>
          <a:xfrm>
            <a:off x="1691680" y="646585"/>
            <a:ext cx="0" cy="2782415"/>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5" name="直線コネクタ 24"/>
          <p:cNvCxnSpPr/>
          <p:nvPr/>
        </p:nvCxnSpPr>
        <p:spPr>
          <a:xfrm>
            <a:off x="2483768" y="646585"/>
            <a:ext cx="0" cy="2800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6" name="直線コネクタ 25"/>
          <p:cNvCxnSpPr/>
          <p:nvPr/>
        </p:nvCxnSpPr>
        <p:spPr>
          <a:xfrm>
            <a:off x="3275856" y="646585"/>
            <a:ext cx="0" cy="2782415"/>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8" name="直線コネクタ 27"/>
          <p:cNvCxnSpPr/>
          <p:nvPr/>
        </p:nvCxnSpPr>
        <p:spPr>
          <a:xfrm>
            <a:off x="3923928" y="613291"/>
            <a:ext cx="0" cy="283329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2" name="直線コネクタ 31"/>
          <p:cNvCxnSpPr/>
          <p:nvPr/>
        </p:nvCxnSpPr>
        <p:spPr>
          <a:xfrm>
            <a:off x="5724128" y="646585"/>
            <a:ext cx="0" cy="2782415"/>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4" name="直線コネクタ 33"/>
          <p:cNvCxnSpPr/>
          <p:nvPr/>
        </p:nvCxnSpPr>
        <p:spPr>
          <a:xfrm>
            <a:off x="6372200" y="646585"/>
            <a:ext cx="0" cy="2787876"/>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5" name="直線コネクタ 34"/>
          <p:cNvCxnSpPr/>
          <p:nvPr/>
        </p:nvCxnSpPr>
        <p:spPr>
          <a:xfrm>
            <a:off x="7092280" y="646585"/>
            <a:ext cx="0" cy="2787876"/>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33" name="テキスト ボックス 32"/>
          <p:cNvSpPr txBox="1"/>
          <p:nvPr/>
        </p:nvSpPr>
        <p:spPr>
          <a:xfrm>
            <a:off x="807506" y="1566561"/>
            <a:ext cx="504056" cy="707886"/>
          </a:xfrm>
          <a:prstGeom prst="rect">
            <a:avLst/>
          </a:prstGeom>
          <a:noFill/>
        </p:spPr>
        <p:txBody>
          <a:bodyPr wrap="square" rtlCol="0">
            <a:spAutoFit/>
          </a:bodyPr>
          <a:lstStyle/>
          <a:p>
            <a:r>
              <a:rPr kumimoji="1" lang="ja-JP" altLang="en-US" sz="4000" dirty="0" smtClean="0"/>
              <a:t>①</a:t>
            </a:r>
            <a:endParaRPr kumimoji="1" lang="ja-JP" altLang="en-US" sz="4000" dirty="0"/>
          </a:p>
        </p:txBody>
      </p:sp>
      <p:sp>
        <p:nvSpPr>
          <p:cNvPr id="36" name="テキスト ボックス 35"/>
          <p:cNvSpPr txBox="1"/>
          <p:nvPr/>
        </p:nvSpPr>
        <p:spPr>
          <a:xfrm>
            <a:off x="807506" y="2564904"/>
            <a:ext cx="740158" cy="707886"/>
          </a:xfrm>
          <a:prstGeom prst="rect">
            <a:avLst/>
          </a:prstGeom>
          <a:noFill/>
        </p:spPr>
        <p:txBody>
          <a:bodyPr wrap="square" rtlCol="0">
            <a:spAutoFit/>
          </a:bodyPr>
          <a:lstStyle/>
          <a:p>
            <a:r>
              <a:rPr kumimoji="1" lang="ja-JP" altLang="en-US" sz="4000" dirty="0" smtClean="0"/>
              <a:t>②</a:t>
            </a:r>
            <a:endParaRPr kumimoji="1" lang="ja-JP" altLang="en-US" sz="4000" dirty="0"/>
          </a:p>
        </p:txBody>
      </p:sp>
      <p:sp>
        <p:nvSpPr>
          <p:cNvPr id="37" name="テキスト ボックス 36"/>
          <p:cNvSpPr txBox="1"/>
          <p:nvPr/>
        </p:nvSpPr>
        <p:spPr>
          <a:xfrm>
            <a:off x="827584" y="3527673"/>
            <a:ext cx="1224136" cy="707886"/>
          </a:xfrm>
          <a:prstGeom prst="rect">
            <a:avLst/>
          </a:prstGeom>
          <a:noFill/>
        </p:spPr>
        <p:txBody>
          <a:bodyPr wrap="square" rtlCol="0">
            <a:spAutoFit/>
          </a:bodyPr>
          <a:lstStyle/>
          <a:p>
            <a:r>
              <a:rPr lang="ja-JP" altLang="en-US" sz="4000" dirty="0"/>
              <a:t>③</a:t>
            </a:r>
            <a:endParaRPr kumimoji="1" lang="ja-JP" altLang="en-US" sz="4000" dirty="0" smtClean="0"/>
          </a:p>
        </p:txBody>
      </p:sp>
      <p:grpSp>
        <p:nvGrpSpPr>
          <p:cNvPr id="39" name="グループ化 38"/>
          <p:cNvGrpSpPr/>
          <p:nvPr/>
        </p:nvGrpSpPr>
        <p:grpSpPr>
          <a:xfrm>
            <a:off x="287016" y="4733376"/>
            <a:ext cx="8856984" cy="1080120"/>
            <a:chOff x="275576" y="5303052"/>
            <a:chExt cx="8856984" cy="1080120"/>
          </a:xfrm>
        </p:grpSpPr>
        <p:sp>
          <p:nvSpPr>
            <p:cNvPr id="40" name="テキスト ボックス 39"/>
            <p:cNvSpPr txBox="1"/>
            <p:nvPr/>
          </p:nvSpPr>
          <p:spPr>
            <a:xfrm>
              <a:off x="275576" y="5473780"/>
              <a:ext cx="8856984" cy="738664"/>
            </a:xfrm>
            <a:prstGeom prst="rect">
              <a:avLst/>
            </a:prstGeom>
            <a:noFill/>
          </p:spPr>
          <p:txBody>
            <a:bodyPr wrap="square" rtlCol="0">
              <a:spAutoFit/>
            </a:bodyPr>
            <a:lstStyle/>
            <a:p>
              <a:r>
                <a:rPr lang="ja-JP" altLang="en-US" sz="1400" dirty="0" smtClean="0"/>
                <a:t>①</a:t>
              </a:r>
              <a:r>
                <a:rPr lang="en-US" altLang="ja-JP" sz="1400" dirty="0" smtClean="0"/>
                <a:t>Ligand </a:t>
              </a:r>
              <a:r>
                <a:rPr lang="en-US" altLang="ja-JP" sz="1400" dirty="0" smtClean="0"/>
                <a:t>DNA→</a:t>
              </a:r>
              <a:r>
                <a:rPr lang="ja-JP" altLang="en-US" sz="1400" dirty="0" smtClean="0"/>
                <a:t>コモンタグ</a:t>
              </a:r>
              <a:r>
                <a:rPr lang="en-US" altLang="ja-JP" sz="1400" dirty="0" smtClean="0"/>
                <a:t>-</a:t>
              </a:r>
              <a:r>
                <a:rPr lang="en-US" altLang="ja-JP" sz="1400" dirty="0" err="1" smtClean="0"/>
                <a:t>IgG</a:t>
              </a:r>
              <a:r>
                <a:rPr lang="en-US" altLang="ja-JP" sz="1400" dirty="0"/>
                <a:t>→</a:t>
              </a:r>
              <a:r>
                <a:rPr lang="ja-JP" altLang="en-US" sz="1400" dirty="0"/>
                <a:t>ブロッキング（２％</a:t>
              </a:r>
              <a:r>
                <a:rPr lang="en-US" altLang="ja-JP" sz="1400" dirty="0"/>
                <a:t>BSA</a:t>
              </a:r>
              <a:r>
                <a:rPr lang="ja-JP" altLang="en-US" sz="1400" dirty="0"/>
                <a:t>－</a:t>
              </a:r>
              <a:r>
                <a:rPr lang="en-US" altLang="ja-JP" sz="1400" dirty="0"/>
                <a:t>TBST</a:t>
              </a:r>
              <a:r>
                <a:rPr lang="ja-JP" altLang="en-US" sz="1400" dirty="0"/>
                <a:t>）→アルカリフォスファターゼ標識抗</a:t>
              </a:r>
              <a:r>
                <a:rPr lang="en-US" altLang="ja-JP" sz="1400" dirty="0" err="1"/>
                <a:t>IgG→BCIP</a:t>
              </a:r>
              <a:endParaRPr lang="en-US" altLang="ja-JP" sz="1400" dirty="0"/>
            </a:p>
            <a:p>
              <a:r>
                <a:rPr lang="en-US" altLang="ja-JP" sz="1400" dirty="0" smtClean="0"/>
                <a:t>②</a:t>
              </a:r>
              <a:r>
                <a:rPr lang="ja-JP" altLang="en-US" sz="1400" dirty="0" smtClean="0"/>
                <a:t>コモンタグ</a:t>
              </a:r>
              <a:r>
                <a:rPr lang="en-US" altLang="ja-JP" sz="1400" dirty="0" err="1" smtClean="0"/>
                <a:t>IgG</a:t>
              </a:r>
              <a:r>
                <a:rPr lang="en-US" altLang="ja-JP" sz="1400" dirty="0"/>
                <a:t>→</a:t>
              </a:r>
              <a:r>
                <a:rPr lang="ja-JP" altLang="en-US" sz="1400" dirty="0"/>
                <a:t>ブロッキング（２％</a:t>
              </a:r>
              <a:r>
                <a:rPr lang="en-US" altLang="ja-JP" sz="1400" dirty="0"/>
                <a:t>BSA</a:t>
              </a:r>
              <a:r>
                <a:rPr lang="ja-JP" altLang="en-US" sz="1400" dirty="0"/>
                <a:t>－</a:t>
              </a:r>
              <a:r>
                <a:rPr lang="en-US" altLang="ja-JP" sz="1400" dirty="0"/>
                <a:t>TBST</a:t>
              </a:r>
              <a:r>
                <a:rPr lang="ja-JP" altLang="en-US" sz="1400" dirty="0"/>
                <a:t>）→アルカリフォスファターゼ標識抗</a:t>
              </a:r>
              <a:r>
                <a:rPr lang="en-US" altLang="ja-JP" sz="1400" dirty="0" err="1"/>
                <a:t>IgG→BCIP</a:t>
              </a:r>
              <a:endParaRPr lang="ja-JP" altLang="en-US" sz="1400" dirty="0"/>
            </a:p>
            <a:p>
              <a:r>
                <a:rPr lang="ja-JP" altLang="en-US" sz="1400" dirty="0"/>
                <a:t>③ブロッキング（２％</a:t>
              </a:r>
              <a:r>
                <a:rPr lang="en-US" altLang="ja-JP" sz="1400" dirty="0"/>
                <a:t>BSA</a:t>
              </a:r>
              <a:r>
                <a:rPr lang="ja-JP" altLang="en-US" sz="1400" dirty="0"/>
                <a:t>－</a:t>
              </a:r>
              <a:r>
                <a:rPr lang="en-US" altLang="ja-JP" sz="1400" dirty="0"/>
                <a:t>TBST</a:t>
              </a:r>
              <a:r>
                <a:rPr lang="ja-JP" altLang="en-US" sz="1400" dirty="0"/>
                <a:t>）→アルカリフォスファターゼ標識抗</a:t>
              </a:r>
              <a:r>
                <a:rPr lang="en-US" altLang="ja-JP" sz="1400" dirty="0" err="1"/>
                <a:t>IgG→BCIP</a:t>
              </a:r>
              <a:endParaRPr lang="ja-JP" altLang="en-US" sz="1400" dirty="0"/>
            </a:p>
          </p:txBody>
        </p:sp>
        <p:sp>
          <p:nvSpPr>
            <p:cNvPr id="41" name="正方形/長方形 40"/>
            <p:cNvSpPr/>
            <p:nvPr/>
          </p:nvSpPr>
          <p:spPr>
            <a:xfrm>
              <a:off x="275576" y="5303052"/>
              <a:ext cx="8760920" cy="108012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cxnSp>
        <p:nvCxnSpPr>
          <p:cNvPr id="42" name="直線コネクタ 41"/>
          <p:cNvCxnSpPr/>
          <p:nvPr/>
        </p:nvCxnSpPr>
        <p:spPr>
          <a:xfrm>
            <a:off x="395536" y="613291"/>
            <a:ext cx="7632848"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378393178"/>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正方形/長方形 2"/>
          <p:cNvSpPr/>
          <p:nvPr/>
        </p:nvSpPr>
        <p:spPr>
          <a:xfrm>
            <a:off x="251520" y="404664"/>
            <a:ext cx="8568952" cy="3384376"/>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aphicFrame>
        <p:nvGraphicFramePr>
          <p:cNvPr id="4" name="グラフ 3"/>
          <p:cNvGraphicFramePr>
            <a:graphicFrameLocks/>
          </p:cNvGraphicFramePr>
          <p:nvPr>
            <p:extLst>
              <p:ext uri="{D42A27DB-BD31-4B8C-83A1-F6EECF244321}">
                <p14:modId xmlns:p14="http://schemas.microsoft.com/office/powerpoint/2010/main" val="1141532898"/>
              </p:ext>
            </p:extLst>
          </p:nvPr>
        </p:nvGraphicFramePr>
        <p:xfrm>
          <a:off x="827584" y="371095"/>
          <a:ext cx="7416823" cy="3345937"/>
        </p:xfrm>
        <a:graphic>
          <a:graphicData uri="http://schemas.openxmlformats.org/drawingml/2006/chart">
            <c:chart xmlns:c="http://schemas.openxmlformats.org/drawingml/2006/chart" xmlns:r="http://schemas.openxmlformats.org/officeDocument/2006/relationships" r:id="rId2"/>
          </a:graphicData>
        </a:graphic>
      </p:graphicFrame>
      <p:sp>
        <p:nvSpPr>
          <p:cNvPr id="5" name="正方形/長方形 4"/>
          <p:cNvSpPr/>
          <p:nvPr/>
        </p:nvSpPr>
        <p:spPr>
          <a:xfrm>
            <a:off x="145615" y="4175502"/>
            <a:ext cx="8962601" cy="523220"/>
          </a:xfrm>
          <a:prstGeom prst="rect">
            <a:avLst/>
          </a:prstGeom>
        </p:spPr>
        <p:txBody>
          <a:bodyPr wrap="square">
            <a:spAutoFit/>
          </a:bodyPr>
          <a:lstStyle/>
          <a:p>
            <a:r>
              <a:rPr lang="ja-JP" altLang="en-US" sz="1400" dirty="0" smtClean="0"/>
              <a:t>①</a:t>
            </a:r>
            <a:r>
              <a:rPr lang="en-US" altLang="ja-JP" sz="1400" dirty="0" smtClean="0"/>
              <a:t>Ligand DNA→</a:t>
            </a:r>
            <a:r>
              <a:rPr lang="ja-JP" altLang="en-US" sz="1400" dirty="0" smtClean="0"/>
              <a:t>コモンタグ</a:t>
            </a:r>
            <a:r>
              <a:rPr lang="en-US" altLang="ja-JP" sz="1400" dirty="0" smtClean="0"/>
              <a:t>-</a:t>
            </a:r>
            <a:r>
              <a:rPr lang="en-US" altLang="ja-JP" sz="1400" dirty="0" err="1" smtClean="0"/>
              <a:t>IgG</a:t>
            </a:r>
            <a:r>
              <a:rPr lang="en-US" altLang="ja-JP" sz="1400" dirty="0"/>
              <a:t>→</a:t>
            </a:r>
            <a:r>
              <a:rPr lang="ja-JP" altLang="en-US" sz="1400" dirty="0"/>
              <a:t>ブロッキング（２％</a:t>
            </a:r>
            <a:r>
              <a:rPr lang="en-US" altLang="ja-JP" sz="1400" dirty="0"/>
              <a:t>BSA</a:t>
            </a:r>
            <a:r>
              <a:rPr lang="ja-JP" altLang="en-US" sz="1400" dirty="0"/>
              <a:t>－</a:t>
            </a:r>
            <a:r>
              <a:rPr lang="en-US" altLang="ja-JP" sz="1400" dirty="0"/>
              <a:t>TBST</a:t>
            </a:r>
            <a:r>
              <a:rPr lang="ja-JP" altLang="en-US" sz="1400" dirty="0"/>
              <a:t>）→アルカリフォスファターゼ標識抗</a:t>
            </a:r>
            <a:r>
              <a:rPr lang="en-US" altLang="ja-JP" sz="1400" dirty="0" err="1"/>
              <a:t>IgG</a:t>
            </a:r>
            <a:r>
              <a:rPr lang="en-US" altLang="ja-JP" sz="1400" dirty="0" err="1" smtClean="0"/>
              <a:t>→</a:t>
            </a:r>
            <a:r>
              <a:rPr lang="en-US" altLang="ja-JP" sz="1400" dirty="0" err="1" smtClean="0"/>
              <a:t>CDP-Star</a:t>
            </a:r>
            <a:endParaRPr lang="en-US" altLang="ja-JP" sz="1400" dirty="0"/>
          </a:p>
          <a:p>
            <a:r>
              <a:rPr lang="en-US" altLang="ja-JP" sz="1400" dirty="0" smtClean="0"/>
              <a:t>②</a:t>
            </a:r>
            <a:r>
              <a:rPr lang="en-US" altLang="ja-JP" sz="1400" dirty="0"/>
              <a:t>Ligand</a:t>
            </a:r>
            <a:r>
              <a:rPr lang="en-US" altLang="ja-JP" sz="1400" dirty="0" smtClean="0"/>
              <a:t>-</a:t>
            </a:r>
            <a:r>
              <a:rPr lang="en-US" altLang="ja-JP" sz="1400" dirty="0" err="1" smtClean="0"/>
              <a:t>IgG</a:t>
            </a:r>
            <a:r>
              <a:rPr lang="en-US" altLang="ja-JP" sz="1400" dirty="0"/>
              <a:t>→</a:t>
            </a:r>
            <a:r>
              <a:rPr lang="ja-JP" altLang="en-US" sz="1400" dirty="0"/>
              <a:t>ブロッキング（２％</a:t>
            </a:r>
            <a:r>
              <a:rPr lang="en-US" altLang="ja-JP" sz="1400" dirty="0"/>
              <a:t>BSA</a:t>
            </a:r>
            <a:r>
              <a:rPr lang="ja-JP" altLang="en-US" sz="1400" dirty="0"/>
              <a:t>－</a:t>
            </a:r>
            <a:r>
              <a:rPr lang="en-US" altLang="ja-JP" sz="1400" dirty="0"/>
              <a:t>TBST</a:t>
            </a:r>
            <a:r>
              <a:rPr lang="ja-JP" altLang="en-US" sz="1400" dirty="0"/>
              <a:t>）→アルカリフォスファターゼ標識抗</a:t>
            </a:r>
            <a:r>
              <a:rPr lang="en-US" altLang="ja-JP" sz="1400" dirty="0" err="1"/>
              <a:t>IgG</a:t>
            </a:r>
            <a:r>
              <a:rPr lang="en-US" altLang="ja-JP" sz="1400" dirty="0" err="1" smtClean="0"/>
              <a:t>→</a:t>
            </a:r>
            <a:r>
              <a:rPr lang="en-US" altLang="ja-JP" sz="1400" dirty="0" err="1" smtClean="0"/>
              <a:t>CDP-Star</a:t>
            </a:r>
            <a:endParaRPr lang="ja-JP" altLang="en-US" sz="1400" dirty="0"/>
          </a:p>
        </p:txBody>
      </p:sp>
      <p:sp>
        <p:nvSpPr>
          <p:cNvPr id="6" name="正方形/長方形 5"/>
          <p:cNvSpPr/>
          <p:nvPr/>
        </p:nvSpPr>
        <p:spPr>
          <a:xfrm>
            <a:off x="145615" y="4005064"/>
            <a:ext cx="8602849" cy="864096"/>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 name="テキスト ボックス 1"/>
          <p:cNvSpPr txBox="1"/>
          <p:nvPr/>
        </p:nvSpPr>
        <p:spPr>
          <a:xfrm>
            <a:off x="251520" y="5086173"/>
            <a:ext cx="8568952" cy="1631216"/>
          </a:xfrm>
          <a:prstGeom prst="rect">
            <a:avLst/>
          </a:prstGeom>
          <a:noFill/>
        </p:spPr>
        <p:txBody>
          <a:bodyPr wrap="square" rtlCol="0">
            <a:spAutoFit/>
          </a:bodyPr>
          <a:lstStyle/>
          <a:p>
            <a:r>
              <a:rPr kumimoji="1" lang="ja-JP" altLang="en-US" sz="2000" dirty="0" smtClean="0"/>
              <a:t>・</a:t>
            </a:r>
            <a:r>
              <a:rPr kumimoji="1" lang="en-US" altLang="ja-JP" sz="2000" dirty="0" smtClean="0"/>
              <a:t>BCIP</a:t>
            </a:r>
            <a:r>
              <a:rPr kumimoji="1" lang="ja-JP" altLang="en-US" sz="2000" dirty="0" smtClean="0"/>
              <a:t>による目視や化学発光のグラフから抗体濃度が高い場合、低い場合に</a:t>
            </a:r>
            <a:endParaRPr kumimoji="1" lang="en-US" altLang="ja-JP" sz="2000" dirty="0" smtClean="0"/>
          </a:p>
          <a:p>
            <a:r>
              <a:rPr lang="ja-JP" altLang="en-US" sz="2000" dirty="0"/>
              <a:t>　</a:t>
            </a:r>
            <a:r>
              <a:rPr lang="ja-JP" altLang="en-US" sz="2000" dirty="0" smtClean="0"/>
              <a:t>おいても</a:t>
            </a:r>
            <a:r>
              <a:rPr kumimoji="1" lang="en-US" altLang="ja-JP" sz="2000" dirty="0" smtClean="0"/>
              <a:t>Hydrophilic PVDF</a:t>
            </a:r>
            <a:r>
              <a:rPr kumimoji="1" lang="ja-JP" altLang="en-US" sz="2000" dirty="0" smtClean="0"/>
              <a:t>の方が感度がよいことがわかる</a:t>
            </a:r>
            <a:endParaRPr kumimoji="1" lang="en-US" altLang="ja-JP" sz="2000" dirty="0" smtClean="0"/>
          </a:p>
          <a:p>
            <a:endParaRPr lang="en-US" altLang="ja-JP" sz="2000" dirty="0"/>
          </a:p>
          <a:p>
            <a:r>
              <a:rPr kumimoji="1" lang="ja-JP" altLang="en-US" sz="2000" dirty="0" smtClean="0"/>
              <a:t>・また非特異吸着が少なく選択的に</a:t>
            </a:r>
            <a:r>
              <a:rPr kumimoji="1" lang="en-US" altLang="ja-JP" sz="2000" dirty="0" smtClean="0"/>
              <a:t>Ligand </a:t>
            </a:r>
            <a:r>
              <a:rPr lang="en-US" altLang="ja-JP" sz="2000" dirty="0" smtClean="0"/>
              <a:t>DNA</a:t>
            </a:r>
            <a:r>
              <a:rPr lang="ja-JP" altLang="en-US" sz="2000" dirty="0" smtClean="0"/>
              <a:t>と反応するためイムノクロマトに</a:t>
            </a:r>
            <a:endParaRPr lang="en-US" altLang="ja-JP" sz="2000" dirty="0" smtClean="0"/>
          </a:p>
          <a:p>
            <a:r>
              <a:rPr lang="ja-JP" altLang="en-US" sz="2000" dirty="0"/>
              <a:t>　</a:t>
            </a:r>
            <a:r>
              <a:rPr lang="ja-JP" altLang="en-US" sz="2000" dirty="0" smtClean="0"/>
              <a:t>適したメンブレンであると</a:t>
            </a:r>
            <a:r>
              <a:rPr lang="ja-JP" altLang="en-US" sz="2000" dirty="0"/>
              <a:t>考えられる</a:t>
            </a:r>
            <a:endParaRPr lang="en-US" altLang="ja-JP" sz="2000" dirty="0" smtClean="0"/>
          </a:p>
        </p:txBody>
      </p:sp>
    </p:spTree>
    <p:extLst>
      <p:ext uri="{BB962C8B-B14F-4D97-AF65-F5344CB8AC3E}">
        <p14:creationId xmlns:p14="http://schemas.microsoft.com/office/powerpoint/2010/main" val="1067853498"/>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テキスト ボックス 8"/>
          <p:cNvSpPr txBox="1"/>
          <p:nvPr/>
        </p:nvSpPr>
        <p:spPr>
          <a:xfrm>
            <a:off x="179512" y="116706"/>
            <a:ext cx="8856984" cy="6740307"/>
          </a:xfrm>
          <a:prstGeom prst="rect">
            <a:avLst/>
          </a:prstGeom>
          <a:noFill/>
        </p:spPr>
        <p:txBody>
          <a:bodyPr wrap="square" rtlCol="0">
            <a:spAutoFit/>
          </a:bodyPr>
          <a:lstStyle/>
          <a:p>
            <a:endParaRPr lang="en-US" altLang="ja-JP" sz="2800" dirty="0" smtClean="0"/>
          </a:p>
          <a:p>
            <a:endParaRPr lang="en-US" altLang="ja-JP" sz="2800" dirty="0"/>
          </a:p>
          <a:p>
            <a:endParaRPr lang="en-US" altLang="ja-JP" sz="2800" dirty="0" smtClean="0"/>
          </a:p>
          <a:p>
            <a:r>
              <a:rPr lang="ja-JP" altLang="en-US" sz="2800" dirty="0" smtClean="0"/>
              <a:t>①直径</a:t>
            </a:r>
            <a:r>
              <a:rPr lang="en-US" altLang="ja-JP" sz="2800" dirty="0" smtClean="0"/>
              <a:t>0.6mm</a:t>
            </a:r>
            <a:r>
              <a:rPr lang="ja-JP" altLang="en-US" sz="2800" dirty="0" smtClean="0"/>
              <a:t>の膜への</a:t>
            </a:r>
            <a:r>
              <a:rPr lang="en-US" altLang="ja-JP" sz="2800" dirty="0" smtClean="0"/>
              <a:t>Ligand</a:t>
            </a:r>
            <a:r>
              <a:rPr lang="ja-JP" altLang="en-US" sz="2800" dirty="0" smtClean="0"/>
              <a:t> </a:t>
            </a:r>
            <a:r>
              <a:rPr lang="en-US" altLang="ja-JP" sz="2800" dirty="0" smtClean="0"/>
              <a:t>DNA</a:t>
            </a:r>
            <a:r>
              <a:rPr lang="ja-JP" altLang="en-US" sz="2800" dirty="0" smtClean="0"/>
              <a:t>の固定化量の測定</a:t>
            </a:r>
            <a:endParaRPr lang="en-US" altLang="ja-JP" sz="2800" dirty="0" smtClean="0"/>
          </a:p>
          <a:p>
            <a:r>
              <a:rPr lang="ja-JP" altLang="en-US" sz="2800" dirty="0"/>
              <a:t>　</a:t>
            </a:r>
            <a:endParaRPr lang="en-US" altLang="ja-JP" sz="2800" dirty="0" smtClean="0"/>
          </a:p>
          <a:p>
            <a:r>
              <a:rPr lang="ja-JP" altLang="en-US" sz="2400" dirty="0" smtClean="0"/>
              <a:t>＜</a:t>
            </a:r>
            <a:r>
              <a:rPr lang="ja-JP" altLang="en-US" sz="2000" dirty="0" smtClean="0"/>
              <a:t>操作</a:t>
            </a:r>
            <a:r>
              <a:rPr lang="ja-JP" altLang="en-US" sz="2400" dirty="0" smtClean="0"/>
              <a:t>＞</a:t>
            </a:r>
            <a:endParaRPr lang="en-US" altLang="ja-JP" sz="2400" dirty="0" smtClean="0"/>
          </a:p>
          <a:p>
            <a:r>
              <a:rPr lang="ja-JP" altLang="en-US" sz="2400" dirty="0"/>
              <a:t>　</a:t>
            </a:r>
            <a:r>
              <a:rPr lang="ja-JP" altLang="en-US" sz="2000" dirty="0" smtClean="0"/>
              <a:t>（</a:t>
            </a:r>
            <a:r>
              <a:rPr lang="en-US" altLang="ja-JP" sz="2000" dirty="0" smtClean="0"/>
              <a:t>ⅰ</a:t>
            </a:r>
            <a:r>
              <a:rPr lang="ja-JP" altLang="en-US" sz="2000" dirty="0" smtClean="0"/>
              <a:t>） </a:t>
            </a:r>
            <a:r>
              <a:rPr lang="en-US" altLang="ja-JP" sz="2000" dirty="0" smtClean="0"/>
              <a:t>Nitrocellulose</a:t>
            </a:r>
            <a:r>
              <a:rPr lang="ja-JP" altLang="en-US" sz="2000" dirty="0" smtClean="0"/>
              <a:t>と</a:t>
            </a:r>
            <a:r>
              <a:rPr lang="en-US" altLang="ja-JP" sz="2000" dirty="0" smtClean="0"/>
              <a:t>Hydrophilic PVDF</a:t>
            </a:r>
            <a:r>
              <a:rPr lang="ja-JP" altLang="en-US" sz="2000" dirty="0" smtClean="0"/>
              <a:t>に</a:t>
            </a:r>
            <a:r>
              <a:rPr lang="en-US" altLang="ja-JP" sz="2000" dirty="0" smtClean="0"/>
              <a:t>biotin-Ligand DNA</a:t>
            </a:r>
            <a:r>
              <a:rPr lang="ja-JP" altLang="en-US" sz="2000" dirty="0" smtClean="0"/>
              <a:t>を</a:t>
            </a:r>
            <a:endParaRPr lang="en-US" altLang="ja-JP" sz="2000" dirty="0" smtClean="0"/>
          </a:p>
          <a:p>
            <a:r>
              <a:rPr lang="ja-JP" altLang="en-US" sz="2000" dirty="0"/>
              <a:t>　</a:t>
            </a:r>
            <a:r>
              <a:rPr lang="ja-JP" altLang="en-US" sz="2000" dirty="0" smtClean="0"/>
              <a:t>　　　</a:t>
            </a:r>
            <a:r>
              <a:rPr lang="en-US" altLang="ja-JP" sz="2000" dirty="0" smtClean="0"/>
              <a:t>25,10,5,1,0μM</a:t>
            </a:r>
            <a:r>
              <a:rPr lang="ja-JP" altLang="en-US" sz="2000" dirty="0" smtClean="0"/>
              <a:t>に濃度をふり、メンブレンに</a:t>
            </a:r>
            <a:r>
              <a:rPr lang="en-US" altLang="ja-JP" sz="2000" dirty="0" smtClean="0"/>
              <a:t>2μl</a:t>
            </a:r>
            <a:r>
              <a:rPr lang="ja-JP" altLang="en-US" sz="2000" dirty="0" smtClean="0"/>
              <a:t>滴下した</a:t>
            </a:r>
            <a:endParaRPr lang="en-US" altLang="ja-JP" sz="2000" dirty="0" smtClean="0"/>
          </a:p>
          <a:p>
            <a:r>
              <a:rPr lang="ja-JP" altLang="en-US" sz="2000" dirty="0" smtClean="0"/>
              <a:t>　（</a:t>
            </a:r>
            <a:r>
              <a:rPr lang="en-US" altLang="ja-JP" sz="2000" dirty="0" smtClean="0"/>
              <a:t>ⅱ</a:t>
            </a:r>
            <a:r>
              <a:rPr lang="ja-JP" altLang="en-US" sz="2000" dirty="0" smtClean="0"/>
              <a:t>） 風乾後、</a:t>
            </a:r>
            <a:r>
              <a:rPr lang="en-US" altLang="ja-JP" sz="2000" dirty="0" smtClean="0"/>
              <a:t>UV</a:t>
            </a:r>
            <a:r>
              <a:rPr lang="ja-JP" altLang="en-US" sz="2000" dirty="0" smtClean="0"/>
              <a:t>クロスリンカーにより</a:t>
            </a:r>
            <a:r>
              <a:rPr lang="en-US" altLang="ja-JP" sz="2000" dirty="0" smtClean="0"/>
              <a:t>350mJ/cm^2</a:t>
            </a:r>
            <a:r>
              <a:rPr lang="ja-JP" altLang="en-US" sz="2000" dirty="0" smtClean="0"/>
              <a:t>で２度照射し固定化した</a:t>
            </a:r>
            <a:endParaRPr lang="en-US" altLang="ja-JP" sz="2000" dirty="0" smtClean="0"/>
          </a:p>
          <a:p>
            <a:r>
              <a:rPr lang="ja-JP" altLang="en-US" sz="2000" dirty="0"/>
              <a:t>　</a:t>
            </a:r>
            <a:r>
              <a:rPr lang="ja-JP" altLang="en-US" sz="2000" dirty="0" smtClean="0"/>
              <a:t>（</a:t>
            </a:r>
            <a:r>
              <a:rPr lang="en-US" altLang="ja-JP" sz="2000" dirty="0" smtClean="0"/>
              <a:t>ⅲ</a:t>
            </a:r>
            <a:r>
              <a:rPr lang="ja-JP" altLang="en-US" sz="2000" dirty="0" smtClean="0"/>
              <a:t>） 洗浄後、</a:t>
            </a:r>
            <a:r>
              <a:rPr lang="ja-JP" altLang="en-US" sz="2000" dirty="0"/>
              <a:t>洗浄後、①、②、③全てを</a:t>
            </a:r>
            <a:r>
              <a:rPr lang="en-US" altLang="ja-JP" sz="2000" dirty="0" smtClean="0"/>
              <a:t>2%BSA-TBST</a:t>
            </a:r>
            <a:r>
              <a:rPr lang="ja-JP" altLang="en-US" sz="2000" dirty="0"/>
              <a:t>で１時間ブロッキングした。</a:t>
            </a:r>
            <a:endParaRPr lang="en-US" altLang="ja-JP" sz="2000" dirty="0"/>
          </a:p>
          <a:p>
            <a:r>
              <a:rPr lang="ja-JP" altLang="en-US" sz="2000" dirty="0" smtClean="0"/>
              <a:t>　（</a:t>
            </a:r>
            <a:r>
              <a:rPr lang="en-US" altLang="ja-JP" sz="2000" dirty="0" smtClean="0"/>
              <a:t>ⅳ</a:t>
            </a:r>
            <a:r>
              <a:rPr lang="ja-JP" altLang="en-US" sz="2000" dirty="0" smtClean="0"/>
              <a:t>）ストレプトアビジン標識アルカリフォスファターゼ</a:t>
            </a:r>
            <a:r>
              <a:rPr lang="en-US" altLang="ja-JP" sz="2000" dirty="0" smtClean="0"/>
              <a:t>1mg/ml</a:t>
            </a:r>
            <a:r>
              <a:rPr lang="ja-JP" altLang="en-US" sz="2000" dirty="0" smtClean="0"/>
              <a:t>を</a:t>
            </a:r>
            <a:endParaRPr lang="en-US" altLang="ja-JP" sz="2000" dirty="0" smtClean="0"/>
          </a:p>
          <a:p>
            <a:r>
              <a:rPr lang="ja-JP" altLang="en-US" sz="2000" dirty="0"/>
              <a:t>　</a:t>
            </a:r>
            <a:r>
              <a:rPr lang="ja-JP" altLang="en-US" sz="2000" dirty="0" smtClean="0"/>
              <a:t>　　　</a:t>
            </a:r>
            <a:r>
              <a:rPr lang="en-US" altLang="ja-JP" sz="2000" dirty="0" smtClean="0"/>
              <a:t>5000</a:t>
            </a:r>
            <a:r>
              <a:rPr lang="ja-JP" altLang="en-US" sz="2000" dirty="0" smtClean="0"/>
              <a:t>倍希釈し、</a:t>
            </a:r>
            <a:r>
              <a:rPr lang="en-US" altLang="ja-JP" sz="2000" dirty="0" smtClean="0"/>
              <a:t>100μ</a:t>
            </a:r>
            <a:r>
              <a:rPr lang="en-US" altLang="ja-JP" sz="2000" dirty="0"/>
              <a:t>l</a:t>
            </a:r>
            <a:r>
              <a:rPr lang="ja-JP" altLang="en-US" sz="2000" dirty="0" smtClean="0"/>
              <a:t>加え１時間インキュベートした</a:t>
            </a:r>
            <a:endParaRPr lang="en-US" altLang="ja-JP" sz="2000" dirty="0" smtClean="0"/>
          </a:p>
          <a:p>
            <a:r>
              <a:rPr lang="en-US" altLang="ja-JP" sz="2000" dirty="0"/>
              <a:t> </a:t>
            </a:r>
            <a:r>
              <a:rPr lang="en-US" altLang="ja-JP" sz="2000" dirty="0" smtClean="0"/>
              <a:t>  </a:t>
            </a:r>
            <a:r>
              <a:rPr lang="ja-JP" altLang="en-US" sz="2000" dirty="0" smtClean="0"/>
              <a:t>（</a:t>
            </a:r>
            <a:r>
              <a:rPr lang="en-US" altLang="ja-JP" sz="2000" dirty="0" smtClean="0"/>
              <a:t>ⅳ</a:t>
            </a:r>
            <a:r>
              <a:rPr lang="ja-JP" altLang="en-US" sz="2000" dirty="0" smtClean="0"/>
              <a:t>） 洗浄後、</a:t>
            </a:r>
            <a:r>
              <a:rPr lang="en-US" altLang="ja-JP" sz="2000" dirty="0" smtClean="0"/>
              <a:t>CDP-Star</a:t>
            </a:r>
            <a:r>
              <a:rPr lang="ja-JP" altLang="en-US" sz="2000" dirty="0" smtClean="0"/>
              <a:t>を</a:t>
            </a:r>
            <a:r>
              <a:rPr lang="en-US" altLang="ja-JP" sz="2000" dirty="0" smtClean="0"/>
              <a:t>100μl</a:t>
            </a:r>
            <a:r>
              <a:rPr lang="ja-JP" altLang="en-US" sz="2000" dirty="0" smtClean="0"/>
              <a:t>加え、</a:t>
            </a:r>
            <a:r>
              <a:rPr lang="en-US" altLang="ja-JP" sz="2000" dirty="0" smtClean="0"/>
              <a:t>25</a:t>
            </a:r>
            <a:r>
              <a:rPr lang="ja-JP" altLang="en-US" sz="2000" dirty="0" smtClean="0"/>
              <a:t>℃で</a:t>
            </a:r>
            <a:r>
              <a:rPr lang="en-US" altLang="ja-JP" sz="2000" dirty="0" smtClean="0"/>
              <a:t>5</a:t>
            </a:r>
            <a:r>
              <a:rPr lang="ja-JP" altLang="en-US" sz="2000" dirty="0" smtClean="0"/>
              <a:t>分間インキュベートした</a:t>
            </a:r>
            <a:endParaRPr lang="en-US" altLang="ja-JP" sz="2000" dirty="0" smtClean="0"/>
          </a:p>
          <a:p>
            <a:r>
              <a:rPr lang="ja-JP" altLang="en-US" sz="2000" dirty="0"/>
              <a:t>　</a:t>
            </a:r>
            <a:r>
              <a:rPr lang="ja-JP" altLang="en-US" sz="2000" dirty="0" smtClean="0"/>
              <a:t>（</a:t>
            </a:r>
            <a:r>
              <a:rPr lang="en-US" altLang="ja-JP" sz="2000" dirty="0" smtClean="0"/>
              <a:t>ⅴ</a:t>
            </a:r>
            <a:r>
              <a:rPr lang="ja-JP" altLang="en-US" sz="2000" dirty="0" smtClean="0"/>
              <a:t>） 化学発光を測定した</a:t>
            </a:r>
            <a:endParaRPr lang="en-US" altLang="ja-JP" sz="2000" dirty="0" smtClean="0"/>
          </a:p>
          <a:p>
            <a:endParaRPr lang="en-US" altLang="ja-JP" sz="2000" dirty="0"/>
          </a:p>
          <a:p>
            <a:endParaRPr lang="en-US" altLang="ja-JP" sz="2000" dirty="0" smtClean="0"/>
          </a:p>
          <a:p>
            <a:r>
              <a:rPr lang="ja-JP" altLang="en-US" sz="2000" dirty="0"/>
              <a:t>　</a:t>
            </a:r>
            <a:endParaRPr lang="en-US" altLang="ja-JP" sz="2000" dirty="0" smtClean="0"/>
          </a:p>
          <a:p>
            <a:r>
              <a:rPr lang="ja-JP" altLang="en-US" sz="2000" dirty="0"/>
              <a:t>　</a:t>
            </a:r>
            <a:r>
              <a:rPr lang="ja-JP" altLang="en-US" sz="2000" dirty="0" smtClean="0"/>
              <a:t>　　</a:t>
            </a:r>
            <a:endParaRPr lang="en-US" altLang="ja-JP" sz="2000" dirty="0" smtClean="0"/>
          </a:p>
          <a:p>
            <a:r>
              <a:rPr lang="ja-JP" altLang="en-US" sz="2400" dirty="0"/>
              <a:t>　</a:t>
            </a:r>
            <a:r>
              <a:rPr lang="ja-JP" altLang="en-US" sz="2400" dirty="0" smtClean="0"/>
              <a:t>　</a:t>
            </a:r>
            <a:endParaRPr kumimoji="1" lang="ja-JP" altLang="en-US" sz="2400" dirty="0"/>
          </a:p>
        </p:txBody>
      </p:sp>
      <p:sp>
        <p:nvSpPr>
          <p:cNvPr id="10" name="正方形/長方形 9"/>
          <p:cNvSpPr/>
          <p:nvPr/>
        </p:nvSpPr>
        <p:spPr>
          <a:xfrm>
            <a:off x="179512" y="2204864"/>
            <a:ext cx="8712968" cy="352839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 name="テキスト ボックス 10"/>
          <p:cNvSpPr txBox="1"/>
          <p:nvPr/>
        </p:nvSpPr>
        <p:spPr>
          <a:xfrm>
            <a:off x="179512" y="332656"/>
            <a:ext cx="8568952" cy="707886"/>
          </a:xfrm>
          <a:prstGeom prst="rect">
            <a:avLst/>
          </a:prstGeom>
          <a:noFill/>
        </p:spPr>
        <p:txBody>
          <a:bodyPr wrap="square" rtlCol="0">
            <a:spAutoFit/>
          </a:bodyPr>
          <a:lstStyle/>
          <a:p>
            <a:r>
              <a:rPr kumimoji="1" lang="ja-JP" altLang="en-US" sz="4000" dirty="0" smtClean="0"/>
              <a:t>最適濃度条件の決定</a:t>
            </a:r>
            <a:endParaRPr kumimoji="1" lang="ja-JP" altLang="en-US" sz="4000" dirty="0"/>
          </a:p>
        </p:txBody>
      </p:sp>
    </p:spTree>
    <p:extLst>
      <p:ext uri="{BB962C8B-B14F-4D97-AF65-F5344CB8AC3E}">
        <p14:creationId xmlns:p14="http://schemas.microsoft.com/office/powerpoint/2010/main" val="322983786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 name="Rectangle 30"/>
          <p:cNvSpPr>
            <a:spLocks noChangeArrowheads="1"/>
          </p:cNvSpPr>
          <p:nvPr/>
        </p:nvSpPr>
        <p:spPr bwMode="auto">
          <a:xfrm>
            <a:off x="323528" y="446906"/>
            <a:ext cx="8712968" cy="3198118"/>
          </a:xfrm>
          <a:prstGeom prst="rect">
            <a:avLst/>
          </a:prstGeom>
          <a:solidFill>
            <a:srgbClr val="FFFF99"/>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ltLang="ja-JP" sz="2400" dirty="0" smtClean="0"/>
          </a:p>
          <a:p>
            <a:endParaRPr lang="en-US" altLang="ja-JP" sz="2400" dirty="0" smtClean="0"/>
          </a:p>
          <a:p>
            <a:r>
              <a:rPr lang="en-US" altLang="ja-JP" sz="2800" dirty="0" smtClean="0"/>
              <a:t>◆</a:t>
            </a:r>
            <a:r>
              <a:rPr lang="ja-JP" altLang="en-US" sz="2800" dirty="0" smtClean="0"/>
              <a:t>特徴</a:t>
            </a:r>
            <a:endParaRPr lang="en-US" altLang="ja-JP" sz="2800" dirty="0" smtClean="0"/>
          </a:p>
          <a:p>
            <a:r>
              <a:rPr lang="ja-JP" altLang="en-US" sz="2800" dirty="0"/>
              <a:t>　</a:t>
            </a:r>
            <a:r>
              <a:rPr lang="ja-JP" altLang="en-US" sz="2800" dirty="0" smtClean="0"/>
              <a:t>　</a:t>
            </a:r>
            <a:r>
              <a:rPr lang="ja-JP" altLang="en-US" sz="2400" dirty="0" smtClean="0"/>
              <a:t>・操作が簡便であり、測定が可能である</a:t>
            </a:r>
            <a:endParaRPr lang="en-US" altLang="ja-JP" sz="2400" dirty="0" smtClean="0"/>
          </a:p>
          <a:p>
            <a:r>
              <a:rPr lang="en-US" altLang="ja-JP" sz="2400" dirty="0"/>
              <a:t> </a:t>
            </a:r>
            <a:r>
              <a:rPr lang="en-US" altLang="ja-JP" sz="2400" dirty="0" smtClean="0"/>
              <a:t>      </a:t>
            </a:r>
            <a:r>
              <a:rPr lang="ja-JP" altLang="en-US" sz="2400" dirty="0" smtClean="0"/>
              <a:t>・結果が迅速に出せ、目視で確認できる</a:t>
            </a:r>
            <a:endParaRPr lang="en-US" altLang="ja-JP" sz="2400" dirty="0" smtClean="0"/>
          </a:p>
          <a:p>
            <a:r>
              <a:rPr lang="en-US" altLang="ja-JP" sz="2400" dirty="0" smtClean="0"/>
              <a:t> </a:t>
            </a:r>
            <a:r>
              <a:rPr lang="ja-JP" altLang="en-US" sz="2400" dirty="0" smtClean="0"/>
              <a:t>　　・検体量が少なくて済み、負担が少ない</a:t>
            </a:r>
            <a:endParaRPr lang="en-US" altLang="ja-JP" sz="2400" dirty="0" smtClean="0"/>
          </a:p>
          <a:p>
            <a:r>
              <a:rPr lang="ja-JP" altLang="en-US" sz="2400" dirty="0" smtClean="0"/>
              <a:t>　　 </a:t>
            </a:r>
            <a:endParaRPr lang="en-US" altLang="ja-JP" sz="2400" dirty="0" smtClean="0"/>
          </a:p>
          <a:p>
            <a:r>
              <a:rPr lang="ja-JP" altLang="en-US" sz="2400" dirty="0"/>
              <a:t>　</a:t>
            </a:r>
            <a:r>
              <a:rPr lang="ja-JP" altLang="en-US" sz="2400" dirty="0" smtClean="0"/>
              <a:t>　・しかしながら、抗体の固定化の際の失活などの点から</a:t>
            </a:r>
            <a:endParaRPr lang="en-US" altLang="ja-JP" sz="2400" dirty="0" smtClean="0"/>
          </a:p>
          <a:p>
            <a:r>
              <a:rPr lang="ja-JP" altLang="en-US" sz="2400" dirty="0"/>
              <a:t>　</a:t>
            </a:r>
            <a:r>
              <a:rPr lang="ja-JP" altLang="en-US" sz="2400" dirty="0" smtClean="0"/>
              <a:t>　　</a:t>
            </a:r>
            <a:r>
              <a:rPr lang="en-US" altLang="ja-JP" sz="2400" dirty="0" smtClean="0"/>
              <a:t>ELISA</a:t>
            </a:r>
            <a:r>
              <a:rPr lang="ja-JP" altLang="en-US" sz="2400" dirty="0"/>
              <a:t>法</a:t>
            </a:r>
            <a:r>
              <a:rPr lang="ja-JP" altLang="en-US" sz="2400" dirty="0" smtClean="0"/>
              <a:t>に比べ感度が低く、早期の診断には向いていない</a:t>
            </a:r>
            <a:endParaRPr lang="en-US" altLang="ja-JP" sz="2400" dirty="0" smtClean="0"/>
          </a:p>
          <a:p>
            <a:r>
              <a:rPr lang="ja-JP" altLang="en-US" sz="2400" dirty="0"/>
              <a:t>　</a:t>
            </a:r>
            <a:r>
              <a:rPr lang="ja-JP" altLang="en-US" sz="2400" dirty="0" smtClean="0"/>
              <a:t>　</a:t>
            </a:r>
            <a:endParaRPr lang="en-US" altLang="ja-JP" sz="2800" dirty="0" smtClean="0"/>
          </a:p>
          <a:p>
            <a:endParaRPr lang="ja-JP" altLang="en-US" dirty="0"/>
          </a:p>
        </p:txBody>
      </p:sp>
      <p:sp>
        <p:nvSpPr>
          <p:cNvPr id="111" name="下矢印 110"/>
          <p:cNvSpPr/>
          <p:nvPr/>
        </p:nvSpPr>
        <p:spPr>
          <a:xfrm>
            <a:off x="3995936" y="3789040"/>
            <a:ext cx="936104" cy="792088"/>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2" name="テキスト ボックス 111"/>
          <p:cNvSpPr txBox="1"/>
          <p:nvPr/>
        </p:nvSpPr>
        <p:spPr>
          <a:xfrm>
            <a:off x="791580" y="4797152"/>
            <a:ext cx="7344816" cy="584775"/>
          </a:xfrm>
          <a:prstGeom prst="rect">
            <a:avLst/>
          </a:prstGeom>
          <a:noFill/>
        </p:spPr>
        <p:txBody>
          <a:bodyPr wrap="square" rtlCol="0">
            <a:spAutoFit/>
          </a:bodyPr>
          <a:lstStyle/>
          <a:p>
            <a:pPr algn="ctr"/>
            <a:endParaRPr kumimoji="1" lang="en-US" altLang="ja-JP" sz="3200" dirty="0" smtClean="0"/>
          </a:p>
        </p:txBody>
      </p:sp>
      <p:sp>
        <p:nvSpPr>
          <p:cNvPr id="2" name="テキスト ボックス 1"/>
          <p:cNvSpPr txBox="1"/>
          <p:nvPr/>
        </p:nvSpPr>
        <p:spPr>
          <a:xfrm>
            <a:off x="323528" y="4806468"/>
            <a:ext cx="8712968" cy="954107"/>
          </a:xfrm>
          <a:prstGeom prst="rect">
            <a:avLst/>
          </a:prstGeom>
          <a:noFill/>
        </p:spPr>
        <p:txBody>
          <a:bodyPr wrap="square" rtlCol="0">
            <a:spAutoFit/>
          </a:bodyPr>
          <a:lstStyle/>
          <a:p>
            <a:pPr algn="ctr"/>
            <a:r>
              <a:rPr kumimoji="1" lang="ja-JP" altLang="en-US" sz="2800" dirty="0" smtClean="0"/>
              <a:t>より診断の正確性を高め、多くの診断に応用するために検出感度を向上させることが重大な課題となっている</a:t>
            </a:r>
            <a:endParaRPr kumimoji="1" lang="ja-JP" altLang="en-US" sz="2800" dirty="0"/>
          </a:p>
        </p:txBody>
      </p:sp>
    </p:spTree>
    <p:extLst>
      <p:ext uri="{BB962C8B-B14F-4D97-AF65-F5344CB8AC3E}">
        <p14:creationId xmlns:p14="http://schemas.microsoft.com/office/powerpoint/2010/main" val="1136890440"/>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グラフ 3"/>
          <p:cNvGraphicFramePr>
            <a:graphicFrameLocks/>
          </p:cNvGraphicFramePr>
          <p:nvPr>
            <p:extLst>
              <p:ext uri="{D42A27DB-BD31-4B8C-83A1-F6EECF244321}">
                <p14:modId xmlns:p14="http://schemas.microsoft.com/office/powerpoint/2010/main" val="3556788129"/>
              </p:ext>
            </p:extLst>
          </p:nvPr>
        </p:nvGraphicFramePr>
        <p:xfrm>
          <a:off x="899592" y="476672"/>
          <a:ext cx="7380312" cy="3600400"/>
        </p:xfrm>
        <a:graphic>
          <a:graphicData uri="http://schemas.openxmlformats.org/drawingml/2006/chart">
            <c:chart xmlns:c="http://schemas.openxmlformats.org/drawingml/2006/chart" xmlns:r="http://schemas.openxmlformats.org/officeDocument/2006/relationships" r:id="rId2"/>
          </a:graphicData>
        </a:graphic>
      </p:graphicFrame>
      <p:sp>
        <p:nvSpPr>
          <p:cNvPr id="6" name="テキスト ボックス 5"/>
          <p:cNvSpPr txBox="1"/>
          <p:nvPr/>
        </p:nvSpPr>
        <p:spPr>
          <a:xfrm>
            <a:off x="0" y="4437112"/>
            <a:ext cx="8964488" cy="2000548"/>
          </a:xfrm>
          <a:prstGeom prst="rect">
            <a:avLst/>
          </a:prstGeom>
          <a:noFill/>
        </p:spPr>
        <p:txBody>
          <a:bodyPr wrap="square" rtlCol="0">
            <a:spAutoFit/>
          </a:bodyPr>
          <a:lstStyle/>
          <a:p>
            <a:r>
              <a:rPr lang="ja-JP" altLang="en-US" sz="2400" dirty="0" smtClean="0"/>
              <a:t>・</a:t>
            </a:r>
            <a:r>
              <a:rPr lang="en-US" altLang="ja-JP" sz="2000" dirty="0" smtClean="0"/>
              <a:t>Nitrocellulose</a:t>
            </a:r>
            <a:r>
              <a:rPr lang="ja-JP" altLang="en-US" sz="2000" dirty="0" smtClean="0"/>
              <a:t>では濃度が高くなるにつれ緩やかに固定化量が増え、</a:t>
            </a:r>
            <a:endParaRPr lang="en-US" altLang="ja-JP" sz="2000" dirty="0" smtClean="0"/>
          </a:p>
          <a:p>
            <a:r>
              <a:rPr kumimoji="1" lang="ja-JP" altLang="en-US" sz="2000" dirty="0"/>
              <a:t>　</a:t>
            </a:r>
            <a:r>
              <a:rPr kumimoji="1" lang="en-US" altLang="ja-JP" sz="2000" dirty="0" smtClean="0"/>
              <a:t>Hydrophilic PVDF</a:t>
            </a:r>
            <a:r>
              <a:rPr kumimoji="1" lang="ja-JP" altLang="en-US" sz="2000" dirty="0" smtClean="0"/>
              <a:t>では</a:t>
            </a:r>
            <a:r>
              <a:rPr kumimoji="1" lang="en-US" altLang="ja-JP" sz="2000" dirty="0" smtClean="0"/>
              <a:t>1</a:t>
            </a:r>
            <a:r>
              <a:rPr lang="en-US" altLang="ja-JP" sz="2000" dirty="0" smtClean="0"/>
              <a:t>μM</a:t>
            </a:r>
            <a:r>
              <a:rPr lang="ja-JP" altLang="en-US" sz="2000" dirty="0" smtClean="0"/>
              <a:t>で固定化量は飽和していると考えられる</a:t>
            </a:r>
            <a:endParaRPr lang="en-US" altLang="ja-JP" sz="2000" dirty="0" smtClean="0"/>
          </a:p>
          <a:p>
            <a:endParaRPr kumimoji="1" lang="en-US" altLang="ja-JP" sz="2000" dirty="0"/>
          </a:p>
          <a:p>
            <a:r>
              <a:rPr lang="ja-JP" altLang="en-US" sz="2000" dirty="0" smtClean="0"/>
              <a:t>・ しかしながらどの条件においても</a:t>
            </a:r>
            <a:r>
              <a:rPr lang="en-US" altLang="ja-JP" sz="2000" dirty="0" smtClean="0"/>
              <a:t>Hydrophilic PVDF</a:t>
            </a:r>
            <a:r>
              <a:rPr lang="ja-JP" altLang="en-US" sz="2000" dirty="0" smtClean="0"/>
              <a:t>の方が極端に高いシグナルを</a:t>
            </a:r>
            <a:endParaRPr lang="en-US" altLang="ja-JP" sz="2000" dirty="0" smtClean="0"/>
          </a:p>
          <a:p>
            <a:r>
              <a:rPr lang="ja-JP" altLang="en-US" sz="2000" dirty="0"/>
              <a:t>　</a:t>
            </a:r>
            <a:r>
              <a:rPr lang="ja-JP" altLang="en-US" sz="2000" dirty="0" smtClean="0"/>
              <a:t>示しているため、以降</a:t>
            </a:r>
            <a:r>
              <a:rPr lang="en-US" altLang="ja-JP" sz="2000" dirty="0" smtClean="0"/>
              <a:t>5μM</a:t>
            </a:r>
            <a:r>
              <a:rPr lang="ja-JP" altLang="en-US" sz="2000" dirty="0" smtClean="0"/>
              <a:t>で十分にメンブレンに</a:t>
            </a:r>
            <a:r>
              <a:rPr lang="en-US" altLang="ja-JP" sz="2000" dirty="0" smtClean="0"/>
              <a:t>Ligand DNA</a:t>
            </a:r>
            <a:r>
              <a:rPr lang="ja-JP" altLang="en-US" sz="2000" dirty="0" smtClean="0"/>
              <a:t>が固定化できるとして</a:t>
            </a:r>
            <a:endParaRPr lang="en-US" altLang="ja-JP" sz="2000" dirty="0" smtClean="0"/>
          </a:p>
          <a:p>
            <a:r>
              <a:rPr lang="ja-JP" altLang="en-US" sz="2000" dirty="0"/>
              <a:t>　</a:t>
            </a:r>
            <a:r>
              <a:rPr lang="ja-JP" altLang="en-US" sz="2000" dirty="0" smtClean="0"/>
              <a:t>実験を進める。</a:t>
            </a:r>
            <a:endParaRPr lang="en-US" altLang="ja-JP" sz="2000" dirty="0" smtClean="0"/>
          </a:p>
        </p:txBody>
      </p:sp>
      <p:sp>
        <p:nvSpPr>
          <p:cNvPr id="7" name="正方形/長方形 6"/>
          <p:cNvSpPr/>
          <p:nvPr/>
        </p:nvSpPr>
        <p:spPr>
          <a:xfrm>
            <a:off x="72008" y="4293096"/>
            <a:ext cx="8964488" cy="2376264"/>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428542695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テキスト ボックス 2"/>
          <p:cNvSpPr txBox="1"/>
          <p:nvPr/>
        </p:nvSpPr>
        <p:spPr>
          <a:xfrm>
            <a:off x="179512" y="332656"/>
            <a:ext cx="8784976" cy="6309420"/>
          </a:xfrm>
          <a:prstGeom prst="rect">
            <a:avLst/>
          </a:prstGeom>
          <a:noFill/>
        </p:spPr>
        <p:txBody>
          <a:bodyPr wrap="square" rtlCol="0">
            <a:spAutoFit/>
          </a:bodyPr>
          <a:lstStyle/>
          <a:p>
            <a:r>
              <a:rPr kumimoji="1" lang="ja-JP" altLang="en-US" sz="3200" dirty="0" smtClean="0"/>
              <a:t>② 抗体の固定化量の測定</a:t>
            </a:r>
            <a:endParaRPr kumimoji="1" lang="en-US" altLang="ja-JP" sz="3200" dirty="0" smtClean="0"/>
          </a:p>
          <a:p>
            <a:r>
              <a:rPr lang="ja-JP" altLang="en-US" sz="2000" b="1" u="sng" dirty="0" smtClean="0"/>
              <a:t>（抗体モデルとして、抗</a:t>
            </a:r>
            <a:r>
              <a:rPr lang="en-US" altLang="ja-JP" sz="2000" b="1" u="sng" dirty="0" smtClean="0"/>
              <a:t>CAB</a:t>
            </a:r>
            <a:r>
              <a:rPr lang="ja-JP" altLang="en-US" sz="2000" b="1" u="sng" dirty="0" smtClean="0"/>
              <a:t>抗体に前回と同じ方法でコモンタグを導入し使用した）</a:t>
            </a:r>
            <a:endParaRPr lang="en-US" altLang="ja-JP" sz="2000" b="1" u="sng" dirty="0" smtClean="0"/>
          </a:p>
          <a:p>
            <a:endParaRPr lang="en-US" altLang="ja-JP" sz="2000" dirty="0" smtClean="0"/>
          </a:p>
          <a:p>
            <a:r>
              <a:rPr lang="ja-JP" altLang="en-US" sz="2000" dirty="0" smtClean="0"/>
              <a:t>＜操作＞</a:t>
            </a:r>
            <a:endParaRPr lang="en-US" altLang="ja-JP" sz="2000" dirty="0"/>
          </a:p>
          <a:p>
            <a:r>
              <a:rPr lang="ja-JP" altLang="en-US" sz="2400" dirty="0" smtClean="0"/>
              <a:t>　</a:t>
            </a:r>
            <a:r>
              <a:rPr lang="ja-JP" altLang="en-US" sz="2000" dirty="0" smtClean="0"/>
              <a:t>（</a:t>
            </a:r>
            <a:r>
              <a:rPr lang="en-US" altLang="ja-JP" sz="2000" dirty="0" smtClean="0"/>
              <a:t>ⅰ</a:t>
            </a:r>
            <a:r>
              <a:rPr lang="ja-JP" altLang="en-US" sz="2000" dirty="0" smtClean="0"/>
              <a:t>）</a:t>
            </a:r>
            <a:r>
              <a:rPr lang="en-US" altLang="ja-JP" sz="2000" dirty="0" smtClean="0"/>
              <a:t>Nitrocellulose</a:t>
            </a:r>
            <a:r>
              <a:rPr lang="ja-JP" altLang="en-US" sz="2000" dirty="0" smtClean="0"/>
              <a:t>と</a:t>
            </a:r>
            <a:r>
              <a:rPr lang="en-US" altLang="ja-JP" sz="2000" dirty="0" smtClean="0"/>
              <a:t>Hydrophilic</a:t>
            </a:r>
            <a:r>
              <a:rPr lang="ja-JP" altLang="en-US" sz="2000" dirty="0" smtClean="0"/>
              <a:t>　</a:t>
            </a:r>
            <a:r>
              <a:rPr lang="en-US" altLang="ja-JP" sz="2000" dirty="0" smtClean="0"/>
              <a:t>PVDF</a:t>
            </a:r>
            <a:r>
              <a:rPr lang="ja-JP" altLang="en-US" sz="2000" dirty="0" smtClean="0"/>
              <a:t>において、</a:t>
            </a:r>
            <a:endParaRPr lang="en-US" altLang="ja-JP" sz="2000" dirty="0" smtClean="0"/>
          </a:p>
          <a:p>
            <a:r>
              <a:rPr lang="ja-JP" altLang="en-US" sz="2000" dirty="0" smtClean="0"/>
              <a:t>　　　　　　　①</a:t>
            </a:r>
            <a:r>
              <a:rPr lang="en-US" altLang="ja-JP" sz="2000" dirty="0" smtClean="0"/>
              <a:t>Ligand </a:t>
            </a:r>
            <a:r>
              <a:rPr lang="ja-JP" altLang="en-US" sz="2000" dirty="0" smtClean="0"/>
              <a:t> </a:t>
            </a:r>
            <a:r>
              <a:rPr lang="en-US" altLang="ja-JP" sz="2000" dirty="0" smtClean="0"/>
              <a:t>DNA</a:t>
            </a:r>
            <a:r>
              <a:rPr lang="ja-JP" altLang="en-US" sz="2000" dirty="0" smtClean="0"/>
              <a:t>を固定化し、コモンタグ</a:t>
            </a:r>
            <a:r>
              <a:rPr lang="en-US" altLang="ja-JP" sz="2000" dirty="0" smtClean="0"/>
              <a:t>-</a:t>
            </a:r>
            <a:r>
              <a:rPr lang="en-US" altLang="ja-JP" sz="2000" dirty="0" err="1" smtClean="0"/>
              <a:t>IgG</a:t>
            </a:r>
            <a:r>
              <a:rPr lang="ja-JP" altLang="en-US" sz="2000" dirty="0" smtClean="0"/>
              <a:t>を加えるもの</a:t>
            </a:r>
            <a:endParaRPr lang="en-US" altLang="ja-JP" sz="2000" dirty="0" smtClean="0"/>
          </a:p>
          <a:p>
            <a:r>
              <a:rPr lang="ja-JP" altLang="en-US" sz="2000" dirty="0"/>
              <a:t>　　　　</a:t>
            </a:r>
            <a:r>
              <a:rPr lang="ja-JP" altLang="en-US" sz="2000" dirty="0" smtClean="0"/>
              <a:t>　　　②</a:t>
            </a:r>
            <a:r>
              <a:rPr lang="en-US" altLang="ja-JP" sz="2000" dirty="0"/>
              <a:t>Ligand  DNA</a:t>
            </a:r>
            <a:r>
              <a:rPr lang="ja-JP" altLang="en-US" sz="2000" dirty="0"/>
              <a:t>を固定化せずにコモンタグ</a:t>
            </a:r>
            <a:r>
              <a:rPr lang="en-US" altLang="ja-JP" sz="2000" dirty="0"/>
              <a:t>-</a:t>
            </a:r>
            <a:r>
              <a:rPr lang="en-US" altLang="ja-JP" sz="2000" dirty="0" err="1"/>
              <a:t>IgG</a:t>
            </a:r>
            <a:r>
              <a:rPr lang="ja-JP" altLang="en-US" sz="2000" dirty="0"/>
              <a:t>を加えるもの</a:t>
            </a:r>
            <a:endParaRPr lang="en-US" altLang="ja-JP" sz="2000" dirty="0"/>
          </a:p>
          <a:p>
            <a:r>
              <a:rPr lang="ja-JP" altLang="en-US" sz="2000" dirty="0" smtClean="0"/>
              <a:t>　　　　　　　　　　　　　　　　　　　　</a:t>
            </a:r>
            <a:r>
              <a:rPr lang="ja-JP" altLang="en-US" sz="2000" dirty="0" err="1" smtClean="0"/>
              <a:t>の</a:t>
            </a:r>
            <a:r>
              <a:rPr lang="en-US" altLang="ja-JP" sz="2000" dirty="0" smtClean="0"/>
              <a:t>2</a:t>
            </a:r>
            <a:r>
              <a:rPr lang="ja-JP" altLang="en-US" sz="2000" dirty="0" smtClean="0"/>
              <a:t>条件</a:t>
            </a:r>
            <a:r>
              <a:rPr lang="ja-JP" altLang="en-US" sz="2000" dirty="0"/>
              <a:t>で濃度が振れるようメンブレンを用意した</a:t>
            </a:r>
            <a:endParaRPr lang="en-US" altLang="ja-JP" sz="2000" dirty="0"/>
          </a:p>
          <a:p>
            <a:endParaRPr lang="en-US" altLang="ja-JP" sz="2000" dirty="0" smtClean="0"/>
          </a:p>
          <a:p>
            <a:r>
              <a:rPr lang="ja-JP" altLang="en-US" sz="2000" dirty="0" smtClean="0"/>
              <a:t>　（</a:t>
            </a:r>
            <a:r>
              <a:rPr lang="en-US" altLang="ja-JP" sz="2000" dirty="0" smtClean="0"/>
              <a:t>ⅱ</a:t>
            </a:r>
            <a:r>
              <a:rPr lang="ja-JP" altLang="en-US" sz="2000" dirty="0" smtClean="0"/>
              <a:t>）①に </a:t>
            </a:r>
            <a:r>
              <a:rPr lang="en-US" altLang="ja-JP" sz="2000" dirty="0" smtClean="0"/>
              <a:t>Ligand-DNA</a:t>
            </a:r>
            <a:r>
              <a:rPr lang="ja-JP" altLang="en-US" sz="2000" dirty="0" smtClean="0"/>
              <a:t>を</a:t>
            </a:r>
            <a:r>
              <a:rPr lang="en-US" altLang="ja-JP" sz="2000" dirty="0" smtClean="0"/>
              <a:t>5μM</a:t>
            </a:r>
            <a:r>
              <a:rPr lang="ja-JP" altLang="en-US" sz="2000" dirty="0" smtClean="0"/>
              <a:t>の濃度で</a:t>
            </a:r>
            <a:r>
              <a:rPr lang="en-US" altLang="ja-JP" sz="2000" dirty="0" smtClean="0"/>
              <a:t>2μl</a:t>
            </a:r>
            <a:r>
              <a:rPr lang="ja-JP" altLang="en-US" sz="2000" dirty="0" smtClean="0"/>
              <a:t>滴下し風乾させた</a:t>
            </a:r>
            <a:endParaRPr lang="en-US" altLang="ja-JP" sz="2000" dirty="0" smtClean="0"/>
          </a:p>
          <a:p>
            <a:r>
              <a:rPr lang="ja-JP" altLang="en-US" sz="2000" dirty="0" smtClean="0"/>
              <a:t>　（</a:t>
            </a:r>
            <a:r>
              <a:rPr lang="en-US" altLang="ja-JP" sz="2000" dirty="0"/>
              <a:t>ⅲ</a:t>
            </a:r>
            <a:r>
              <a:rPr lang="ja-JP" altLang="en-US" sz="2000" dirty="0" smtClean="0"/>
              <a:t>）</a:t>
            </a:r>
            <a:r>
              <a:rPr lang="ja-JP" altLang="en-US" sz="2000" dirty="0"/>
              <a:t>風乾後、</a:t>
            </a:r>
            <a:r>
              <a:rPr lang="en-US" altLang="ja-JP" sz="2000" dirty="0"/>
              <a:t>UV</a:t>
            </a:r>
            <a:r>
              <a:rPr lang="ja-JP" altLang="en-US" sz="2000" dirty="0"/>
              <a:t>クロスリンカーにより</a:t>
            </a:r>
            <a:r>
              <a:rPr lang="en-US" altLang="ja-JP" sz="2000" dirty="0"/>
              <a:t>350mJ/cm^2</a:t>
            </a:r>
            <a:r>
              <a:rPr lang="ja-JP" altLang="en-US" sz="2000" dirty="0"/>
              <a:t>で２度照射し固定化</a:t>
            </a:r>
            <a:r>
              <a:rPr lang="ja-JP" altLang="en-US" sz="2000" dirty="0" smtClean="0"/>
              <a:t>した</a:t>
            </a:r>
            <a:endParaRPr lang="en-US" altLang="ja-JP" sz="2000" dirty="0" smtClean="0"/>
          </a:p>
          <a:p>
            <a:r>
              <a:rPr lang="ja-JP" altLang="en-US" sz="2000" dirty="0" smtClean="0"/>
              <a:t>　（</a:t>
            </a:r>
            <a:r>
              <a:rPr lang="en-US" altLang="ja-JP" sz="2000" dirty="0" smtClean="0"/>
              <a:t>ⅳ</a:t>
            </a:r>
            <a:r>
              <a:rPr lang="ja-JP" altLang="en-US" sz="2000" dirty="0" smtClean="0"/>
              <a:t>）洗浄後、①、②両方にコモンタグ</a:t>
            </a:r>
            <a:r>
              <a:rPr lang="en-US" altLang="ja-JP" sz="2000" dirty="0" smtClean="0"/>
              <a:t>-</a:t>
            </a:r>
            <a:r>
              <a:rPr lang="ja-JP" altLang="en-US" sz="2000" dirty="0" smtClean="0"/>
              <a:t>抗</a:t>
            </a:r>
            <a:r>
              <a:rPr lang="en-US" altLang="ja-JP" sz="2000" dirty="0" smtClean="0"/>
              <a:t>CAB</a:t>
            </a:r>
            <a:r>
              <a:rPr lang="ja-JP" altLang="en-US" sz="2000" dirty="0" smtClean="0"/>
              <a:t>抗体の濃度を</a:t>
            </a:r>
            <a:r>
              <a:rPr lang="en-US" altLang="ja-JP" sz="2000" dirty="0" smtClean="0"/>
              <a:t>100,50,10,1μg/ml</a:t>
            </a:r>
            <a:r>
              <a:rPr lang="ja-JP" altLang="en-US" sz="2000" dirty="0" smtClean="0"/>
              <a:t>と</a:t>
            </a:r>
            <a:endParaRPr lang="en-US" altLang="ja-JP" sz="2000" dirty="0" smtClean="0"/>
          </a:p>
          <a:p>
            <a:r>
              <a:rPr lang="ja-JP" altLang="en-US" sz="2000" dirty="0"/>
              <a:t>　</a:t>
            </a:r>
            <a:r>
              <a:rPr lang="ja-JP" altLang="en-US" sz="2000" dirty="0" smtClean="0"/>
              <a:t>　　　ふり</a:t>
            </a:r>
            <a:r>
              <a:rPr lang="ja-JP" altLang="en-US" sz="2000" dirty="0"/>
              <a:t>、</a:t>
            </a:r>
            <a:r>
              <a:rPr lang="en-US" altLang="ja-JP" sz="2000" dirty="0" smtClean="0"/>
              <a:t>20μl</a:t>
            </a:r>
            <a:r>
              <a:rPr lang="ja-JP" altLang="en-US" sz="2000" dirty="0" smtClean="0"/>
              <a:t>滴下し</a:t>
            </a:r>
            <a:r>
              <a:rPr lang="en-US" altLang="ja-JP" sz="2000" dirty="0" smtClean="0"/>
              <a:t>25</a:t>
            </a:r>
            <a:r>
              <a:rPr lang="ja-JP" altLang="en-US" sz="2000" dirty="0" smtClean="0"/>
              <a:t>℃で</a:t>
            </a:r>
            <a:r>
              <a:rPr lang="en-US" altLang="ja-JP" sz="2000" dirty="0" smtClean="0"/>
              <a:t>1</a:t>
            </a:r>
            <a:r>
              <a:rPr lang="ja-JP" altLang="en-US" sz="2000" dirty="0" smtClean="0"/>
              <a:t>時間インキュベートした</a:t>
            </a:r>
            <a:endParaRPr lang="en-US" altLang="ja-JP" sz="2000" dirty="0"/>
          </a:p>
          <a:p>
            <a:r>
              <a:rPr lang="ja-JP" altLang="en-US" dirty="0" smtClean="0"/>
              <a:t>　</a:t>
            </a:r>
            <a:r>
              <a:rPr lang="ja-JP" altLang="en-US" sz="2000" dirty="0" smtClean="0"/>
              <a:t>（</a:t>
            </a:r>
            <a:r>
              <a:rPr lang="en-US" altLang="ja-JP" sz="2000" dirty="0" smtClean="0"/>
              <a:t>ⅴ</a:t>
            </a:r>
            <a:r>
              <a:rPr lang="ja-JP" altLang="en-US" sz="2000" dirty="0" smtClean="0"/>
              <a:t>）</a:t>
            </a:r>
            <a:r>
              <a:rPr lang="ja-JP" altLang="en-US" sz="2000" dirty="0"/>
              <a:t>洗浄後</a:t>
            </a:r>
            <a:r>
              <a:rPr lang="ja-JP" altLang="en-US" sz="2000" dirty="0" smtClean="0"/>
              <a:t>、</a:t>
            </a:r>
            <a:r>
              <a:rPr lang="en-US" altLang="ja-JP" sz="2000" dirty="0" smtClean="0"/>
              <a:t>2%BSA-TBST</a:t>
            </a:r>
            <a:r>
              <a:rPr lang="ja-JP" altLang="en-US" sz="2000" dirty="0"/>
              <a:t>で１時間ブロッキングした。</a:t>
            </a:r>
            <a:endParaRPr lang="en-US" altLang="ja-JP" sz="2000" dirty="0"/>
          </a:p>
          <a:p>
            <a:r>
              <a:rPr lang="ja-JP" altLang="en-US" dirty="0" smtClean="0"/>
              <a:t>　（</a:t>
            </a:r>
            <a:r>
              <a:rPr lang="en-US" altLang="ja-JP" dirty="0" smtClean="0"/>
              <a:t>ⅵ</a:t>
            </a:r>
            <a:r>
              <a:rPr lang="ja-JP" altLang="en-US" dirty="0" smtClean="0"/>
              <a:t>）洗浄後、</a:t>
            </a:r>
            <a:r>
              <a:rPr lang="en-US" altLang="ja-JP" dirty="0" smtClean="0"/>
              <a:t>biotin-CAB</a:t>
            </a:r>
            <a:r>
              <a:rPr lang="ja-JP" altLang="en-US" dirty="0" smtClean="0"/>
              <a:t>を</a:t>
            </a:r>
            <a:r>
              <a:rPr lang="en-US" altLang="ja-JP" dirty="0" smtClean="0"/>
              <a:t>50mg/ml</a:t>
            </a:r>
            <a:r>
              <a:rPr lang="ja-JP" altLang="en-US" dirty="0" smtClean="0"/>
              <a:t>の濃度で</a:t>
            </a:r>
            <a:r>
              <a:rPr lang="en-US" altLang="ja-JP" dirty="0" smtClean="0"/>
              <a:t>20μl</a:t>
            </a:r>
            <a:r>
              <a:rPr lang="ja-JP" altLang="en-US" dirty="0" smtClean="0"/>
              <a:t>滴下し、</a:t>
            </a:r>
            <a:r>
              <a:rPr lang="en-US" altLang="ja-JP" dirty="0" smtClean="0"/>
              <a:t>1</a:t>
            </a:r>
            <a:r>
              <a:rPr lang="ja-JP" altLang="en-US" dirty="0" smtClean="0"/>
              <a:t>時間インキュベートした</a:t>
            </a:r>
            <a:endParaRPr lang="en-US" altLang="ja-JP" dirty="0" smtClean="0"/>
          </a:p>
          <a:p>
            <a:r>
              <a:rPr lang="ja-JP" altLang="en-US" dirty="0"/>
              <a:t>　</a:t>
            </a:r>
            <a:r>
              <a:rPr lang="ja-JP" altLang="en-US" dirty="0" smtClean="0"/>
              <a:t>（</a:t>
            </a:r>
            <a:r>
              <a:rPr lang="en-US" altLang="ja-JP" dirty="0"/>
              <a:t>ⅶ</a:t>
            </a:r>
            <a:r>
              <a:rPr lang="ja-JP" altLang="en-US" dirty="0" smtClean="0"/>
              <a:t>）洗浄後、</a:t>
            </a:r>
            <a:r>
              <a:rPr lang="ja-JP" altLang="en-US" dirty="0"/>
              <a:t>ストレプトアビジン標識アルカリフォスファターゼ</a:t>
            </a:r>
            <a:r>
              <a:rPr lang="en-US" altLang="ja-JP" dirty="0"/>
              <a:t>1mg/ml</a:t>
            </a:r>
            <a:r>
              <a:rPr lang="ja-JP" altLang="en-US" dirty="0"/>
              <a:t>を</a:t>
            </a:r>
            <a:endParaRPr lang="en-US" altLang="ja-JP" dirty="0"/>
          </a:p>
          <a:p>
            <a:r>
              <a:rPr lang="ja-JP" altLang="en-US" dirty="0"/>
              <a:t>　　　　</a:t>
            </a:r>
            <a:r>
              <a:rPr lang="en-US" altLang="ja-JP" dirty="0"/>
              <a:t>5000</a:t>
            </a:r>
            <a:r>
              <a:rPr lang="ja-JP" altLang="en-US" dirty="0"/>
              <a:t>倍希釈し、</a:t>
            </a:r>
            <a:r>
              <a:rPr lang="en-US" altLang="ja-JP" dirty="0"/>
              <a:t>100μl</a:t>
            </a:r>
            <a:r>
              <a:rPr lang="ja-JP" altLang="en-US" dirty="0" smtClean="0"/>
              <a:t>加え１時間インキュベートした</a:t>
            </a:r>
            <a:endParaRPr lang="en-US" altLang="ja-JP" dirty="0"/>
          </a:p>
          <a:p>
            <a:r>
              <a:rPr lang="ja-JP" altLang="en-US" dirty="0" smtClean="0"/>
              <a:t>　（</a:t>
            </a:r>
            <a:r>
              <a:rPr lang="en-US" altLang="ja-JP" dirty="0" smtClean="0"/>
              <a:t>ⅷ</a:t>
            </a:r>
            <a:r>
              <a:rPr lang="ja-JP" altLang="en-US" dirty="0" smtClean="0"/>
              <a:t>）洗浄後</a:t>
            </a:r>
            <a:r>
              <a:rPr lang="ja-JP" altLang="en-US" dirty="0"/>
              <a:t>、</a:t>
            </a:r>
            <a:r>
              <a:rPr lang="en-US" altLang="ja-JP" dirty="0"/>
              <a:t>CDP-Star</a:t>
            </a:r>
            <a:r>
              <a:rPr lang="ja-JP" altLang="en-US" dirty="0"/>
              <a:t>を</a:t>
            </a:r>
            <a:r>
              <a:rPr lang="en-US" altLang="ja-JP" dirty="0"/>
              <a:t>100μl</a:t>
            </a:r>
            <a:r>
              <a:rPr lang="ja-JP" altLang="en-US" dirty="0"/>
              <a:t>加え、</a:t>
            </a:r>
            <a:r>
              <a:rPr lang="en-US" altLang="ja-JP" dirty="0"/>
              <a:t>25</a:t>
            </a:r>
            <a:r>
              <a:rPr lang="ja-JP" altLang="en-US" dirty="0"/>
              <a:t>℃で</a:t>
            </a:r>
            <a:r>
              <a:rPr lang="en-US" altLang="ja-JP" dirty="0"/>
              <a:t>5</a:t>
            </a:r>
            <a:r>
              <a:rPr lang="ja-JP" altLang="en-US" dirty="0"/>
              <a:t>分間</a:t>
            </a:r>
            <a:r>
              <a:rPr lang="ja-JP" altLang="en-US" dirty="0" smtClean="0"/>
              <a:t>インキュベートした</a:t>
            </a:r>
            <a:endParaRPr lang="en-US" altLang="ja-JP" dirty="0" smtClean="0"/>
          </a:p>
          <a:p>
            <a:r>
              <a:rPr lang="ja-JP" altLang="en-US" dirty="0"/>
              <a:t>　</a:t>
            </a:r>
            <a:r>
              <a:rPr lang="ja-JP" altLang="en-US" dirty="0" smtClean="0"/>
              <a:t>（</a:t>
            </a:r>
            <a:r>
              <a:rPr lang="en-US" altLang="ja-JP" dirty="0"/>
              <a:t>Ⅸ</a:t>
            </a:r>
            <a:r>
              <a:rPr lang="ja-JP" altLang="en-US" dirty="0" smtClean="0"/>
              <a:t>）</a:t>
            </a:r>
            <a:r>
              <a:rPr lang="ja-JP" altLang="en-US" dirty="0"/>
              <a:t>化学発光を測定した</a:t>
            </a:r>
            <a:endParaRPr lang="en-US" altLang="ja-JP" dirty="0"/>
          </a:p>
          <a:p>
            <a:endParaRPr lang="en-US" altLang="ja-JP" dirty="0" smtClean="0"/>
          </a:p>
        </p:txBody>
      </p:sp>
      <p:sp>
        <p:nvSpPr>
          <p:cNvPr id="4" name="正方形/長方形 3"/>
          <p:cNvSpPr/>
          <p:nvPr/>
        </p:nvSpPr>
        <p:spPr>
          <a:xfrm>
            <a:off x="179512" y="1340768"/>
            <a:ext cx="8640960" cy="532859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67271438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グラフ 1"/>
          <p:cNvGraphicFramePr>
            <a:graphicFrameLocks/>
          </p:cNvGraphicFramePr>
          <p:nvPr>
            <p:extLst>
              <p:ext uri="{D42A27DB-BD31-4B8C-83A1-F6EECF244321}">
                <p14:modId xmlns:p14="http://schemas.microsoft.com/office/powerpoint/2010/main" val="4255313157"/>
              </p:ext>
            </p:extLst>
          </p:nvPr>
        </p:nvGraphicFramePr>
        <p:xfrm>
          <a:off x="395536" y="116632"/>
          <a:ext cx="6984776" cy="3600400"/>
        </p:xfrm>
        <a:graphic>
          <a:graphicData uri="http://schemas.openxmlformats.org/drawingml/2006/chart">
            <c:chart xmlns:c="http://schemas.openxmlformats.org/drawingml/2006/chart" xmlns:r="http://schemas.openxmlformats.org/officeDocument/2006/relationships" r:id="rId2"/>
          </a:graphicData>
        </a:graphic>
      </p:graphicFrame>
      <p:sp>
        <p:nvSpPr>
          <p:cNvPr id="4" name="テキスト ボックス 3"/>
          <p:cNvSpPr txBox="1"/>
          <p:nvPr/>
        </p:nvSpPr>
        <p:spPr>
          <a:xfrm>
            <a:off x="5652120" y="2452246"/>
            <a:ext cx="3096344" cy="584775"/>
          </a:xfrm>
          <a:prstGeom prst="rect">
            <a:avLst/>
          </a:prstGeom>
          <a:noFill/>
        </p:spPr>
        <p:txBody>
          <a:bodyPr wrap="square" rtlCol="0">
            <a:spAutoFit/>
          </a:bodyPr>
          <a:lstStyle/>
          <a:p>
            <a:r>
              <a:rPr lang="en-US" altLang="ja-JP" sz="1600" dirty="0" smtClean="0"/>
              <a:t>+DNA</a:t>
            </a:r>
            <a:r>
              <a:rPr lang="ja-JP" altLang="en-US" sz="1600" dirty="0" smtClean="0"/>
              <a:t>：</a:t>
            </a:r>
            <a:r>
              <a:rPr lang="en-US" altLang="ja-JP" sz="1600" dirty="0" smtClean="0"/>
              <a:t>Ligand DNA</a:t>
            </a:r>
            <a:r>
              <a:rPr lang="ja-JP" altLang="en-US" sz="1600" dirty="0" smtClean="0"/>
              <a:t>固定化　有　①　</a:t>
            </a:r>
            <a:endParaRPr lang="en-US" altLang="ja-JP" sz="1600" dirty="0" smtClean="0"/>
          </a:p>
          <a:p>
            <a:r>
              <a:rPr kumimoji="1" lang="en-US" altLang="ja-JP" sz="1600" dirty="0" smtClean="0"/>
              <a:t>-DNA</a:t>
            </a:r>
            <a:r>
              <a:rPr lang="ja-JP" altLang="en-US" sz="1600" dirty="0"/>
              <a:t>：</a:t>
            </a:r>
            <a:r>
              <a:rPr kumimoji="1" lang="ja-JP" altLang="en-US" sz="1600" dirty="0" smtClean="0"/>
              <a:t> </a:t>
            </a:r>
            <a:r>
              <a:rPr kumimoji="1" lang="en-US" altLang="ja-JP" sz="1600" dirty="0" smtClean="0"/>
              <a:t>Ligand DNA</a:t>
            </a:r>
            <a:r>
              <a:rPr lang="ja-JP" altLang="en-US" sz="1600" dirty="0" smtClean="0"/>
              <a:t>固定化　無　②</a:t>
            </a:r>
            <a:endParaRPr kumimoji="1" lang="en-US" altLang="ja-JP" sz="1600" dirty="0" smtClean="0"/>
          </a:p>
        </p:txBody>
      </p:sp>
      <p:sp>
        <p:nvSpPr>
          <p:cNvPr id="5" name="正方形/長方形 4"/>
          <p:cNvSpPr/>
          <p:nvPr/>
        </p:nvSpPr>
        <p:spPr>
          <a:xfrm>
            <a:off x="5652120" y="2452246"/>
            <a:ext cx="3096344" cy="688722"/>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 name="テキスト ボックス 6"/>
          <p:cNvSpPr txBox="1"/>
          <p:nvPr/>
        </p:nvSpPr>
        <p:spPr>
          <a:xfrm>
            <a:off x="416876" y="3744013"/>
            <a:ext cx="8748464" cy="3139321"/>
          </a:xfrm>
          <a:prstGeom prst="rect">
            <a:avLst/>
          </a:prstGeom>
          <a:noFill/>
        </p:spPr>
        <p:txBody>
          <a:bodyPr wrap="square" rtlCol="0">
            <a:spAutoFit/>
          </a:bodyPr>
          <a:lstStyle/>
          <a:p>
            <a:r>
              <a:rPr kumimoji="1" lang="ja-JP" altLang="en-US" dirty="0" smtClean="0"/>
              <a:t>・</a:t>
            </a:r>
            <a:r>
              <a:rPr kumimoji="1" lang="en-US" altLang="ja-JP" dirty="0" smtClean="0"/>
              <a:t>Ligand-DNA</a:t>
            </a:r>
            <a:r>
              <a:rPr kumimoji="1" lang="ja-JP" altLang="en-US" dirty="0" smtClean="0"/>
              <a:t>を固定化していないニトロセルロース（従来の物理吸着での抗体の</a:t>
            </a:r>
            <a:endParaRPr kumimoji="1" lang="en-US" altLang="ja-JP" dirty="0" smtClean="0"/>
          </a:p>
          <a:p>
            <a:r>
              <a:rPr lang="ja-JP" altLang="en-US" dirty="0"/>
              <a:t>　</a:t>
            </a:r>
            <a:r>
              <a:rPr kumimoji="1" lang="ja-JP" altLang="en-US" dirty="0" smtClean="0"/>
              <a:t>固定化）においては抗体濃度が高いほどシグナルが高くなった</a:t>
            </a:r>
            <a:r>
              <a:rPr lang="ja-JP" altLang="en-US" dirty="0" smtClean="0"/>
              <a:t>。　</a:t>
            </a:r>
            <a:endParaRPr lang="en-US" altLang="ja-JP" dirty="0" smtClean="0"/>
          </a:p>
          <a:p>
            <a:endParaRPr lang="en-US" altLang="ja-JP" dirty="0" smtClean="0"/>
          </a:p>
          <a:p>
            <a:r>
              <a:rPr lang="ja-JP" altLang="en-US" dirty="0" smtClean="0"/>
              <a:t>・</a:t>
            </a:r>
            <a:r>
              <a:rPr kumimoji="1" lang="ja-JP" altLang="en-US" dirty="0" smtClean="0"/>
              <a:t>しかしながら、他のものについては</a:t>
            </a:r>
            <a:r>
              <a:rPr kumimoji="1" lang="en-US" altLang="ja-JP" dirty="0" smtClean="0"/>
              <a:t>10μ</a:t>
            </a:r>
            <a:r>
              <a:rPr lang="en-US" altLang="ja-JP" dirty="0" smtClean="0"/>
              <a:t>g/ml</a:t>
            </a:r>
            <a:r>
              <a:rPr lang="ja-JP" altLang="en-US" dirty="0" smtClean="0"/>
              <a:t>程度でシグナルの上昇がとまって</a:t>
            </a:r>
            <a:endParaRPr lang="en-US" altLang="ja-JP" dirty="0" smtClean="0"/>
          </a:p>
          <a:p>
            <a:r>
              <a:rPr lang="ja-JP" altLang="en-US" dirty="0"/>
              <a:t>　</a:t>
            </a:r>
            <a:r>
              <a:rPr lang="ja-JP" altLang="en-US" dirty="0" smtClean="0"/>
              <a:t>おり、この濃度で飽和していると考えられる。</a:t>
            </a:r>
            <a:endParaRPr lang="en-US" altLang="ja-JP" dirty="0" smtClean="0"/>
          </a:p>
          <a:p>
            <a:endParaRPr lang="en-US" altLang="ja-JP" dirty="0" smtClean="0"/>
          </a:p>
          <a:p>
            <a:r>
              <a:rPr lang="ja-JP" altLang="en-US" dirty="0" smtClean="0"/>
              <a:t>・従来のニトロセルロースを用いた方法と比べても、</a:t>
            </a:r>
            <a:r>
              <a:rPr lang="en-US" altLang="ja-JP" dirty="0" smtClean="0"/>
              <a:t>Ligand DNA</a:t>
            </a:r>
            <a:r>
              <a:rPr lang="ja-JP" altLang="en-US" dirty="0" smtClean="0"/>
              <a:t>を固定化した</a:t>
            </a:r>
            <a:endParaRPr lang="en-US" altLang="ja-JP" dirty="0" smtClean="0"/>
          </a:p>
          <a:p>
            <a:r>
              <a:rPr lang="ja-JP" altLang="en-US" dirty="0"/>
              <a:t>　</a:t>
            </a:r>
            <a:r>
              <a:rPr lang="en-US" altLang="ja-JP" dirty="0" smtClean="0"/>
              <a:t>Hydrophilic PVDF</a:t>
            </a:r>
            <a:r>
              <a:rPr lang="ja-JP" altLang="en-US" dirty="0" smtClean="0"/>
              <a:t>の方がシグナルがかなり高くでており、抗体の固定化に</a:t>
            </a:r>
            <a:endParaRPr lang="en-US" altLang="ja-JP" dirty="0" smtClean="0"/>
          </a:p>
          <a:p>
            <a:r>
              <a:rPr lang="en-US" altLang="ja-JP" dirty="0"/>
              <a:t> </a:t>
            </a:r>
            <a:r>
              <a:rPr lang="en-US" altLang="ja-JP" dirty="0" smtClean="0"/>
              <a:t> Ligand-DNA</a:t>
            </a:r>
            <a:r>
              <a:rPr lang="ja-JP" altLang="en-US" dirty="0" smtClean="0"/>
              <a:t>を用いた方法が有効であると確認できた</a:t>
            </a:r>
            <a:endParaRPr lang="en-US" altLang="ja-JP" dirty="0" smtClean="0"/>
          </a:p>
          <a:p>
            <a:endParaRPr lang="en-US" altLang="ja-JP" dirty="0" smtClean="0"/>
          </a:p>
          <a:p>
            <a:r>
              <a:rPr lang="ja-JP" altLang="en-US" dirty="0" smtClean="0"/>
              <a:t>・また現条件では抗体濃度</a:t>
            </a:r>
            <a:r>
              <a:rPr lang="en-US" altLang="ja-JP" dirty="0" smtClean="0"/>
              <a:t>10μg/ml</a:t>
            </a:r>
            <a:r>
              <a:rPr lang="ja-JP" altLang="en-US" dirty="0" smtClean="0"/>
              <a:t>において飽和しているとし実験を進める</a:t>
            </a:r>
            <a:endParaRPr lang="en-US" altLang="ja-JP" dirty="0" smtClean="0"/>
          </a:p>
        </p:txBody>
      </p:sp>
      <p:sp>
        <p:nvSpPr>
          <p:cNvPr id="8" name="正方形/長方形 7"/>
          <p:cNvSpPr/>
          <p:nvPr/>
        </p:nvSpPr>
        <p:spPr>
          <a:xfrm>
            <a:off x="416876" y="3744013"/>
            <a:ext cx="8568952" cy="3113987"/>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382289240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p:cNvSpPr txBox="1"/>
          <p:nvPr/>
        </p:nvSpPr>
        <p:spPr>
          <a:xfrm>
            <a:off x="323528" y="476672"/>
            <a:ext cx="8568952" cy="1138773"/>
          </a:xfrm>
          <a:prstGeom prst="rect">
            <a:avLst/>
          </a:prstGeom>
          <a:noFill/>
        </p:spPr>
        <p:txBody>
          <a:bodyPr wrap="square" rtlCol="0">
            <a:spAutoFit/>
          </a:bodyPr>
          <a:lstStyle/>
          <a:p>
            <a:r>
              <a:rPr kumimoji="1" lang="ja-JP" altLang="en-US" sz="2800" dirty="0" smtClean="0"/>
              <a:t>③固定化された抗体への抗原の結合量の測定</a:t>
            </a:r>
            <a:endParaRPr kumimoji="1" lang="en-US" altLang="ja-JP" sz="2800" dirty="0" smtClean="0"/>
          </a:p>
          <a:p>
            <a:endParaRPr kumimoji="1" lang="en-US" altLang="ja-JP" sz="2000" dirty="0" smtClean="0"/>
          </a:p>
          <a:p>
            <a:endParaRPr kumimoji="1" lang="en-US" altLang="ja-JP" sz="2000" dirty="0" smtClean="0"/>
          </a:p>
        </p:txBody>
      </p:sp>
      <p:sp>
        <p:nvSpPr>
          <p:cNvPr id="4" name="テキスト ボックス 3"/>
          <p:cNvSpPr txBox="1"/>
          <p:nvPr/>
        </p:nvSpPr>
        <p:spPr>
          <a:xfrm>
            <a:off x="179512" y="1340768"/>
            <a:ext cx="8964488" cy="5601533"/>
          </a:xfrm>
          <a:prstGeom prst="rect">
            <a:avLst/>
          </a:prstGeom>
          <a:noFill/>
        </p:spPr>
        <p:txBody>
          <a:bodyPr wrap="square" rtlCol="0">
            <a:spAutoFit/>
          </a:bodyPr>
          <a:lstStyle/>
          <a:p>
            <a:r>
              <a:rPr lang="en-US" altLang="ja-JP" sz="2000" dirty="0" smtClean="0">
                <a:latin typeface="+mn-ea"/>
              </a:rPr>
              <a:t>&lt;</a:t>
            </a:r>
            <a:r>
              <a:rPr lang="ja-JP" altLang="en-US" sz="2000" dirty="0" smtClean="0">
                <a:latin typeface="+mn-ea"/>
              </a:rPr>
              <a:t>操作</a:t>
            </a:r>
            <a:r>
              <a:rPr lang="en-US" altLang="ja-JP" sz="2000" dirty="0" smtClean="0">
                <a:latin typeface="+mn-ea"/>
              </a:rPr>
              <a:t>&gt;</a:t>
            </a:r>
          </a:p>
          <a:p>
            <a:r>
              <a:rPr kumimoji="1" lang="ja-JP" altLang="en-US" sz="2000" dirty="0">
                <a:latin typeface="+mn-ea"/>
              </a:rPr>
              <a:t>　</a:t>
            </a:r>
            <a:r>
              <a:rPr lang="ja-JP" altLang="en-US" sz="2000" dirty="0" smtClean="0">
                <a:latin typeface="+mn-ea"/>
              </a:rPr>
              <a:t>（</a:t>
            </a:r>
            <a:r>
              <a:rPr lang="en-US" altLang="ja-JP" sz="2000" dirty="0" smtClean="0">
                <a:latin typeface="+mn-ea"/>
              </a:rPr>
              <a:t>ⅰ</a:t>
            </a:r>
            <a:r>
              <a:rPr lang="ja-JP" altLang="en-US" sz="2000" dirty="0" smtClean="0">
                <a:latin typeface="+mn-ea"/>
              </a:rPr>
              <a:t>）</a:t>
            </a:r>
            <a:r>
              <a:rPr kumimoji="1" lang="en-US" altLang="ja-JP" sz="2000" dirty="0" smtClean="0">
                <a:latin typeface="+mn-ea"/>
              </a:rPr>
              <a:t>Hydrophilic PVDF</a:t>
            </a:r>
            <a:r>
              <a:rPr kumimoji="1" lang="ja-JP" altLang="en-US" sz="2000" dirty="0" smtClean="0">
                <a:latin typeface="+mn-ea"/>
              </a:rPr>
              <a:t>に</a:t>
            </a:r>
            <a:r>
              <a:rPr lang="en-US" altLang="ja-JP" sz="2000" dirty="0"/>
              <a:t>Ligand-DNA</a:t>
            </a:r>
            <a:r>
              <a:rPr lang="ja-JP" altLang="en-US" sz="2000" dirty="0"/>
              <a:t>を</a:t>
            </a:r>
            <a:r>
              <a:rPr lang="en-US" altLang="ja-JP" sz="2000" dirty="0"/>
              <a:t>5μM</a:t>
            </a:r>
            <a:r>
              <a:rPr lang="ja-JP" altLang="en-US" sz="2000" dirty="0"/>
              <a:t>の濃度で</a:t>
            </a:r>
            <a:r>
              <a:rPr lang="en-US" altLang="ja-JP" sz="2000" dirty="0"/>
              <a:t>2μl</a:t>
            </a:r>
            <a:r>
              <a:rPr lang="ja-JP" altLang="en-US" sz="2000" dirty="0" smtClean="0"/>
              <a:t>滴下し、</a:t>
            </a:r>
            <a:endParaRPr lang="en-US" altLang="ja-JP" sz="2000" dirty="0" smtClean="0"/>
          </a:p>
          <a:p>
            <a:r>
              <a:rPr lang="ja-JP" altLang="en-US" sz="2000" dirty="0"/>
              <a:t>　</a:t>
            </a:r>
            <a:r>
              <a:rPr lang="ja-JP" altLang="en-US" sz="2000" dirty="0" smtClean="0"/>
              <a:t>　　　風乾させた</a:t>
            </a:r>
            <a:endParaRPr lang="en-US" altLang="ja-JP" sz="2000" dirty="0" smtClean="0"/>
          </a:p>
          <a:p>
            <a:r>
              <a:rPr lang="ja-JP" altLang="en-US" sz="2000" dirty="0"/>
              <a:t>　</a:t>
            </a:r>
            <a:r>
              <a:rPr lang="ja-JP" altLang="en-US" sz="2000" dirty="0" smtClean="0"/>
              <a:t>（</a:t>
            </a:r>
            <a:r>
              <a:rPr lang="en-US" altLang="ja-JP" sz="2000" dirty="0" smtClean="0"/>
              <a:t>ⅱ</a:t>
            </a:r>
            <a:r>
              <a:rPr lang="ja-JP" altLang="en-US" sz="2000" dirty="0" smtClean="0"/>
              <a:t>）従来法と比較するため、</a:t>
            </a:r>
            <a:r>
              <a:rPr lang="en-US" altLang="ja-JP" sz="2000" dirty="0"/>
              <a:t> Hydrophilic PVDF</a:t>
            </a:r>
            <a:r>
              <a:rPr lang="ja-JP" altLang="en-US" sz="2000" dirty="0" smtClean="0">
                <a:latin typeface="+mn-ea"/>
              </a:rPr>
              <a:t>にのみ</a:t>
            </a:r>
            <a:r>
              <a:rPr lang="en-US" altLang="ja-JP" sz="2000" dirty="0" smtClean="0"/>
              <a:t>Ligand-DNA</a:t>
            </a:r>
            <a:r>
              <a:rPr lang="ja-JP" altLang="en-US" sz="2000" dirty="0"/>
              <a:t>を</a:t>
            </a:r>
            <a:r>
              <a:rPr lang="en-US" altLang="ja-JP" sz="2000" dirty="0"/>
              <a:t>5μM</a:t>
            </a:r>
            <a:r>
              <a:rPr lang="ja-JP" altLang="en-US" sz="2000" dirty="0" smtClean="0"/>
              <a:t>の</a:t>
            </a:r>
            <a:endParaRPr lang="en-US" altLang="ja-JP" sz="2000" dirty="0" smtClean="0"/>
          </a:p>
          <a:p>
            <a:r>
              <a:rPr lang="ja-JP" altLang="en-US" sz="2000" dirty="0"/>
              <a:t>　</a:t>
            </a:r>
            <a:r>
              <a:rPr lang="ja-JP" altLang="en-US" sz="2000" dirty="0" smtClean="0"/>
              <a:t>　　　濃度</a:t>
            </a:r>
            <a:r>
              <a:rPr lang="ja-JP" altLang="en-US" sz="2000" dirty="0"/>
              <a:t>で</a:t>
            </a:r>
            <a:r>
              <a:rPr lang="en-US" altLang="ja-JP" sz="2000" dirty="0"/>
              <a:t>2μl</a:t>
            </a:r>
            <a:r>
              <a:rPr lang="ja-JP" altLang="en-US" sz="2000" dirty="0" smtClean="0"/>
              <a:t>滴下</a:t>
            </a:r>
            <a:r>
              <a:rPr lang="ja-JP" altLang="en-US" sz="2000" dirty="0"/>
              <a:t>後</a:t>
            </a:r>
            <a:r>
              <a:rPr lang="ja-JP" altLang="en-US" sz="2000" dirty="0" smtClean="0"/>
              <a:t>風乾させ、</a:t>
            </a:r>
            <a:r>
              <a:rPr lang="en-US" altLang="ja-JP" sz="2000" dirty="0" smtClean="0"/>
              <a:t>UV</a:t>
            </a:r>
            <a:r>
              <a:rPr lang="ja-JP" altLang="en-US" sz="2000" dirty="0" smtClean="0"/>
              <a:t>照射し、固定化した</a:t>
            </a:r>
            <a:endParaRPr lang="en-US" altLang="ja-JP" sz="2000" dirty="0" smtClean="0"/>
          </a:p>
          <a:p>
            <a:r>
              <a:rPr lang="ja-JP" altLang="en-US" sz="2000" dirty="0" smtClean="0"/>
              <a:t>　（</a:t>
            </a:r>
            <a:r>
              <a:rPr lang="en-US" altLang="ja-JP" sz="2000" dirty="0" smtClean="0"/>
              <a:t>ⅲ</a:t>
            </a:r>
            <a:r>
              <a:rPr lang="ja-JP" altLang="en-US" sz="2000" dirty="0" smtClean="0"/>
              <a:t>）洗浄後、</a:t>
            </a:r>
            <a:r>
              <a:rPr lang="en-US" altLang="ja-JP" sz="2000" dirty="0" smtClean="0"/>
              <a:t>2%BSA-TBST</a:t>
            </a:r>
            <a:r>
              <a:rPr lang="ja-JP" altLang="en-US" sz="2000" dirty="0"/>
              <a:t>で１時間ブロッキングした</a:t>
            </a:r>
            <a:r>
              <a:rPr lang="ja-JP" altLang="en-US" sz="2000" dirty="0" smtClean="0"/>
              <a:t>。</a:t>
            </a:r>
            <a:endParaRPr lang="en-US" altLang="ja-JP" sz="2000" dirty="0" smtClean="0"/>
          </a:p>
          <a:p>
            <a:r>
              <a:rPr lang="ja-JP" altLang="en-US" sz="2000" dirty="0"/>
              <a:t>　</a:t>
            </a:r>
            <a:r>
              <a:rPr lang="ja-JP" altLang="en-US" sz="2000" dirty="0" smtClean="0"/>
              <a:t>（</a:t>
            </a:r>
            <a:r>
              <a:rPr lang="en-US" altLang="ja-JP" sz="2000" dirty="0" smtClean="0"/>
              <a:t>ⅳ</a:t>
            </a:r>
            <a:r>
              <a:rPr lang="ja-JP" altLang="en-US" sz="2000" dirty="0" smtClean="0"/>
              <a:t>）洗浄後、</a:t>
            </a:r>
            <a:r>
              <a:rPr lang="en-US" altLang="ja-JP" sz="2000" dirty="0" smtClean="0"/>
              <a:t>Nitrocellulose</a:t>
            </a:r>
            <a:r>
              <a:rPr lang="ja-JP" altLang="en-US" sz="2000" dirty="0"/>
              <a:t>と</a:t>
            </a:r>
            <a:r>
              <a:rPr lang="en-US" altLang="ja-JP" sz="2000" dirty="0" smtClean="0"/>
              <a:t>Hydrophilic</a:t>
            </a:r>
            <a:r>
              <a:rPr lang="ja-JP" altLang="en-US" sz="2000" dirty="0" smtClean="0"/>
              <a:t> </a:t>
            </a:r>
            <a:r>
              <a:rPr lang="en-US" altLang="ja-JP" sz="2000" dirty="0" smtClean="0"/>
              <a:t>PVDF</a:t>
            </a:r>
            <a:r>
              <a:rPr lang="ja-JP" altLang="en-US" sz="2000" dirty="0" smtClean="0"/>
              <a:t>両方にコモンタグ</a:t>
            </a:r>
            <a:r>
              <a:rPr lang="en-US" altLang="ja-JP" sz="2000" dirty="0" smtClean="0"/>
              <a:t>-</a:t>
            </a:r>
            <a:r>
              <a:rPr lang="ja-JP" altLang="en-US" sz="2000" dirty="0" smtClean="0"/>
              <a:t>抗</a:t>
            </a:r>
            <a:r>
              <a:rPr lang="en-US" altLang="ja-JP" sz="2000" dirty="0" smtClean="0"/>
              <a:t>CAB</a:t>
            </a:r>
            <a:r>
              <a:rPr lang="ja-JP" altLang="en-US" sz="2000" dirty="0" smtClean="0"/>
              <a:t>抗体を</a:t>
            </a:r>
            <a:endParaRPr lang="en-US" altLang="ja-JP" sz="2000" dirty="0" smtClean="0"/>
          </a:p>
          <a:p>
            <a:r>
              <a:rPr lang="ja-JP" altLang="en-US" sz="2000" dirty="0" smtClean="0"/>
              <a:t>　　　　濃度</a:t>
            </a:r>
            <a:r>
              <a:rPr lang="en-US" altLang="ja-JP" sz="2000" dirty="0" smtClean="0"/>
              <a:t>10μg/ml</a:t>
            </a:r>
            <a:r>
              <a:rPr lang="ja-JP" altLang="en-US" sz="2000" dirty="0" smtClean="0"/>
              <a:t>で</a:t>
            </a:r>
            <a:r>
              <a:rPr lang="en-US" altLang="ja-JP" sz="2000" dirty="0" smtClean="0"/>
              <a:t>20μl</a:t>
            </a:r>
            <a:r>
              <a:rPr lang="ja-JP" altLang="en-US" sz="2000" dirty="0" smtClean="0"/>
              <a:t>加え、</a:t>
            </a:r>
            <a:r>
              <a:rPr lang="en-US" altLang="ja-JP" sz="2000" dirty="0" smtClean="0"/>
              <a:t>25</a:t>
            </a:r>
            <a:r>
              <a:rPr lang="ja-JP" altLang="en-US" sz="2000" dirty="0" smtClean="0"/>
              <a:t>℃で</a:t>
            </a:r>
            <a:r>
              <a:rPr lang="en-US" altLang="ja-JP" sz="2000" dirty="0" smtClean="0"/>
              <a:t>1</a:t>
            </a:r>
            <a:r>
              <a:rPr lang="ja-JP" altLang="en-US" sz="2000" dirty="0" smtClean="0"/>
              <a:t>時間インキュベートした</a:t>
            </a:r>
            <a:endParaRPr lang="en-US" altLang="ja-JP" sz="2000" dirty="0" smtClean="0"/>
          </a:p>
          <a:p>
            <a:r>
              <a:rPr lang="ja-JP" altLang="en-US" sz="2000" dirty="0"/>
              <a:t>　</a:t>
            </a:r>
            <a:r>
              <a:rPr lang="ja-JP" altLang="en-US" sz="2000" dirty="0" smtClean="0"/>
              <a:t>（</a:t>
            </a:r>
            <a:r>
              <a:rPr lang="en-US" altLang="ja-JP" sz="2000" dirty="0" smtClean="0"/>
              <a:t>ⅴ</a:t>
            </a:r>
            <a:r>
              <a:rPr lang="ja-JP" altLang="en-US" sz="2000" dirty="0" smtClean="0"/>
              <a:t>）洗浄後、濃度を</a:t>
            </a:r>
            <a:r>
              <a:rPr lang="en-US" altLang="ja-JP" sz="2000" dirty="0" smtClean="0"/>
              <a:t>50,5,0.5,0.05,0.005μg/ml</a:t>
            </a:r>
            <a:r>
              <a:rPr lang="ja-JP" altLang="en-US" sz="2000" dirty="0" smtClean="0"/>
              <a:t>とふった</a:t>
            </a:r>
            <a:r>
              <a:rPr lang="en-US" altLang="ja-JP" sz="2000" dirty="0" smtClean="0"/>
              <a:t>biotin-CAB</a:t>
            </a:r>
            <a:r>
              <a:rPr lang="ja-JP" altLang="en-US" sz="2000" dirty="0" smtClean="0"/>
              <a:t>を</a:t>
            </a:r>
            <a:r>
              <a:rPr lang="en-US" altLang="ja-JP" sz="2000" dirty="0" smtClean="0"/>
              <a:t>20μl</a:t>
            </a:r>
            <a:r>
              <a:rPr lang="ja-JP" altLang="en-US" sz="2000" dirty="0" smtClean="0"/>
              <a:t>加え、</a:t>
            </a:r>
            <a:endParaRPr lang="en-US" altLang="ja-JP" sz="2000" dirty="0" smtClean="0"/>
          </a:p>
          <a:p>
            <a:r>
              <a:rPr lang="ja-JP" altLang="en-US" sz="2000" dirty="0"/>
              <a:t>　</a:t>
            </a:r>
            <a:r>
              <a:rPr lang="ja-JP" altLang="en-US" sz="2000" dirty="0" smtClean="0"/>
              <a:t>　　　</a:t>
            </a:r>
            <a:r>
              <a:rPr lang="en-US" altLang="ja-JP" sz="2000" dirty="0" smtClean="0"/>
              <a:t>25</a:t>
            </a:r>
            <a:r>
              <a:rPr lang="ja-JP" altLang="en-US" sz="2000" dirty="0" smtClean="0"/>
              <a:t>℃で１時間</a:t>
            </a:r>
            <a:endParaRPr lang="en-US" altLang="ja-JP" sz="2000" dirty="0" smtClean="0"/>
          </a:p>
          <a:p>
            <a:r>
              <a:rPr lang="ja-JP" altLang="en-US" sz="2000" dirty="0" smtClean="0"/>
              <a:t>　（</a:t>
            </a:r>
            <a:r>
              <a:rPr lang="en-US" altLang="ja-JP" sz="2000" dirty="0" smtClean="0"/>
              <a:t>ⅵ</a:t>
            </a:r>
            <a:r>
              <a:rPr lang="ja-JP" altLang="en-US" sz="2000" dirty="0" smtClean="0"/>
              <a:t>）洗浄後、</a:t>
            </a:r>
            <a:r>
              <a:rPr lang="ja-JP" altLang="en-US" sz="2000" dirty="0"/>
              <a:t>ストレプトアビジン標識アルカリフォスファターゼ</a:t>
            </a:r>
            <a:r>
              <a:rPr lang="en-US" altLang="ja-JP" sz="2000" dirty="0"/>
              <a:t>1mg/ml</a:t>
            </a:r>
            <a:r>
              <a:rPr lang="ja-JP" altLang="en-US" sz="2000" dirty="0"/>
              <a:t>を</a:t>
            </a:r>
            <a:endParaRPr lang="en-US" altLang="ja-JP" sz="2000" dirty="0"/>
          </a:p>
          <a:p>
            <a:r>
              <a:rPr lang="ja-JP" altLang="en-US" sz="2000" dirty="0"/>
              <a:t>　　　　</a:t>
            </a:r>
            <a:r>
              <a:rPr lang="en-US" altLang="ja-JP" sz="2000" dirty="0"/>
              <a:t>5000</a:t>
            </a:r>
            <a:r>
              <a:rPr lang="ja-JP" altLang="en-US" sz="2000" dirty="0"/>
              <a:t>倍希釈し、</a:t>
            </a:r>
            <a:r>
              <a:rPr lang="en-US" altLang="ja-JP" sz="2000" dirty="0"/>
              <a:t>100μl</a:t>
            </a:r>
            <a:r>
              <a:rPr lang="ja-JP" altLang="en-US" sz="2000" dirty="0" smtClean="0"/>
              <a:t>加え２５℃１時間インキュベートした</a:t>
            </a:r>
            <a:endParaRPr lang="en-US" altLang="ja-JP" sz="2000" dirty="0" smtClean="0"/>
          </a:p>
          <a:p>
            <a:r>
              <a:rPr lang="ja-JP" altLang="en-US" sz="2000" dirty="0" smtClean="0"/>
              <a:t>　（</a:t>
            </a:r>
            <a:r>
              <a:rPr lang="en-US" altLang="ja-JP" sz="2000" dirty="0" smtClean="0"/>
              <a:t>ⅶ</a:t>
            </a:r>
            <a:r>
              <a:rPr lang="ja-JP" altLang="en-US" sz="2000" dirty="0" smtClean="0"/>
              <a:t>）</a:t>
            </a:r>
            <a:r>
              <a:rPr lang="ja-JP" altLang="en-US" sz="2000" dirty="0"/>
              <a:t>洗浄後、</a:t>
            </a:r>
            <a:r>
              <a:rPr lang="en-US" altLang="ja-JP" sz="2000" dirty="0"/>
              <a:t>CDP-Star</a:t>
            </a:r>
            <a:r>
              <a:rPr lang="ja-JP" altLang="en-US" sz="2000" dirty="0"/>
              <a:t>を</a:t>
            </a:r>
            <a:r>
              <a:rPr lang="en-US" altLang="ja-JP" sz="2000" dirty="0"/>
              <a:t>100μl</a:t>
            </a:r>
            <a:r>
              <a:rPr lang="ja-JP" altLang="en-US" sz="2000" dirty="0"/>
              <a:t>加え、</a:t>
            </a:r>
            <a:r>
              <a:rPr lang="en-US" altLang="ja-JP" sz="2000" dirty="0"/>
              <a:t>25</a:t>
            </a:r>
            <a:r>
              <a:rPr lang="ja-JP" altLang="en-US" sz="2000" dirty="0"/>
              <a:t>℃で</a:t>
            </a:r>
            <a:r>
              <a:rPr lang="en-US" altLang="ja-JP" sz="2000" dirty="0"/>
              <a:t>5</a:t>
            </a:r>
            <a:r>
              <a:rPr lang="ja-JP" altLang="en-US" sz="2000" dirty="0"/>
              <a:t>分間</a:t>
            </a:r>
            <a:r>
              <a:rPr lang="ja-JP" altLang="en-US" sz="2000" dirty="0" smtClean="0"/>
              <a:t>インキュベートした</a:t>
            </a:r>
            <a:endParaRPr lang="en-US" altLang="ja-JP" sz="2000" dirty="0"/>
          </a:p>
          <a:p>
            <a:r>
              <a:rPr lang="ja-JP" altLang="en-US" sz="2000" dirty="0"/>
              <a:t>　</a:t>
            </a:r>
            <a:r>
              <a:rPr lang="ja-JP" altLang="en-US" sz="2000" dirty="0" smtClean="0"/>
              <a:t>（</a:t>
            </a:r>
            <a:r>
              <a:rPr lang="en-US" altLang="ja-JP" sz="2000" dirty="0" smtClean="0"/>
              <a:t>ⅷ</a:t>
            </a:r>
            <a:r>
              <a:rPr lang="ja-JP" altLang="en-US" sz="2000" dirty="0" smtClean="0"/>
              <a:t>）</a:t>
            </a:r>
            <a:r>
              <a:rPr lang="ja-JP" altLang="en-US" sz="2000" dirty="0"/>
              <a:t>化学発光を測定した</a:t>
            </a:r>
            <a:endParaRPr lang="en-US" altLang="ja-JP" sz="2000" dirty="0"/>
          </a:p>
          <a:p>
            <a:endParaRPr lang="en-US" altLang="ja-JP" sz="2000" dirty="0"/>
          </a:p>
          <a:p>
            <a:endParaRPr lang="en-US" altLang="ja-JP" sz="2000" dirty="0"/>
          </a:p>
          <a:p>
            <a:endParaRPr lang="en-US" altLang="ja-JP" sz="2000" dirty="0"/>
          </a:p>
          <a:p>
            <a:endParaRPr kumimoji="1" lang="ja-JP" altLang="en-US" sz="2000" dirty="0">
              <a:latin typeface="+mn-ea"/>
            </a:endParaRPr>
          </a:p>
        </p:txBody>
      </p:sp>
      <p:sp>
        <p:nvSpPr>
          <p:cNvPr id="5" name="正方形/長方形 4"/>
          <p:cNvSpPr/>
          <p:nvPr/>
        </p:nvSpPr>
        <p:spPr>
          <a:xfrm>
            <a:off x="179512" y="1340768"/>
            <a:ext cx="8856984" cy="4896544"/>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218152209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グラフ 1"/>
          <p:cNvGraphicFramePr>
            <a:graphicFrameLocks/>
          </p:cNvGraphicFramePr>
          <p:nvPr>
            <p:extLst>
              <p:ext uri="{D42A27DB-BD31-4B8C-83A1-F6EECF244321}">
                <p14:modId xmlns:p14="http://schemas.microsoft.com/office/powerpoint/2010/main" val="3484296954"/>
              </p:ext>
            </p:extLst>
          </p:nvPr>
        </p:nvGraphicFramePr>
        <p:xfrm>
          <a:off x="683568" y="260648"/>
          <a:ext cx="6696744" cy="3672408"/>
        </p:xfrm>
        <a:graphic>
          <a:graphicData uri="http://schemas.openxmlformats.org/drawingml/2006/chart">
            <c:chart xmlns:c="http://schemas.openxmlformats.org/drawingml/2006/chart" xmlns:r="http://schemas.openxmlformats.org/officeDocument/2006/relationships" r:id="rId2"/>
          </a:graphicData>
        </a:graphic>
      </p:graphicFrame>
      <p:sp>
        <p:nvSpPr>
          <p:cNvPr id="3" name="テキスト ボックス 2"/>
          <p:cNvSpPr txBox="1"/>
          <p:nvPr/>
        </p:nvSpPr>
        <p:spPr>
          <a:xfrm>
            <a:off x="251520" y="3933056"/>
            <a:ext cx="8640960" cy="2554545"/>
          </a:xfrm>
          <a:prstGeom prst="rect">
            <a:avLst/>
          </a:prstGeom>
          <a:noFill/>
        </p:spPr>
        <p:txBody>
          <a:bodyPr wrap="square" rtlCol="0">
            <a:spAutoFit/>
          </a:bodyPr>
          <a:lstStyle/>
          <a:p>
            <a:r>
              <a:rPr lang="ja-JP" altLang="en-US" sz="2000" dirty="0"/>
              <a:t>・どちらの系でも</a:t>
            </a:r>
            <a:r>
              <a:rPr lang="en-US" altLang="ja-JP" sz="2000" dirty="0"/>
              <a:t>5μg/ml</a:t>
            </a:r>
            <a:r>
              <a:rPr lang="ja-JP" altLang="en-US" sz="2000" dirty="0"/>
              <a:t>で抗体</a:t>
            </a:r>
            <a:r>
              <a:rPr lang="en-US" altLang="ja-JP" sz="2000" dirty="0"/>
              <a:t>-</a:t>
            </a:r>
            <a:r>
              <a:rPr lang="ja-JP" altLang="en-US" sz="2000" dirty="0"/>
              <a:t>抗原の結合量は飽和していると考えられる</a:t>
            </a:r>
            <a:endParaRPr lang="en-US" altLang="ja-JP" sz="2000" dirty="0"/>
          </a:p>
          <a:p>
            <a:endParaRPr kumimoji="1" lang="en-US" altLang="ja-JP" sz="2000" dirty="0" smtClean="0"/>
          </a:p>
          <a:p>
            <a:r>
              <a:rPr kumimoji="1" lang="ja-JP" altLang="en-US" sz="2000" dirty="0" smtClean="0"/>
              <a:t>・従来の系に比べて、</a:t>
            </a:r>
            <a:r>
              <a:rPr kumimoji="1" lang="en-US" altLang="ja-JP" sz="2000" dirty="0" smtClean="0"/>
              <a:t>DNA</a:t>
            </a:r>
            <a:r>
              <a:rPr kumimoji="1" lang="ja-JP" altLang="en-US" sz="2000" dirty="0" smtClean="0"/>
              <a:t>を介して抗体を固定化した今回の系では発光による</a:t>
            </a:r>
            <a:endParaRPr kumimoji="1" lang="en-US" altLang="ja-JP" sz="2000" dirty="0" smtClean="0"/>
          </a:p>
          <a:p>
            <a:r>
              <a:rPr lang="ja-JP" altLang="en-US" sz="2000" dirty="0"/>
              <a:t>　</a:t>
            </a:r>
            <a:r>
              <a:rPr lang="ja-JP" altLang="en-US" sz="2000" dirty="0" smtClean="0"/>
              <a:t>シグナルがかなり高いことがわかる</a:t>
            </a:r>
            <a:endParaRPr lang="en-US" altLang="ja-JP" sz="2000" dirty="0" smtClean="0"/>
          </a:p>
          <a:p>
            <a:endParaRPr lang="en-US" altLang="ja-JP" sz="2000" dirty="0" smtClean="0"/>
          </a:p>
          <a:p>
            <a:r>
              <a:rPr lang="ja-JP" altLang="en-US" sz="2000" dirty="0" smtClean="0"/>
              <a:t>・特に</a:t>
            </a:r>
            <a:r>
              <a:rPr lang="en-US" altLang="ja-JP" sz="2000" dirty="0" smtClean="0"/>
              <a:t>50ng/ml</a:t>
            </a:r>
            <a:r>
              <a:rPr lang="ja-JP" altLang="en-US" sz="2000" dirty="0" smtClean="0"/>
              <a:t>以上の濃度においては</a:t>
            </a:r>
            <a:r>
              <a:rPr lang="en-US" altLang="ja-JP" sz="2000" dirty="0" smtClean="0"/>
              <a:t>3</a:t>
            </a:r>
            <a:r>
              <a:rPr lang="ja-JP" altLang="en-US" sz="2000" dirty="0" smtClean="0"/>
              <a:t>倍以上のシグナル比があり抗原検出の</a:t>
            </a:r>
            <a:endParaRPr lang="en-US" altLang="ja-JP" sz="2000" dirty="0" smtClean="0"/>
          </a:p>
          <a:p>
            <a:r>
              <a:rPr lang="ja-JP" altLang="en-US" sz="2000" dirty="0"/>
              <a:t>　</a:t>
            </a:r>
            <a:r>
              <a:rPr lang="ja-JP" altLang="en-US" sz="2000" dirty="0" smtClean="0"/>
              <a:t>感度が向上したと評価できる</a:t>
            </a:r>
            <a:endParaRPr lang="en-US" altLang="ja-JP" sz="2000" dirty="0" smtClean="0"/>
          </a:p>
          <a:p>
            <a:endParaRPr lang="en-US" altLang="ja-JP" sz="2000" dirty="0"/>
          </a:p>
        </p:txBody>
      </p:sp>
      <p:sp>
        <p:nvSpPr>
          <p:cNvPr id="4" name="正方形/長方形 3"/>
          <p:cNvSpPr/>
          <p:nvPr/>
        </p:nvSpPr>
        <p:spPr>
          <a:xfrm>
            <a:off x="251520" y="3861048"/>
            <a:ext cx="8352928" cy="2554545"/>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171436547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p:cNvSpPr txBox="1"/>
          <p:nvPr/>
        </p:nvSpPr>
        <p:spPr>
          <a:xfrm>
            <a:off x="320884" y="270926"/>
            <a:ext cx="8499587" cy="523220"/>
          </a:xfrm>
          <a:prstGeom prst="rect">
            <a:avLst/>
          </a:prstGeom>
          <a:noFill/>
        </p:spPr>
        <p:txBody>
          <a:bodyPr wrap="square" rtlCol="0">
            <a:spAutoFit/>
          </a:bodyPr>
          <a:lstStyle/>
          <a:p>
            <a:r>
              <a:rPr kumimoji="1" lang="en-US" altLang="ja-JP" sz="2800" b="1" dirty="0" smtClean="0"/>
              <a:t>1Step</a:t>
            </a:r>
            <a:r>
              <a:rPr lang="ja-JP" altLang="en-US" sz="2800" b="1" dirty="0" smtClean="0"/>
              <a:t>（</a:t>
            </a:r>
            <a:r>
              <a:rPr lang="ja-JP" altLang="en-US" sz="2800" b="1" u="sng" dirty="0" smtClean="0"/>
              <a:t>抗体</a:t>
            </a:r>
            <a:r>
              <a:rPr lang="en-US" altLang="ja-JP" sz="2800" b="1" u="sng" dirty="0" smtClean="0"/>
              <a:t>-</a:t>
            </a:r>
            <a:r>
              <a:rPr lang="ja-JP" altLang="en-US" sz="2800" b="1" u="sng" dirty="0" smtClean="0"/>
              <a:t>抗原</a:t>
            </a:r>
            <a:r>
              <a:rPr lang="en-US" altLang="ja-JP" sz="2800" b="1" u="sng" dirty="0" smtClean="0"/>
              <a:t>-</a:t>
            </a:r>
            <a:r>
              <a:rPr lang="ja-JP" altLang="en-US" sz="2800" b="1" u="sng" dirty="0" smtClean="0"/>
              <a:t>二次抗体のコンプレックス</a:t>
            </a:r>
            <a:r>
              <a:rPr lang="ja-JP" altLang="en-US" sz="2800" b="1" dirty="0" smtClean="0"/>
              <a:t>）での測定</a:t>
            </a:r>
            <a:endParaRPr kumimoji="1" lang="ja-JP" altLang="en-US" sz="2800" b="1" dirty="0"/>
          </a:p>
        </p:txBody>
      </p:sp>
      <p:sp>
        <p:nvSpPr>
          <p:cNvPr id="3" name="テキスト ボックス 2"/>
          <p:cNvSpPr txBox="1"/>
          <p:nvPr/>
        </p:nvSpPr>
        <p:spPr>
          <a:xfrm>
            <a:off x="64095" y="1700808"/>
            <a:ext cx="8784976" cy="5016758"/>
          </a:xfrm>
          <a:prstGeom prst="rect">
            <a:avLst/>
          </a:prstGeom>
          <a:noFill/>
        </p:spPr>
        <p:txBody>
          <a:bodyPr wrap="square" rtlCol="0">
            <a:spAutoFit/>
          </a:bodyPr>
          <a:lstStyle/>
          <a:p>
            <a:r>
              <a:rPr kumimoji="1" lang="ja-JP" altLang="en-US" sz="2000" dirty="0" smtClean="0"/>
              <a:t>＜操作＞</a:t>
            </a:r>
            <a:endParaRPr kumimoji="1" lang="en-US" altLang="ja-JP" sz="2000" dirty="0" smtClean="0"/>
          </a:p>
          <a:p>
            <a:r>
              <a:rPr lang="ja-JP" altLang="en-US" sz="2000" dirty="0"/>
              <a:t>　</a:t>
            </a:r>
            <a:r>
              <a:rPr lang="ja-JP" altLang="en-US" sz="2000" dirty="0" smtClean="0"/>
              <a:t>（</a:t>
            </a:r>
            <a:r>
              <a:rPr lang="en-US" altLang="ja-JP" sz="2000" dirty="0" smtClean="0"/>
              <a:t>ⅰ</a:t>
            </a:r>
            <a:r>
              <a:rPr lang="ja-JP" altLang="en-US" sz="2000" dirty="0" smtClean="0"/>
              <a:t>）</a:t>
            </a:r>
            <a:r>
              <a:rPr lang="ja-JP" altLang="en-US" sz="2000" dirty="0"/>
              <a:t> </a:t>
            </a:r>
            <a:r>
              <a:rPr lang="en-US" altLang="ja-JP" sz="2000" dirty="0" smtClean="0"/>
              <a:t>Nitrocellulose</a:t>
            </a:r>
            <a:r>
              <a:rPr lang="ja-JP" altLang="en-US" sz="2000" dirty="0"/>
              <a:t>と</a:t>
            </a:r>
            <a:r>
              <a:rPr lang="en-US" altLang="ja-JP" sz="2000" dirty="0"/>
              <a:t>Hydrophilic </a:t>
            </a:r>
            <a:r>
              <a:rPr lang="en-US" altLang="ja-JP" sz="2000" dirty="0" smtClean="0"/>
              <a:t>PVDF</a:t>
            </a:r>
            <a:r>
              <a:rPr lang="ja-JP" altLang="en-US" sz="2000" dirty="0" smtClean="0"/>
              <a:t>に</a:t>
            </a:r>
            <a:r>
              <a:rPr lang="en-US" altLang="ja-JP" sz="2000" dirty="0" smtClean="0"/>
              <a:t>Ligand-DNA</a:t>
            </a:r>
            <a:r>
              <a:rPr lang="ja-JP" altLang="en-US" sz="2000" dirty="0"/>
              <a:t>を</a:t>
            </a:r>
            <a:r>
              <a:rPr lang="en-US" altLang="ja-JP" sz="2000" dirty="0"/>
              <a:t>5μM</a:t>
            </a:r>
            <a:r>
              <a:rPr lang="ja-JP" altLang="en-US" sz="2000" dirty="0"/>
              <a:t>の濃度で</a:t>
            </a:r>
            <a:r>
              <a:rPr lang="en-US" altLang="ja-JP" sz="2000" dirty="0" smtClean="0"/>
              <a:t>2μl</a:t>
            </a:r>
            <a:r>
              <a:rPr lang="ja-JP" altLang="en-US" sz="2000" dirty="0" smtClean="0"/>
              <a:t>滴下、</a:t>
            </a:r>
            <a:endParaRPr lang="en-US" altLang="ja-JP" sz="2000" dirty="0" smtClean="0"/>
          </a:p>
          <a:p>
            <a:r>
              <a:rPr lang="ja-JP" altLang="en-US" sz="2000" dirty="0"/>
              <a:t>　</a:t>
            </a:r>
            <a:r>
              <a:rPr lang="ja-JP" altLang="en-US" sz="2000" dirty="0" smtClean="0"/>
              <a:t>　　　　風乾</a:t>
            </a:r>
            <a:r>
              <a:rPr lang="ja-JP" altLang="en-US" sz="2000" dirty="0"/>
              <a:t>させた</a:t>
            </a:r>
            <a:endParaRPr lang="en-US" altLang="ja-JP" sz="2000" dirty="0"/>
          </a:p>
          <a:p>
            <a:r>
              <a:rPr lang="ja-JP" altLang="en-US" sz="2000" dirty="0"/>
              <a:t>　</a:t>
            </a:r>
            <a:r>
              <a:rPr lang="ja-JP" altLang="en-US" sz="2000" dirty="0" smtClean="0"/>
              <a:t>（</a:t>
            </a:r>
            <a:r>
              <a:rPr lang="en-US" altLang="ja-JP" sz="2000" dirty="0" smtClean="0"/>
              <a:t>ⅱ</a:t>
            </a:r>
            <a:r>
              <a:rPr lang="ja-JP" altLang="en-US" sz="2000" dirty="0" smtClean="0"/>
              <a:t>）</a:t>
            </a:r>
            <a:r>
              <a:rPr lang="en-US" altLang="ja-JP" sz="2000" dirty="0" smtClean="0"/>
              <a:t>UV</a:t>
            </a:r>
            <a:r>
              <a:rPr lang="ja-JP" altLang="en-US" sz="2000" dirty="0"/>
              <a:t>クロスリンカーにより</a:t>
            </a:r>
            <a:r>
              <a:rPr lang="en-US" altLang="ja-JP" sz="2000" dirty="0"/>
              <a:t>350mJ/cm^2</a:t>
            </a:r>
            <a:r>
              <a:rPr lang="ja-JP" altLang="en-US" sz="2000" dirty="0"/>
              <a:t>で２度照射し固定化</a:t>
            </a:r>
            <a:r>
              <a:rPr lang="ja-JP" altLang="en-US" sz="2000" dirty="0" smtClean="0"/>
              <a:t>した</a:t>
            </a:r>
            <a:endParaRPr lang="en-US" altLang="ja-JP" sz="2000" dirty="0" smtClean="0"/>
          </a:p>
          <a:p>
            <a:r>
              <a:rPr lang="ja-JP" altLang="en-US" sz="2000" dirty="0"/>
              <a:t>　</a:t>
            </a:r>
            <a:r>
              <a:rPr lang="ja-JP" altLang="en-US" sz="2000" dirty="0" smtClean="0"/>
              <a:t>（</a:t>
            </a:r>
            <a:r>
              <a:rPr lang="en-US" altLang="ja-JP" sz="2000" dirty="0" smtClean="0"/>
              <a:t>ⅲ</a:t>
            </a:r>
            <a:r>
              <a:rPr lang="ja-JP" altLang="en-US" sz="2000" dirty="0" smtClean="0"/>
              <a:t>）</a:t>
            </a:r>
            <a:r>
              <a:rPr lang="ja-JP" altLang="en-US" sz="2000" dirty="0"/>
              <a:t>洗浄後、</a:t>
            </a:r>
            <a:r>
              <a:rPr lang="en-US" altLang="ja-JP" sz="2000" dirty="0"/>
              <a:t>2%BSA-TBST</a:t>
            </a:r>
            <a:r>
              <a:rPr lang="ja-JP" altLang="en-US" sz="2000" dirty="0"/>
              <a:t>で１時間ブロッキングした</a:t>
            </a:r>
            <a:endParaRPr lang="en-US" altLang="ja-JP" sz="2000" dirty="0" smtClean="0"/>
          </a:p>
          <a:p>
            <a:r>
              <a:rPr lang="ja-JP" altLang="en-US" sz="2000" dirty="0" smtClean="0"/>
              <a:t>　（</a:t>
            </a:r>
            <a:r>
              <a:rPr lang="en-US" altLang="ja-JP" sz="2000" dirty="0"/>
              <a:t>ⅳ</a:t>
            </a:r>
            <a:r>
              <a:rPr lang="ja-JP" altLang="en-US" sz="2000" dirty="0" smtClean="0"/>
              <a:t>）コモンタグ</a:t>
            </a:r>
            <a:r>
              <a:rPr lang="en-US" altLang="ja-JP" sz="2000" dirty="0" smtClean="0"/>
              <a:t>-</a:t>
            </a:r>
            <a:r>
              <a:rPr lang="ja-JP" altLang="en-US" sz="2000" dirty="0" smtClean="0"/>
              <a:t>抗</a:t>
            </a:r>
            <a:r>
              <a:rPr lang="en-US" altLang="ja-JP" sz="2000" dirty="0"/>
              <a:t>CAB</a:t>
            </a:r>
            <a:r>
              <a:rPr lang="ja-JP" altLang="en-US" sz="2000" dirty="0" smtClean="0"/>
              <a:t>抗体濃度が</a:t>
            </a:r>
            <a:r>
              <a:rPr lang="en-US" altLang="ja-JP" sz="2000" dirty="0" smtClean="0"/>
              <a:t>100, 10, 1, 0.1, 0.01, 0.001, 0μg/ml</a:t>
            </a:r>
          </a:p>
          <a:p>
            <a:r>
              <a:rPr lang="ja-JP" altLang="en-US" sz="2000" dirty="0"/>
              <a:t>　</a:t>
            </a:r>
            <a:r>
              <a:rPr lang="ja-JP" altLang="en-US" sz="2000" dirty="0" smtClean="0"/>
              <a:t>　　  </a:t>
            </a:r>
            <a:r>
              <a:rPr lang="en-US" altLang="ja-JP" sz="2000" dirty="0" smtClean="0"/>
              <a:t> biotin-CAB </a:t>
            </a:r>
            <a:r>
              <a:rPr lang="ja-JP" altLang="en-US" sz="2000" dirty="0" smtClean="0"/>
              <a:t>抗原濃度が</a:t>
            </a:r>
            <a:r>
              <a:rPr lang="en-US" altLang="ja-JP" sz="2000" dirty="0" smtClean="0"/>
              <a:t>50ng/ml </a:t>
            </a:r>
          </a:p>
          <a:p>
            <a:r>
              <a:rPr lang="ja-JP" altLang="en-US" sz="2000" dirty="0"/>
              <a:t>　</a:t>
            </a:r>
            <a:r>
              <a:rPr lang="ja-JP" altLang="en-US" sz="2000" dirty="0" smtClean="0"/>
              <a:t>　　　ストレプトアビジン</a:t>
            </a:r>
            <a:r>
              <a:rPr lang="ja-JP" altLang="en-US" sz="2000" dirty="0"/>
              <a:t>標識</a:t>
            </a:r>
            <a:r>
              <a:rPr lang="ja-JP" altLang="en-US" sz="2000" dirty="0" smtClean="0"/>
              <a:t>アルカリフォスファターゼが</a:t>
            </a:r>
            <a:r>
              <a:rPr lang="en-US" altLang="ja-JP" sz="2000" dirty="0" smtClean="0"/>
              <a:t>200ng/ml</a:t>
            </a:r>
          </a:p>
          <a:p>
            <a:r>
              <a:rPr lang="ja-JP" altLang="en-US" sz="2000" dirty="0"/>
              <a:t>　</a:t>
            </a:r>
            <a:r>
              <a:rPr lang="ja-JP" altLang="en-US" sz="2000" dirty="0" smtClean="0"/>
              <a:t>　　　と終濃度がなるようにコンプレックス溶液を</a:t>
            </a:r>
            <a:r>
              <a:rPr lang="en-US" altLang="ja-JP" sz="2000" dirty="0" smtClean="0"/>
              <a:t>7</a:t>
            </a:r>
            <a:r>
              <a:rPr lang="ja-JP" altLang="en-US" sz="2000" dirty="0" smtClean="0"/>
              <a:t>種類調製し、</a:t>
            </a:r>
            <a:endParaRPr lang="en-US" altLang="ja-JP" sz="2000" dirty="0" smtClean="0"/>
          </a:p>
          <a:p>
            <a:r>
              <a:rPr lang="ja-JP" altLang="en-US" sz="2000" dirty="0"/>
              <a:t>　</a:t>
            </a:r>
            <a:r>
              <a:rPr lang="ja-JP" altLang="en-US" sz="2000" dirty="0" smtClean="0"/>
              <a:t>　　　</a:t>
            </a:r>
            <a:r>
              <a:rPr lang="en-US" altLang="ja-JP" sz="2000" dirty="0" smtClean="0"/>
              <a:t>20μl</a:t>
            </a:r>
            <a:r>
              <a:rPr lang="ja-JP" altLang="en-US" sz="2000" dirty="0" smtClean="0"/>
              <a:t>加えて</a:t>
            </a:r>
            <a:r>
              <a:rPr lang="en-US" altLang="ja-JP" sz="2000" dirty="0" smtClean="0"/>
              <a:t>25</a:t>
            </a:r>
            <a:r>
              <a:rPr lang="ja-JP" altLang="en-US" sz="2000" dirty="0" smtClean="0"/>
              <a:t>℃で</a:t>
            </a:r>
            <a:r>
              <a:rPr lang="en-US" altLang="ja-JP" sz="2000" dirty="0" smtClean="0"/>
              <a:t>1</a:t>
            </a:r>
            <a:r>
              <a:rPr lang="ja-JP" altLang="en-US" sz="2000" dirty="0" smtClean="0"/>
              <a:t>時間インキュベートした</a:t>
            </a:r>
            <a:endParaRPr lang="en-US" altLang="ja-JP" sz="2000" dirty="0" smtClean="0"/>
          </a:p>
          <a:p>
            <a:r>
              <a:rPr lang="ja-JP" altLang="en-US" sz="2000" dirty="0"/>
              <a:t>　</a:t>
            </a:r>
            <a:r>
              <a:rPr lang="ja-JP" altLang="en-US" sz="2000" dirty="0" smtClean="0"/>
              <a:t>（</a:t>
            </a:r>
            <a:r>
              <a:rPr lang="en-US" altLang="ja-JP" sz="2000" dirty="0" smtClean="0"/>
              <a:t>ⅴ</a:t>
            </a:r>
            <a:r>
              <a:rPr lang="ja-JP" altLang="en-US" sz="2000" dirty="0" smtClean="0"/>
              <a:t>）</a:t>
            </a:r>
            <a:r>
              <a:rPr lang="ja-JP" altLang="en-US" sz="2000" dirty="0"/>
              <a:t>洗浄後、</a:t>
            </a:r>
            <a:r>
              <a:rPr lang="en-US" altLang="ja-JP" sz="2000" dirty="0"/>
              <a:t>CDP-Star</a:t>
            </a:r>
            <a:r>
              <a:rPr lang="ja-JP" altLang="en-US" sz="2000" dirty="0"/>
              <a:t>を</a:t>
            </a:r>
            <a:r>
              <a:rPr lang="en-US" altLang="ja-JP" sz="2000" dirty="0"/>
              <a:t>100μl</a:t>
            </a:r>
            <a:r>
              <a:rPr lang="ja-JP" altLang="en-US" sz="2000" dirty="0"/>
              <a:t>加え、</a:t>
            </a:r>
            <a:r>
              <a:rPr lang="en-US" altLang="ja-JP" sz="2000" dirty="0"/>
              <a:t>25</a:t>
            </a:r>
            <a:r>
              <a:rPr lang="ja-JP" altLang="en-US" sz="2000" dirty="0"/>
              <a:t>℃で</a:t>
            </a:r>
            <a:r>
              <a:rPr lang="en-US" altLang="ja-JP" sz="2000" dirty="0"/>
              <a:t>5</a:t>
            </a:r>
            <a:r>
              <a:rPr lang="ja-JP" altLang="en-US" sz="2000" dirty="0"/>
              <a:t>分間インキュベーションした</a:t>
            </a:r>
            <a:endParaRPr lang="en-US" altLang="ja-JP" sz="2000" dirty="0"/>
          </a:p>
          <a:p>
            <a:r>
              <a:rPr lang="ja-JP" altLang="en-US" sz="2000" dirty="0"/>
              <a:t>　</a:t>
            </a:r>
            <a:r>
              <a:rPr lang="ja-JP" altLang="en-US" sz="2000" dirty="0" smtClean="0"/>
              <a:t>（</a:t>
            </a:r>
            <a:r>
              <a:rPr lang="en-US" altLang="ja-JP" sz="2000" dirty="0" smtClean="0"/>
              <a:t>ⅵ</a:t>
            </a:r>
            <a:r>
              <a:rPr lang="ja-JP" altLang="en-US" sz="2000" dirty="0" smtClean="0"/>
              <a:t>）</a:t>
            </a:r>
            <a:r>
              <a:rPr lang="ja-JP" altLang="en-US" sz="2000" dirty="0"/>
              <a:t>化学発光を測定した</a:t>
            </a:r>
            <a:endParaRPr lang="en-US" altLang="ja-JP" sz="2000" dirty="0"/>
          </a:p>
          <a:p>
            <a:endParaRPr lang="en-US" altLang="ja-JP" sz="2000" dirty="0"/>
          </a:p>
          <a:p>
            <a:endParaRPr lang="en-US" altLang="ja-JP" sz="2000" dirty="0" smtClean="0"/>
          </a:p>
          <a:p>
            <a:r>
              <a:rPr lang="en-US" altLang="ja-JP" sz="2000" dirty="0"/>
              <a:t> </a:t>
            </a:r>
            <a:r>
              <a:rPr lang="en-US" altLang="ja-JP" sz="2000" dirty="0" smtClean="0"/>
              <a:t>          </a:t>
            </a:r>
            <a:r>
              <a:rPr lang="ja-JP" altLang="en-US" sz="2000" dirty="0" smtClean="0"/>
              <a:t>　</a:t>
            </a:r>
            <a:endParaRPr lang="en-US" altLang="ja-JP" sz="2000" dirty="0"/>
          </a:p>
          <a:p>
            <a:endParaRPr kumimoji="1" lang="ja-JP" altLang="en-US" sz="2000" dirty="0"/>
          </a:p>
        </p:txBody>
      </p:sp>
      <p:sp>
        <p:nvSpPr>
          <p:cNvPr id="5" name="テキスト ボックス 4"/>
          <p:cNvSpPr txBox="1"/>
          <p:nvPr/>
        </p:nvSpPr>
        <p:spPr>
          <a:xfrm>
            <a:off x="64095" y="980728"/>
            <a:ext cx="8756376" cy="523220"/>
          </a:xfrm>
          <a:prstGeom prst="rect">
            <a:avLst/>
          </a:prstGeom>
          <a:noFill/>
        </p:spPr>
        <p:txBody>
          <a:bodyPr wrap="square" rtlCol="0">
            <a:spAutoFit/>
          </a:bodyPr>
          <a:lstStyle/>
          <a:p>
            <a:r>
              <a:rPr lang="ja-JP" altLang="en-US" sz="2800" dirty="0" smtClean="0"/>
              <a:t>①抗体濃度を変化させた際の</a:t>
            </a:r>
            <a:r>
              <a:rPr lang="ja-JP" altLang="en-US" sz="2800" dirty="0"/>
              <a:t>測定</a:t>
            </a:r>
            <a:endParaRPr lang="en-US" altLang="ja-JP" sz="2800" dirty="0"/>
          </a:p>
        </p:txBody>
      </p:sp>
      <p:sp>
        <p:nvSpPr>
          <p:cNvPr id="6" name="正方形/長方形 5"/>
          <p:cNvSpPr/>
          <p:nvPr/>
        </p:nvSpPr>
        <p:spPr>
          <a:xfrm>
            <a:off x="64095" y="1700808"/>
            <a:ext cx="8468345" cy="374441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 name="正方形/長方形 7"/>
          <p:cNvSpPr/>
          <p:nvPr/>
        </p:nvSpPr>
        <p:spPr>
          <a:xfrm>
            <a:off x="64095" y="1503948"/>
            <a:ext cx="8784976" cy="4661356"/>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129078913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 name="テキスト ボックス 123"/>
          <p:cNvSpPr txBox="1"/>
          <p:nvPr/>
        </p:nvSpPr>
        <p:spPr>
          <a:xfrm>
            <a:off x="124842" y="188640"/>
            <a:ext cx="7903542" cy="461665"/>
          </a:xfrm>
          <a:prstGeom prst="rect">
            <a:avLst/>
          </a:prstGeom>
          <a:noFill/>
        </p:spPr>
        <p:txBody>
          <a:bodyPr wrap="square" rtlCol="0">
            <a:spAutoFit/>
          </a:bodyPr>
          <a:lstStyle/>
          <a:p>
            <a:r>
              <a:rPr kumimoji="1" lang="ja-JP" altLang="en-US" sz="2400" dirty="0" smtClean="0"/>
              <a:t>①　抗体が少ない場合</a:t>
            </a:r>
            <a:endParaRPr kumimoji="1" lang="ja-JP" altLang="en-US" sz="2400" dirty="0"/>
          </a:p>
        </p:txBody>
      </p:sp>
      <p:sp>
        <p:nvSpPr>
          <p:cNvPr id="126" name="右矢印 125"/>
          <p:cNvSpPr/>
          <p:nvPr/>
        </p:nvSpPr>
        <p:spPr>
          <a:xfrm>
            <a:off x="323528" y="764704"/>
            <a:ext cx="792088" cy="360040"/>
          </a:xfrm>
          <a:prstGeom prst="rightArrow">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8" name="テキスト ボックス 127"/>
          <p:cNvSpPr txBox="1"/>
          <p:nvPr/>
        </p:nvSpPr>
        <p:spPr>
          <a:xfrm>
            <a:off x="1112566" y="684193"/>
            <a:ext cx="7736311" cy="369332"/>
          </a:xfrm>
          <a:prstGeom prst="rect">
            <a:avLst/>
          </a:prstGeom>
          <a:noFill/>
        </p:spPr>
        <p:txBody>
          <a:bodyPr wrap="square" rtlCol="0">
            <a:spAutoFit/>
          </a:bodyPr>
          <a:lstStyle/>
          <a:p>
            <a:r>
              <a:rPr kumimoji="1" lang="ja-JP" altLang="en-US" dirty="0" smtClean="0"/>
              <a:t>固定化した</a:t>
            </a:r>
            <a:r>
              <a:rPr kumimoji="1" lang="en-US" altLang="ja-JP" dirty="0" smtClean="0"/>
              <a:t>Ligand DNA</a:t>
            </a:r>
            <a:r>
              <a:rPr kumimoji="1" lang="ja-JP" altLang="en-US" dirty="0" smtClean="0"/>
              <a:t>にたいし十分量のコンプレックスがつかずシグナル低</a:t>
            </a:r>
            <a:endParaRPr kumimoji="1" lang="ja-JP" altLang="en-US" dirty="0"/>
          </a:p>
        </p:txBody>
      </p:sp>
      <p:sp>
        <p:nvSpPr>
          <p:cNvPr id="173" name="テキスト ボックス 172"/>
          <p:cNvSpPr txBox="1"/>
          <p:nvPr/>
        </p:nvSpPr>
        <p:spPr>
          <a:xfrm>
            <a:off x="169734" y="2678750"/>
            <a:ext cx="3483074" cy="400110"/>
          </a:xfrm>
          <a:prstGeom prst="rect">
            <a:avLst/>
          </a:prstGeom>
          <a:noFill/>
        </p:spPr>
        <p:txBody>
          <a:bodyPr wrap="square" rtlCol="0">
            <a:spAutoFit/>
          </a:bodyPr>
          <a:lstStyle/>
          <a:p>
            <a:r>
              <a:rPr lang="ja-JP" altLang="en-US" sz="2000" dirty="0" smtClean="0"/>
              <a:t>②　抗体がちょうどの時</a:t>
            </a:r>
            <a:endParaRPr kumimoji="1" lang="ja-JP" altLang="en-US" sz="2000" dirty="0"/>
          </a:p>
        </p:txBody>
      </p:sp>
      <p:sp>
        <p:nvSpPr>
          <p:cNvPr id="82" name="右矢印 81"/>
          <p:cNvSpPr/>
          <p:nvPr/>
        </p:nvSpPr>
        <p:spPr>
          <a:xfrm>
            <a:off x="3455850" y="1738477"/>
            <a:ext cx="648072" cy="240208"/>
          </a:xfrm>
          <a:prstGeom prst="rightArrow">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116" name="グループ化 115"/>
          <p:cNvGrpSpPr/>
          <p:nvPr/>
        </p:nvGrpSpPr>
        <p:grpSpPr>
          <a:xfrm>
            <a:off x="5854595" y="1149650"/>
            <a:ext cx="610651" cy="442007"/>
            <a:chOff x="7201709" y="4581128"/>
            <a:chExt cx="610651" cy="595210"/>
          </a:xfrm>
        </p:grpSpPr>
        <p:sp>
          <p:nvSpPr>
            <p:cNvPr id="117" name="右カーブ矢印 116"/>
            <p:cNvSpPr/>
            <p:nvPr/>
          </p:nvSpPr>
          <p:spPr>
            <a:xfrm>
              <a:off x="7201709" y="4723048"/>
              <a:ext cx="327196" cy="453290"/>
            </a:xfrm>
            <a:prstGeom prst="curvedRightArrow">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sp>
          <p:nvSpPr>
            <p:cNvPr id="118" name="星 5 117"/>
            <p:cNvSpPr/>
            <p:nvPr/>
          </p:nvSpPr>
          <p:spPr>
            <a:xfrm>
              <a:off x="7593144" y="4581128"/>
              <a:ext cx="219216" cy="283840"/>
            </a:xfrm>
            <a:prstGeom prst="star5">
              <a:avLst/>
            </a:prstGeom>
            <a:no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49" name="正方形/長方形 48"/>
          <p:cNvSpPr/>
          <p:nvPr/>
        </p:nvSpPr>
        <p:spPr>
          <a:xfrm>
            <a:off x="229174" y="2180060"/>
            <a:ext cx="2725851" cy="166646"/>
          </a:xfrm>
          <a:prstGeom prst="rect">
            <a:avLst/>
          </a:prstGeom>
          <a:solidFill>
            <a:srgbClr val="FFFF00">
              <a:alpha val="5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137" name="グループ化 136"/>
          <p:cNvGrpSpPr/>
          <p:nvPr/>
        </p:nvGrpSpPr>
        <p:grpSpPr>
          <a:xfrm>
            <a:off x="1399271" y="1837778"/>
            <a:ext cx="299228" cy="325199"/>
            <a:chOff x="2398274" y="2036115"/>
            <a:chExt cx="299228" cy="325199"/>
          </a:xfrm>
        </p:grpSpPr>
        <p:grpSp>
          <p:nvGrpSpPr>
            <p:cNvPr id="50" name="グループ化 49"/>
            <p:cNvGrpSpPr/>
            <p:nvPr/>
          </p:nvGrpSpPr>
          <p:grpSpPr>
            <a:xfrm>
              <a:off x="2398274" y="2088337"/>
              <a:ext cx="299228" cy="272977"/>
              <a:chOff x="-1706332" y="766409"/>
              <a:chExt cx="1702335" cy="1440159"/>
            </a:xfrm>
            <a:solidFill>
              <a:srgbClr val="FF0000"/>
            </a:solidFill>
          </p:grpSpPr>
          <p:sp>
            <p:nvSpPr>
              <p:cNvPr id="64" name="正方形/長方形 63"/>
              <p:cNvSpPr/>
              <p:nvPr/>
            </p:nvSpPr>
            <p:spPr>
              <a:xfrm rot="3742024">
                <a:off x="-2201814" y="1261891"/>
                <a:ext cx="1440159" cy="44919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5" name="正方形/長方形 64"/>
              <p:cNvSpPr/>
              <p:nvPr/>
            </p:nvSpPr>
            <p:spPr>
              <a:xfrm>
                <a:off x="-1073784" y="1988840"/>
                <a:ext cx="1069787" cy="216024"/>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62" name="正方形/長方形 61"/>
            <p:cNvSpPr/>
            <p:nvPr/>
          </p:nvSpPr>
          <p:spPr>
            <a:xfrm rot="3672799">
              <a:off x="2382901" y="2131157"/>
              <a:ext cx="267918" cy="7783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52" name="グループ化 51"/>
          <p:cNvGrpSpPr/>
          <p:nvPr/>
        </p:nvGrpSpPr>
        <p:grpSpPr>
          <a:xfrm>
            <a:off x="2309685" y="1841329"/>
            <a:ext cx="299228" cy="321648"/>
            <a:chOff x="2270476" y="5781175"/>
            <a:chExt cx="299228" cy="433133"/>
          </a:xfrm>
        </p:grpSpPr>
        <p:grpSp>
          <p:nvGrpSpPr>
            <p:cNvPr id="56" name="グループ化 55"/>
            <p:cNvGrpSpPr/>
            <p:nvPr/>
          </p:nvGrpSpPr>
          <p:grpSpPr>
            <a:xfrm>
              <a:off x="2270476" y="5846715"/>
              <a:ext cx="299228" cy="367593"/>
              <a:chOff x="-1706332" y="766409"/>
              <a:chExt cx="1702335" cy="1440159"/>
            </a:xfrm>
            <a:solidFill>
              <a:srgbClr val="FF0000"/>
            </a:solidFill>
          </p:grpSpPr>
          <p:sp>
            <p:nvSpPr>
              <p:cNvPr id="60" name="正方形/長方形 59"/>
              <p:cNvSpPr/>
              <p:nvPr/>
            </p:nvSpPr>
            <p:spPr>
              <a:xfrm rot="3742024">
                <a:off x="-2201814" y="1261891"/>
                <a:ext cx="1440159" cy="44919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1" name="正方形/長方形 60"/>
              <p:cNvSpPr/>
              <p:nvPr/>
            </p:nvSpPr>
            <p:spPr>
              <a:xfrm>
                <a:off x="-1073784" y="1988840"/>
                <a:ext cx="1069787" cy="216024"/>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58" name="正方形/長方形 57"/>
            <p:cNvSpPr/>
            <p:nvPr/>
          </p:nvSpPr>
          <p:spPr>
            <a:xfrm rot="3672799">
              <a:off x="2208328" y="5922648"/>
              <a:ext cx="360780" cy="7783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53" name="円/楕円 52"/>
          <p:cNvSpPr/>
          <p:nvPr/>
        </p:nvSpPr>
        <p:spPr>
          <a:xfrm>
            <a:off x="1082817" y="1981276"/>
            <a:ext cx="253640" cy="175829"/>
          </a:xfrm>
          <a:prstGeom prst="ellipse">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4" name="円/楕円 53"/>
          <p:cNvSpPr/>
          <p:nvPr/>
        </p:nvSpPr>
        <p:spPr>
          <a:xfrm>
            <a:off x="1913707" y="1981276"/>
            <a:ext cx="253640" cy="175829"/>
          </a:xfrm>
          <a:prstGeom prst="ellipse">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5" name="円/楕円 54"/>
          <p:cNvSpPr/>
          <p:nvPr/>
        </p:nvSpPr>
        <p:spPr>
          <a:xfrm>
            <a:off x="2666993" y="2004230"/>
            <a:ext cx="253640" cy="175829"/>
          </a:xfrm>
          <a:prstGeom prst="ellipse">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2" name="テキスト ボックス 121"/>
          <p:cNvSpPr txBox="1"/>
          <p:nvPr/>
        </p:nvSpPr>
        <p:spPr>
          <a:xfrm>
            <a:off x="679838" y="2361339"/>
            <a:ext cx="2037321" cy="228557"/>
          </a:xfrm>
          <a:prstGeom prst="rect">
            <a:avLst/>
          </a:prstGeom>
          <a:noFill/>
        </p:spPr>
        <p:txBody>
          <a:bodyPr wrap="square" rtlCol="0">
            <a:spAutoFit/>
          </a:bodyPr>
          <a:lstStyle/>
          <a:p>
            <a:r>
              <a:rPr lang="ja-JP" altLang="en-US" sz="1400" dirty="0" smtClean="0"/>
              <a:t>コンプレックスを加えた</a:t>
            </a:r>
            <a:endParaRPr kumimoji="1" lang="ja-JP" altLang="en-US" sz="1400" dirty="0"/>
          </a:p>
        </p:txBody>
      </p:sp>
      <p:grpSp>
        <p:nvGrpSpPr>
          <p:cNvPr id="129" name="グループ化 128"/>
          <p:cNvGrpSpPr/>
          <p:nvPr/>
        </p:nvGrpSpPr>
        <p:grpSpPr>
          <a:xfrm>
            <a:off x="1108775" y="1306429"/>
            <a:ext cx="507698" cy="609715"/>
            <a:chOff x="-3082840" y="1421220"/>
            <a:chExt cx="2029979" cy="2316268"/>
          </a:xfrm>
        </p:grpSpPr>
        <p:grpSp>
          <p:nvGrpSpPr>
            <p:cNvPr id="130" name="グループ化 129"/>
            <p:cNvGrpSpPr/>
            <p:nvPr/>
          </p:nvGrpSpPr>
          <p:grpSpPr>
            <a:xfrm>
              <a:off x="-3082840" y="2323761"/>
              <a:ext cx="1872208" cy="1413727"/>
              <a:chOff x="-2124744" y="2805293"/>
              <a:chExt cx="453426" cy="597274"/>
            </a:xfrm>
          </p:grpSpPr>
          <p:pic>
            <p:nvPicPr>
              <p:cNvPr id="134" name="図 133" descr="抗体(モデル).png"/>
              <p:cNvPicPr>
                <a:picLocks noChangeAspect="1"/>
              </p:cNvPicPr>
              <p:nvPr/>
            </p:nvPicPr>
            <p:blipFill>
              <a:blip r:embed="rId2" cstate="print"/>
              <a:stretch>
                <a:fillRect/>
              </a:stretch>
            </p:blipFill>
            <p:spPr>
              <a:xfrm>
                <a:off x="-2124744" y="2963523"/>
                <a:ext cx="453426" cy="439044"/>
              </a:xfrm>
              <a:prstGeom prst="rect">
                <a:avLst/>
              </a:prstGeom>
            </p:spPr>
          </p:pic>
          <p:sp>
            <p:nvSpPr>
              <p:cNvPr id="135" name="円/楕円 134"/>
              <p:cNvSpPr/>
              <p:nvPr/>
            </p:nvSpPr>
            <p:spPr>
              <a:xfrm>
                <a:off x="-2006043" y="2905568"/>
                <a:ext cx="216024" cy="161733"/>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136" name="直線コネクタ 135"/>
              <p:cNvCxnSpPr>
                <a:stCxn id="135" idx="0"/>
              </p:cNvCxnSpPr>
              <p:nvPr/>
            </p:nvCxnSpPr>
            <p:spPr>
              <a:xfrm flipV="1">
                <a:off x="-1898031" y="2805293"/>
                <a:ext cx="108012" cy="100275"/>
              </a:xfrm>
              <a:prstGeom prst="line">
                <a:avLst/>
              </a:prstGeom>
              <a:ln w="88900">
                <a:solidFill>
                  <a:srgbClr val="FFFF00"/>
                </a:solidFill>
              </a:ln>
            </p:spPr>
            <p:style>
              <a:lnRef idx="1">
                <a:schemeClr val="accent1"/>
              </a:lnRef>
              <a:fillRef idx="0">
                <a:schemeClr val="accent1"/>
              </a:fillRef>
              <a:effectRef idx="0">
                <a:schemeClr val="accent1"/>
              </a:effectRef>
              <a:fontRef idx="minor">
                <a:schemeClr val="tx1"/>
              </a:fontRef>
            </p:style>
          </p:cxnSp>
        </p:grpSp>
        <p:sp>
          <p:nvSpPr>
            <p:cNvPr id="131" name="円/楕円 130"/>
            <p:cNvSpPr/>
            <p:nvPr/>
          </p:nvSpPr>
          <p:spPr>
            <a:xfrm>
              <a:off x="-1700752" y="2060848"/>
              <a:ext cx="296088" cy="381586"/>
            </a:xfrm>
            <a:prstGeom prst="ellipse">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32" name="乗算記号 131"/>
            <p:cNvSpPr/>
            <p:nvPr/>
          </p:nvSpPr>
          <p:spPr>
            <a:xfrm>
              <a:off x="-1974105" y="1421220"/>
              <a:ext cx="921244" cy="820526"/>
            </a:xfrm>
            <a:prstGeom prst="mathMultiply">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33" name="円/楕円 132"/>
            <p:cNvSpPr/>
            <p:nvPr/>
          </p:nvSpPr>
          <p:spPr>
            <a:xfrm>
              <a:off x="-1650069" y="1446897"/>
              <a:ext cx="283459" cy="218308"/>
            </a:xfrm>
            <a:prstGeom prst="ellipse">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138" name="グループ化 137"/>
          <p:cNvGrpSpPr/>
          <p:nvPr/>
        </p:nvGrpSpPr>
        <p:grpSpPr>
          <a:xfrm>
            <a:off x="476653" y="1831906"/>
            <a:ext cx="299228" cy="325199"/>
            <a:chOff x="2398274" y="2036115"/>
            <a:chExt cx="299228" cy="325199"/>
          </a:xfrm>
        </p:grpSpPr>
        <p:grpSp>
          <p:nvGrpSpPr>
            <p:cNvPr id="139" name="グループ化 138"/>
            <p:cNvGrpSpPr/>
            <p:nvPr/>
          </p:nvGrpSpPr>
          <p:grpSpPr>
            <a:xfrm>
              <a:off x="2398274" y="2088337"/>
              <a:ext cx="299228" cy="272977"/>
              <a:chOff x="-1706332" y="766409"/>
              <a:chExt cx="1702335" cy="1440159"/>
            </a:xfrm>
            <a:solidFill>
              <a:srgbClr val="FF0000"/>
            </a:solidFill>
          </p:grpSpPr>
          <p:sp>
            <p:nvSpPr>
              <p:cNvPr id="141" name="正方形/長方形 140"/>
              <p:cNvSpPr/>
              <p:nvPr/>
            </p:nvSpPr>
            <p:spPr>
              <a:xfrm rot="3742024">
                <a:off x="-2201814" y="1261891"/>
                <a:ext cx="1440159" cy="44919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42" name="正方形/長方形 141"/>
              <p:cNvSpPr/>
              <p:nvPr/>
            </p:nvSpPr>
            <p:spPr>
              <a:xfrm>
                <a:off x="-1073784" y="1988840"/>
                <a:ext cx="1069787" cy="216024"/>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140" name="正方形/長方形 139"/>
            <p:cNvSpPr/>
            <p:nvPr/>
          </p:nvSpPr>
          <p:spPr>
            <a:xfrm rot="3672799">
              <a:off x="2382901" y="2131157"/>
              <a:ext cx="267918" cy="7783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144" name="グループ化 143"/>
          <p:cNvGrpSpPr/>
          <p:nvPr/>
        </p:nvGrpSpPr>
        <p:grpSpPr>
          <a:xfrm>
            <a:off x="4429799" y="1306429"/>
            <a:ext cx="2725851" cy="1040277"/>
            <a:chOff x="1228177" y="1504766"/>
            <a:chExt cx="2725851" cy="1040277"/>
          </a:xfrm>
        </p:grpSpPr>
        <p:sp>
          <p:nvSpPr>
            <p:cNvPr id="145" name="正方形/長方形 144"/>
            <p:cNvSpPr/>
            <p:nvPr/>
          </p:nvSpPr>
          <p:spPr>
            <a:xfrm>
              <a:off x="1228177" y="2378397"/>
              <a:ext cx="2725851" cy="166646"/>
            </a:xfrm>
            <a:prstGeom prst="rect">
              <a:avLst/>
            </a:prstGeom>
            <a:solidFill>
              <a:srgbClr val="FFFF00">
                <a:alpha val="5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146" name="グループ化 145"/>
            <p:cNvGrpSpPr/>
            <p:nvPr/>
          </p:nvGrpSpPr>
          <p:grpSpPr>
            <a:xfrm>
              <a:off x="2398274" y="2036115"/>
              <a:ext cx="299228" cy="325199"/>
              <a:chOff x="2398274" y="2036115"/>
              <a:chExt cx="299228" cy="325199"/>
            </a:xfrm>
          </p:grpSpPr>
          <p:grpSp>
            <p:nvGrpSpPr>
              <p:cNvPr id="169" name="グループ化 168"/>
              <p:cNvGrpSpPr/>
              <p:nvPr/>
            </p:nvGrpSpPr>
            <p:grpSpPr>
              <a:xfrm>
                <a:off x="2398274" y="2088337"/>
                <a:ext cx="299228" cy="272977"/>
                <a:chOff x="-1706332" y="766409"/>
                <a:chExt cx="1702335" cy="1440159"/>
              </a:xfrm>
              <a:solidFill>
                <a:srgbClr val="FF0000"/>
              </a:solidFill>
            </p:grpSpPr>
            <p:sp>
              <p:nvSpPr>
                <p:cNvPr id="171" name="正方形/長方形 170"/>
                <p:cNvSpPr/>
                <p:nvPr/>
              </p:nvSpPr>
              <p:spPr>
                <a:xfrm rot="3742024">
                  <a:off x="-2201814" y="1261891"/>
                  <a:ext cx="1440159" cy="44919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72" name="正方形/長方形 171"/>
                <p:cNvSpPr/>
                <p:nvPr/>
              </p:nvSpPr>
              <p:spPr>
                <a:xfrm>
                  <a:off x="-1073784" y="1988840"/>
                  <a:ext cx="1069787" cy="216024"/>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170" name="正方形/長方形 169"/>
              <p:cNvSpPr/>
              <p:nvPr/>
            </p:nvSpPr>
            <p:spPr>
              <a:xfrm rot="3672799">
                <a:off x="2382901" y="2131157"/>
                <a:ext cx="267918" cy="7783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147" name="グループ化 146"/>
            <p:cNvGrpSpPr/>
            <p:nvPr/>
          </p:nvGrpSpPr>
          <p:grpSpPr>
            <a:xfrm>
              <a:off x="3308688" y="2039666"/>
              <a:ext cx="299228" cy="321648"/>
              <a:chOff x="2270476" y="5781175"/>
              <a:chExt cx="299228" cy="433133"/>
            </a:xfrm>
          </p:grpSpPr>
          <p:grpSp>
            <p:nvGrpSpPr>
              <p:cNvPr id="165" name="グループ化 164"/>
              <p:cNvGrpSpPr/>
              <p:nvPr/>
            </p:nvGrpSpPr>
            <p:grpSpPr>
              <a:xfrm>
                <a:off x="2270476" y="5846715"/>
                <a:ext cx="299228" cy="367593"/>
                <a:chOff x="-1706332" y="766409"/>
                <a:chExt cx="1702335" cy="1440159"/>
              </a:xfrm>
              <a:solidFill>
                <a:srgbClr val="FF0000"/>
              </a:solidFill>
            </p:grpSpPr>
            <p:sp>
              <p:nvSpPr>
                <p:cNvPr id="167" name="正方形/長方形 166"/>
                <p:cNvSpPr/>
                <p:nvPr/>
              </p:nvSpPr>
              <p:spPr>
                <a:xfrm rot="3742024">
                  <a:off x="-2201814" y="1261891"/>
                  <a:ext cx="1440159" cy="44919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68" name="正方形/長方形 167"/>
                <p:cNvSpPr/>
                <p:nvPr/>
              </p:nvSpPr>
              <p:spPr>
                <a:xfrm>
                  <a:off x="-1073784" y="1988840"/>
                  <a:ext cx="1069787" cy="216024"/>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166" name="正方形/長方形 165"/>
              <p:cNvSpPr/>
              <p:nvPr/>
            </p:nvSpPr>
            <p:spPr>
              <a:xfrm rot="3672799">
                <a:off x="2208328" y="5922648"/>
                <a:ext cx="360780" cy="7783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148" name="円/楕円 147"/>
            <p:cNvSpPr/>
            <p:nvPr/>
          </p:nvSpPr>
          <p:spPr>
            <a:xfrm>
              <a:off x="2081820" y="2179613"/>
              <a:ext cx="253640" cy="175829"/>
            </a:xfrm>
            <a:prstGeom prst="ellipse">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49" name="円/楕円 148"/>
            <p:cNvSpPr/>
            <p:nvPr/>
          </p:nvSpPr>
          <p:spPr>
            <a:xfrm>
              <a:off x="2912710" y="2179613"/>
              <a:ext cx="253640" cy="175829"/>
            </a:xfrm>
            <a:prstGeom prst="ellipse">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50" name="円/楕円 149"/>
            <p:cNvSpPr/>
            <p:nvPr/>
          </p:nvSpPr>
          <p:spPr>
            <a:xfrm>
              <a:off x="3665996" y="2202567"/>
              <a:ext cx="253640" cy="175829"/>
            </a:xfrm>
            <a:prstGeom prst="ellipse">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152" name="グループ化 151"/>
            <p:cNvGrpSpPr/>
            <p:nvPr/>
          </p:nvGrpSpPr>
          <p:grpSpPr>
            <a:xfrm>
              <a:off x="2107778" y="1504766"/>
              <a:ext cx="507698" cy="609715"/>
              <a:chOff x="-3082840" y="1421220"/>
              <a:chExt cx="2029979" cy="2316268"/>
            </a:xfrm>
          </p:grpSpPr>
          <p:grpSp>
            <p:nvGrpSpPr>
              <p:cNvPr id="158" name="グループ化 157"/>
              <p:cNvGrpSpPr/>
              <p:nvPr/>
            </p:nvGrpSpPr>
            <p:grpSpPr>
              <a:xfrm>
                <a:off x="-3082840" y="2323761"/>
                <a:ext cx="1872208" cy="1413727"/>
                <a:chOff x="-2124744" y="2805293"/>
                <a:chExt cx="453426" cy="597274"/>
              </a:xfrm>
            </p:grpSpPr>
            <p:pic>
              <p:nvPicPr>
                <p:cNvPr id="162" name="図 161" descr="抗体(モデル).png"/>
                <p:cNvPicPr>
                  <a:picLocks noChangeAspect="1"/>
                </p:cNvPicPr>
                <p:nvPr/>
              </p:nvPicPr>
              <p:blipFill>
                <a:blip r:embed="rId2" cstate="print"/>
                <a:stretch>
                  <a:fillRect/>
                </a:stretch>
              </p:blipFill>
              <p:spPr>
                <a:xfrm>
                  <a:off x="-2124744" y="2963523"/>
                  <a:ext cx="453426" cy="439044"/>
                </a:xfrm>
                <a:prstGeom prst="rect">
                  <a:avLst/>
                </a:prstGeom>
              </p:spPr>
            </p:pic>
            <p:sp>
              <p:nvSpPr>
                <p:cNvPr id="163" name="円/楕円 162"/>
                <p:cNvSpPr/>
                <p:nvPr/>
              </p:nvSpPr>
              <p:spPr>
                <a:xfrm>
                  <a:off x="-2006043" y="2905568"/>
                  <a:ext cx="216024" cy="161733"/>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164" name="直線コネクタ 163"/>
                <p:cNvCxnSpPr>
                  <a:stCxn id="163" idx="0"/>
                </p:cNvCxnSpPr>
                <p:nvPr/>
              </p:nvCxnSpPr>
              <p:spPr>
                <a:xfrm flipV="1">
                  <a:off x="-1898031" y="2805293"/>
                  <a:ext cx="108012" cy="100275"/>
                </a:xfrm>
                <a:prstGeom prst="line">
                  <a:avLst/>
                </a:prstGeom>
                <a:ln w="88900">
                  <a:solidFill>
                    <a:srgbClr val="FFFF00"/>
                  </a:solidFill>
                </a:ln>
              </p:spPr>
              <p:style>
                <a:lnRef idx="1">
                  <a:schemeClr val="accent1"/>
                </a:lnRef>
                <a:fillRef idx="0">
                  <a:schemeClr val="accent1"/>
                </a:fillRef>
                <a:effectRef idx="0">
                  <a:schemeClr val="accent1"/>
                </a:effectRef>
                <a:fontRef idx="minor">
                  <a:schemeClr val="tx1"/>
                </a:fontRef>
              </p:style>
            </p:cxnSp>
          </p:grpSp>
          <p:sp>
            <p:nvSpPr>
              <p:cNvPr id="159" name="円/楕円 158"/>
              <p:cNvSpPr/>
              <p:nvPr/>
            </p:nvSpPr>
            <p:spPr>
              <a:xfrm>
                <a:off x="-1700752" y="2060848"/>
                <a:ext cx="296088" cy="381586"/>
              </a:xfrm>
              <a:prstGeom prst="ellipse">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60" name="乗算記号 159"/>
              <p:cNvSpPr/>
              <p:nvPr/>
            </p:nvSpPr>
            <p:spPr>
              <a:xfrm>
                <a:off x="-1974105" y="1421220"/>
                <a:ext cx="921244" cy="820526"/>
              </a:xfrm>
              <a:prstGeom prst="mathMultiply">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61" name="円/楕円 160"/>
              <p:cNvSpPr/>
              <p:nvPr/>
            </p:nvSpPr>
            <p:spPr>
              <a:xfrm>
                <a:off x="-1650069" y="1446897"/>
                <a:ext cx="283459" cy="218308"/>
              </a:xfrm>
              <a:prstGeom prst="ellipse">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153" name="グループ化 152"/>
            <p:cNvGrpSpPr/>
            <p:nvPr/>
          </p:nvGrpSpPr>
          <p:grpSpPr>
            <a:xfrm>
              <a:off x="1475656" y="2030243"/>
              <a:ext cx="299228" cy="325199"/>
              <a:chOff x="2398274" y="2036115"/>
              <a:chExt cx="299228" cy="325199"/>
            </a:xfrm>
          </p:grpSpPr>
          <p:grpSp>
            <p:nvGrpSpPr>
              <p:cNvPr id="154" name="グループ化 153"/>
              <p:cNvGrpSpPr/>
              <p:nvPr/>
            </p:nvGrpSpPr>
            <p:grpSpPr>
              <a:xfrm>
                <a:off x="2398274" y="2088337"/>
                <a:ext cx="299228" cy="272977"/>
                <a:chOff x="-1706332" y="766409"/>
                <a:chExt cx="1702335" cy="1440159"/>
              </a:xfrm>
              <a:solidFill>
                <a:srgbClr val="FF0000"/>
              </a:solidFill>
            </p:grpSpPr>
            <p:sp>
              <p:nvSpPr>
                <p:cNvPr id="156" name="正方形/長方形 155"/>
                <p:cNvSpPr/>
                <p:nvPr/>
              </p:nvSpPr>
              <p:spPr>
                <a:xfrm rot="3742024">
                  <a:off x="-2201814" y="1261891"/>
                  <a:ext cx="1440159" cy="44919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57" name="正方形/長方形 156"/>
                <p:cNvSpPr/>
                <p:nvPr/>
              </p:nvSpPr>
              <p:spPr>
                <a:xfrm>
                  <a:off x="-1073784" y="1988840"/>
                  <a:ext cx="1069787" cy="216024"/>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155" name="正方形/長方形 154"/>
              <p:cNvSpPr/>
              <p:nvPr/>
            </p:nvSpPr>
            <p:spPr>
              <a:xfrm rot="3672799">
                <a:off x="2382901" y="2131157"/>
                <a:ext cx="267918" cy="7783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sp>
        <p:nvSpPr>
          <p:cNvPr id="174" name="テキスト ボックス 173"/>
          <p:cNvSpPr txBox="1"/>
          <p:nvPr/>
        </p:nvSpPr>
        <p:spPr>
          <a:xfrm>
            <a:off x="5341754" y="2480650"/>
            <a:ext cx="1392615" cy="307777"/>
          </a:xfrm>
          <a:prstGeom prst="rect">
            <a:avLst/>
          </a:prstGeom>
          <a:noFill/>
        </p:spPr>
        <p:txBody>
          <a:bodyPr wrap="square" rtlCol="0">
            <a:spAutoFit/>
          </a:bodyPr>
          <a:lstStyle/>
          <a:p>
            <a:r>
              <a:rPr kumimoji="1" lang="ja-JP" altLang="en-US" sz="1400" dirty="0" smtClean="0"/>
              <a:t>発　　色</a:t>
            </a:r>
            <a:endParaRPr kumimoji="1" lang="ja-JP" altLang="en-US" sz="1400" dirty="0"/>
          </a:p>
        </p:txBody>
      </p:sp>
      <p:sp>
        <p:nvSpPr>
          <p:cNvPr id="239" name="右矢印 238"/>
          <p:cNvSpPr/>
          <p:nvPr/>
        </p:nvSpPr>
        <p:spPr>
          <a:xfrm>
            <a:off x="551000" y="3096010"/>
            <a:ext cx="792088" cy="360040"/>
          </a:xfrm>
          <a:prstGeom prst="rightArrow">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40" name="テキスト ボックス 239"/>
          <p:cNvSpPr txBox="1"/>
          <p:nvPr/>
        </p:nvSpPr>
        <p:spPr>
          <a:xfrm>
            <a:off x="1288798" y="3082789"/>
            <a:ext cx="7448279" cy="369332"/>
          </a:xfrm>
          <a:prstGeom prst="rect">
            <a:avLst/>
          </a:prstGeom>
          <a:noFill/>
        </p:spPr>
        <p:txBody>
          <a:bodyPr wrap="square" rtlCol="0">
            <a:spAutoFit/>
          </a:bodyPr>
          <a:lstStyle/>
          <a:p>
            <a:r>
              <a:rPr kumimoji="1" lang="ja-JP" altLang="en-US" dirty="0" smtClean="0"/>
              <a:t>固定化した</a:t>
            </a:r>
            <a:r>
              <a:rPr kumimoji="1" lang="en-US" altLang="ja-JP" dirty="0" smtClean="0"/>
              <a:t>Ligand DNA</a:t>
            </a:r>
            <a:r>
              <a:rPr kumimoji="1" lang="ja-JP" altLang="en-US" dirty="0" smtClean="0"/>
              <a:t>全てにコンプレックスがつきシグナルがピーク</a:t>
            </a:r>
            <a:endParaRPr kumimoji="1" lang="ja-JP" altLang="en-US" dirty="0"/>
          </a:p>
        </p:txBody>
      </p:sp>
      <p:grpSp>
        <p:nvGrpSpPr>
          <p:cNvPr id="290" name="グループ化 289"/>
          <p:cNvGrpSpPr/>
          <p:nvPr/>
        </p:nvGrpSpPr>
        <p:grpSpPr>
          <a:xfrm>
            <a:off x="236980" y="5763182"/>
            <a:ext cx="6926476" cy="1362687"/>
            <a:chOff x="1160273" y="4006777"/>
            <a:chExt cx="6926476" cy="1362687"/>
          </a:xfrm>
        </p:grpSpPr>
        <p:sp>
          <p:nvSpPr>
            <p:cNvPr id="177" name="右矢印 176"/>
            <p:cNvSpPr/>
            <p:nvPr/>
          </p:nvSpPr>
          <p:spPr>
            <a:xfrm>
              <a:off x="4386949" y="4438825"/>
              <a:ext cx="648072" cy="240208"/>
            </a:xfrm>
            <a:prstGeom prst="rightArrow">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179" name="グループ化 178"/>
            <p:cNvGrpSpPr/>
            <p:nvPr/>
          </p:nvGrpSpPr>
          <p:grpSpPr>
            <a:xfrm>
              <a:off x="1160273" y="4006777"/>
              <a:ext cx="2725851" cy="1362687"/>
              <a:chOff x="1228177" y="1504766"/>
              <a:chExt cx="2725851" cy="1362687"/>
            </a:xfrm>
          </p:grpSpPr>
          <p:sp>
            <p:nvSpPr>
              <p:cNvPr id="209" name="正方形/長方形 208"/>
              <p:cNvSpPr/>
              <p:nvPr/>
            </p:nvSpPr>
            <p:spPr>
              <a:xfrm>
                <a:off x="1228177" y="2378397"/>
                <a:ext cx="2725851" cy="166646"/>
              </a:xfrm>
              <a:prstGeom prst="rect">
                <a:avLst/>
              </a:prstGeom>
              <a:solidFill>
                <a:srgbClr val="FFFF00">
                  <a:alpha val="5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210" name="グループ化 209"/>
              <p:cNvGrpSpPr/>
              <p:nvPr/>
            </p:nvGrpSpPr>
            <p:grpSpPr>
              <a:xfrm>
                <a:off x="2398274" y="2036115"/>
                <a:ext cx="299228" cy="325199"/>
                <a:chOff x="2398274" y="2036115"/>
                <a:chExt cx="299228" cy="325199"/>
              </a:xfrm>
            </p:grpSpPr>
            <p:grpSp>
              <p:nvGrpSpPr>
                <p:cNvPr id="233" name="グループ化 232"/>
                <p:cNvGrpSpPr/>
                <p:nvPr/>
              </p:nvGrpSpPr>
              <p:grpSpPr>
                <a:xfrm>
                  <a:off x="2398274" y="2088337"/>
                  <a:ext cx="299228" cy="272977"/>
                  <a:chOff x="-1706332" y="766409"/>
                  <a:chExt cx="1702335" cy="1440159"/>
                </a:xfrm>
                <a:solidFill>
                  <a:srgbClr val="FF0000"/>
                </a:solidFill>
              </p:grpSpPr>
              <p:sp>
                <p:nvSpPr>
                  <p:cNvPr id="235" name="正方形/長方形 234"/>
                  <p:cNvSpPr/>
                  <p:nvPr/>
                </p:nvSpPr>
                <p:spPr>
                  <a:xfrm rot="3742024">
                    <a:off x="-2201814" y="1261891"/>
                    <a:ext cx="1440159" cy="44919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36" name="正方形/長方形 235"/>
                  <p:cNvSpPr/>
                  <p:nvPr/>
                </p:nvSpPr>
                <p:spPr>
                  <a:xfrm>
                    <a:off x="-1073784" y="1988840"/>
                    <a:ext cx="1069787" cy="216024"/>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234" name="正方形/長方形 233"/>
                <p:cNvSpPr/>
                <p:nvPr/>
              </p:nvSpPr>
              <p:spPr>
                <a:xfrm rot="3672799">
                  <a:off x="2382901" y="2131157"/>
                  <a:ext cx="267918" cy="7783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211" name="グループ化 210"/>
              <p:cNvGrpSpPr/>
              <p:nvPr/>
            </p:nvGrpSpPr>
            <p:grpSpPr>
              <a:xfrm>
                <a:off x="3308688" y="2039666"/>
                <a:ext cx="299228" cy="321648"/>
                <a:chOff x="2270476" y="5781175"/>
                <a:chExt cx="299228" cy="433133"/>
              </a:xfrm>
            </p:grpSpPr>
            <p:grpSp>
              <p:nvGrpSpPr>
                <p:cNvPr id="229" name="グループ化 228"/>
                <p:cNvGrpSpPr/>
                <p:nvPr/>
              </p:nvGrpSpPr>
              <p:grpSpPr>
                <a:xfrm>
                  <a:off x="2270476" y="5846715"/>
                  <a:ext cx="299228" cy="367593"/>
                  <a:chOff x="-1706332" y="766409"/>
                  <a:chExt cx="1702335" cy="1440159"/>
                </a:xfrm>
                <a:solidFill>
                  <a:srgbClr val="FF0000"/>
                </a:solidFill>
              </p:grpSpPr>
              <p:sp>
                <p:nvSpPr>
                  <p:cNvPr id="231" name="正方形/長方形 230"/>
                  <p:cNvSpPr/>
                  <p:nvPr/>
                </p:nvSpPr>
                <p:spPr>
                  <a:xfrm rot="3742024">
                    <a:off x="-2201814" y="1261891"/>
                    <a:ext cx="1440159" cy="44919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32" name="正方形/長方形 231"/>
                  <p:cNvSpPr/>
                  <p:nvPr/>
                </p:nvSpPr>
                <p:spPr>
                  <a:xfrm>
                    <a:off x="-1073784" y="1988840"/>
                    <a:ext cx="1069787" cy="216024"/>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230" name="正方形/長方形 229"/>
                <p:cNvSpPr/>
                <p:nvPr/>
              </p:nvSpPr>
              <p:spPr>
                <a:xfrm rot="3672799">
                  <a:off x="2208328" y="5922648"/>
                  <a:ext cx="360780" cy="7783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212" name="円/楕円 211"/>
              <p:cNvSpPr/>
              <p:nvPr/>
            </p:nvSpPr>
            <p:spPr>
              <a:xfrm>
                <a:off x="2081820" y="2179613"/>
                <a:ext cx="253640" cy="175829"/>
              </a:xfrm>
              <a:prstGeom prst="ellipse">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13" name="円/楕円 212"/>
              <p:cNvSpPr/>
              <p:nvPr/>
            </p:nvSpPr>
            <p:spPr>
              <a:xfrm>
                <a:off x="2912710" y="2179613"/>
                <a:ext cx="253640" cy="175829"/>
              </a:xfrm>
              <a:prstGeom prst="ellipse">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14" name="円/楕円 213"/>
              <p:cNvSpPr/>
              <p:nvPr/>
            </p:nvSpPr>
            <p:spPr>
              <a:xfrm>
                <a:off x="3665996" y="2202567"/>
                <a:ext cx="253640" cy="175829"/>
              </a:xfrm>
              <a:prstGeom prst="ellipse">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15" name="テキスト ボックス 214"/>
              <p:cNvSpPr txBox="1"/>
              <p:nvPr/>
            </p:nvSpPr>
            <p:spPr>
              <a:xfrm>
                <a:off x="1678841" y="2559676"/>
                <a:ext cx="2037321" cy="307777"/>
              </a:xfrm>
              <a:prstGeom prst="rect">
                <a:avLst/>
              </a:prstGeom>
              <a:noFill/>
            </p:spPr>
            <p:txBody>
              <a:bodyPr wrap="square" rtlCol="0">
                <a:spAutoFit/>
              </a:bodyPr>
              <a:lstStyle/>
              <a:p>
                <a:endParaRPr kumimoji="1" lang="ja-JP" altLang="en-US" sz="1400" dirty="0"/>
              </a:p>
            </p:txBody>
          </p:sp>
          <p:grpSp>
            <p:nvGrpSpPr>
              <p:cNvPr id="216" name="グループ化 215"/>
              <p:cNvGrpSpPr/>
              <p:nvPr/>
            </p:nvGrpSpPr>
            <p:grpSpPr>
              <a:xfrm>
                <a:off x="2107778" y="1504766"/>
                <a:ext cx="507698" cy="609715"/>
                <a:chOff x="-3082840" y="1421220"/>
                <a:chExt cx="2029979" cy="2316268"/>
              </a:xfrm>
            </p:grpSpPr>
            <p:grpSp>
              <p:nvGrpSpPr>
                <p:cNvPr id="222" name="グループ化 221"/>
                <p:cNvGrpSpPr/>
                <p:nvPr/>
              </p:nvGrpSpPr>
              <p:grpSpPr>
                <a:xfrm>
                  <a:off x="-3082840" y="2323761"/>
                  <a:ext cx="1872208" cy="1413727"/>
                  <a:chOff x="-2124744" y="2805293"/>
                  <a:chExt cx="453426" cy="597274"/>
                </a:xfrm>
              </p:grpSpPr>
              <p:pic>
                <p:nvPicPr>
                  <p:cNvPr id="226" name="図 225" descr="抗体(モデル).png"/>
                  <p:cNvPicPr>
                    <a:picLocks noChangeAspect="1"/>
                  </p:cNvPicPr>
                  <p:nvPr/>
                </p:nvPicPr>
                <p:blipFill>
                  <a:blip r:embed="rId2" cstate="print"/>
                  <a:stretch>
                    <a:fillRect/>
                  </a:stretch>
                </p:blipFill>
                <p:spPr>
                  <a:xfrm>
                    <a:off x="-2124744" y="2963523"/>
                    <a:ext cx="453426" cy="439044"/>
                  </a:xfrm>
                  <a:prstGeom prst="rect">
                    <a:avLst/>
                  </a:prstGeom>
                </p:spPr>
              </p:pic>
              <p:sp>
                <p:nvSpPr>
                  <p:cNvPr id="227" name="円/楕円 226"/>
                  <p:cNvSpPr/>
                  <p:nvPr/>
                </p:nvSpPr>
                <p:spPr>
                  <a:xfrm>
                    <a:off x="-2006043" y="2905568"/>
                    <a:ext cx="216024" cy="161733"/>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228" name="直線コネクタ 227"/>
                  <p:cNvCxnSpPr>
                    <a:stCxn id="227" idx="0"/>
                  </p:cNvCxnSpPr>
                  <p:nvPr/>
                </p:nvCxnSpPr>
                <p:spPr>
                  <a:xfrm flipV="1">
                    <a:off x="-1898031" y="2805293"/>
                    <a:ext cx="108012" cy="100275"/>
                  </a:xfrm>
                  <a:prstGeom prst="line">
                    <a:avLst/>
                  </a:prstGeom>
                  <a:ln w="88900">
                    <a:solidFill>
                      <a:srgbClr val="FFFF00"/>
                    </a:solidFill>
                  </a:ln>
                </p:spPr>
                <p:style>
                  <a:lnRef idx="1">
                    <a:schemeClr val="accent1"/>
                  </a:lnRef>
                  <a:fillRef idx="0">
                    <a:schemeClr val="accent1"/>
                  </a:fillRef>
                  <a:effectRef idx="0">
                    <a:schemeClr val="accent1"/>
                  </a:effectRef>
                  <a:fontRef idx="minor">
                    <a:schemeClr val="tx1"/>
                  </a:fontRef>
                </p:style>
              </p:cxnSp>
            </p:grpSp>
            <p:sp>
              <p:nvSpPr>
                <p:cNvPr id="223" name="円/楕円 222"/>
                <p:cNvSpPr/>
                <p:nvPr/>
              </p:nvSpPr>
              <p:spPr>
                <a:xfrm>
                  <a:off x="-1700752" y="2060848"/>
                  <a:ext cx="296088" cy="381586"/>
                </a:xfrm>
                <a:prstGeom prst="ellipse">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24" name="乗算記号 223"/>
                <p:cNvSpPr/>
                <p:nvPr/>
              </p:nvSpPr>
              <p:spPr>
                <a:xfrm>
                  <a:off x="-1974105" y="1421220"/>
                  <a:ext cx="921244" cy="820526"/>
                </a:xfrm>
                <a:prstGeom prst="mathMultiply">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25" name="円/楕円 224"/>
                <p:cNvSpPr/>
                <p:nvPr/>
              </p:nvSpPr>
              <p:spPr>
                <a:xfrm>
                  <a:off x="-1650069" y="1446897"/>
                  <a:ext cx="283459" cy="218308"/>
                </a:xfrm>
                <a:prstGeom prst="ellipse">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217" name="グループ化 216"/>
              <p:cNvGrpSpPr/>
              <p:nvPr/>
            </p:nvGrpSpPr>
            <p:grpSpPr>
              <a:xfrm>
                <a:off x="1475656" y="2030243"/>
                <a:ext cx="299228" cy="325199"/>
                <a:chOff x="2398274" y="2036115"/>
                <a:chExt cx="299228" cy="325199"/>
              </a:xfrm>
            </p:grpSpPr>
            <p:grpSp>
              <p:nvGrpSpPr>
                <p:cNvPr id="218" name="グループ化 217"/>
                <p:cNvGrpSpPr/>
                <p:nvPr/>
              </p:nvGrpSpPr>
              <p:grpSpPr>
                <a:xfrm>
                  <a:off x="2398274" y="2088337"/>
                  <a:ext cx="299228" cy="272977"/>
                  <a:chOff x="-1706332" y="766409"/>
                  <a:chExt cx="1702335" cy="1440159"/>
                </a:xfrm>
                <a:solidFill>
                  <a:srgbClr val="FF0000"/>
                </a:solidFill>
              </p:grpSpPr>
              <p:sp>
                <p:nvSpPr>
                  <p:cNvPr id="220" name="正方形/長方形 219"/>
                  <p:cNvSpPr/>
                  <p:nvPr/>
                </p:nvSpPr>
                <p:spPr>
                  <a:xfrm rot="3742024">
                    <a:off x="-2201814" y="1261891"/>
                    <a:ext cx="1440159" cy="44919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21" name="正方形/長方形 220"/>
                  <p:cNvSpPr/>
                  <p:nvPr/>
                </p:nvSpPr>
                <p:spPr>
                  <a:xfrm>
                    <a:off x="-1073784" y="1988840"/>
                    <a:ext cx="1069787" cy="216024"/>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219" name="正方形/長方形 218"/>
                <p:cNvSpPr/>
                <p:nvPr/>
              </p:nvSpPr>
              <p:spPr>
                <a:xfrm rot="3672799">
                  <a:off x="2382901" y="2131157"/>
                  <a:ext cx="267918" cy="7783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sp>
          <p:nvSpPr>
            <p:cNvPr id="182" name="正方形/長方形 181"/>
            <p:cNvSpPr/>
            <p:nvPr/>
          </p:nvSpPr>
          <p:spPr>
            <a:xfrm>
              <a:off x="5360898" y="4880408"/>
              <a:ext cx="2725851" cy="166646"/>
            </a:xfrm>
            <a:prstGeom prst="rect">
              <a:avLst/>
            </a:prstGeom>
            <a:solidFill>
              <a:srgbClr val="FFFF00">
                <a:alpha val="5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183" name="グループ化 182"/>
            <p:cNvGrpSpPr/>
            <p:nvPr/>
          </p:nvGrpSpPr>
          <p:grpSpPr>
            <a:xfrm>
              <a:off x="6530995" y="4538126"/>
              <a:ext cx="299228" cy="325199"/>
              <a:chOff x="2398274" y="2036115"/>
              <a:chExt cx="299228" cy="325199"/>
            </a:xfrm>
          </p:grpSpPr>
          <p:grpSp>
            <p:nvGrpSpPr>
              <p:cNvPr id="205" name="グループ化 204"/>
              <p:cNvGrpSpPr/>
              <p:nvPr/>
            </p:nvGrpSpPr>
            <p:grpSpPr>
              <a:xfrm>
                <a:off x="2398274" y="2088337"/>
                <a:ext cx="299228" cy="272977"/>
                <a:chOff x="-1706332" y="766409"/>
                <a:chExt cx="1702335" cy="1440159"/>
              </a:xfrm>
              <a:solidFill>
                <a:srgbClr val="FF0000"/>
              </a:solidFill>
            </p:grpSpPr>
            <p:sp>
              <p:nvSpPr>
                <p:cNvPr id="207" name="正方形/長方形 206"/>
                <p:cNvSpPr/>
                <p:nvPr/>
              </p:nvSpPr>
              <p:spPr>
                <a:xfrm rot="3742024">
                  <a:off x="-2201814" y="1261891"/>
                  <a:ext cx="1440159" cy="44919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08" name="正方形/長方形 207"/>
                <p:cNvSpPr/>
                <p:nvPr/>
              </p:nvSpPr>
              <p:spPr>
                <a:xfrm>
                  <a:off x="-1073784" y="1988840"/>
                  <a:ext cx="1069787" cy="216024"/>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206" name="正方形/長方形 205"/>
              <p:cNvSpPr/>
              <p:nvPr/>
            </p:nvSpPr>
            <p:spPr>
              <a:xfrm rot="3672799">
                <a:off x="2382901" y="2131157"/>
                <a:ext cx="267918" cy="7783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184" name="グループ化 183"/>
            <p:cNvGrpSpPr/>
            <p:nvPr/>
          </p:nvGrpSpPr>
          <p:grpSpPr>
            <a:xfrm>
              <a:off x="7441409" y="4541677"/>
              <a:ext cx="299228" cy="321648"/>
              <a:chOff x="2270476" y="5781175"/>
              <a:chExt cx="299228" cy="433133"/>
            </a:xfrm>
          </p:grpSpPr>
          <p:grpSp>
            <p:nvGrpSpPr>
              <p:cNvPr id="201" name="グループ化 200"/>
              <p:cNvGrpSpPr/>
              <p:nvPr/>
            </p:nvGrpSpPr>
            <p:grpSpPr>
              <a:xfrm>
                <a:off x="2270476" y="5846715"/>
                <a:ext cx="299228" cy="367593"/>
                <a:chOff x="-1706332" y="766409"/>
                <a:chExt cx="1702335" cy="1440159"/>
              </a:xfrm>
              <a:solidFill>
                <a:srgbClr val="FF0000"/>
              </a:solidFill>
            </p:grpSpPr>
            <p:sp>
              <p:nvSpPr>
                <p:cNvPr id="203" name="正方形/長方形 202"/>
                <p:cNvSpPr/>
                <p:nvPr/>
              </p:nvSpPr>
              <p:spPr>
                <a:xfrm rot="3742024">
                  <a:off x="-2201814" y="1261891"/>
                  <a:ext cx="1440159" cy="44919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04" name="正方形/長方形 203"/>
                <p:cNvSpPr/>
                <p:nvPr/>
              </p:nvSpPr>
              <p:spPr>
                <a:xfrm>
                  <a:off x="-1073784" y="1988840"/>
                  <a:ext cx="1069787" cy="216024"/>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202" name="正方形/長方形 201"/>
              <p:cNvSpPr/>
              <p:nvPr/>
            </p:nvSpPr>
            <p:spPr>
              <a:xfrm rot="3672799">
                <a:off x="2208328" y="5922648"/>
                <a:ext cx="360780" cy="7783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185" name="円/楕円 184"/>
            <p:cNvSpPr/>
            <p:nvPr/>
          </p:nvSpPr>
          <p:spPr>
            <a:xfrm>
              <a:off x="6214541" y="4681624"/>
              <a:ext cx="253640" cy="175829"/>
            </a:xfrm>
            <a:prstGeom prst="ellipse">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86" name="円/楕円 185"/>
            <p:cNvSpPr/>
            <p:nvPr/>
          </p:nvSpPr>
          <p:spPr>
            <a:xfrm>
              <a:off x="7045431" y="4681624"/>
              <a:ext cx="253640" cy="175829"/>
            </a:xfrm>
            <a:prstGeom prst="ellipse">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87" name="円/楕円 186"/>
            <p:cNvSpPr/>
            <p:nvPr/>
          </p:nvSpPr>
          <p:spPr>
            <a:xfrm>
              <a:off x="7798717" y="4704578"/>
              <a:ext cx="253640" cy="175829"/>
            </a:xfrm>
            <a:prstGeom prst="ellipse">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241" name="グループ化 240"/>
            <p:cNvGrpSpPr/>
            <p:nvPr/>
          </p:nvGrpSpPr>
          <p:grpSpPr>
            <a:xfrm>
              <a:off x="6240499" y="4006777"/>
              <a:ext cx="1093976" cy="609715"/>
              <a:chOff x="6240499" y="4006777"/>
              <a:chExt cx="1093976" cy="609715"/>
            </a:xfrm>
          </p:grpSpPr>
          <p:grpSp>
            <p:nvGrpSpPr>
              <p:cNvPr id="178" name="グループ化 177"/>
              <p:cNvGrpSpPr/>
              <p:nvPr/>
            </p:nvGrpSpPr>
            <p:grpSpPr>
              <a:xfrm>
                <a:off x="6723824" y="4044728"/>
                <a:ext cx="610651" cy="442007"/>
                <a:chOff x="7201709" y="4581128"/>
                <a:chExt cx="610651" cy="595210"/>
              </a:xfrm>
            </p:grpSpPr>
            <p:sp>
              <p:nvSpPr>
                <p:cNvPr id="237" name="右カーブ矢印 236"/>
                <p:cNvSpPr/>
                <p:nvPr/>
              </p:nvSpPr>
              <p:spPr>
                <a:xfrm>
                  <a:off x="7201709" y="4723048"/>
                  <a:ext cx="327196" cy="453290"/>
                </a:xfrm>
                <a:prstGeom prst="curvedRightArrow">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sp>
              <p:nvSpPr>
                <p:cNvPr id="238" name="星 5 237"/>
                <p:cNvSpPr/>
                <p:nvPr/>
              </p:nvSpPr>
              <p:spPr>
                <a:xfrm>
                  <a:off x="7593144" y="4581128"/>
                  <a:ext cx="219216" cy="283840"/>
                </a:xfrm>
                <a:prstGeom prst="star5">
                  <a:avLst/>
                </a:prstGeom>
                <a:no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188" name="グループ化 187"/>
              <p:cNvGrpSpPr/>
              <p:nvPr/>
            </p:nvGrpSpPr>
            <p:grpSpPr>
              <a:xfrm>
                <a:off x="6240499" y="4006777"/>
                <a:ext cx="507698" cy="609715"/>
                <a:chOff x="-3082840" y="1421220"/>
                <a:chExt cx="2029979" cy="2316268"/>
              </a:xfrm>
            </p:grpSpPr>
            <p:grpSp>
              <p:nvGrpSpPr>
                <p:cNvPr id="194" name="グループ化 193"/>
                <p:cNvGrpSpPr/>
                <p:nvPr/>
              </p:nvGrpSpPr>
              <p:grpSpPr>
                <a:xfrm>
                  <a:off x="-3082840" y="2323761"/>
                  <a:ext cx="1872208" cy="1413727"/>
                  <a:chOff x="-2124744" y="2805293"/>
                  <a:chExt cx="453426" cy="597274"/>
                </a:xfrm>
              </p:grpSpPr>
              <p:pic>
                <p:nvPicPr>
                  <p:cNvPr id="198" name="図 197" descr="抗体(モデル).png"/>
                  <p:cNvPicPr>
                    <a:picLocks noChangeAspect="1"/>
                  </p:cNvPicPr>
                  <p:nvPr/>
                </p:nvPicPr>
                <p:blipFill>
                  <a:blip r:embed="rId2" cstate="print"/>
                  <a:stretch>
                    <a:fillRect/>
                  </a:stretch>
                </p:blipFill>
                <p:spPr>
                  <a:xfrm>
                    <a:off x="-2124744" y="2963523"/>
                    <a:ext cx="453426" cy="439044"/>
                  </a:xfrm>
                  <a:prstGeom prst="rect">
                    <a:avLst/>
                  </a:prstGeom>
                </p:spPr>
              </p:pic>
              <p:sp>
                <p:nvSpPr>
                  <p:cNvPr id="199" name="円/楕円 198"/>
                  <p:cNvSpPr/>
                  <p:nvPr/>
                </p:nvSpPr>
                <p:spPr>
                  <a:xfrm>
                    <a:off x="-2006043" y="2905568"/>
                    <a:ext cx="216024" cy="161733"/>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200" name="直線コネクタ 199"/>
                  <p:cNvCxnSpPr>
                    <a:stCxn id="199" idx="0"/>
                  </p:cNvCxnSpPr>
                  <p:nvPr/>
                </p:nvCxnSpPr>
                <p:spPr>
                  <a:xfrm flipV="1">
                    <a:off x="-1898031" y="2805293"/>
                    <a:ext cx="108012" cy="100275"/>
                  </a:xfrm>
                  <a:prstGeom prst="line">
                    <a:avLst/>
                  </a:prstGeom>
                  <a:ln w="88900">
                    <a:solidFill>
                      <a:srgbClr val="FFFF00"/>
                    </a:solidFill>
                  </a:ln>
                </p:spPr>
                <p:style>
                  <a:lnRef idx="1">
                    <a:schemeClr val="accent1"/>
                  </a:lnRef>
                  <a:fillRef idx="0">
                    <a:schemeClr val="accent1"/>
                  </a:fillRef>
                  <a:effectRef idx="0">
                    <a:schemeClr val="accent1"/>
                  </a:effectRef>
                  <a:fontRef idx="minor">
                    <a:schemeClr val="tx1"/>
                  </a:fontRef>
                </p:style>
              </p:cxnSp>
            </p:grpSp>
            <p:sp>
              <p:nvSpPr>
                <p:cNvPr id="195" name="円/楕円 194"/>
                <p:cNvSpPr/>
                <p:nvPr/>
              </p:nvSpPr>
              <p:spPr>
                <a:xfrm>
                  <a:off x="-1700752" y="2060848"/>
                  <a:ext cx="296088" cy="381586"/>
                </a:xfrm>
                <a:prstGeom prst="ellipse">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96" name="乗算記号 195"/>
                <p:cNvSpPr/>
                <p:nvPr/>
              </p:nvSpPr>
              <p:spPr>
                <a:xfrm>
                  <a:off x="-1974105" y="1421220"/>
                  <a:ext cx="921244" cy="820526"/>
                </a:xfrm>
                <a:prstGeom prst="mathMultiply">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97" name="円/楕円 196"/>
                <p:cNvSpPr/>
                <p:nvPr/>
              </p:nvSpPr>
              <p:spPr>
                <a:xfrm>
                  <a:off x="-1650069" y="1446897"/>
                  <a:ext cx="283459" cy="218308"/>
                </a:xfrm>
                <a:prstGeom prst="ellipse">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grpSp>
          <p:nvGrpSpPr>
            <p:cNvPr id="189" name="グループ化 188"/>
            <p:cNvGrpSpPr/>
            <p:nvPr/>
          </p:nvGrpSpPr>
          <p:grpSpPr>
            <a:xfrm>
              <a:off x="5608377" y="4532254"/>
              <a:ext cx="299228" cy="325199"/>
              <a:chOff x="2398274" y="2036115"/>
              <a:chExt cx="299228" cy="325199"/>
            </a:xfrm>
          </p:grpSpPr>
          <p:grpSp>
            <p:nvGrpSpPr>
              <p:cNvPr id="190" name="グループ化 189"/>
              <p:cNvGrpSpPr/>
              <p:nvPr/>
            </p:nvGrpSpPr>
            <p:grpSpPr>
              <a:xfrm>
                <a:off x="2398274" y="2088337"/>
                <a:ext cx="299228" cy="272977"/>
                <a:chOff x="-1706332" y="766409"/>
                <a:chExt cx="1702335" cy="1440159"/>
              </a:xfrm>
              <a:solidFill>
                <a:srgbClr val="FF0000"/>
              </a:solidFill>
            </p:grpSpPr>
            <p:sp>
              <p:nvSpPr>
                <p:cNvPr id="192" name="正方形/長方形 191"/>
                <p:cNvSpPr/>
                <p:nvPr/>
              </p:nvSpPr>
              <p:spPr>
                <a:xfrm rot="3742024">
                  <a:off x="-2201814" y="1261891"/>
                  <a:ext cx="1440159" cy="44919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93" name="正方形/長方形 192"/>
                <p:cNvSpPr/>
                <p:nvPr/>
              </p:nvSpPr>
              <p:spPr>
                <a:xfrm>
                  <a:off x="-1073784" y="1988840"/>
                  <a:ext cx="1069787" cy="216024"/>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191" name="正方形/長方形 190"/>
              <p:cNvSpPr/>
              <p:nvPr/>
            </p:nvSpPr>
            <p:spPr>
              <a:xfrm rot="3672799">
                <a:off x="2382901" y="2131157"/>
                <a:ext cx="267918" cy="7783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pic>
          <p:nvPicPr>
            <p:cNvPr id="249" name="図 248" descr="抗体(モデル).png"/>
            <p:cNvPicPr>
              <a:picLocks noChangeAspect="1"/>
            </p:cNvPicPr>
            <p:nvPr/>
          </p:nvPicPr>
          <p:blipFill>
            <a:blip r:embed="rId2" cstate="print"/>
            <a:stretch>
              <a:fillRect/>
            </a:stretch>
          </p:blipFill>
          <p:spPr>
            <a:xfrm>
              <a:off x="7203976" y="4401022"/>
              <a:ext cx="468239" cy="273551"/>
            </a:xfrm>
            <a:prstGeom prst="rect">
              <a:avLst/>
            </a:prstGeom>
          </p:spPr>
        </p:pic>
        <p:pic>
          <p:nvPicPr>
            <p:cNvPr id="261" name="図 260" descr="抗体(モデル).png"/>
            <p:cNvPicPr>
              <a:picLocks noChangeAspect="1"/>
            </p:cNvPicPr>
            <p:nvPr/>
          </p:nvPicPr>
          <p:blipFill>
            <a:blip r:embed="rId2" cstate="print"/>
            <a:stretch>
              <a:fillRect/>
            </a:stretch>
          </p:blipFill>
          <p:spPr>
            <a:xfrm>
              <a:off x="5337007" y="4338137"/>
              <a:ext cx="468239" cy="273551"/>
            </a:xfrm>
            <a:prstGeom prst="rect">
              <a:avLst/>
            </a:prstGeom>
          </p:spPr>
        </p:pic>
        <p:pic>
          <p:nvPicPr>
            <p:cNvPr id="273" name="図 272" descr="抗体(モデル).png"/>
            <p:cNvPicPr>
              <a:picLocks noChangeAspect="1"/>
            </p:cNvPicPr>
            <p:nvPr/>
          </p:nvPicPr>
          <p:blipFill>
            <a:blip r:embed="rId2" cstate="print"/>
            <a:stretch>
              <a:fillRect/>
            </a:stretch>
          </p:blipFill>
          <p:spPr>
            <a:xfrm>
              <a:off x="2966908" y="4338137"/>
              <a:ext cx="468239" cy="273551"/>
            </a:xfrm>
            <a:prstGeom prst="rect">
              <a:avLst/>
            </a:prstGeom>
          </p:spPr>
        </p:pic>
        <p:pic>
          <p:nvPicPr>
            <p:cNvPr id="285" name="図 284" descr="抗体(モデル).png"/>
            <p:cNvPicPr>
              <a:picLocks noChangeAspect="1"/>
            </p:cNvPicPr>
            <p:nvPr/>
          </p:nvPicPr>
          <p:blipFill>
            <a:blip r:embed="rId2" cstate="print"/>
            <a:stretch>
              <a:fillRect/>
            </a:stretch>
          </p:blipFill>
          <p:spPr>
            <a:xfrm>
              <a:off x="1173581" y="4350649"/>
              <a:ext cx="468239" cy="273551"/>
            </a:xfrm>
            <a:prstGeom prst="rect">
              <a:avLst/>
            </a:prstGeom>
          </p:spPr>
        </p:pic>
      </p:grpSp>
      <p:sp>
        <p:nvSpPr>
          <p:cNvPr id="291" name="テキスト ボックス 290"/>
          <p:cNvSpPr txBox="1"/>
          <p:nvPr/>
        </p:nvSpPr>
        <p:spPr>
          <a:xfrm>
            <a:off x="169734" y="4998911"/>
            <a:ext cx="3623082" cy="830997"/>
          </a:xfrm>
          <a:prstGeom prst="rect">
            <a:avLst/>
          </a:prstGeom>
          <a:noFill/>
        </p:spPr>
        <p:txBody>
          <a:bodyPr wrap="square" rtlCol="0">
            <a:spAutoFit/>
          </a:bodyPr>
          <a:lstStyle/>
          <a:p>
            <a:r>
              <a:rPr kumimoji="1" lang="ja-JP" altLang="en-US" sz="2400" dirty="0" smtClean="0"/>
              <a:t>③　抗体が多いとき</a:t>
            </a:r>
            <a:endParaRPr kumimoji="1" lang="en-US" altLang="ja-JP" sz="2400" dirty="0" smtClean="0"/>
          </a:p>
          <a:p>
            <a:r>
              <a:rPr lang="ja-JP" altLang="en-US" sz="2400" dirty="0"/>
              <a:t>　</a:t>
            </a:r>
            <a:endParaRPr kumimoji="1" lang="ja-JP" altLang="en-US" sz="2400" dirty="0"/>
          </a:p>
        </p:txBody>
      </p:sp>
      <p:sp>
        <p:nvSpPr>
          <p:cNvPr id="292" name="右矢印 291"/>
          <p:cNvSpPr/>
          <p:nvPr/>
        </p:nvSpPr>
        <p:spPr>
          <a:xfrm>
            <a:off x="578756" y="5471071"/>
            <a:ext cx="792088" cy="360040"/>
          </a:xfrm>
          <a:prstGeom prst="rightArrow">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93" name="テキスト ボックス 292"/>
          <p:cNvSpPr txBox="1"/>
          <p:nvPr/>
        </p:nvSpPr>
        <p:spPr>
          <a:xfrm>
            <a:off x="1316928" y="5471071"/>
            <a:ext cx="8007600" cy="369332"/>
          </a:xfrm>
          <a:prstGeom prst="rect">
            <a:avLst/>
          </a:prstGeom>
          <a:noFill/>
        </p:spPr>
        <p:txBody>
          <a:bodyPr wrap="square" rtlCol="0">
            <a:spAutoFit/>
          </a:bodyPr>
          <a:lstStyle/>
          <a:p>
            <a:r>
              <a:rPr kumimoji="1" lang="ja-JP" altLang="en-US" dirty="0" smtClean="0"/>
              <a:t>抗原がついていないコモンタグ</a:t>
            </a:r>
            <a:r>
              <a:rPr kumimoji="1" lang="en-US" altLang="ja-JP" dirty="0" smtClean="0"/>
              <a:t>-</a:t>
            </a:r>
            <a:r>
              <a:rPr kumimoji="1" lang="ja-JP" altLang="en-US" dirty="0" smtClean="0"/>
              <a:t>抗体が</a:t>
            </a:r>
            <a:r>
              <a:rPr kumimoji="1" lang="en-US" altLang="ja-JP" dirty="0" smtClean="0"/>
              <a:t>Ligand DNA</a:t>
            </a:r>
            <a:r>
              <a:rPr kumimoji="1" lang="ja-JP" altLang="en-US" dirty="0" smtClean="0"/>
              <a:t>と反応してしまいシグナル低</a:t>
            </a:r>
            <a:endParaRPr kumimoji="1" lang="ja-JP" altLang="en-US" dirty="0"/>
          </a:p>
        </p:txBody>
      </p:sp>
      <p:grpSp>
        <p:nvGrpSpPr>
          <p:cNvPr id="294" name="グループ化 293"/>
          <p:cNvGrpSpPr/>
          <p:nvPr/>
        </p:nvGrpSpPr>
        <p:grpSpPr>
          <a:xfrm>
            <a:off x="397328" y="3741248"/>
            <a:ext cx="7137679" cy="1486802"/>
            <a:chOff x="1160273" y="4001973"/>
            <a:chExt cx="7137679" cy="1486802"/>
          </a:xfrm>
        </p:grpSpPr>
        <p:sp>
          <p:nvSpPr>
            <p:cNvPr id="295" name="右矢印 294"/>
            <p:cNvSpPr/>
            <p:nvPr/>
          </p:nvSpPr>
          <p:spPr>
            <a:xfrm>
              <a:off x="4386949" y="4438825"/>
              <a:ext cx="648072" cy="240208"/>
            </a:xfrm>
            <a:prstGeom prst="rightArrow">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296" name="グループ化 295"/>
            <p:cNvGrpSpPr/>
            <p:nvPr/>
          </p:nvGrpSpPr>
          <p:grpSpPr>
            <a:xfrm>
              <a:off x="1160273" y="4006777"/>
              <a:ext cx="2725851" cy="1040277"/>
              <a:chOff x="1228177" y="1504766"/>
              <a:chExt cx="2725851" cy="1040277"/>
            </a:xfrm>
          </p:grpSpPr>
          <p:sp>
            <p:nvSpPr>
              <p:cNvPr id="369" name="正方形/長方形 368"/>
              <p:cNvSpPr/>
              <p:nvPr/>
            </p:nvSpPr>
            <p:spPr>
              <a:xfrm>
                <a:off x="1228177" y="2378397"/>
                <a:ext cx="2725851" cy="166646"/>
              </a:xfrm>
              <a:prstGeom prst="rect">
                <a:avLst/>
              </a:prstGeom>
              <a:solidFill>
                <a:srgbClr val="FFFF00">
                  <a:alpha val="5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370" name="グループ化 369"/>
              <p:cNvGrpSpPr/>
              <p:nvPr/>
            </p:nvGrpSpPr>
            <p:grpSpPr>
              <a:xfrm>
                <a:off x="2398274" y="2036115"/>
                <a:ext cx="299228" cy="325199"/>
                <a:chOff x="2398274" y="2036115"/>
                <a:chExt cx="299228" cy="325199"/>
              </a:xfrm>
            </p:grpSpPr>
            <p:grpSp>
              <p:nvGrpSpPr>
                <p:cNvPr id="393" name="グループ化 392"/>
                <p:cNvGrpSpPr/>
                <p:nvPr/>
              </p:nvGrpSpPr>
              <p:grpSpPr>
                <a:xfrm>
                  <a:off x="2398274" y="2088337"/>
                  <a:ext cx="299228" cy="272977"/>
                  <a:chOff x="-1706332" y="766409"/>
                  <a:chExt cx="1702335" cy="1440159"/>
                </a:xfrm>
                <a:solidFill>
                  <a:srgbClr val="FF0000"/>
                </a:solidFill>
              </p:grpSpPr>
              <p:sp>
                <p:nvSpPr>
                  <p:cNvPr id="395" name="正方形/長方形 394"/>
                  <p:cNvSpPr/>
                  <p:nvPr/>
                </p:nvSpPr>
                <p:spPr>
                  <a:xfrm rot="3742024">
                    <a:off x="-2201814" y="1261891"/>
                    <a:ext cx="1440159" cy="44919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96" name="正方形/長方形 395"/>
                  <p:cNvSpPr/>
                  <p:nvPr/>
                </p:nvSpPr>
                <p:spPr>
                  <a:xfrm>
                    <a:off x="-1073784" y="1988840"/>
                    <a:ext cx="1069787" cy="216024"/>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394" name="正方形/長方形 393"/>
                <p:cNvSpPr/>
                <p:nvPr/>
              </p:nvSpPr>
              <p:spPr>
                <a:xfrm rot="3672799">
                  <a:off x="2382901" y="2131157"/>
                  <a:ext cx="267918" cy="7783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371" name="グループ化 370"/>
              <p:cNvGrpSpPr/>
              <p:nvPr/>
            </p:nvGrpSpPr>
            <p:grpSpPr>
              <a:xfrm>
                <a:off x="3308688" y="2039666"/>
                <a:ext cx="299228" cy="321648"/>
                <a:chOff x="2270476" y="5781175"/>
                <a:chExt cx="299228" cy="433133"/>
              </a:xfrm>
            </p:grpSpPr>
            <p:grpSp>
              <p:nvGrpSpPr>
                <p:cNvPr id="389" name="グループ化 388"/>
                <p:cNvGrpSpPr/>
                <p:nvPr/>
              </p:nvGrpSpPr>
              <p:grpSpPr>
                <a:xfrm>
                  <a:off x="2270476" y="5846715"/>
                  <a:ext cx="299228" cy="367593"/>
                  <a:chOff x="-1706332" y="766409"/>
                  <a:chExt cx="1702335" cy="1440159"/>
                </a:xfrm>
                <a:solidFill>
                  <a:srgbClr val="FF0000"/>
                </a:solidFill>
              </p:grpSpPr>
              <p:sp>
                <p:nvSpPr>
                  <p:cNvPr id="391" name="正方形/長方形 390"/>
                  <p:cNvSpPr/>
                  <p:nvPr/>
                </p:nvSpPr>
                <p:spPr>
                  <a:xfrm rot="3742024">
                    <a:off x="-2201814" y="1261891"/>
                    <a:ext cx="1440159" cy="44919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92" name="正方形/長方形 391"/>
                  <p:cNvSpPr/>
                  <p:nvPr/>
                </p:nvSpPr>
                <p:spPr>
                  <a:xfrm>
                    <a:off x="-1073784" y="1988840"/>
                    <a:ext cx="1069787" cy="216024"/>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390" name="正方形/長方形 389"/>
                <p:cNvSpPr/>
                <p:nvPr/>
              </p:nvSpPr>
              <p:spPr>
                <a:xfrm rot="3672799">
                  <a:off x="2208328" y="5922648"/>
                  <a:ext cx="360780" cy="7783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372" name="円/楕円 371"/>
              <p:cNvSpPr/>
              <p:nvPr/>
            </p:nvSpPr>
            <p:spPr>
              <a:xfrm>
                <a:off x="2081820" y="2179613"/>
                <a:ext cx="253640" cy="175829"/>
              </a:xfrm>
              <a:prstGeom prst="ellipse">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73" name="円/楕円 372"/>
              <p:cNvSpPr/>
              <p:nvPr/>
            </p:nvSpPr>
            <p:spPr>
              <a:xfrm>
                <a:off x="2912710" y="2179613"/>
                <a:ext cx="253640" cy="175829"/>
              </a:xfrm>
              <a:prstGeom prst="ellipse">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74" name="円/楕円 373"/>
              <p:cNvSpPr/>
              <p:nvPr/>
            </p:nvSpPr>
            <p:spPr>
              <a:xfrm>
                <a:off x="3665996" y="2202567"/>
                <a:ext cx="253640" cy="175829"/>
              </a:xfrm>
              <a:prstGeom prst="ellipse">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376" name="グループ化 375"/>
              <p:cNvGrpSpPr/>
              <p:nvPr/>
            </p:nvGrpSpPr>
            <p:grpSpPr>
              <a:xfrm>
                <a:off x="2107778" y="1504766"/>
                <a:ext cx="507698" cy="609715"/>
                <a:chOff x="-3082840" y="1421220"/>
                <a:chExt cx="2029979" cy="2316268"/>
              </a:xfrm>
            </p:grpSpPr>
            <p:grpSp>
              <p:nvGrpSpPr>
                <p:cNvPr id="382" name="グループ化 381"/>
                <p:cNvGrpSpPr/>
                <p:nvPr/>
              </p:nvGrpSpPr>
              <p:grpSpPr>
                <a:xfrm>
                  <a:off x="-3082840" y="2323761"/>
                  <a:ext cx="1872208" cy="1413727"/>
                  <a:chOff x="-2124744" y="2805293"/>
                  <a:chExt cx="453426" cy="597274"/>
                </a:xfrm>
              </p:grpSpPr>
              <p:pic>
                <p:nvPicPr>
                  <p:cNvPr id="386" name="図 385" descr="抗体(モデル).png"/>
                  <p:cNvPicPr>
                    <a:picLocks noChangeAspect="1"/>
                  </p:cNvPicPr>
                  <p:nvPr/>
                </p:nvPicPr>
                <p:blipFill>
                  <a:blip r:embed="rId2" cstate="print"/>
                  <a:stretch>
                    <a:fillRect/>
                  </a:stretch>
                </p:blipFill>
                <p:spPr>
                  <a:xfrm>
                    <a:off x="-2124744" y="2963523"/>
                    <a:ext cx="453426" cy="439044"/>
                  </a:xfrm>
                  <a:prstGeom prst="rect">
                    <a:avLst/>
                  </a:prstGeom>
                </p:spPr>
              </p:pic>
              <p:sp>
                <p:nvSpPr>
                  <p:cNvPr id="387" name="円/楕円 386"/>
                  <p:cNvSpPr/>
                  <p:nvPr/>
                </p:nvSpPr>
                <p:spPr>
                  <a:xfrm>
                    <a:off x="-2006043" y="2905568"/>
                    <a:ext cx="216024" cy="161733"/>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388" name="直線コネクタ 387"/>
                  <p:cNvCxnSpPr>
                    <a:stCxn id="387" idx="0"/>
                  </p:cNvCxnSpPr>
                  <p:nvPr/>
                </p:nvCxnSpPr>
                <p:spPr>
                  <a:xfrm flipV="1">
                    <a:off x="-1898031" y="2805293"/>
                    <a:ext cx="108012" cy="100275"/>
                  </a:xfrm>
                  <a:prstGeom prst="line">
                    <a:avLst/>
                  </a:prstGeom>
                  <a:ln w="88900">
                    <a:solidFill>
                      <a:srgbClr val="FFFF00"/>
                    </a:solidFill>
                  </a:ln>
                </p:spPr>
                <p:style>
                  <a:lnRef idx="1">
                    <a:schemeClr val="accent1"/>
                  </a:lnRef>
                  <a:fillRef idx="0">
                    <a:schemeClr val="accent1"/>
                  </a:fillRef>
                  <a:effectRef idx="0">
                    <a:schemeClr val="accent1"/>
                  </a:effectRef>
                  <a:fontRef idx="minor">
                    <a:schemeClr val="tx1"/>
                  </a:fontRef>
                </p:style>
              </p:cxnSp>
            </p:grpSp>
            <p:sp>
              <p:nvSpPr>
                <p:cNvPr id="383" name="円/楕円 382"/>
                <p:cNvSpPr/>
                <p:nvPr/>
              </p:nvSpPr>
              <p:spPr>
                <a:xfrm>
                  <a:off x="-1700752" y="2060848"/>
                  <a:ext cx="296088" cy="381586"/>
                </a:xfrm>
                <a:prstGeom prst="ellipse">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84" name="乗算記号 383"/>
                <p:cNvSpPr/>
                <p:nvPr/>
              </p:nvSpPr>
              <p:spPr>
                <a:xfrm>
                  <a:off x="-1974105" y="1421220"/>
                  <a:ext cx="921244" cy="820526"/>
                </a:xfrm>
                <a:prstGeom prst="mathMultiply">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85" name="円/楕円 384"/>
                <p:cNvSpPr/>
                <p:nvPr/>
              </p:nvSpPr>
              <p:spPr>
                <a:xfrm>
                  <a:off x="-1650069" y="1446897"/>
                  <a:ext cx="283459" cy="218308"/>
                </a:xfrm>
                <a:prstGeom prst="ellipse">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377" name="グループ化 376"/>
              <p:cNvGrpSpPr/>
              <p:nvPr/>
            </p:nvGrpSpPr>
            <p:grpSpPr>
              <a:xfrm>
                <a:off x="1475656" y="2030243"/>
                <a:ext cx="299228" cy="325199"/>
                <a:chOff x="2398274" y="2036115"/>
                <a:chExt cx="299228" cy="325199"/>
              </a:xfrm>
            </p:grpSpPr>
            <p:grpSp>
              <p:nvGrpSpPr>
                <p:cNvPr id="378" name="グループ化 377"/>
                <p:cNvGrpSpPr/>
                <p:nvPr/>
              </p:nvGrpSpPr>
              <p:grpSpPr>
                <a:xfrm>
                  <a:off x="2398274" y="2088337"/>
                  <a:ext cx="299228" cy="272977"/>
                  <a:chOff x="-1706332" y="766409"/>
                  <a:chExt cx="1702335" cy="1440159"/>
                </a:xfrm>
                <a:solidFill>
                  <a:srgbClr val="FF0000"/>
                </a:solidFill>
              </p:grpSpPr>
              <p:sp>
                <p:nvSpPr>
                  <p:cNvPr id="380" name="正方形/長方形 379"/>
                  <p:cNvSpPr/>
                  <p:nvPr/>
                </p:nvSpPr>
                <p:spPr>
                  <a:xfrm rot="3742024">
                    <a:off x="-2201814" y="1261891"/>
                    <a:ext cx="1440159" cy="44919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81" name="正方形/長方形 380"/>
                  <p:cNvSpPr/>
                  <p:nvPr/>
                </p:nvSpPr>
                <p:spPr>
                  <a:xfrm>
                    <a:off x="-1073784" y="1988840"/>
                    <a:ext cx="1069787" cy="216024"/>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379" name="正方形/長方形 378"/>
                <p:cNvSpPr/>
                <p:nvPr/>
              </p:nvSpPr>
              <p:spPr>
                <a:xfrm rot="3672799">
                  <a:off x="2382901" y="2131157"/>
                  <a:ext cx="267918" cy="7783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sp>
          <p:nvSpPr>
            <p:cNvPr id="297" name="正方形/長方形 296"/>
            <p:cNvSpPr/>
            <p:nvPr/>
          </p:nvSpPr>
          <p:spPr>
            <a:xfrm>
              <a:off x="5360898" y="4880408"/>
              <a:ext cx="2725851" cy="166646"/>
            </a:xfrm>
            <a:prstGeom prst="rect">
              <a:avLst/>
            </a:prstGeom>
            <a:solidFill>
              <a:srgbClr val="FFFF00">
                <a:alpha val="5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298" name="グループ化 297"/>
            <p:cNvGrpSpPr/>
            <p:nvPr/>
          </p:nvGrpSpPr>
          <p:grpSpPr>
            <a:xfrm>
              <a:off x="6530995" y="4538126"/>
              <a:ext cx="299228" cy="325199"/>
              <a:chOff x="2398274" y="2036115"/>
              <a:chExt cx="299228" cy="325199"/>
            </a:xfrm>
          </p:grpSpPr>
          <p:grpSp>
            <p:nvGrpSpPr>
              <p:cNvPr id="365" name="グループ化 364"/>
              <p:cNvGrpSpPr/>
              <p:nvPr/>
            </p:nvGrpSpPr>
            <p:grpSpPr>
              <a:xfrm>
                <a:off x="2398274" y="2088337"/>
                <a:ext cx="299228" cy="272977"/>
                <a:chOff x="-1706332" y="766409"/>
                <a:chExt cx="1702335" cy="1440159"/>
              </a:xfrm>
              <a:solidFill>
                <a:srgbClr val="FF0000"/>
              </a:solidFill>
            </p:grpSpPr>
            <p:sp>
              <p:nvSpPr>
                <p:cNvPr id="367" name="正方形/長方形 366"/>
                <p:cNvSpPr/>
                <p:nvPr/>
              </p:nvSpPr>
              <p:spPr>
                <a:xfrm rot="3742024">
                  <a:off x="-2201814" y="1261891"/>
                  <a:ext cx="1440159" cy="44919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68" name="正方形/長方形 367"/>
                <p:cNvSpPr/>
                <p:nvPr/>
              </p:nvSpPr>
              <p:spPr>
                <a:xfrm>
                  <a:off x="-1073784" y="1988840"/>
                  <a:ext cx="1069787" cy="216024"/>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366" name="正方形/長方形 365"/>
              <p:cNvSpPr/>
              <p:nvPr/>
            </p:nvSpPr>
            <p:spPr>
              <a:xfrm rot="3672799">
                <a:off x="2382901" y="2131157"/>
                <a:ext cx="267918" cy="7783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299" name="グループ化 298"/>
            <p:cNvGrpSpPr/>
            <p:nvPr/>
          </p:nvGrpSpPr>
          <p:grpSpPr>
            <a:xfrm>
              <a:off x="7441409" y="4541677"/>
              <a:ext cx="299228" cy="321648"/>
              <a:chOff x="2270476" y="5781175"/>
              <a:chExt cx="299228" cy="433133"/>
            </a:xfrm>
          </p:grpSpPr>
          <p:grpSp>
            <p:nvGrpSpPr>
              <p:cNvPr id="361" name="グループ化 360"/>
              <p:cNvGrpSpPr/>
              <p:nvPr/>
            </p:nvGrpSpPr>
            <p:grpSpPr>
              <a:xfrm>
                <a:off x="2270476" y="5846715"/>
                <a:ext cx="299228" cy="367593"/>
                <a:chOff x="-1706332" y="766409"/>
                <a:chExt cx="1702335" cy="1440159"/>
              </a:xfrm>
              <a:solidFill>
                <a:srgbClr val="FF0000"/>
              </a:solidFill>
            </p:grpSpPr>
            <p:sp>
              <p:nvSpPr>
                <p:cNvPr id="363" name="正方形/長方形 362"/>
                <p:cNvSpPr/>
                <p:nvPr/>
              </p:nvSpPr>
              <p:spPr>
                <a:xfrm rot="3742024">
                  <a:off x="-2201814" y="1261891"/>
                  <a:ext cx="1440159" cy="44919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64" name="正方形/長方形 363"/>
                <p:cNvSpPr/>
                <p:nvPr/>
              </p:nvSpPr>
              <p:spPr>
                <a:xfrm>
                  <a:off x="-1073784" y="1988840"/>
                  <a:ext cx="1069787" cy="216024"/>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362" name="正方形/長方形 361"/>
              <p:cNvSpPr/>
              <p:nvPr/>
            </p:nvSpPr>
            <p:spPr>
              <a:xfrm rot="3672799">
                <a:off x="2208328" y="5922648"/>
                <a:ext cx="360780" cy="7783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300" name="円/楕円 299"/>
            <p:cNvSpPr/>
            <p:nvPr/>
          </p:nvSpPr>
          <p:spPr>
            <a:xfrm>
              <a:off x="6214541" y="4681624"/>
              <a:ext cx="253640" cy="175829"/>
            </a:xfrm>
            <a:prstGeom prst="ellipse">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01" name="円/楕円 300"/>
            <p:cNvSpPr/>
            <p:nvPr/>
          </p:nvSpPr>
          <p:spPr>
            <a:xfrm>
              <a:off x="7045431" y="4681624"/>
              <a:ext cx="253640" cy="175829"/>
            </a:xfrm>
            <a:prstGeom prst="ellipse">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02" name="円/楕円 301"/>
            <p:cNvSpPr/>
            <p:nvPr/>
          </p:nvSpPr>
          <p:spPr>
            <a:xfrm>
              <a:off x="7798717" y="4704578"/>
              <a:ext cx="253640" cy="175829"/>
            </a:xfrm>
            <a:prstGeom prst="ellipse">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303" name="グループ化 302"/>
            <p:cNvGrpSpPr/>
            <p:nvPr/>
          </p:nvGrpSpPr>
          <p:grpSpPr>
            <a:xfrm>
              <a:off x="6240499" y="4006777"/>
              <a:ext cx="1093976" cy="609715"/>
              <a:chOff x="6240499" y="4006777"/>
              <a:chExt cx="1093976" cy="609715"/>
            </a:xfrm>
          </p:grpSpPr>
          <p:grpSp>
            <p:nvGrpSpPr>
              <p:cNvPr id="350" name="グループ化 349"/>
              <p:cNvGrpSpPr/>
              <p:nvPr/>
            </p:nvGrpSpPr>
            <p:grpSpPr>
              <a:xfrm>
                <a:off x="6723824" y="4044728"/>
                <a:ext cx="610651" cy="442007"/>
                <a:chOff x="7201709" y="4581128"/>
                <a:chExt cx="610651" cy="595210"/>
              </a:xfrm>
            </p:grpSpPr>
            <p:sp>
              <p:nvSpPr>
                <p:cNvPr id="359" name="右カーブ矢印 358"/>
                <p:cNvSpPr/>
                <p:nvPr/>
              </p:nvSpPr>
              <p:spPr>
                <a:xfrm>
                  <a:off x="7201709" y="4723048"/>
                  <a:ext cx="327196" cy="453290"/>
                </a:xfrm>
                <a:prstGeom prst="curvedRightArrow">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sp>
              <p:nvSpPr>
                <p:cNvPr id="360" name="星 5 359"/>
                <p:cNvSpPr/>
                <p:nvPr/>
              </p:nvSpPr>
              <p:spPr>
                <a:xfrm>
                  <a:off x="7593144" y="4581128"/>
                  <a:ext cx="219216" cy="283840"/>
                </a:xfrm>
                <a:prstGeom prst="star5">
                  <a:avLst/>
                </a:prstGeom>
                <a:no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351" name="グループ化 350"/>
              <p:cNvGrpSpPr/>
              <p:nvPr/>
            </p:nvGrpSpPr>
            <p:grpSpPr>
              <a:xfrm>
                <a:off x="6240499" y="4006777"/>
                <a:ext cx="507698" cy="609715"/>
                <a:chOff x="-3082840" y="1421220"/>
                <a:chExt cx="2029979" cy="2316268"/>
              </a:xfrm>
            </p:grpSpPr>
            <p:grpSp>
              <p:nvGrpSpPr>
                <p:cNvPr id="352" name="グループ化 351"/>
                <p:cNvGrpSpPr/>
                <p:nvPr/>
              </p:nvGrpSpPr>
              <p:grpSpPr>
                <a:xfrm>
                  <a:off x="-3082840" y="2323761"/>
                  <a:ext cx="1872208" cy="1413727"/>
                  <a:chOff x="-2124744" y="2805293"/>
                  <a:chExt cx="453426" cy="597274"/>
                </a:xfrm>
              </p:grpSpPr>
              <p:pic>
                <p:nvPicPr>
                  <p:cNvPr id="356" name="図 355" descr="抗体(モデル).png"/>
                  <p:cNvPicPr>
                    <a:picLocks noChangeAspect="1"/>
                  </p:cNvPicPr>
                  <p:nvPr/>
                </p:nvPicPr>
                <p:blipFill>
                  <a:blip r:embed="rId2" cstate="print"/>
                  <a:stretch>
                    <a:fillRect/>
                  </a:stretch>
                </p:blipFill>
                <p:spPr>
                  <a:xfrm>
                    <a:off x="-2124744" y="2963523"/>
                    <a:ext cx="453426" cy="439044"/>
                  </a:xfrm>
                  <a:prstGeom prst="rect">
                    <a:avLst/>
                  </a:prstGeom>
                </p:spPr>
              </p:pic>
              <p:sp>
                <p:nvSpPr>
                  <p:cNvPr id="357" name="円/楕円 356"/>
                  <p:cNvSpPr/>
                  <p:nvPr/>
                </p:nvSpPr>
                <p:spPr>
                  <a:xfrm>
                    <a:off x="-2006043" y="2905568"/>
                    <a:ext cx="216024" cy="161733"/>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358" name="直線コネクタ 357"/>
                  <p:cNvCxnSpPr>
                    <a:stCxn id="357" idx="0"/>
                  </p:cNvCxnSpPr>
                  <p:nvPr/>
                </p:nvCxnSpPr>
                <p:spPr>
                  <a:xfrm flipV="1">
                    <a:off x="-1898031" y="2805293"/>
                    <a:ext cx="108012" cy="100275"/>
                  </a:xfrm>
                  <a:prstGeom prst="line">
                    <a:avLst/>
                  </a:prstGeom>
                  <a:ln w="88900">
                    <a:solidFill>
                      <a:srgbClr val="FFFF00"/>
                    </a:solidFill>
                  </a:ln>
                </p:spPr>
                <p:style>
                  <a:lnRef idx="1">
                    <a:schemeClr val="accent1"/>
                  </a:lnRef>
                  <a:fillRef idx="0">
                    <a:schemeClr val="accent1"/>
                  </a:fillRef>
                  <a:effectRef idx="0">
                    <a:schemeClr val="accent1"/>
                  </a:effectRef>
                  <a:fontRef idx="minor">
                    <a:schemeClr val="tx1"/>
                  </a:fontRef>
                </p:style>
              </p:cxnSp>
            </p:grpSp>
            <p:sp>
              <p:nvSpPr>
                <p:cNvPr id="353" name="円/楕円 352"/>
                <p:cNvSpPr/>
                <p:nvPr/>
              </p:nvSpPr>
              <p:spPr>
                <a:xfrm>
                  <a:off x="-1700752" y="2060848"/>
                  <a:ext cx="296088" cy="381586"/>
                </a:xfrm>
                <a:prstGeom prst="ellipse">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54" name="乗算記号 353"/>
                <p:cNvSpPr/>
                <p:nvPr/>
              </p:nvSpPr>
              <p:spPr>
                <a:xfrm>
                  <a:off x="-1974105" y="1421220"/>
                  <a:ext cx="921244" cy="820526"/>
                </a:xfrm>
                <a:prstGeom prst="mathMultiply">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55" name="円/楕円 354"/>
                <p:cNvSpPr/>
                <p:nvPr/>
              </p:nvSpPr>
              <p:spPr>
                <a:xfrm>
                  <a:off x="-1650069" y="1446897"/>
                  <a:ext cx="283459" cy="218308"/>
                </a:xfrm>
                <a:prstGeom prst="ellipse">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grpSp>
          <p:nvGrpSpPr>
            <p:cNvPr id="304" name="グループ化 303"/>
            <p:cNvGrpSpPr/>
            <p:nvPr/>
          </p:nvGrpSpPr>
          <p:grpSpPr>
            <a:xfrm>
              <a:off x="5608377" y="4532254"/>
              <a:ext cx="299228" cy="325199"/>
              <a:chOff x="2398274" y="2036115"/>
              <a:chExt cx="299228" cy="325199"/>
            </a:xfrm>
          </p:grpSpPr>
          <p:grpSp>
            <p:nvGrpSpPr>
              <p:cNvPr id="346" name="グループ化 345"/>
              <p:cNvGrpSpPr/>
              <p:nvPr/>
            </p:nvGrpSpPr>
            <p:grpSpPr>
              <a:xfrm>
                <a:off x="2398274" y="2088337"/>
                <a:ext cx="299228" cy="272977"/>
                <a:chOff x="-1706332" y="766409"/>
                <a:chExt cx="1702335" cy="1440159"/>
              </a:xfrm>
              <a:solidFill>
                <a:srgbClr val="FF0000"/>
              </a:solidFill>
            </p:grpSpPr>
            <p:sp>
              <p:nvSpPr>
                <p:cNvPr id="348" name="正方形/長方形 347"/>
                <p:cNvSpPr/>
                <p:nvPr/>
              </p:nvSpPr>
              <p:spPr>
                <a:xfrm rot="3742024">
                  <a:off x="-2201814" y="1261891"/>
                  <a:ext cx="1440159" cy="44919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49" name="正方形/長方形 348"/>
                <p:cNvSpPr/>
                <p:nvPr/>
              </p:nvSpPr>
              <p:spPr>
                <a:xfrm>
                  <a:off x="-1073784" y="1988840"/>
                  <a:ext cx="1069787" cy="216024"/>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347" name="正方形/長方形 346"/>
              <p:cNvSpPr/>
              <p:nvPr/>
            </p:nvSpPr>
            <p:spPr>
              <a:xfrm rot="3672799">
                <a:off x="2382901" y="2131157"/>
                <a:ext cx="267918" cy="7783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305" name="テキスト ボックス 304"/>
            <p:cNvSpPr txBox="1"/>
            <p:nvPr/>
          </p:nvSpPr>
          <p:spPr>
            <a:xfrm>
              <a:off x="6272853" y="5180998"/>
              <a:ext cx="1392615" cy="307777"/>
            </a:xfrm>
            <a:prstGeom prst="rect">
              <a:avLst/>
            </a:prstGeom>
            <a:noFill/>
          </p:spPr>
          <p:txBody>
            <a:bodyPr wrap="square" rtlCol="0">
              <a:spAutoFit/>
            </a:bodyPr>
            <a:lstStyle/>
            <a:p>
              <a:endParaRPr kumimoji="1" lang="ja-JP" altLang="en-US" sz="1400" dirty="0"/>
            </a:p>
          </p:txBody>
        </p:sp>
        <p:grpSp>
          <p:nvGrpSpPr>
            <p:cNvPr id="306" name="グループ化 305"/>
            <p:cNvGrpSpPr/>
            <p:nvPr/>
          </p:nvGrpSpPr>
          <p:grpSpPr>
            <a:xfrm>
              <a:off x="7203976" y="4064858"/>
              <a:ext cx="1093976" cy="609715"/>
              <a:chOff x="6240499" y="4006777"/>
              <a:chExt cx="1093976" cy="609715"/>
            </a:xfrm>
          </p:grpSpPr>
          <p:grpSp>
            <p:nvGrpSpPr>
              <p:cNvPr id="335" name="グループ化 334"/>
              <p:cNvGrpSpPr/>
              <p:nvPr/>
            </p:nvGrpSpPr>
            <p:grpSpPr>
              <a:xfrm>
                <a:off x="6723824" y="4044728"/>
                <a:ext cx="610651" cy="442007"/>
                <a:chOff x="7201709" y="4581128"/>
                <a:chExt cx="610651" cy="595210"/>
              </a:xfrm>
            </p:grpSpPr>
            <p:sp>
              <p:nvSpPr>
                <p:cNvPr id="344" name="右カーブ矢印 343"/>
                <p:cNvSpPr/>
                <p:nvPr/>
              </p:nvSpPr>
              <p:spPr>
                <a:xfrm>
                  <a:off x="7201709" y="4723048"/>
                  <a:ext cx="327196" cy="453290"/>
                </a:xfrm>
                <a:prstGeom prst="curvedRightArrow">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sp>
              <p:nvSpPr>
                <p:cNvPr id="345" name="星 5 344"/>
                <p:cNvSpPr/>
                <p:nvPr/>
              </p:nvSpPr>
              <p:spPr>
                <a:xfrm>
                  <a:off x="7593144" y="4581128"/>
                  <a:ext cx="219216" cy="283840"/>
                </a:xfrm>
                <a:prstGeom prst="star5">
                  <a:avLst/>
                </a:prstGeom>
                <a:no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336" name="グループ化 335"/>
              <p:cNvGrpSpPr/>
              <p:nvPr/>
            </p:nvGrpSpPr>
            <p:grpSpPr>
              <a:xfrm>
                <a:off x="6240499" y="4006777"/>
                <a:ext cx="507698" cy="609715"/>
                <a:chOff x="-3082840" y="1421220"/>
                <a:chExt cx="2029979" cy="2316268"/>
              </a:xfrm>
            </p:grpSpPr>
            <p:grpSp>
              <p:nvGrpSpPr>
                <p:cNvPr id="337" name="グループ化 336"/>
                <p:cNvGrpSpPr/>
                <p:nvPr/>
              </p:nvGrpSpPr>
              <p:grpSpPr>
                <a:xfrm>
                  <a:off x="-3082840" y="2323761"/>
                  <a:ext cx="1872208" cy="1413727"/>
                  <a:chOff x="-2124744" y="2805293"/>
                  <a:chExt cx="453426" cy="597274"/>
                </a:xfrm>
              </p:grpSpPr>
              <p:pic>
                <p:nvPicPr>
                  <p:cNvPr id="341" name="図 340" descr="抗体(モデル).png"/>
                  <p:cNvPicPr>
                    <a:picLocks noChangeAspect="1"/>
                  </p:cNvPicPr>
                  <p:nvPr/>
                </p:nvPicPr>
                <p:blipFill>
                  <a:blip r:embed="rId2" cstate="print"/>
                  <a:stretch>
                    <a:fillRect/>
                  </a:stretch>
                </p:blipFill>
                <p:spPr>
                  <a:xfrm>
                    <a:off x="-2124744" y="2963523"/>
                    <a:ext cx="453426" cy="439044"/>
                  </a:xfrm>
                  <a:prstGeom prst="rect">
                    <a:avLst/>
                  </a:prstGeom>
                </p:spPr>
              </p:pic>
              <p:sp>
                <p:nvSpPr>
                  <p:cNvPr id="342" name="円/楕円 341"/>
                  <p:cNvSpPr/>
                  <p:nvPr/>
                </p:nvSpPr>
                <p:spPr>
                  <a:xfrm>
                    <a:off x="-2006043" y="2905568"/>
                    <a:ext cx="216024" cy="161733"/>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343" name="直線コネクタ 342"/>
                  <p:cNvCxnSpPr>
                    <a:stCxn id="342" idx="0"/>
                  </p:cNvCxnSpPr>
                  <p:nvPr/>
                </p:nvCxnSpPr>
                <p:spPr>
                  <a:xfrm flipV="1">
                    <a:off x="-1898031" y="2805293"/>
                    <a:ext cx="108012" cy="100275"/>
                  </a:xfrm>
                  <a:prstGeom prst="line">
                    <a:avLst/>
                  </a:prstGeom>
                  <a:ln w="88900">
                    <a:solidFill>
                      <a:srgbClr val="FFFF00"/>
                    </a:solidFill>
                  </a:ln>
                </p:spPr>
                <p:style>
                  <a:lnRef idx="1">
                    <a:schemeClr val="accent1"/>
                  </a:lnRef>
                  <a:fillRef idx="0">
                    <a:schemeClr val="accent1"/>
                  </a:fillRef>
                  <a:effectRef idx="0">
                    <a:schemeClr val="accent1"/>
                  </a:effectRef>
                  <a:fontRef idx="minor">
                    <a:schemeClr val="tx1"/>
                  </a:fontRef>
                </p:style>
              </p:cxnSp>
            </p:grpSp>
            <p:sp>
              <p:nvSpPr>
                <p:cNvPr id="338" name="円/楕円 337"/>
                <p:cNvSpPr/>
                <p:nvPr/>
              </p:nvSpPr>
              <p:spPr>
                <a:xfrm>
                  <a:off x="-1700752" y="2060848"/>
                  <a:ext cx="296088" cy="381586"/>
                </a:xfrm>
                <a:prstGeom prst="ellipse">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39" name="乗算記号 338"/>
                <p:cNvSpPr/>
                <p:nvPr/>
              </p:nvSpPr>
              <p:spPr>
                <a:xfrm>
                  <a:off x="-1974105" y="1421220"/>
                  <a:ext cx="921244" cy="820526"/>
                </a:xfrm>
                <a:prstGeom prst="mathMultiply">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40" name="円/楕円 339"/>
                <p:cNvSpPr/>
                <p:nvPr/>
              </p:nvSpPr>
              <p:spPr>
                <a:xfrm>
                  <a:off x="-1650069" y="1446897"/>
                  <a:ext cx="283459" cy="218308"/>
                </a:xfrm>
                <a:prstGeom prst="ellipse">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grpSp>
          <p:nvGrpSpPr>
            <p:cNvPr id="307" name="グループ化 306"/>
            <p:cNvGrpSpPr/>
            <p:nvPr/>
          </p:nvGrpSpPr>
          <p:grpSpPr>
            <a:xfrm>
              <a:off x="5337006" y="4001973"/>
              <a:ext cx="1093976" cy="609715"/>
              <a:chOff x="6240499" y="4006777"/>
              <a:chExt cx="1093976" cy="609715"/>
            </a:xfrm>
          </p:grpSpPr>
          <p:grpSp>
            <p:nvGrpSpPr>
              <p:cNvPr id="324" name="グループ化 323"/>
              <p:cNvGrpSpPr/>
              <p:nvPr/>
            </p:nvGrpSpPr>
            <p:grpSpPr>
              <a:xfrm>
                <a:off x="6723824" y="4044728"/>
                <a:ext cx="610651" cy="442007"/>
                <a:chOff x="7201709" y="4581128"/>
                <a:chExt cx="610651" cy="595210"/>
              </a:xfrm>
            </p:grpSpPr>
            <p:sp>
              <p:nvSpPr>
                <p:cNvPr id="333" name="右カーブ矢印 332"/>
                <p:cNvSpPr/>
                <p:nvPr/>
              </p:nvSpPr>
              <p:spPr>
                <a:xfrm>
                  <a:off x="7201709" y="4723048"/>
                  <a:ext cx="327196" cy="453290"/>
                </a:xfrm>
                <a:prstGeom prst="curvedRightArrow">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sp>
              <p:nvSpPr>
                <p:cNvPr id="334" name="星 5 333"/>
                <p:cNvSpPr/>
                <p:nvPr/>
              </p:nvSpPr>
              <p:spPr>
                <a:xfrm>
                  <a:off x="7593144" y="4581128"/>
                  <a:ext cx="219216" cy="283840"/>
                </a:xfrm>
                <a:prstGeom prst="star5">
                  <a:avLst/>
                </a:prstGeom>
                <a:no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325" name="グループ化 324"/>
              <p:cNvGrpSpPr/>
              <p:nvPr/>
            </p:nvGrpSpPr>
            <p:grpSpPr>
              <a:xfrm>
                <a:off x="6240499" y="4006777"/>
                <a:ext cx="507698" cy="609715"/>
                <a:chOff x="-3082840" y="1421220"/>
                <a:chExt cx="2029979" cy="2316268"/>
              </a:xfrm>
            </p:grpSpPr>
            <p:grpSp>
              <p:nvGrpSpPr>
                <p:cNvPr id="326" name="グループ化 325"/>
                <p:cNvGrpSpPr/>
                <p:nvPr/>
              </p:nvGrpSpPr>
              <p:grpSpPr>
                <a:xfrm>
                  <a:off x="-3082840" y="2323761"/>
                  <a:ext cx="1872208" cy="1413727"/>
                  <a:chOff x="-2124744" y="2805293"/>
                  <a:chExt cx="453426" cy="597274"/>
                </a:xfrm>
              </p:grpSpPr>
              <p:pic>
                <p:nvPicPr>
                  <p:cNvPr id="330" name="図 329" descr="抗体(モデル).png"/>
                  <p:cNvPicPr>
                    <a:picLocks noChangeAspect="1"/>
                  </p:cNvPicPr>
                  <p:nvPr/>
                </p:nvPicPr>
                <p:blipFill>
                  <a:blip r:embed="rId2" cstate="print"/>
                  <a:stretch>
                    <a:fillRect/>
                  </a:stretch>
                </p:blipFill>
                <p:spPr>
                  <a:xfrm>
                    <a:off x="-2124744" y="2963523"/>
                    <a:ext cx="453426" cy="439044"/>
                  </a:xfrm>
                  <a:prstGeom prst="rect">
                    <a:avLst/>
                  </a:prstGeom>
                </p:spPr>
              </p:pic>
              <p:sp>
                <p:nvSpPr>
                  <p:cNvPr id="331" name="円/楕円 330"/>
                  <p:cNvSpPr/>
                  <p:nvPr/>
                </p:nvSpPr>
                <p:spPr>
                  <a:xfrm>
                    <a:off x="-2006043" y="2905568"/>
                    <a:ext cx="216024" cy="161733"/>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332" name="直線コネクタ 331"/>
                  <p:cNvCxnSpPr>
                    <a:stCxn id="331" idx="0"/>
                  </p:cNvCxnSpPr>
                  <p:nvPr/>
                </p:nvCxnSpPr>
                <p:spPr>
                  <a:xfrm flipV="1">
                    <a:off x="-1898031" y="2805293"/>
                    <a:ext cx="108012" cy="100275"/>
                  </a:xfrm>
                  <a:prstGeom prst="line">
                    <a:avLst/>
                  </a:prstGeom>
                  <a:ln w="88900">
                    <a:solidFill>
                      <a:srgbClr val="FFFF00"/>
                    </a:solidFill>
                  </a:ln>
                </p:spPr>
                <p:style>
                  <a:lnRef idx="1">
                    <a:schemeClr val="accent1"/>
                  </a:lnRef>
                  <a:fillRef idx="0">
                    <a:schemeClr val="accent1"/>
                  </a:fillRef>
                  <a:effectRef idx="0">
                    <a:schemeClr val="accent1"/>
                  </a:effectRef>
                  <a:fontRef idx="minor">
                    <a:schemeClr val="tx1"/>
                  </a:fontRef>
                </p:style>
              </p:cxnSp>
            </p:grpSp>
            <p:sp>
              <p:nvSpPr>
                <p:cNvPr id="327" name="円/楕円 326"/>
                <p:cNvSpPr/>
                <p:nvPr/>
              </p:nvSpPr>
              <p:spPr>
                <a:xfrm>
                  <a:off x="-1700752" y="2060848"/>
                  <a:ext cx="296088" cy="381586"/>
                </a:xfrm>
                <a:prstGeom prst="ellipse">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28" name="乗算記号 327"/>
                <p:cNvSpPr/>
                <p:nvPr/>
              </p:nvSpPr>
              <p:spPr>
                <a:xfrm>
                  <a:off x="-1974105" y="1421220"/>
                  <a:ext cx="921244" cy="820526"/>
                </a:xfrm>
                <a:prstGeom prst="mathMultiply">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29" name="円/楕円 328"/>
                <p:cNvSpPr/>
                <p:nvPr/>
              </p:nvSpPr>
              <p:spPr>
                <a:xfrm>
                  <a:off x="-1650069" y="1446897"/>
                  <a:ext cx="283459" cy="218308"/>
                </a:xfrm>
                <a:prstGeom prst="ellipse">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grpSp>
          <p:nvGrpSpPr>
            <p:cNvPr id="308" name="グループ化 307"/>
            <p:cNvGrpSpPr/>
            <p:nvPr/>
          </p:nvGrpSpPr>
          <p:grpSpPr>
            <a:xfrm>
              <a:off x="2966907" y="4001973"/>
              <a:ext cx="507698" cy="609715"/>
              <a:chOff x="-3082840" y="1421220"/>
              <a:chExt cx="2029979" cy="2316268"/>
            </a:xfrm>
          </p:grpSpPr>
          <p:grpSp>
            <p:nvGrpSpPr>
              <p:cNvPr id="317" name="グループ化 316"/>
              <p:cNvGrpSpPr/>
              <p:nvPr/>
            </p:nvGrpSpPr>
            <p:grpSpPr>
              <a:xfrm>
                <a:off x="-3082840" y="2323761"/>
                <a:ext cx="1872208" cy="1413727"/>
                <a:chOff x="-2124744" y="2805293"/>
                <a:chExt cx="453426" cy="597274"/>
              </a:xfrm>
            </p:grpSpPr>
            <p:pic>
              <p:nvPicPr>
                <p:cNvPr id="321" name="図 320" descr="抗体(モデル).png"/>
                <p:cNvPicPr>
                  <a:picLocks noChangeAspect="1"/>
                </p:cNvPicPr>
                <p:nvPr/>
              </p:nvPicPr>
              <p:blipFill>
                <a:blip r:embed="rId2" cstate="print"/>
                <a:stretch>
                  <a:fillRect/>
                </a:stretch>
              </p:blipFill>
              <p:spPr>
                <a:xfrm>
                  <a:off x="-2124744" y="2963523"/>
                  <a:ext cx="453426" cy="439044"/>
                </a:xfrm>
                <a:prstGeom prst="rect">
                  <a:avLst/>
                </a:prstGeom>
              </p:spPr>
            </p:pic>
            <p:sp>
              <p:nvSpPr>
                <p:cNvPr id="322" name="円/楕円 321"/>
                <p:cNvSpPr/>
                <p:nvPr/>
              </p:nvSpPr>
              <p:spPr>
                <a:xfrm>
                  <a:off x="-2006043" y="2905568"/>
                  <a:ext cx="216024" cy="161733"/>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323" name="直線コネクタ 322"/>
                <p:cNvCxnSpPr>
                  <a:stCxn id="322" idx="0"/>
                </p:cNvCxnSpPr>
                <p:nvPr/>
              </p:nvCxnSpPr>
              <p:spPr>
                <a:xfrm flipV="1">
                  <a:off x="-1898031" y="2805293"/>
                  <a:ext cx="108012" cy="100275"/>
                </a:xfrm>
                <a:prstGeom prst="line">
                  <a:avLst/>
                </a:prstGeom>
                <a:ln w="88900">
                  <a:solidFill>
                    <a:srgbClr val="FFFF00"/>
                  </a:solidFill>
                </a:ln>
              </p:spPr>
              <p:style>
                <a:lnRef idx="1">
                  <a:schemeClr val="accent1"/>
                </a:lnRef>
                <a:fillRef idx="0">
                  <a:schemeClr val="accent1"/>
                </a:fillRef>
                <a:effectRef idx="0">
                  <a:schemeClr val="accent1"/>
                </a:effectRef>
                <a:fontRef idx="minor">
                  <a:schemeClr val="tx1"/>
                </a:fontRef>
              </p:style>
            </p:cxnSp>
          </p:grpSp>
          <p:sp>
            <p:nvSpPr>
              <p:cNvPr id="318" name="円/楕円 317"/>
              <p:cNvSpPr/>
              <p:nvPr/>
            </p:nvSpPr>
            <p:spPr>
              <a:xfrm>
                <a:off x="-1700752" y="2060848"/>
                <a:ext cx="296088" cy="381586"/>
              </a:xfrm>
              <a:prstGeom prst="ellipse">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19" name="乗算記号 318"/>
              <p:cNvSpPr/>
              <p:nvPr/>
            </p:nvSpPr>
            <p:spPr>
              <a:xfrm>
                <a:off x="-1974105" y="1421220"/>
                <a:ext cx="921244" cy="820526"/>
              </a:xfrm>
              <a:prstGeom prst="mathMultiply">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20" name="円/楕円 319"/>
              <p:cNvSpPr/>
              <p:nvPr/>
            </p:nvSpPr>
            <p:spPr>
              <a:xfrm>
                <a:off x="-1650069" y="1446897"/>
                <a:ext cx="283459" cy="218308"/>
              </a:xfrm>
              <a:prstGeom prst="ellipse">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309" name="グループ化 308"/>
            <p:cNvGrpSpPr/>
            <p:nvPr/>
          </p:nvGrpSpPr>
          <p:grpSpPr>
            <a:xfrm>
              <a:off x="1173580" y="4014487"/>
              <a:ext cx="507698" cy="609715"/>
              <a:chOff x="-3082840" y="1421220"/>
              <a:chExt cx="2029979" cy="2316268"/>
            </a:xfrm>
          </p:grpSpPr>
          <p:grpSp>
            <p:nvGrpSpPr>
              <p:cNvPr id="310" name="グループ化 309"/>
              <p:cNvGrpSpPr/>
              <p:nvPr/>
            </p:nvGrpSpPr>
            <p:grpSpPr>
              <a:xfrm>
                <a:off x="-3082840" y="2323761"/>
                <a:ext cx="1872208" cy="1413727"/>
                <a:chOff x="-2124744" y="2805293"/>
                <a:chExt cx="453426" cy="597274"/>
              </a:xfrm>
            </p:grpSpPr>
            <p:pic>
              <p:nvPicPr>
                <p:cNvPr id="314" name="図 313" descr="抗体(モデル).png"/>
                <p:cNvPicPr>
                  <a:picLocks noChangeAspect="1"/>
                </p:cNvPicPr>
                <p:nvPr/>
              </p:nvPicPr>
              <p:blipFill>
                <a:blip r:embed="rId2" cstate="print"/>
                <a:stretch>
                  <a:fillRect/>
                </a:stretch>
              </p:blipFill>
              <p:spPr>
                <a:xfrm>
                  <a:off x="-2124744" y="2963523"/>
                  <a:ext cx="453426" cy="439044"/>
                </a:xfrm>
                <a:prstGeom prst="rect">
                  <a:avLst/>
                </a:prstGeom>
              </p:spPr>
            </p:pic>
            <p:sp>
              <p:nvSpPr>
                <p:cNvPr id="315" name="円/楕円 314"/>
                <p:cNvSpPr/>
                <p:nvPr/>
              </p:nvSpPr>
              <p:spPr>
                <a:xfrm>
                  <a:off x="-2006043" y="2905568"/>
                  <a:ext cx="216024" cy="161733"/>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316" name="直線コネクタ 315"/>
                <p:cNvCxnSpPr>
                  <a:stCxn id="315" idx="0"/>
                </p:cNvCxnSpPr>
                <p:nvPr/>
              </p:nvCxnSpPr>
              <p:spPr>
                <a:xfrm flipV="1">
                  <a:off x="-1898031" y="2805293"/>
                  <a:ext cx="108012" cy="100275"/>
                </a:xfrm>
                <a:prstGeom prst="line">
                  <a:avLst/>
                </a:prstGeom>
                <a:ln w="88900">
                  <a:solidFill>
                    <a:srgbClr val="FFFF00"/>
                  </a:solidFill>
                </a:ln>
              </p:spPr>
              <p:style>
                <a:lnRef idx="1">
                  <a:schemeClr val="accent1"/>
                </a:lnRef>
                <a:fillRef idx="0">
                  <a:schemeClr val="accent1"/>
                </a:fillRef>
                <a:effectRef idx="0">
                  <a:schemeClr val="accent1"/>
                </a:effectRef>
                <a:fontRef idx="minor">
                  <a:schemeClr val="tx1"/>
                </a:fontRef>
              </p:style>
            </p:cxnSp>
          </p:grpSp>
          <p:sp>
            <p:nvSpPr>
              <p:cNvPr id="311" name="円/楕円 310"/>
              <p:cNvSpPr/>
              <p:nvPr/>
            </p:nvSpPr>
            <p:spPr>
              <a:xfrm>
                <a:off x="-1700752" y="2060848"/>
                <a:ext cx="296088" cy="381586"/>
              </a:xfrm>
              <a:prstGeom prst="ellipse">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12" name="乗算記号 311"/>
              <p:cNvSpPr/>
              <p:nvPr/>
            </p:nvSpPr>
            <p:spPr>
              <a:xfrm>
                <a:off x="-1974105" y="1421220"/>
                <a:ext cx="921244" cy="820526"/>
              </a:xfrm>
              <a:prstGeom prst="mathMultiply">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13" name="円/楕円 312"/>
              <p:cNvSpPr/>
              <p:nvPr/>
            </p:nvSpPr>
            <p:spPr>
              <a:xfrm>
                <a:off x="-1650069" y="1446897"/>
                <a:ext cx="283459" cy="218308"/>
              </a:xfrm>
              <a:prstGeom prst="ellipse">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pic>
        <p:nvPicPr>
          <p:cNvPr id="398" name="図 397" descr="抗体(モデル).png"/>
          <p:cNvPicPr>
            <a:picLocks noChangeAspect="1"/>
          </p:cNvPicPr>
          <p:nvPr/>
        </p:nvPicPr>
        <p:blipFill>
          <a:blip r:embed="rId2" cstate="print"/>
          <a:stretch>
            <a:fillRect/>
          </a:stretch>
        </p:blipFill>
        <p:spPr>
          <a:xfrm>
            <a:off x="7421526" y="1259806"/>
            <a:ext cx="468239" cy="273551"/>
          </a:xfrm>
          <a:prstGeom prst="rect">
            <a:avLst/>
          </a:prstGeom>
        </p:spPr>
      </p:pic>
      <p:grpSp>
        <p:nvGrpSpPr>
          <p:cNvPr id="409" name="グループ化 408"/>
          <p:cNvGrpSpPr/>
          <p:nvPr/>
        </p:nvGrpSpPr>
        <p:grpSpPr>
          <a:xfrm>
            <a:off x="7355391" y="2456680"/>
            <a:ext cx="552702" cy="444140"/>
            <a:chOff x="-1664710" y="484712"/>
            <a:chExt cx="882323" cy="888280"/>
          </a:xfrm>
        </p:grpSpPr>
        <p:sp>
          <p:nvSpPr>
            <p:cNvPr id="403" name="乗算記号 402"/>
            <p:cNvSpPr/>
            <p:nvPr/>
          </p:nvSpPr>
          <p:spPr>
            <a:xfrm>
              <a:off x="-1664710" y="484712"/>
              <a:ext cx="882323" cy="888280"/>
            </a:xfrm>
            <a:prstGeom prst="mathMultiply">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04" name="円/楕円 403"/>
            <p:cNvSpPr/>
            <p:nvPr/>
          </p:nvSpPr>
          <p:spPr>
            <a:xfrm>
              <a:off x="-1354364" y="512509"/>
              <a:ext cx="271483" cy="236334"/>
            </a:xfrm>
            <a:prstGeom prst="ellipse">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414" name="テキスト ボックス 413"/>
          <p:cNvSpPr txBox="1"/>
          <p:nvPr/>
        </p:nvSpPr>
        <p:spPr>
          <a:xfrm>
            <a:off x="7997602" y="1188712"/>
            <a:ext cx="870776" cy="276999"/>
          </a:xfrm>
          <a:prstGeom prst="rect">
            <a:avLst/>
          </a:prstGeom>
          <a:noFill/>
        </p:spPr>
        <p:txBody>
          <a:bodyPr wrap="square" rtlCol="0">
            <a:spAutoFit/>
          </a:bodyPr>
          <a:lstStyle/>
          <a:p>
            <a:r>
              <a:rPr kumimoji="1" lang="ja-JP" altLang="en-US" sz="1200" dirty="0" smtClean="0"/>
              <a:t>：抗体</a:t>
            </a:r>
            <a:endParaRPr kumimoji="1" lang="ja-JP" altLang="en-US" sz="1200" dirty="0"/>
          </a:p>
        </p:txBody>
      </p:sp>
      <p:grpSp>
        <p:nvGrpSpPr>
          <p:cNvPr id="419" name="グループ化 418"/>
          <p:cNvGrpSpPr/>
          <p:nvPr/>
        </p:nvGrpSpPr>
        <p:grpSpPr>
          <a:xfrm>
            <a:off x="7417217" y="1768219"/>
            <a:ext cx="372650" cy="454786"/>
            <a:chOff x="-2257190" y="1240399"/>
            <a:chExt cx="1137863" cy="955996"/>
          </a:xfrm>
        </p:grpSpPr>
        <p:sp>
          <p:nvSpPr>
            <p:cNvPr id="420" name="円/楕円 419"/>
            <p:cNvSpPr/>
            <p:nvPr/>
          </p:nvSpPr>
          <p:spPr>
            <a:xfrm>
              <a:off x="-2257190" y="1781968"/>
              <a:ext cx="854285" cy="414427"/>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421" name="直線コネクタ 420"/>
            <p:cNvCxnSpPr>
              <a:stCxn id="420" idx="0"/>
            </p:cNvCxnSpPr>
            <p:nvPr/>
          </p:nvCxnSpPr>
          <p:spPr>
            <a:xfrm flipV="1">
              <a:off x="-1830047" y="1525022"/>
              <a:ext cx="427142" cy="256946"/>
            </a:xfrm>
            <a:prstGeom prst="line">
              <a:avLst/>
            </a:prstGeom>
            <a:ln w="88900">
              <a:solidFill>
                <a:srgbClr val="FFFF00"/>
              </a:solidFill>
            </a:ln>
          </p:spPr>
          <p:style>
            <a:lnRef idx="1">
              <a:schemeClr val="accent1"/>
            </a:lnRef>
            <a:fillRef idx="0">
              <a:schemeClr val="accent1"/>
            </a:fillRef>
            <a:effectRef idx="0">
              <a:schemeClr val="accent1"/>
            </a:effectRef>
            <a:fontRef idx="minor">
              <a:schemeClr val="tx1"/>
            </a:fontRef>
          </p:style>
        </p:cxnSp>
        <p:sp>
          <p:nvSpPr>
            <p:cNvPr id="422" name="円/楕円 421"/>
            <p:cNvSpPr/>
            <p:nvPr/>
          </p:nvSpPr>
          <p:spPr>
            <a:xfrm>
              <a:off x="-1402906" y="1240399"/>
              <a:ext cx="283579" cy="413095"/>
            </a:xfrm>
            <a:prstGeom prst="ellipse">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423" name="テキスト ボックス 422"/>
          <p:cNvSpPr txBox="1"/>
          <p:nvPr/>
        </p:nvSpPr>
        <p:spPr>
          <a:xfrm>
            <a:off x="7889765" y="1964736"/>
            <a:ext cx="1254235" cy="276999"/>
          </a:xfrm>
          <a:prstGeom prst="rect">
            <a:avLst/>
          </a:prstGeom>
          <a:noFill/>
        </p:spPr>
        <p:txBody>
          <a:bodyPr wrap="square" rtlCol="0">
            <a:spAutoFit/>
          </a:bodyPr>
          <a:lstStyle/>
          <a:p>
            <a:r>
              <a:rPr lang="ja-JP" altLang="en-US" sz="1200" dirty="0" smtClean="0"/>
              <a:t>：</a:t>
            </a:r>
            <a:r>
              <a:rPr lang="en-US" altLang="ja-JP" sz="1200" dirty="0" smtClean="0"/>
              <a:t>biotin-</a:t>
            </a:r>
            <a:r>
              <a:rPr lang="ja-JP" altLang="en-US" sz="1200" dirty="0" smtClean="0"/>
              <a:t>抗原</a:t>
            </a:r>
            <a:endParaRPr kumimoji="1" lang="ja-JP" altLang="en-US" sz="1200" dirty="0"/>
          </a:p>
        </p:txBody>
      </p:sp>
      <p:sp>
        <p:nvSpPr>
          <p:cNvPr id="424" name="テキスト ボックス 423"/>
          <p:cNvSpPr txBox="1"/>
          <p:nvPr/>
        </p:nvSpPr>
        <p:spPr>
          <a:xfrm>
            <a:off x="7908093" y="2588746"/>
            <a:ext cx="1235907" cy="276999"/>
          </a:xfrm>
          <a:prstGeom prst="rect">
            <a:avLst/>
          </a:prstGeom>
          <a:noFill/>
        </p:spPr>
        <p:txBody>
          <a:bodyPr wrap="square" rtlCol="0">
            <a:spAutoFit/>
          </a:bodyPr>
          <a:lstStyle/>
          <a:p>
            <a:r>
              <a:rPr kumimoji="1" lang="en-US" altLang="ja-JP" sz="1200" dirty="0" smtClean="0"/>
              <a:t>SA-</a:t>
            </a:r>
            <a:r>
              <a:rPr kumimoji="1" lang="ja-JP" altLang="en-US" sz="1200" dirty="0" smtClean="0"/>
              <a:t>二次抗体</a:t>
            </a:r>
            <a:endParaRPr kumimoji="1" lang="ja-JP" altLang="en-US" sz="1200" dirty="0"/>
          </a:p>
        </p:txBody>
      </p:sp>
      <p:sp>
        <p:nvSpPr>
          <p:cNvPr id="425" name="正方形/長方形 424"/>
          <p:cNvSpPr/>
          <p:nvPr/>
        </p:nvSpPr>
        <p:spPr>
          <a:xfrm>
            <a:off x="7235464" y="1124744"/>
            <a:ext cx="1873040" cy="1930741"/>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315024959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グラフ 1"/>
          <p:cNvGraphicFramePr>
            <a:graphicFrameLocks/>
          </p:cNvGraphicFramePr>
          <p:nvPr>
            <p:extLst>
              <p:ext uri="{D42A27DB-BD31-4B8C-83A1-F6EECF244321}">
                <p14:modId xmlns:p14="http://schemas.microsoft.com/office/powerpoint/2010/main" val="2909830002"/>
              </p:ext>
            </p:extLst>
          </p:nvPr>
        </p:nvGraphicFramePr>
        <p:xfrm>
          <a:off x="827584" y="332656"/>
          <a:ext cx="7056784" cy="3888432"/>
        </p:xfrm>
        <a:graphic>
          <a:graphicData uri="http://schemas.openxmlformats.org/drawingml/2006/chart">
            <c:chart xmlns:c="http://schemas.openxmlformats.org/drawingml/2006/chart" xmlns:r="http://schemas.openxmlformats.org/officeDocument/2006/relationships" r:id="rId2"/>
          </a:graphicData>
        </a:graphic>
      </p:graphicFrame>
      <p:sp>
        <p:nvSpPr>
          <p:cNvPr id="3" name="テキスト ボックス 2"/>
          <p:cNvSpPr txBox="1"/>
          <p:nvPr/>
        </p:nvSpPr>
        <p:spPr>
          <a:xfrm>
            <a:off x="246386" y="4219341"/>
            <a:ext cx="8712968" cy="3170099"/>
          </a:xfrm>
          <a:prstGeom prst="rect">
            <a:avLst/>
          </a:prstGeom>
          <a:noFill/>
        </p:spPr>
        <p:txBody>
          <a:bodyPr wrap="square" rtlCol="0">
            <a:spAutoFit/>
          </a:bodyPr>
          <a:lstStyle/>
          <a:p>
            <a:r>
              <a:rPr kumimoji="1" lang="ja-JP" altLang="en-US" sz="2000" dirty="0" smtClean="0"/>
              <a:t>・ </a:t>
            </a:r>
            <a:r>
              <a:rPr lang="en-US" altLang="ja-JP" sz="2000" dirty="0" smtClean="0"/>
              <a:t>1Step</a:t>
            </a:r>
            <a:r>
              <a:rPr lang="ja-JP" altLang="en-US" sz="2000" dirty="0" smtClean="0"/>
              <a:t>の系での測定においても</a:t>
            </a:r>
            <a:r>
              <a:rPr lang="en-US" altLang="ja-JP" sz="2000" dirty="0" smtClean="0"/>
              <a:t>Nitrocellulose</a:t>
            </a:r>
            <a:r>
              <a:rPr lang="ja-JP" altLang="en-US" sz="2000" dirty="0" smtClean="0"/>
              <a:t>に比べて、</a:t>
            </a:r>
            <a:r>
              <a:rPr lang="en-US" altLang="ja-JP" sz="2000" dirty="0" smtClean="0"/>
              <a:t>Hydrophilic</a:t>
            </a:r>
            <a:r>
              <a:rPr lang="ja-JP" altLang="en-US" sz="2000" dirty="0"/>
              <a:t> </a:t>
            </a:r>
            <a:r>
              <a:rPr lang="en-US" altLang="ja-JP" sz="2000" dirty="0" smtClean="0"/>
              <a:t>PVDF</a:t>
            </a:r>
            <a:r>
              <a:rPr lang="ja-JP" altLang="en-US" sz="2000" dirty="0" smtClean="0"/>
              <a:t>では</a:t>
            </a:r>
            <a:endParaRPr lang="en-US" altLang="ja-JP" sz="2000" dirty="0" smtClean="0"/>
          </a:p>
          <a:p>
            <a:r>
              <a:rPr kumimoji="1" lang="ja-JP" altLang="en-US" sz="2000" dirty="0"/>
              <a:t>　</a:t>
            </a:r>
            <a:r>
              <a:rPr lang="ja-JP" altLang="en-US" sz="2000" dirty="0" smtClean="0"/>
              <a:t>シグナルがかなり高くでており、多くを抗体固定化できていると考えられる</a:t>
            </a:r>
            <a:endParaRPr lang="en-US" altLang="ja-JP" sz="2000" dirty="0" smtClean="0"/>
          </a:p>
          <a:p>
            <a:endParaRPr lang="en-US" altLang="ja-JP" sz="2000" dirty="0" smtClean="0"/>
          </a:p>
          <a:p>
            <a:r>
              <a:rPr lang="ja-JP" altLang="en-US" sz="2000" dirty="0" smtClean="0"/>
              <a:t>・両メンブレンにおいてずれがあるものの</a:t>
            </a:r>
            <a:r>
              <a:rPr lang="en-US" altLang="ja-JP" sz="2000" dirty="0" smtClean="0"/>
              <a:t>1</a:t>
            </a:r>
            <a:r>
              <a:rPr lang="ja-JP" altLang="en-US" sz="2000" dirty="0" smtClean="0"/>
              <a:t>～</a:t>
            </a:r>
            <a:r>
              <a:rPr lang="en-US" altLang="ja-JP" sz="2000" dirty="0" smtClean="0"/>
              <a:t>10μg/ml</a:t>
            </a:r>
            <a:r>
              <a:rPr lang="ja-JP" altLang="en-US" sz="2000" dirty="0" smtClean="0"/>
              <a:t>でシグナルのピークがあり</a:t>
            </a:r>
            <a:endParaRPr lang="en-US" altLang="ja-JP" sz="2000" dirty="0" smtClean="0"/>
          </a:p>
          <a:p>
            <a:r>
              <a:rPr lang="ja-JP" altLang="en-US" sz="2000" dirty="0"/>
              <a:t>　</a:t>
            </a:r>
            <a:r>
              <a:rPr lang="ja-JP" altLang="en-US" sz="2000" dirty="0" smtClean="0"/>
              <a:t>この濃度においてコンプレックスが多く</a:t>
            </a:r>
            <a:r>
              <a:rPr lang="en-US" altLang="ja-JP" sz="2000" dirty="0" smtClean="0"/>
              <a:t>Ligand DNA</a:t>
            </a:r>
            <a:r>
              <a:rPr lang="ja-JP" altLang="en-US" sz="2000" dirty="0" smtClean="0"/>
              <a:t>に固定化できると考えられる</a:t>
            </a:r>
            <a:endParaRPr lang="en-US" altLang="ja-JP" sz="2000" dirty="0" smtClean="0"/>
          </a:p>
          <a:p>
            <a:endParaRPr lang="en-US" altLang="ja-JP" sz="2000" dirty="0" smtClean="0"/>
          </a:p>
          <a:p>
            <a:endParaRPr lang="en-US" altLang="ja-JP" sz="2000" dirty="0" smtClean="0"/>
          </a:p>
          <a:p>
            <a:r>
              <a:rPr lang="ja-JP" altLang="en-US" sz="2000" dirty="0"/>
              <a:t>　</a:t>
            </a:r>
            <a:endParaRPr lang="en-US" altLang="ja-JP" sz="2000" dirty="0" smtClean="0"/>
          </a:p>
          <a:p>
            <a:endParaRPr lang="en-US" altLang="ja-JP" sz="2000" dirty="0" smtClean="0"/>
          </a:p>
          <a:p>
            <a:r>
              <a:rPr lang="ja-JP" altLang="en-US" sz="2000" dirty="0"/>
              <a:t>　</a:t>
            </a:r>
            <a:endParaRPr lang="en-US" altLang="ja-JP" sz="2000" dirty="0" smtClean="0"/>
          </a:p>
        </p:txBody>
      </p:sp>
      <p:sp>
        <p:nvSpPr>
          <p:cNvPr id="4" name="正方形/長方形 3"/>
          <p:cNvSpPr/>
          <p:nvPr/>
        </p:nvSpPr>
        <p:spPr>
          <a:xfrm>
            <a:off x="246386" y="4149080"/>
            <a:ext cx="8574086" cy="2448272"/>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3288717826"/>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p:cNvSpPr txBox="1"/>
          <p:nvPr/>
        </p:nvSpPr>
        <p:spPr>
          <a:xfrm>
            <a:off x="187730" y="229242"/>
            <a:ext cx="8640960" cy="523220"/>
          </a:xfrm>
          <a:prstGeom prst="rect">
            <a:avLst/>
          </a:prstGeom>
          <a:noFill/>
        </p:spPr>
        <p:txBody>
          <a:bodyPr wrap="square" rtlCol="0">
            <a:spAutoFit/>
          </a:bodyPr>
          <a:lstStyle/>
          <a:p>
            <a:r>
              <a:rPr lang="ja-JP" altLang="en-US" sz="2800" dirty="0" smtClean="0"/>
              <a:t>②抗原濃度を変化させた際の測定</a:t>
            </a:r>
            <a:endParaRPr lang="en-US" altLang="ja-JP" sz="2800" dirty="0" smtClean="0"/>
          </a:p>
        </p:txBody>
      </p:sp>
      <p:sp>
        <p:nvSpPr>
          <p:cNvPr id="3" name="テキスト ボックス 2"/>
          <p:cNvSpPr txBox="1"/>
          <p:nvPr/>
        </p:nvSpPr>
        <p:spPr>
          <a:xfrm>
            <a:off x="315310" y="980728"/>
            <a:ext cx="8828690" cy="4401205"/>
          </a:xfrm>
          <a:prstGeom prst="rect">
            <a:avLst/>
          </a:prstGeom>
          <a:noFill/>
        </p:spPr>
        <p:txBody>
          <a:bodyPr wrap="square" rtlCol="0">
            <a:spAutoFit/>
          </a:bodyPr>
          <a:lstStyle/>
          <a:p>
            <a:r>
              <a:rPr kumimoji="1" lang="ja-JP" altLang="en-US" sz="2000" dirty="0" smtClean="0"/>
              <a:t>＜操作＞</a:t>
            </a:r>
            <a:endParaRPr kumimoji="1" lang="en-US" altLang="ja-JP" sz="2000" dirty="0" smtClean="0"/>
          </a:p>
          <a:p>
            <a:r>
              <a:rPr lang="ja-JP" altLang="en-US" sz="2000" dirty="0"/>
              <a:t>　</a:t>
            </a:r>
            <a:r>
              <a:rPr kumimoji="1" lang="ja-JP" altLang="en-US" sz="2000" dirty="0" smtClean="0"/>
              <a:t>（</a:t>
            </a:r>
            <a:r>
              <a:rPr kumimoji="1" lang="en-US" altLang="ja-JP" sz="2000" dirty="0" smtClean="0"/>
              <a:t>ⅰ</a:t>
            </a:r>
            <a:r>
              <a:rPr kumimoji="1" lang="ja-JP" altLang="en-US" sz="2000" dirty="0" smtClean="0"/>
              <a:t>）</a:t>
            </a:r>
            <a:r>
              <a:rPr lang="en-US" altLang="ja-JP" sz="2000" dirty="0"/>
              <a:t>Nitrocellulose</a:t>
            </a:r>
            <a:r>
              <a:rPr lang="ja-JP" altLang="en-US" sz="2000" dirty="0"/>
              <a:t>と</a:t>
            </a:r>
            <a:r>
              <a:rPr lang="en-US" altLang="ja-JP" sz="2000" dirty="0"/>
              <a:t>Hydrophilic PVDF</a:t>
            </a:r>
            <a:r>
              <a:rPr lang="ja-JP" altLang="en-US" sz="2000" dirty="0"/>
              <a:t>に</a:t>
            </a:r>
            <a:r>
              <a:rPr lang="en-US" altLang="ja-JP" sz="2000" dirty="0"/>
              <a:t>Ligand-DNA</a:t>
            </a:r>
            <a:r>
              <a:rPr lang="ja-JP" altLang="en-US" sz="2000" dirty="0"/>
              <a:t>を</a:t>
            </a:r>
            <a:r>
              <a:rPr lang="en-US" altLang="ja-JP" sz="2000" dirty="0"/>
              <a:t>5μM</a:t>
            </a:r>
            <a:r>
              <a:rPr lang="ja-JP" altLang="en-US" sz="2000" dirty="0"/>
              <a:t>の濃度で</a:t>
            </a:r>
            <a:r>
              <a:rPr lang="en-US" altLang="ja-JP" sz="2000" dirty="0"/>
              <a:t>2μl</a:t>
            </a:r>
            <a:r>
              <a:rPr lang="ja-JP" altLang="en-US" sz="2000" dirty="0"/>
              <a:t>滴下、</a:t>
            </a:r>
            <a:endParaRPr lang="en-US" altLang="ja-JP" sz="2000" dirty="0"/>
          </a:p>
          <a:p>
            <a:r>
              <a:rPr lang="ja-JP" altLang="en-US" sz="2000" dirty="0"/>
              <a:t>　　　　　風乾</a:t>
            </a:r>
            <a:r>
              <a:rPr lang="ja-JP" altLang="en-US" sz="2000" dirty="0" smtClean="0"/>
              <a:t>させた</a:t>
            </a:r>
            <a:endParaRPr lang="en-US" altLang="ja-JP" sz="2000" dirty="0" smtClean="0"/>
          </a:p>
          <a:p>
            <a:r>
              <a:rPr lang="ja-JP" altLang="en-US" sz="2000" dirty="0"/>
              <a:t>　</a:t>
            </a:r>
            <a:r>
              <a:rPr lang="ja-JP" altLang="en-US" sz="2000" dirty="0" smtClean="0"/>
              <a:t>（</a:t>
            </a:r>
            <a:r>
              <a:rPr lang="en-US" altLang="ja-JP" sz="2000" dirty="0" smtClean="0"/>
              <a:t>ⅱ</a:t>
            </a:r>
            <a:r>
              <a:rPr lang="ja-JP" altLang="en-US" sz="2000" dirty="0" smtClean="0"/>
              <a:t>）</a:t>
            </a:r>
            <a:r>
              <a:rPr lang="en-US" altLang="ja-JP" sz="2000" dirty="0"/>
              <a:t>UV</a:t>
            </a:r>
            <a:r>
              <a:rPr lang="ja-JP" altLang="en-US" sz="2000" dirty="0"/>
              <a:t>クロスリンカーにより</a:t>
            </a:r>
            <a:r>
              <a:rPr lang="en-US" altLang="ja-JP" sz="2000" dirty="0"/>
              <a:t>350mJ/cm^2</a:t>
            </a:r>
            <a:r>
              <a:rPr lang="ja-JP" altLang="en-US" sz="2000" dirty="0"/>
              <a:t>で２度照射し固定化</a:t>
            </a:r>
            <a:r>
              <a:rPr lang="ja-JP" altLang="en-US" sz="2000" dirty="0" smtClean="0"/>
              <a:t>した</a:t>
            </a:r>
            <a:endParaRPr lang="en-US" altLang="ja-JP" sz="2000" dirty="0" smtClean="0"/>
          </a:p>
          <a:p>
            <a:r>
              <a:rPr lang="ja-JP" altLang="en-US" sz="2000" dirty="0"/>
              <a:t>　</a:t>
            </a:r>
            <a:r>
              <a:rPr lang="ja-JP" altLang="en-US" sz="2000" dirty="0" smtClean="0"/>
              <a:t>（</a:t>
            </a:r>
            <a:r>
              <a:rPr lang="en-US" altLang="ja-JP" sz="2000" dirty="0"/>
              <a:t>ⅲ</a:t>
            </a:r>
            <a:r>
              <a:rPr lang="ja-JP" altLang="en-US" sz="2000" dirty="0"/>
              <a:t>）洗浄後、</a:t>
            </a:r>
            <a:r>
              <a:rPr lang="en-US" altLang="ja-JP" sz="2000" dirty="0"/>
              <a:t>2%BSA-TBST</a:t>
            </a:r>
            <a:r>
              <a:rPr lang="ja-JP" altLang="en-US" sz="2000" dirty="0"/>
              <a:t>で１時間ブロッキング</a:t>
            </a:r>
            <a:r>
              <a:rPr lang="ja-JP" altLang="en-US" sz="2000" dirty="0" smtClean="0"/>
              <a:t>した</a:t>
            </a:r>
            <a:endParaRPr lang="en-US" altLang="ja-JP" sz="2000" dirty="0" smtClean="0"/>
          </a:p>
          <a:p>
            <a:r>
              <a:rPr lang="ja-JP" altLang="en-US" sz="2000" dirty="0"/>
              <a:t>　</a:t>
            </a:r>
            <a:r>
              <a:rPr lang="ja-JP" altLang="en-US" sz="2000" dirty="0" smtClean="0"/>
              <a:t>（</a:t>
            </a:r>
            <a:r>
              <a:rPr lang="en-US" altLang="ja-JP" sz="2000" dirty="0" smtClean="0"/>
              <a:t>ⅳ</a:t>
            </a:r>
            <a:r>
              <a:rPr lang="ja-JP" altLang="en-US" sz="2000" dirty="0" smtClean="0"/>
              <a:t>）</a:t>
            </a:r>
            <a:r>
              <a:rPr lang="ja-JP" altLang="en-US" sz="2000" dirty="0"/>
              <a:t>抗体濃度</a:t>
            </a:r>
            <a:r>
              <a:rPr lang="ja-JP" altLang="en-US" sz="2000" dirty="0" smtClean="0"/>
              <a:t>が</a:t>
            </a:r>
            <a:r>
              <a:rPr lang="en-US" altLang="ja-JP" sz="2000" dirty="0" smtClean="0"/>
              <a:t>1μg/ml  </a:t>
            </a:r>
            <a:r>
              <a:rPr lang="ja-JP" altLang="en-US" sz="2000" dirty="0"/>
              <a:t>抗原濃度</a:t>
            </a:r>
            <a:r>
              <a:rPr lang="ja-JP" altLang="en-US" sz="2000" dirty="0" smtClean="0"/>
              <a:t>が</a:t>
            </a:r>
            <a:r>
              <a:rPr lang="en-US" altLang="ja-JP" sz="2000" dirty="0" smtClean="0"/>
              <a:t>50 , 5 , 0.5 0.05 0.005 0.0005 0 </a:t>
            </a:r>
            <a:r>
              <a:rPr lang="en-US" altLang="ja-JP" sz="2000" dirty="0" err="1" smtClean="0"/>
              <a:t>μg</a:t>
            </a:r>
            <a:r>
              <a:rPr lang="en-US" altLang="ja-JP" sz="2000" dirty="0" smtClean="0"/>
              <a:t>/ml </a:t>
            </a:r>
            <a:endParaRPr lang="en-US" altLang="ja-JP" sz="2000" dirty="0"/>
          </a:p>
          <a:p>
            <a:r>
              <a:rPr lang="ja-JP" altLang="en-US" sz="2000" dirty="0"/>
              <a:t>            ストレプトアビジン標識アルカリフォスファターゼが</a:t>
            </a:r>
            <a:r>
              <a:rPr lang="en-US" altLang="ja-JP" sz="2000" dirty="0"/>
              <a:t>200ng/ml</a:t>
            </a:r>
          </a:p>
          <a:p>
            <a:r>
              <a:rPr lang="ja-JP" altLang="en-US" sz="2000" dirty="0"/>
              <a:t>　　　　と終濃度がなるようにコンプレックス溶液を</a:t>
            </a:r>
            <a:r>
              <a:rPr lang="en-US" altLang="ja-JP" sz="2000" dirty="0"/>
              <a:t>7</a:t>
            </a:r>
            <a:r>
              <a:rPr lang="ja-JP" altLang="en-US" sz="2000" dirty="0"/>
              <a:t>種類調製し、</a:t>
            </a:r>
            <a:endParaRPr lang="en-US" altLang="ja-JP" sz="2000" dirty="0"/>
          </a:p>
          <a:p>
            <a:r>
              <a:rPr lang="ja-JP" altLang="en-US" sz="2000" dirty="0"/>
              <a:t>　　　　</a:t>
            </a:r>
            <a:r>
              <a:rPr lang="en-US" altLang="ja-JP" sz="2000" dirty="0"/>
              <a:t>20μl</a:t>
            </a:r>
            <a:r>
              <a:rPr lang="ja-JP" altLang="en-US" sz="2000" dirty="0"/>
              <a:t>加えて</a:t>
            </a:r>
            <a:r>
              <a:rPr lang="en-US" altLang="ja-JP" sz="2000" dirty="0"/>
              <a:t>25</a:t>
            </a:r>
            <a:r>
              <a:rPr lang="ja-JP" altLang="en-US" sz="2000" dirty="0"/>
              <a:t>℃で</a:t>
            </a:r>
            <a:r>
              <a:rPr lang="en-US" altLang="ja-JP" sz="2000" dirty="0"/>
              <a:t>1</a:t>
            </a:r>
            <a:r>
              <a:rPr lang="ja-JP" altLang="en-US" sz="2000" dirty="0"/>
              <a:t>時間インキュベートした</a:t>
            </a:r>
            <a:endParaRPr lang="en-US" altLang="ja-JP" sz="2000" dirty="0"/>
          </a:p>
          <a:p>
            <a:r>
              <a:rPr lang="en-US" altLang="ja-JP" sz="2000" dirty="0" smtClean="0"/>
              <a:t>   </a:t>
            </a:r>
            <a:r>
              <a:rPr lang="ja-JP" altLang="en-US" sz="2000" dirty="0" smtClean="0"/>
              <a:t>（</a:t>
            </a:r>
            <a:r>
              <a:rPr lang="en-US" altLang="ja-JP" sz="2000" dirty="0" smtClean="0"/>
              <a:t>ⅴ</a:t>
            </a:r>
            <a:r>
              <a:rPr lang="ja-JP" altLang="en-US" sz="2000" dirty="0"/>
              <a:t>）洗浄後、</a:t>
            </a:r>
            <a:r>
              <a:rPr lang="en-US" altLang="ja-JP" sz="2000" dirty="0"/>
              <a:t>CDP-Star</a:t>
            </a:r>
            <a:r>
              <a:rPr lang="ja-JP" altLang="en-US" sz="2000" dirty="0"/>
              <a:t>を</a:t>
            </a:r>
            <a:r>
              <a:rPr lang="en-US" altLang="ja-JP" sz="2000" dirty="0"/>
              <a:t>100μl</a:t>
            </a:r>
            <a:r>
              <a:rPr lang="ja-JP" altLang="en-US" sz="2000" dirty="0"/>
              <a:t>加え、</a:t>
            </a:r>
            <a:r>
              <a:rPr lang="en-US" altLang="ja-JP" sz="2000" dirty="0"/>
              <a:t>25</a:t>
            </a:r>
            <a:r>
              <a:rPr lang="ja-JP" altLang="en-US" sz="2000" dirty="0"/>
              <a:t>℃で</a:t>
            </a:r>
            <a:r>
              <a:rPr lang="en-US" altLang="ja-JP" sz="2000" dirty="0"/>
              <a:t>5</a:t>
            </a:r>
            <a:r>
              <a:rPr lang="ja-JP" altLang="en-US" sz="2000" dirty="0"/>
              <a:t>分間インキュベーションした</a:t>
            </a:r>
            <a:endParaRPr lang="en-US" altLang="ja-JP" sz="2000" dirty="0"/>
          </a:p>
          <a:p>
            <a:r>
              <a:rPr lang="ja-JP" altLang="en-US" sz="2000" dirty="0"/>
              <a:t>　（</a:t>
            </a:r>
            <a:r>
              <a:rPr lang="en-US" altLang="ja-JP" sz="2000" dirty="0"/>
              <a:t>ⅵ</a:t>
            </a:r>
            <a:r>
              <a:rPr lang="ja-JP" altLang="en-US" sz="2000" dirty="0"/>
              <a:t>）化学発光を測定した</a:t>
            </a:r>
            <a:endParaRPr lang="en-US" altLang="ja-JP" sz="2000" dirty="0"/>
          </a:p>
          <a:p>
            <a:endParaRPr lang="en-US" altLang="ja-JP" sz="2000" dirty="0"/>
          </a:p>
          <a:p>
            <a:endParaRPr lang="en-US" altLang="ja-JP" sz="2000" dirty="0"/>
          </a:p>
          <a:p>
            <a:endParaRPr kumimoji="1" lang="ja-JP" altLang="en-US" sz="2000" dirty="0"/>
          </a:p>
        </p:txBody>
      </p:sp>
      <p:sp>
        <p:nvSpPr>
          <p:cNvPr id="4" name="正方形/長方形 3"/>
          <p:cNvSpPr/>
          <p:nvPr/>
        </p:nvSpPr>
        <p:spPr>
          <a:xfrm>
            <a:off x="315310" y="980728"/>
            <a:ext cx="8513380" cy="388843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3828398604"/>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p:cNvSpPr txBox="1"/>
          <p:nvPr/>
        </p:nvSpPr>
        <p:spPr>
          <a:xfrm>
            <a:off x="251520" y="260648"/>
            <a:ext cx="8784976" cy="461665"/>
          </a:xfrm>
          <a:prstGeom prst="rect">
            <a:avLst/>
          </a:prstGeom>
          <a:noFill/>
        </p:spPr>
        <p:txBody>
          <a:bodyPr wrap="square" rtlCol="0">
            <a:spAutoFit/>
          </a:bodyPr>
          <a:lstStyle/>
          <a:p>
            <a:r>
              <a:rPr lang="ja-JP" altLang="en-US" sz="2400" dirty="0" smtClean="0"/>
              <a:t>①抗原が多い場合</a:t>
            </a:r>
            <a:endParaRPr kumimoji="1" lang="ja-JP" altLang="en-US" sz="2400" dirty="0"/>
          </a:p>
        </p:txBody>
      </p:sp>
      <p:sp>
        <p:nvSpPr>
          <p:cNvPr id="3" name="右矢印 2"/>
          <p:cNvSpPr/>
          <p:nvPr/>
        </p:nvSpPr>
        <p:spPr>
          <a:xfrm>
            <a:off x="539552" y="764704"/>
            <a:ext cx="792088" cy="360040"/>
          </a:xfrm>
          <a:prstGeom prst="rightArrow">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 name="テキスト ボックス 4"/>
          <p:cNvSpPr txBox="1"/>
          <p:nvPr/>
        </p:nvSpPr>
        <p:spPr>
          <a:xfrm>
            <a:off x="1364780" y="755412"/>
            <a:ext cx="7200800" cy="400110"/>
          </a:xfrm>
          <a:prstGeom prst="rect">
            <a:avLst/>
          </a:prstGeom>
          <a:noFill/>
        </p:spPr>
        <p:txBody>
          <a:bodyPr wrap="square" rtlCol="0">
            <a:spAutoFit/>
          </a:bodyPr>
          <a:lstStyle/>
          <a:p>
            <a:r>
              <a:rPr lang="ja-JP" altLang="en-US" sz="2000" dirty="0" smtClean="0"/>
              <a:t>二次抗体がついていない抗原が抗体と反応し、シグナル低</a:t>
            </a:r>
            <a:endParaRPr kumimoji="1" lang="ja-JP" altLang="en-US" sz="2000" dirty="0"/>
          </a:p>
        </p:txBody>
      </p:sp>
      <p:grpSp>
        <p:nvGrpSpPr>
          <p:cNvPr id="6" name="グループ化 5"/>
          <p:cNvGrpSpPr/>
          <p:nvPr/>
        </p:nvGrpSpPr>
        <p:grpSpPr>
          <a:xfrm>
            <a:off x="257439" y="1291112"/>
            <a:ext cx="6926476" cy="1481998"/>
            <a:chOff x="1160273" y="4006777"/>
            <a:chExt cx="6926476" cy="1481998"/>
          </a:xfrm>
        </p:grpSpPr>
        <p:sp>
          <p:nvSpPr>
            <p:cNvPr id="7" name="右矢印 6"/>
            <p:cNvSpPr/>
            <p:nvPr/>
          </p:nvSpPr>
          <p:spPr>
            <a:xfrm>
              <a:off x="4386949" y="4438825"/>
              <a:ext cx="648072" cy="240208"/>
            </a:xfrm>
            <a:prstGeom prst="rightArrow">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8" name="グループ化 7"/>
            <p:cNvGrpSpPr/>
            <p:nvPr/>
          </p:nvGrpSpPr>
          <p:grpSpPr>
            <a:xfrm>
              <a:off x="1160273" y="4532254"/>
              <a:ext cx="2725851" cy="757990"/>
              <a:chOff x="1228177" y="2030243"/>
              <a:chExt cx="2725851" cy="757990"/>
            </a:xfrm>
          </p:grpSpPr>
          <p:sp>
            <p:nvSpPr>
              <p:cNvPr id="81" name="正方形/長方形 80"/>
              <p:cNvSpPr/>
              <p:nvPr/>
            </p:nvSpPr>
            <p:spPr>
              <a:xfrm>
                <a:off x="1228177" y="2378397"/>
                <a:ext cx="2725851" cy="166646"/>
              </a:xfrm>
              <a:prstGeom prst="rect">
                <a:avLst/>
              </a:prstGeom>
              <a:solidFill>
                <a:srgbClr val="FFFF00">
                  <a:alpha val="5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82" name="グループ化 81"/>
              <p:cNvGrpSpPr/>
              <p:nvPr/>
            </p:nvGrpSpPr>
            <p:grpSpPr>
              <a:xfrm>
                <a:off x="2398274" y="2036115"/>
                <a:ext cx="299228" cy="325199"/>
                <a:chOff x="2398274" y="2036115"/>
                <a:chExt cx="299228" cy="325199"/>
              </a:xfrm>
            </p:grpSpPr>
            <p:grpSp>
              <p:nvGrpSpPr>
                <p:cNvPr id="105" name="グループ化 104"/>
                <p:cNvGrpSpPr/>
                <p:nvPr/>
              </p:nvGrpSpPr>
              <p:grpSpPr>
                <a:xfrm>
                  <a:off x="2398274" y="2088337"/>
                  <a:ext cx="299228" cy="272977"/>
                  <a:chOff x="-1706332" y="766409"/>
                  <a:chExt cx="1702335" cy="1440159"/>
                </a:xfrm>
                <a:solidFill>
                  <a:srgbClr val="FF0000"/>
                </a:solidFill>
              </p:grpSpPr>
              <p:sp>
                <p:nvSpPr>
                  <p:cNvPr id="107" name="正方形/長方形 106"/>
                  <p:cNvSpPr/>
                  <p:nvPr/>
                </p:nvSpPr>
                <p:spPr>
                  <a:xfrm rot="3742024">
                    <a:off x="-2201814" y="1261891"/>
                    <a:ext cx="1440159" cy="44919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8" name="正方形/長方形 107"/>
                  <p:cNvSpPr/>
                  <p:nvPr/>
                </p:nvSpPr>
                <p:spPr>
                  <a:xfrm>
                    <a:off x="-1073784" y="1988840"/>
                    <a:ext cx="1069787" cy="216024"/>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106" name="正方形/長方形 105"/>
                <p:cNvSpPr/>
                <p:nvPr/>
              </p:nvSpPr>
              <p:spPr>
                <a:xfrm rot="3672799">
                  <a:off x="2382901" y="2131157"/>
                  <a:ext cx="267918" cy="7783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83" name="グループ化 82"/>
              <p:cNvGrpSpPr/>
              <p:nvPr/>
            </p:nvGrpSpPr>
            <p:grpSpPr>
              <a:xfrm>
                <a:off x="3308688" y="2039666"/>
                <a:ext cx="299228" cy="321648"/>
                <a:chOff x="2270476" y="5781175"/>
                <a:chExt cx="299228" cy="433133"/>
              </a:xfrm>
            </p:grpSpPr>
            <p:grpSp>
              <p:nvGrpSpPr>
                <p:cNvPr id="101" name="グループ化 100"/>
                <p:cNvGrpSpPr/>
                <p:nvPr/>
              </p:nvGrpSpPr>
              <p:grpSpPr>
                <a:xfrm>
                  <a:off x="2270476" y="5846715"/>
                  <a:ext cx="299228" cy="367593"/>
                  <a:chOff x="-1706332" y="766409"/>
                  <a:chExt cx="1702335" cy="1440159"/>
                </a:xfrm>
                <a:solidFill>
                  <a:srgbClr val="FF0000"/>
                </a:solidFill>
              </p:grpSpPr>
              <p:sp>
                <p:nvSpPr>
                  <p:cNvPr id="103" name="正方形/長方形 102"/>
                  <p:cNvSpPr/>
                  <p:nvPr/>
                </p:nvSpPr>
                <p:spPr>
                  <a:xfrm rot="3742024">
                    <a:off x="-2201814" y="1261891"/>
                    <a:ext cx="1440159" cy="44919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4" name="正方形/長方形 103"/>
                  <p:cNvSpPr/>
                  <p:nvPr/>
                </p:nvSpPr>
                <p:spPr>
                  <a:xfrm>
                    <a:off x="-1073784" y="1988840"/>
                    <a:ext cx="1069787" cy="216024"/>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102" name="正方形/長方形 101"/>
                <p:cNvSpPr/>
                <p:nvPr/>
              </p:nvSpPr>
              <p:spPr>
                <a:xfrm rot="3672799">
                  <a:off x="2208328" y="5922648"/>
                  <a:ext cx="360780" cy="7783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84" name="円/楕円 83"/>
              <p:cNvSpPr/>
              <p:nvPr/>
            </p:nvSpPr>
            <p:spPr>
              <a:xfrm>
                <a:off x="2081820" y="2179613"/>
                <a:ext cx="253640" cy="175829"/>
              </a:xfrm>
              <a:prstGeom prst="ellipse">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5" name="円/楕円 84"/>
              <p:cNvSpPr/>
              <p:nvPr/>
            </p:nvSpPr>
            <p:spPr>
              <a:xfrm>
                <a:off x="2912710" y="2179613"/>
                <a:ext cx="253640" cy="175829"/>
              </a:xfrm>
              <a:prstGeom prst="ellipse">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6" name="円/楕円 85"/>
              <p:cNvSpPr/>
              <p:nvPr/>
            </p:nvSpPr>
            <p:spPr>
              <a:xfrm>
                <a:off x="3665996" y="2202567"/>
                <a:ext cx="253640" cy="175829"/>
              </a:xfrm>
              <a:prstGeom prst="ellipse">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7" name="テキスト ボックス 86"/>
              <p:cNvSpPr txBox="1"/>
              <p:nvPr/>
            </p:nvSpPr>
            <p:spPr>
              <a:xfrm>
                <a:off x="1678841" y="2559676"/>
                <a:ext cx="2037321" cy="228557"/>
              </a:xfrm>
              <a:prstGeom prst="rect">
                <a:avLst/>
              </a:prstGeom>
              <a:noFill/>
            </p:spPr>
            <p:txBody>
              <a:bodyPr wrap="square" rtlCol="0">
                <a:spAutoFit/>
              </a:bodyPr>
              <a:lstStyle/>
              <a:p>
                <a:r>
                  <a:rPr lang="ja-JP" altLang="en-US" sz="1400" dirty="0" smtClean="0"/>
                  <a:t>コンプレックスを加えた</a:t>
                </a:r>
                <a:endParaRPr kumimoji="1" lang="ja-JP" altLang="en-US" sz="1400" dirty="0"/>
              </a:p>
            </p:txBody>
          </p:sp>
          <p:grpSp>
            <p:nvGrpSpPr>
              <p:cNvPr id="89" name="グループ化 88"/>
              <p:cNvGrpSpPr/>
              <p:nvPr/>
            </p:nvGrpSpPr>
            <p:grpSpPr>
              <a:xfrm>
                <a:off x="1475656" y="2030243"/>
                <a:ext cx="299228" cy="325199"/>
                <a:chOff x="2398274" y="2036115"/>
                <a:chExt cx="299228" cy="325199"/>
              </a:xfrm>
            </p:grpSpPr>
            <p:grpSp>
              <p:nvGrpSpPr>
                <p:cNvPr id="90" name="グループ化 89"/>
                <p:cNvGrpSpPr/>
                <p:nvPr/>
              </p:nvGrpSpPr>
              <p:grpSpPr>
                <a:xfrm>
                  <a:off x="2398274" y="2088337"/>
                  <a:ext cx="299228" cy="272977"/>
                  <a:chOff x="-1706332" y="766409"/>
                  <a:chExt cx="1702335" cy="1440159"/>
                </a:xfrm>
                <a:solidFill>
                  <a:srgbClr val="FF0000"/>
                </a:solidFill>
              </p:grpSpPr>
              <p:sp>
                <p:nvSpPr>
                  <p:cNvPr id="92" name="正方形/長方形 91"/>
                  <p:cNvSpPr/>
                  <p:nvPr/>
                </p:nvSpPr>
                <p:spPr>
                  <a:xfrm rot="3742024">
                    <a:off x="-2201814" y="1261891"/>
                    <a:ext cx="1440159" cy="44919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3" name="正方形/長方形 92"/>
                  <p:cNvSpPr/>
                  <p:nvPr/>
                </p:nvSpPr>
                <p:spPr>
                  <a:xfrm>
                    <a:off x="-1073784" y="1988840"/>
                    <a:ext cx="1069787" cy="216024"/>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91" name="正方形/長方形 90"/>
                <p:cNvSpPr/>
                <p:nvPr/>
              </p:nvSpPr>
              <p:spPr>
                <a:xfrm rot="3672799">
                  <a:off x="2382901" y="2131157"/>
                  <a:ext cx="267918" cy="7783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sp>
          <p:nvSpPr>
            <p:cNvPr id="9" name="正方形/長方形 8"/>
            <p:cNvSpPr/>
            <p:nvPr/>
          </p:nvSpPr>
          <p:spPr>
            <a:xfrm>
              <a:off x="5360898" y="4880408"/>
              <a:ext cx="2725851" cy="166646"/>
            </a:xfrm>
            <a:prstGeom prst="rect">
              <a:avLst/>
            </a:prstGeom>
            <a:solidFill>
              <a:srgbClr val="FFFF00">
                <a:alpha val="5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10" name="グループ化 9"/>
            <p:cNvGrpSpPr/>
            <p:nvPr/>
          </p:nvGrpSpPr>
          <p:grpSpPr>
            <a:xfrm>
              <a:off x="6530995" y="4538126"/>
              <a:ext cx="299228" cy="325199"/>
              <a:chOff x="2398274" y="2036115"/>
              <a:chExt cx="299228" cy="325199"/>
            </a:xfrm>
          </p:grpSpPr>
          <p:grpSp>
            <p:nvGrpSpPr>
              <p:cNvPr id="77" name="グループ化 76"/>
              <p:cNvGrpSpPr/>
              <p:nvPr/>
            </p:nvGrpSpPr>
            <p:grpSpPr>
              <a:xfrm>
                <a:off x="2398274" y="2088337"/>
                <a:ext cx="299228" cy="272977"/>
                <a:chOff x="-1706332" y="766409"/>
                <a:chExt cx="1702335" cy="1440159"/>
              </a:xfrm>
              <a:solidFill>
                <a:srgbClr val="FF0000"/>
              </a:solidFill>
            </p:grpSpPr>
            <p:sp>
              <p:nvSpPr>
                <p:cNvPr id="79" name="正方形/長方形 78"/>
                <p:cNvSpPr/>
                <p:nvPr/>
              </p:nvSpPr>
              <p:spPr>
                <a:xfrm rot="3742024">
                  <a:off x="-2201814" y="1261891"/>
                  <a:ext cx="1440159" cy="44919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0" name="正方形/長方形 79"/>
                <p:cNvSpPr/>
                <p:nvPr/>
              </p:nvSpPr>
              <p:spPr>
                <a:xfrm>
                  <a:off x="-1073784" y="1988840"/>
                  <a:ext cx="1069787" cy="216024"/>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78" name="正方形/長方形 77"/>
              <p:cNvSpPr/>
              <p:nvPr/>
            </p:nvSpPr>
            <p:spPr>
              <a:xfrm rot="3672799">
                <a:off x="2382901" y="2131157"/>
                <a:ext cx="267918" cy="7783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11" name="グループ化 10"/>
            <p:cNvGrpSpPr/>
            <p:nvPr/>
          </p:nvGrpSpPr>
          <p:grpSpPr>
            <a:xfrm>
              <a:off x="7441409" y="4541677"/>
              <a:ext cx="299228" cy="321648"/>
              <a:chOff x="2270476" y="5781175"/>
              <a:chExt cx="299228" cy="433133"/>
            </a:xfrm>
          </p:grpSpPr>
          <p:grpSp>
            <p:nvGrpSpPr>
              <p:cNvPr id="73" name="グループ化 72"/>
              <p:cNvGrpSpPr/>
              <p:nvPr/>
            </p:nvGrpSpPr>
            <p:grpSpPr>
              <a:xfrm>
                <a:off x="2270476" y="5846715"/>
                <a:ext cx="299228" cy="367593"/>
                <a:chOff x="-1706332" y="766409"/>
                <a:chExt cx="1702335" cy="1440159"/>
              </a:xfrm>
              <a:solidFill>
                <a:srgbClr val="FF0000"/>
              </a:solidFill>
            </p:grpSpPr>
            <p:sp>
              <p:nvSpPr>
                <p:cNvPr id="75" name="正方形/長方形 74"/>
                <p:cNvSpPr/>
                <p:nvPr/>
              </p:nvSpPr>
              <p:spPr>
                <a:xfrm rot="3742024">
                  <a:off x="-2201814" y="1261891"/>
                  <a:ext cx="1440159" cy="44919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6" name="正方形/長方形 75"/>
                <p:cNvSpPr/>
                <p:nvPr/>
              </p:nvSpPr>
              <p:spPr>
                <a:xfrm>
                  <a:off x="-1073784" y="1988840"/>
                  <a:ext cx="1069787" cy="216024"/>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74" name="正方形/長方形 73"/>
              <p:cNvSpPr/>
              <p:nvPr/>
            </p:nvSpPr>
            <p:spPr>
              <a:xfrm rot="3672799">
                <a:off x="2208328" y="5922648"/>
                <a:ext cx="360780" cy="7783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12" name="円/楕円 11"/>
            <p:cNvSpPr/>
            <p:nvPr/>
          </p:nvSpPr>
          <p:spPr>
            <a:xfrm>
              <a:off x="6214541" y="4681624"/>
              <a:ext cx="253640" cy="175829"/>
            </a:xfrm>
            <a:prstGeom prst="ellipse">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3" name="円/楕円 12"/>
            <p:cNvSpPr/>
            <p:nvPr/>
          </p:nvSpPr>
          <p:spPr>
            <a:xfrm>
              <a:off x="7045431" y="4681624"/>
              <a:ext cx="253640" cy="175829"/>
            </a:xfrm>
            <a:prstGeom prst="ellipse">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4" name="円/楕円 13"/>
            <p:cNvSpPr/>
            <p:nvPr/>
          </p:nvSpPr>
          <p:spPr>
            <a:xfrm>
              <a:off x="7798717" y="4704578"/>
              <a:ext cx="253640" cy="175829"/>
            </a:xfrm>
            <a:prstGeom prst="ellipse">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15" name="グループ化 14"/>
            <p:cNvGrpSpPr/>
            <p:nvPr/>
          </p:nvGrpSpPr>
          <p:grpSpPr>
            <a:xfrm>
              <a:off x="6240499" y="4006777"/>
              <a:ext cx="1093976" cy="609715"/>
              <a:chOff x="6240499" y="4006777"/>
              <a:chExt cx="1093976" cy="609715"/>
            </a:xfrm>
          </p:grpSpPr>
          <p:grpSp>
            <p:nvGrpSpPr>
              <p:cNvPr id="62" name="グループ化 61"/>
              <p:cNvGrpSpPr/>
              <p:nvPr/>
            </p:nvGrpSpPr>
            <p:grpSpPr>
              <a:xfrm>
                <a:off x="6723824" y="4044728"/>
                <a:ext cx="610651" cy="442007"/>
                <a:chOff x="7201709" y="4581128"/>
                <a:chExt cx="610651" cy="595210"/>
              </a:xfrm>
            </p:grpSpPr>
            <p:sp>
              <p:nvSpPr>
                <p:cNvPr id="71" name="右カーブ矢印 70"/>
                <p:cNvSpPr/>
                <p:nvPr/>
              </p:nvSpPr>
              <p:spPr>
                <a:xfrm>
                  <a:off x="7201709" y="4723048"/>
                  <a:ext cx="327196" cy="453290"/>
                </a:xfrm>
                <a:prstGeom prst="curvedRightArrow">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sp>
              <p:nvSpPr>
                <p:cNvPr id="72" name="星 5 71"/>
                <p:cNvSpPr/>
                <p:nvPr/>
              </p:nvSpPr>
              <p:spPr>
                <a:xfrm>
                  <a:off x="7593144" y="4581128"/>
                  <a:ext cx="219216" cy="283840"/>
                </a:xfrm>
                <a:prstGeom prst="star5">
                  <a:avLst/>
                </a:prstGeom>
                <a:no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63" name="グループ化 62"/>
              <p:cNvGrpSpPr/>
              <p:nvPr/>
            </p:nvGrpSpPr>
            <p:grpSpPr>
              <a:xfrm>
                <a:off x="6240499" y="4006777"/>
                <a:ext cx="507698" cy="609715"/>
                <a:chOff x="-3082840" y="1421220"/>
                <a:chExt cx="2029979" cy="2316268"/>
              </a:xfrm>
            </p:grpSpPr>
            <p:grpSp>
              <p:nvGrpSpPr>
                <p:cNvPr id="64" name="グループ化 63"/>
                <p:cNvGrpSpPr/>
                <p:nvPr/>
              </p:nvGrpSpPr>
              <p:grpSpPr>
                <a:xfrm>
                  <a:off x="-3082840" y="2323761"/>
                  <a:ext cx="1872208" cy="1413727"/>
                  <a:chOff x="-2124744" y="2805293"/>
                  <a:chExt cx="453426" cy="597274"/>
                </a:xfrm>
              </p:grpSpPr>
              <p:pic>
                <p:nvPicPr>
                  <p:cNvPr id="68" name="図 67" descr="抗体(モデル).png"/>
                  <p:cNvPicPr>
                    <a:picLocks noChangeAspect="1"/>
                  </p:cNvPicPr>
                  <p:nvPr/>
                </p:nvPicPr>
                <p:blipFill>
                  <a:blip r:embed="rId2" cstate="print"/>
                  <a:stretch>
                    <a:fillRect/>
                  </a:stretch>
                </p:blipFill>
                <p:spPr>
                  <a:xfrm>
                    <a:off x="-2124744" y="2963523"/>
                    <a:ext cx="453426" cy="439044"/>
                  </a:xfrm>
                  <a:prstGeom prst="rect">
                    <a:avLst/>
                  </a:prstGeom>
                </p:spPr>
              </p:pic>
              <p:sp>
                <p:nvSpPr>
                  <p:cNvPr id="69" name="円/楕円 68"/>
                  <p:cNvSpPr/>
                  <p:nvPr/>
                </p:nvSpPr>
                <p:spPr>
                  <a:xfrm>
                    <a:off x="-2006043" y="2905568"/>
                    <a:ext cx="216024" cy="161733"/>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70" name="直線コネクタ 69"/>
                  <p:cNvCxnSpPr>
                    <a:stCxn id="69" idx="0"/>
                  </p:cNvCxnSpPr>
                  <p:nvPr/>
                </p:nvCxnSpPr>
                <p:spPr>
                  <a:xfrm flipV="1">
                    <a:off x="-1898031" y="2805293"/>
                    <a:ext cx="108012" cy="100275"/>
                  </a:xfrm>
                  <a:prstGeom prst="line">
                    <a:avLst/>
                  </a:prstGeom>
                  <a:ln w="88900">
                    <a:solidFill>
                      <a:srgbClr val="FFFF00"/>
                    </a:solidFill>
                  </a:ln>
                </p:spPr>
                <p:style>
                  <a:lnRef idx="1">
                    <a:schemeClr val="accent1"/>
                  </a:lnRef>
                  <a:fillRef idx="0">
                    <a:schemeClr val="accent1"/>
                  </a:fillRef>
                  <a:effectRef idx="0">
                    <a:schemeClr val="accent1"/>
                  </a:effectRef>
                  <a:fontRef idx="minor">
                    <a:schemeClr val="tx1"/>
                  </a:fontRef>
                </p:style>
              </p:cxnSp>
            </p:grpSp>
            <p:sp>
              <p:nvSpPr>
                <p:cNvPr id="65" name="円/楕円 64"/>
                <p:cNvSpPr/>
                <p:nvPr/>
              </p:nvSpPr>
              <p:spPr>
                <a:xfrm>
                  <a:off x="-1700752" y="2060848"/>
                  <a:ext cx="296088" cy="381586"/>
                </a:xfrm>
                <a:prstGeom prst="ellipse">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6" name="乗算記号 65"/>
                <p:cNvSpPr/>
                <p:nvPr/>
              </p:nvSpPr>
              <p:spPr>
                <a:xfrm>
                  <a:off x="-1974105" y="1421220"/>
                  <a:ext cx="921244" cy="820526"/>
                </a:xfrm>
                <a:prstGeom prst="mathMultiply">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7" name="円/楕円 66"/>
                <p:cNvSpPr/>
                <p:nvPr/>
              </p:nvSpPr>
              <p:spPr>
                <a:xfrm>
                  <a:off x="-1650069" y="1446897"/>
                  <a:ext cx="283459" cy="218308"/>
                </a:xfrm>
                <a:prstGeom prst="ellipse">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grpSp>
          <p:nvGrpSpPr>
            <p:cNvPr id="16" name="グループ化 15"/>
            <p:cNvGrpSpPr/>
            <p:nvPr/>
          </p:nvGrpSpPr>
          <p:grpSpPr>
            <a:xfrm>
              <a:off x="5608377" y="4532254"/>
              <a:ext cx="299228" cy="325199"/>
              <a:chOff x="2398274" y="2036115"/>
              <a:chExt cx="299228" cy="325199"/>
            </a:xfrm>
          </p:grpSpPr>
          <p:grpSp>
            <p:nvGrpSpPr>
              <p:cNvPr id="58" name="グループ化 57"/>
              <p:cNvGrpSpPr/>
              <p:nvPr/>
            </p:nvGrpSpPr>
            <p:grpSpPr>
              <a:xfrm>
                <a:off x="2398274" y="2088337"/>
                <a:ext cx="299228" cy="272977"/>
                <a:chOff x="-1706332" y="766409"/>
                <a:chExt cx="1702335" cy="1440159"/>
              </a:xfrm>
              <a:solidFill>
                <a:srgbClr val="FF0000"/>
              </a:solidFill>
            </p:grpSpPr>
            <p:sp>
              <p:nvSpPr>
                <p:cNvPr id="60" name="正方形/長方形 59"/>
                <p:cNvSpPr/>
                <p:nvPr/>
              </p:nvSpPr>
              <p:spPr>
                <a:xfrm rot="3742024">
                  <a:off x="-2201814" y="1261891"/>
                  <a:ext cx="1440159" cy="44919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1" name="正方形/長方形 60"/>
                <p:cNvSpPr/>
                <p:nvPr/>
              </p:nvSpPr>
              <p:spPr>
                <a:xfrm>
                  <a:off x="-1073784" y="1988840"/>
                  <a:ext cx="1069787" cy="216024"/>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59" name="正方形/長方形 58"/>
              <p:cNvSpPr/>
              <p:nvPr/>
            </p:nvSpPr>
            <p:spPr>
              <a:xfrm rot="3672799">
                <a:off x="2382901" y="2131157"/>
                <a:ext cx="267918" cy="7783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17" name="テキスト ボックス 16"/>
            <p:cNvSpPr txBox="1"/>
            <p:nvPr/>
          </p:nvSpPr>
          <p:spPr>
            <a:xfrm>
              <a:off x="6272853" y="5180998"/>
              <a:ext cx="1392615" cy="307777"/>
            </a:xfrm>
            <a:prstGeom prst="rect">
              <a:avLst/>
            </a:prstGeom>
            <a:noFill/>
          </p:spPr>
          <p:txBody>
            <a:bodyPr wrap="square" rtlCol="0">
              <a:spAutoFit/>
            </a:bodyPr>
            <a:lstStyle/>
            <a:p>
              <a:r>
                <a:rPr kumimoji="1" lang="ja-JP" altLang="en-US" sz="1400" dirty="0" smtClean="0"/>
                <a:t>発　　色</a:t>
              </a:r>
              <a:endParaRPr kumimoji="1" lang="ja-JP" altLang="en-US" sz="1400" dirty="0"/>
            </a:p>
          </p:txBody>
        </p:sp>
        <p:grpSp>
          <p:nvGrpSpPr>
            <p:cNvPr id="49" name="グループ化 48"/>
            <p:cNvGrpSpPr/>
            <p:nvPr/>
          </p:nvGrpSpPr>
          <p:grpSpPr>
            <a:xfrm>
              <a:off x="7203977" y="4364916"/>
              <a:ext cx="468239" cy="309661"/>
              <a:chOff x="-2124744" y="2905568"/>
              <a:chExt cx="453426" cy="496999"/>
            </a:xfrm>
          </p:grpSpPr>
          <p:pic>
            <p:nvPicPr>
              <p:cNvPr id="53" name="図 52" descr="抗体(モデル).png"/>
              <p:cNvPicPr>
                <a:picLocks noChangeAspect="1"/>
              </p:cNvPicPr>
              <p:nvPr/>
            </p:nvPicPr>
            <p:blipFill>
              <a:blip r:embed="rId2" cstate="print"/>
              <a:stretch>
                <a:fillRect/>
              </a:stretch>
            </p:blipFill>
            <p:spPr>
              <a:xfrm>
                <a:off x="-2124744" y="2963523"/>
                <a:ext cx="453426" cy="439044"/>
              </a:xfrm>
              <a:prstGeom prst="rect">
                <a:avLst/>
              </a:prstGeom>
            </p:spPr>
          </p:pic>
          <p:sp>
            <p:nvSpPr>
              <p:cNvPr id="54" name="円/楕円 53"/>
              <p:cNvSpPr/>
              <p:nvPr/>
            </p:nvSpPr>
            <p:spPr>
              <a:xfrm>
                <a:off x="-2006043" y="2905568"/>
                <a:ext cx="216024" cy="161733"/>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38" name="グループ化 37"/>
            <p:cNvGrpSpPr/>
            <p:nvPr/>
          </p:nvGrpSpPr>
          <p:grpSpPr>
            <a:xfrm>
              <a:off x="5337007" y="4302029"/>
              <a:ext cx="468239" cy="309661"/>
              <a:chOff x="-2124744" y="2905568"/>
              <a:chExt cx="453426" cy="496999"/>
            </a:xfrm>
          </p:grpSpPr>
          <p:pic>
            <p:nvPicPr>
              <p:cNvPr id="42" name="図 41" descr="抗体(モデル).png"/>
              <p:cNvPicPr>
                <a:picLocks noChangeAspect="1"/>
              </p:cNvPicPr>
              <p:nvPr/>
            </p:nvPicPr>
            <p:blipFill>
              <a:blip r:embed="rId2" cstate="print"/>
              <a:stretch>
                <a:fillRect/>
              </a:stretch>
            </p:blipFill>
            <p:spPr>
              <a:xfrm>
                <a:off x="-2124744" y="2963523"/>
                <a:ext cx="453426" cy="439044"/>
              </a:xfrm>
              <a:prstGeom prst="rect">
                <a:avLst/>
              </a:prstGeom>
            </p:spPr>
          </p:pic>
          <p:sp>
            <p:nvSpPr>
              <p:cNvPr id="43" name="円/楕円 42"/>
              <p:cNvSpPr/>
              <p:nvPr/>
            </p:nvSpPr>
            <p:spPr>
              <a:xfrm>
                <a:off x="-2006043" y="2905568"/>
                <a:ext cx="216024" cy="161733"/>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29" name="グループ化 28"/>
            <p:cNvGrpSpPr/>
            <p:nvPr/>
          </p:nvGrpSpPr>
          <p:grpSpPr>
            <a:xfrm>
              <a:off x="2966908" y="4302029"/>
              <a:ext cx="468239" cy="309661"/>
              <a:chOff x="-2124744" y="2905568"/>
              <a:chExt cx="453426" cy="496999"/>
            </a:xfrm>
          </p:grpSpPr>
          <p:pic>
            <p:nvPicPr>
              <p:cNvPr id="33" name="図 32" descr="抗体(モデル).png"/>
              <p:cNvPicPr>
                <a:picLocks noChangeAspect="1"/>
              </p:cNvPicPr>
              <p:nvPr/>
            </p:nvPicPr>
            <p:blipFill>
              <a:blip r:embed="rId2" cstate="print"/>
              <a:stretch>
                <a:fillRect/>
              </a:stretch>
            </p:blipFill>
            <p:spPr>
              <a:xfrm>
                <a:off x="-2124744" y="2963523"/>
                <a:ext cx="453426" cy="439044"/>
              </a:xfrm>
              <a:prstGeom prst="rect">
                <a:avLst/>
              </a:prstGeom>
            </p:spPr>
          </p:pic>
          <p:sp>
            <p:nvSpPr>
              <p:cNvPr id="34" name="円/楕円 33"/>
              <p:cNvSpPr/>
              <p:nvPr/>
            </p:nvSpPr>
            <p:spPr>
              <a:xfrm>
                <a:off x="-2006043" y="2905568"/>
                <a:ext cx="216024" cy="161733"/>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22" name="グループ化 21"/>
            <p:cNvGrpSpPr/>
            <p:nvPr/>
          </p:nvGrpSpPr>
          <p:grpSpPr>
            <a:xfrm>
              <a:off x="1173581" y="4314545"/>
              <a:ext cx="468239" cy="309661"/>
              <a:chOff x="-2124744" y="2905568"/>
              <a:chExt cx="453426" cy="496999"/>
            </a:xfrm>
          </p:grpSpPr>
          <p:pic>
            <p:nvPicPr>
              <p:cNvPr id="26" name="図 25" descr="抗体(モデル).png"/>
              <p:cNvPicPr>
                <a:picLocks noChangeAspect="1"/>
              </p:cNvPicPr>
              <p:nvPr/>
            </p:nvPicPr>
            <p:blipFill>
              <a:blip r:embed="rId2" cstate="print"/>
              <a:stretch>
                <a:fillRect/>
              </a:stretch>
            </p:blipFill>
            <p:spPr>
              <a:xfrm>
                <a:off x="-2124744" y="2963523"/>
                <a:ext cx="453426" cy="439044"/>
              </a:xfrm>
              <a:prstGeom prst="rect">
                <a:avLst/>
              </a:prstGeom>
            </p:spPr>
          </p:pic>
          <p:sp>
            <p:nvSpPr>
              <p:cNvPr id="27" name="円/楕円 26"/>
              <p:cNvSpPr/>
              <p:nvPr/>
            </p:nvSpPr>
            <p:spPr>
              <a:xfrm>
                <a:off x="-2006043" y="2905568"/>
                <a:ext cx="216024" cy="161733"/>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grpSp>
        <p:nvGrpSpPr>
          <p:cNvPr id="109" name="グループ化 108"/>
          <p:cNvGrpSpPr/>
          <p:nvPr/>
        </p:nvGrpSpPr>
        <p:grpSpPr>
          <a:xfrm>
            <a:off x="1958585" y="1263195"/>
            <a:ext cx="507698" cy="609715"/>
            <a:chOff x="-3082840" y="1421220"/>
            <a:chExt cx="2029979" cy="2316268"/>
          </a:xfrm>
        </p:grpSpPr>
        <p:grpSp>
          <p:nvGrpSpPr>
            <p:cNvPr id="110" name="グループ化 109"/>
            <p:cNvGrpSpPr/>
            <p:nvPr/>
          </p:nvGrpSpPr>
          <p:grpSpPr>
            <a:xfrm>
              <a:off x="-3082840" y="2323761"/>
              <a:ext cx="1872208" cy="1413727"/>
              <a:chOff x="-2124744" y="2805293"/>
              <a:chExt cx="453426" cy="597274"/>
            </a:xfrm>
          </p:grpSpPr>
          <p:pic>
            <p:nvPicPr>
              <p:cNvPr id="114" name="図 113" descr="抗体(モデル).png"/>
              <p:cNvPicPr>
                <a:picLocks noChangeAspect="1"/>
              </p:cNvPicPr>
              <p:nvPr/>
            </p:nvPicPr>
            <p:blipFill>
              <a:blip r:embed="rId2" cstate="print"/>
              <a:stretch>
                <a:fillRect/>
              </a:stretch>
            </p:blipFill>
            <p:spPr>
              <a:xfrm>
                <a:off x="-2124744" y="2963523"/>
                <a:ext cx="453426" cy="439044"/>
              </a:xfrm>
              <a:prstGeom prst="rect">
                <a:avLst/>
              </a:prstGeom>
            </p:spPr>
          </p:pic>
          <p:sp>
            <p:nvSpPr>
              <p:cNvPr id="115" name="円/楕円 114"/>
              <p:cNvSpPr/>
              <p:nvPr/>
            </p:nvSpPr>
            <p:spPr>
              <a:xfrm>
                <a:off x="-2006043" y="2905568"/>
                <a:ext cx="216024" cy="161733"/>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116" name="直線コネクタ 115"/>
              <p:cNvCxnSpPr>
                <a:stCxn id="115" idx="0"/>
              </p:cNvCxnSpPr>
              <p:nvPr/>
            </p:nvCxnSpPr>
            <p:spPr>
              <a:xfrm flipV="1">
                <a:off x="-1898031" y="2805293"/>
                <a:ext cx="108012" cy="100275"/>
              </a:xfrm>
              <a:prstGeom prst="line">
                <a:avLst/>
              </a:prstGeom>
              <a:ln w="88900">
                <a:solidFill>
                  <a:srgbClr val="FFFF00"/>
                </a:solidFill>
              </a:ln>
            </p:spPr>
            <p:style>
              <a:lnRef idx="1">
                <a:schemeClr val="accent1"/>
              </a:lnRef>
              <a:fillRef idx="0">
                <a:schemeClr val="accent1"/>
              </a:fillRef>
              <a:effectRef idx="0">
                <a:schemeClr val="accent1"/>
              </a:effectRef>
              <a:fontRef idx="minor">
                <a:schemeClr val="tx1"/>
              </a:fontRef>
            </p:style>
          </p:cxnSp>
        </p:grpSp>
        <p:sp>
          <p:nvSpPr>
            <p:cNvPr id="111" name="円/楕円 110"/>
            <p:cNvSpPr/>
            <p:nvPr/>
          </p:nvSpPr>
          <p:spPr>
            <a:xfrm>
              <a:off x="-1700752" y="2060848"/>
              <a:ext cx="296088" cy="381586"/>
            </a:xfrm>
            <a:prstGeom prst="ellipse">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2" name="乗算記号 111"/>
            <p:cNvSpPr/>
            <p:nvPr/>
          </p:nvSpPr>
          <p:spPr>
            <a:xfrm>
              <a:off x="-1974105" y="1421220"/>
              <a:ext cx="921244" cy="820526"/>
            </a:xfrm>
            <a:prstGeom prst="mathMultiply">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3" name="円/楕円 112"/>
            <p:cNvSpPr/>
            <p:nvPr/>
          </p:nvSpPr>
          <p:spPr>
            <a:xfrm>
              <a:off x="-1650069" y="1446897"/>
              <a:ext cx="283459" cy="218308"/>
            </a:xfrm>
            <a:prstGeom prst="ellipse">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117" name="テキスト ボックス 116"/>
          <p:cNvSpPr txBox="1"/>
          <p:nvPr/>
        </p:nvSpPr>
        <p:spPr>
          <a:xfrm>
            <a:off x="122381" y="2755562"/>
            <a:ext cx="3672408" cy="400110"/>
          </a:xfrm>
          <a:prstGeom prst="rect">
            <a:avLst/>
          </a:prstGeom>
          <a:noFill/>
        </p:spPr>
        <p:txBody>
          <a:bodyPr wrap="square" rtlCol="0">
            <a:spAutoFit/>
          </a:bodyPr>
          <a:lstStyle/>
          <a:p>
            <a:r>
              <a:rPr lang="ja-JP" altLang="en-US" sz="2000" dirty="0" smtClean="0"/>
              <a:t>②抗原がちょうどの場合</a:t>
            </a:r>
            <a:endParaRPr kumimoji="1" lang="ja-JP" altLang="en-US" sz="2000" dirty="0"/>
          </a:p>
        </p:txBody>
      </p:sp>
      <p:sp>
        <p:nvSpPr>
          <p:cNvPr id="118" name="右矢印 117"/>
          <p:cNvSpPr/>
          <p:nvPr/>
        </p:nvSpPr>
        <p:spPr>
          <a:xfrm>
            <a:off x="373017" y="3257067"/>
            <a:ext cx="792088" cy="360040"/>
          </a:xfrm>
          <a:prstGeom prst="rightArrow">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9" name="テキスト ボックス 118"/>
          <p:cNvSpPr txBox="1"/>
          <p:nvPr/>
        </p:nvSpPr>
        <p:spPr>
          <a:xfrm>
            <a:off x="1311474" y="3257067"/>
            <a:ext cx="7471819" cy="369332"/>
          </a:xfrm>
          <a:prstGeom prst="rect">
            <a:avLst/>
          </a:prstGeom>
          <a:noFill/>
        </p:spPr>
        <p:txBody>
          <a:bodyPr wrap="square" rtlCol="0">
            <a:spAutoFit/>
          </a:bodyPr>
          <a:lstStyle/>
          <a:p>
            <a:r>
              <a:rPr kumimoji="1" lang="ja-JP" altLang="en-US" dirty="0" smtClean="0"/>
              <a:t>抗原全てが抗体と二次抗体と反応し、シグナルがピーク</a:t>
            </a:r>
            <a:endParaRPr kumimoji="1" lang="ja-JP" altLang="en-US" dirty="0"/>
          </a:p>
        </p:txBody>
      </p:sp>
      <p:grpSp>
        <p:nvGrpSpPr>
          <p:cNvPr id="120" name="グループ化 119"/>
          <p:cNvGrpSpPr/>
          <p:nvPr/>
        </p:nvGrpSpPr>
        <p:grpSpPr>
          <a:xfrm>
            <a:off x="78256" y="3677498"/>
            <a:ext cx="7137679" cy="1045081"/>
            <a:chOff x="1160273" y="4001973"/>
            <a:chExt cx="7137679" cy="1045081"/>
          </a:xfrm>
        </p:grpSpPr>
        <p:sp>
          <p:nvSpPr>
            <p:cNvPr id="121" name="右矢印 120"/>
            <p:cNvSpPr/>
            <p:nvPr/>
          </p:nvSpPr>
          <p:spPr>
            <a:xfrm>
              <a:off x="4386949" y="4438825"/>
              <a:ext cx="648072" cy="240208"/>
            </a:xfrm>
            <a:prstGeom prst="rightArrow">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122" name="グループ化 121"/>
            <p:cNvGrpSpPr/>
            <p:nvPr/>
          </p:nvGrpSpPr>
          <p:grpSpPr>
            <a:xfrm>
              <a:off x="1160273" y="4006777"/>
              <a:ext cx="2725851" cy="1040277"/>
              <a:chOff x="1228177" y="1504766"/>
              <a:chExt cx="2725851" cy="1040277"/>
            </a:xfrm>
          </p:grpSpPr>
          <p:sp>
            <p:nvSpPr>
              <p:cNvPr id="195" name="正方形/長方形 194"/>
              <p:cNvSpPr/>
              <p:nvPr/>
            </p:nvSpPr>
            <p:spPr>
              <a:xfrm>
                <a:off x="1228177" y="2378397"/>
                <a:ext cx="2725851" cy="166646"/>
              </a:xfrm>
              <a:prstGeom prst="rect">
                <a:avLst/>
              </a:prstGeom>
              <a:solidFill>
                <a:srgbClr val="FFFF00">
                  <a:alpha val="5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196" name="グループ化 195"/>
              <p:cNvGrpSpPr/>
              <p:nvPr/>
            </p:nvGrpSpPr>
            <p:grpSpPr>
              <a:xfrm>
                <a:off x="2398274" y="2036115"/>
                <a:ext cx="299228" cy="325199"/>
                <a:chOff x="2398274" y="2036115"/>
                <a:chExt cx="299228" cy="325199"/>
              </a:xfrm>
            </p:grpSpPr>
            <p:grpSp>
              <p:nvGrpSpPr>
                <p:cNvPr id="219" name="グループ化 218"/>
                <p:cNvGrpSpPr/>
                <p:nvPr/>
              </p:nvGrpSpPr>
              <p:grpSpPr>
                <a:xfrm>
                  <a:off x="2398274" y="2088337"/>
                  <a:ext cx="299228" cy="272977"/>
                  <a:chOff x="-1706332" y="766409"/>
                  <a:chExt cx="1702335" cy="1440159"/>
                </a:xfrm>
                <a:solidFill>
                  <a:srgbClr val="FF0000"/>
                </a:solidFill>
              </p:grpSpPr>
              <p:sp>
                <p:nvSpPr>
                  <p:cNvPr id="221" name="正方形/長方形 220"/>
                  <p:cNvSpPr/>
                  <p:nvPr/>
                </p:nvSpPr>
                <p:spPr>
                  <a:xfrm rot="3742024">
                    <a:off x="-2201814" y="1261891"/>
                    <a:ext cx="1440159" cy="44919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22" name="正方形/長方形 221"/>
                  <p:cNvSpPr/>
                  <p:nvPr/>
                </p:nvSpPr>
                <p:spPr>
                  <a:xfrm>
                    <a:off x="-1073784" y="1988840"/>
                    <a:ext cx="1069787" cy="216024"/>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220" name="正方形/長方形 219"/>
                <p:cNvSpPr/>
                <p:nvPr/>
              </p:nvSpPr>
              <p:spPr>
                <a:xfrm rot="3672799">
                  <a:off x="2382901" y="2131157"/>
                  <a:ext cx="267918" cy="7783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197" name="グループ化 196"/>
              <p:cNvGrpSpPr/>
              <p:nvPr/>
            </p:nvGrpSpPr>
            <p:grpSpPr>
              <a:xfrm>
                <a:off x="3308688" y="2039666"/>
                <a:ext cx="299228" cy="321648"/>
                <a:chOff x="2270476" y="5781175"/>
                <a:chExt cx="299228" cy="433133"/>
              </a:xfrm>
            </p:grpSpPr>
            <p:grpSp>
              <p:nvGrpSpPr>
                <p:cNvPr id="215" name="グループ化 214"/>
                <p:cNvGrpSpPr/>
                <p:nvPr/>
              </p:nvGrpSpPr>
              <p:grpSpPr>
                <a:xfrm>
                  <a:off x="2270476" y="5846715"/>
                  <a:ext cx="299228" cy="367593"/>
                  <a:chOff x="-1706332" y="766409"/>
                  <a:chExt cx="1702335" cy="1440159"/>
                </a:xfrm>
                <a:solidFill>
                  <a:srgbClr val="FF0000"/>
                </a:solidFill>
              </p:grpSpPr>
              <p:sp>
                <p:nvSpPr>
                  <p:cNvPr id="217" name="正方形/長方形 216"/>
                  <p:cNvSpPr/>
                  <p:nvPr/>
                </p:nvSpPr>
                <p:spPr>
                  <a:xfrm rot="3742024">
                    <a:off x="-2201814" y="1261891"/>
                    <a:ext cx="1440159" cy="44919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18" name="正方形/長方形 217"/>
                  <p:cNvSpPr/>
                  <p:nvPr/>
                </p:nvSpPr>
                <p:spPr>
                  <a:xfrm>
                    <a:off x="-1073784" y="1988840"/>
                    <a:ext cx="1069787" cy="216024"/>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216" name="正方形/長方形 215"/>
                <p:cNvSpPr/>
                <p:nvPr/>
              </p:nvSpPr>
              <p:spPr>
                <a:xfrm rot="3672799">
                  <a:off x="2208328" y="5922648"/>
                  <a:ext cx="360780" cy="7783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198" name="円/楕円 197"/>
              <p:cNvSpPr/>
              <p:nvPr/>
            </p:nvSpPr>
            <p:spPr>
              <a:xfrm>
                <a:off x="2081820" y="2179613"/>
                <a:ext cx="253640" cy="175829"/>
              </a:xfrm>
              <a:prstGeom prst="ellipse">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99" name="円/楕円 198"/>
              <p:cNvSpPr/>
              <p:nvPr/>
            </p:nvSpPr>
            <p:spPr>
              <a:xfrm>
                <a:off x="2912710" y="2179613"/>
                <a:ext cx="253640" cy="175829"/>
              </a:xfrm>
              <a:prstGeom prst="ellipse">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00" name="円/楕円 199"/>
              <p:cNvSpPr/>
              <p:nvPr/>
            </p:nvSpPr>
            <p:spPr>
              <a:xfrm>
                <a:off x="3665996" y="2202567"/>
                <a:ext cx="253640" cy="175829"/>
              </a:xfrm>
              <a:prstGeom prst="ellipse">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202" name="グループ化 201"/>
              <p:cNvGrpSpPr/>
              <p:nvPr/>
            </p:nvGrpSpPr>
            <p:grpSpPr>
              <a:xfrm>
                <a:off x="2107778" y="1504766"/>
                <a:ext cx="507698" cy="609715"/>
                <a:chOff x="-3082840" y="1421220"/>
                <a:chExt cx="2029979" cy="2316268"/>
              </a:xfrm>
            </p:grpSpPr>
            <p:grpSp>
              <p:nvGrpSpPr>
                <p:cNvPr id="208" name="グループ化 207"/>
                <p:cNvGrpSpPr/>
                <p:nvPr/>
              </p:nvGrpSpPr>
              <p:grpSpPr>
                <a:xfrm>
                  <a:off x="-3082840" y="2323761"/>
                  <a:ext cx="1872208" cy="1413727"/>
                  <a:chOff x="-2124744" y="2805293"/>
                  <a:chExt cx="453426" cy="597274"/>
                </a:xfrm>
              </p:grpSpPr>
              <p:pic>
                <p:nvPicPr>
                  <p:cNvPr id="212" name="図 211" descr="抗体(モデル).png"/>
                  <p:cNvPicPr>
                    <a:picLocks noChangeAspect="1"/>
                  </p:cNvPicPr>
                  <p:nvPr/>
                </p:nvPicPr>
                <p:blipFill>
                  <a:blip r:embed="rId2" cstate="print"/>
                  <a:stretch>
                    <a:fillRect/>
                  </a:stretch>
                </p:blipFill>
                <p:spPr>
                  <a:xfrm>
                    <a:off x="-2124744" y="2963523"/>
                    <a:ext cx="453426" cy="439044"/>
                  </a:xfrm>
                  <a:prstGeom prst="rect">
                    <a:avLst/>
                  </a:prstGeom>
                </p:spPr>
              </p:pic>
              <p:sp>
                <p:nvSpPr>
                  <p:cNvPr id="213" name="円/楕円 212"/>
                  <p:cNvSpPr/>
                  <p:nvPr/>
                </p:nvSpPr>
                <p:spPr>
                  <a:xfrm>
                    <a:off x="-2006043" y="2905568"/>
                    <a:ext cx="216024" cy="161733"/>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214" name="直線コネクタ 213"/>
                  <p:cNvCxnSpPr>
                    <a:stCxn id="213" idx="0"/>
                  </p:cNvCxnSpPr>
                  <p:nvPr/>
                </p:nvCxnSpPr>
                <p:spPr>
                  <a:xfrm flipV="1">
                    <a:off x="-1898031" y="2805293"/>
                    <a:ext cx="108012" cy="100275"/>
                  </a:xfrm>
                  <a:prstGeom prst="line">
                    <a:avLst/>
                  </a:prstGeom>
                  <a:ln w="88900">
                    <a:solidFill>
                      <a:srgbClr val="FFFF00"/>
                    </a:solidFill>
                  </a:ln>
                </p:spPr>
                <p:style>
                  <a:lnRef idx="1">
                    <a:schemeClr val="accent1"/>
                  </a:lnRef>
                  <a:fillRef idx="0">
                    <a:schemeClr val="accent1"/>
                  </a:fillRef>
                  <a:effectRef idx="0">
                    <a:schemeClr val="accent1"/>
                  </a:effectRef>
                  <a:fontRef idx="minor">
                    <a:schemeClr val="tx1"/>
                  </a:fontRef>
                </p:style>
              </p:cxnSp>
            </p:grpSp>
            <p:sp>
              <p:nvSpPr>
                <p:cNvPr id="209" name="円/楕円 208"/>
                <p:cNvSpPr/>
                <p:nvPr/>
              </p:nvSpPr>
              <p:spPr>
                <a:xfrm>
                  <a:off x="-1700752" y="2060848"/>
                  <a:ext cx="296088" cy="381586"/>
                </a:xfrm>
                <a:prstGeom prst="ellipse">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10" name="乗算記号 209"/>
                <p:cNvSpPr/>
                <p:nvPr/>
              </p:nvSpPr>
              <p:spPr>
                <a:xfrm>
                  <a:off x="-1974105" y="1421220"/>
                  <a:ext cx="921244" cy="820526"/>
                </a:xfrm>
                <a:prstGeom prst="mathMultiply">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11" name="円/楕円 210"/>
                <p:cNvSpPr/>
                <p:nvPr/>
              </p:nvSpPr>
              <p:spPr>
                <a:xfrm>
                  <a:off x="-1650069" y="1446897"/>
                  <a:ext cx="283459" cy="218308"/>
                </a:xfrm>
                <a:prstGeom prst="ellipse">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203" name="グループ化 202"/>
              <p:cNvGrpSpPr/>
              <p:nvPr/>
            </p:nvGrpSpPr>
            <p:grpSpPr>
              <a:xfrm>
                <a:off x="1475656" y="2030243"/>
                <a:ext cx="299228" cy="325199"/>
                <a:chOff x="2398274" y="2036115"/>
                <a:chExt cx="299228" cy="325199"/>
              </a:xfrm>
            </p:grpSpPr>
            <p:grpSp>
              <p:nvGrpSpPr>
                <p:cNvPr id="204" name="グループ化 203"/>
                <p:cNvGrpSpPr/>
                <p:nvPr/>
              </p:nvGrpSpPr>
              <p:grpSpPr>
                <a:xfrm>
                  <a:off x="2398274" y="2088337"/>
                  <a:ext cx="299228" cy="272977"/>
                  <a:chOff x="-1706332" y="766409"/>
                  <a:chExt cx="1702335" cy="1440159"/>
                </a:xfrm>
                <a:solidFill>
                  <a:srgbClr val="FF0000"/>
                </a:solidFill>
              </p:grpSpPr>
              <p:sp>
                <p:nvSpPr>
                  <p:cNvPr id="206" name="正方形/長方形 205"/>
                  <p:cNvSpPr/>
                  <p:nvPr/>
                </p:nvSpPr>
                <p:spPr>
                  <a:xfrm rot="3742024">
                    <a:off x="-2201814" y="1261891"/>
                    <a:ext cx="1440159" cy="44919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07" name="正方形/長方形 206"/>
                  <p:cNvSpPr/>
                  <p:nvPr/>
                </p:nvSpPr>
                <p:spPr>
                  <a:xfrm>
                    <a:off x="-1073784" y="1988840"/>
                    <a:ext cx="1069787" cy="216024"/>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205" name="正方形/長方形 204"/>
                <p:cNvSpPr/>
                <p:nvPr/>
              </p:nvSpPr>
              <p:spPr>
                <a:xfrm rot="3672799">
                  <a:off x="2382901" y="2131157"/>
                  <a:ext cx="267918" cy="7783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sp>
          <p:nvSpPr>
            <p:cNvPr id="123" name="正方形/長方形 122"/>
            <p:cNvSpPr/>
            <p:nvPr/>
          </p:nvSpPr>
          <p:spPr>
            <a:xfrm>
              <a:off x="5360898" y="4880408"/>
              <a:ext cx="2725851" cy="166646"/>
            </a:xfrm>
            <a:prstGeom prst="rect">
              <a:avLst/>
            </a:prstGeom>
            <a:solidFill>
              <a:srgbClr val="FFFF00">
                <a:alpha val="5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124" name="グループ化 123"/>
            <p:cNvGrpSpPr/>
            <p:nvPr/>
          </p:nvGrpSpPr>
          <p:grpSpPr>
            <a:xfrm>
              <a:off x="6530995" y="4538126"/>
              <a:ext cx="299228" cy="325199"/>
              <a:chOff x="2398274" y="2036115"/>
              <a:chExt cx="299228" cy="325199"/>
            </a:xfrm>
          </p:grpSpPr>
          <p:grpSp>
            <p:nvGrpSpPr>
              <p:cNvPr id="191" name="グループ化 190"/>
              <p:cNvGrpSpPr/>
              <p:nvPr/>
            </p:nvGrpSpPr>
            <p:grpSpPr>
              <a:xfrm>
                <a:off x="2398274" y="2088337"/>
                <a:ext cx="299228" cy="272977"/>
                <a:chOff x="-1706332" y="766409"/>
                <a:chExt cx="1702335" cy="1440159"/>
              </a:xfrm>
              <a:solidFill>
                <a:srgbClr val="FF0000"/>
              </a:solidFill>
            </p:grpSpPr>
            <p:sp>
              <p:nvSpPr>
                <p:cNvPr id="193" name="正方形/長方形 192"/>
                <p:cNvSpPr/>
                <p:nvPr/>
              </p:nvSpPr>
              <p:spPr>
                <a:xfrm rot="3742024">
                  <a:off x="-2201814" y="1261891"/>
                  <a:ext cx="1440159" cy="44919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94" name="正方形/長方形 193"/>
                <p:cNvSpPr/>
                <p:nvPr/>
              </p:nvSpPr>
              <p:spPr>
                <a:xfrm>
                  <a:off x="-1073784" y="1988840"/>
                  <a:ext cx="1069787" cy="216024"/>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192" name="正方形/長方形 191"/>
              <p:cNvSpPr/>
              <p:nvPr/>
            </p:nvSpPr>
            <p:spPr>
              <a:xfrm rot="3672799">
                <a:off x="2382901" y="2131157"/>
                <a:ext cx="267918" cy="7783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125" name="グループ化 124"/>
            <p:cNvGrpSpPr/>
            <p:nvPr/>
          </p:nvGrpSpPr>
          <p:grpSpPr>
            <a:xfrm>
              <a:off x="7441409" y="4541677"/>
              <a:ext cx="299228" cy="321648"/>
              <a:chOff x="2270476" y="5781175"/>
              <a:chExt cx="299228" cy="433133"/>
            </a:xfrm>
          </p:grpSpPr>
          <p:grpSp>
            <p:nvGrpSpPr>
              <p:cNvPr id="187" name="グループ化 186"/>
              <p:cNvGrpSpPr/>
              <p:nvPr/>
            </p:nvGrpSpPr>
            <p:grpSpPr>
              <a:xfrm>
                <a:off x="2270476" y="5846715"/>
                <a:ext cx="299228" cy="367593"/>
                <a:chOff x="-1706332" y="766409"/>
                <a:chExt cx="1702335" cy="1440159"/>
              </a:xfrm>
              <a:solidFill>
                <a:srgbClr val="FF0000"/>
              </a:solidFill>
            </p:grpSpPr>
            <p:sp>
              <p:nvSpPr>
                <p:cNvPr id="189" name="正方形/長方形 188"/>
                <p:cNvSpPr/>
                <p:nvPr/>
              </p:nvSpPr>
              <p:spPr>
                <a:xfrm rot="3742024">
                  <a:off x="-2201814" y="1261891"/>
                  <a:ext cx="1440159" cy="44919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90" name="正方形/長方形 189"/>
                <p:cNvSpPr/>
                <p:nvPr/>
              </p:nvSpPr>
              <p:spPr>
                <a:xfrm>
                  <a:off x="-1073784" y="1988840"/>
                  <a:ext cx="1069787" cy="216024"/>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188" name="正方形/長方形 187"/>
              <p:cNvSpPr/>
              <p:nvPr/>
            </p:nvSpPr>
            <p:spPr>
              <a:xfrm rot="3672799">
                <a:off x="2208328" y="5922648"/>
                <a:ext cx="360780" cy="7783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126" name="円/楕円 125"/>
            <p:cNvSpPr/>
            <p:nvPr/>
          </p:nvSpPr>
          <p:spPr>
            <a:xfrm>
              <a:off x="6214541" y="4681624"/>
              <a:ext cx="253640" cy="175829"/>
            </a:xfrm>
            <a:prstGeom prst="ellipse">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7" name="円/楕円 126"/>
            <p:cNvSpPr/>
            <p:nvPr/>
          </p:nvSpPr>
          <p:spPr>
            <a:xfrm>
              <a:off x="7045431" y="4681624"/>
              <a:ext cx="253640" cy="175829"/>
            </a:xfrm>
            <a:prstGeom prst="ellipse">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8" name="円/楕円 127"/>
            <p:cNvSpPr/>
            <p:nvPr/>
          </p:nvSpPr>
          <p:spPr>
            <a:xfrm>
              <a:off x="7798717" y="4704578"/>
              <a:ext cx="253640" cy="175829"/>
            </a:xfrm>
            <a:prstGeom prst="ellipse">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129" name="グループ化 128"/>
            <p:cNvGrpSpPr/>
            <p:nvPr/>
          </p:nvGrpSpPr>
          <p:grpSpPr>
            <a:xfrm>
              <a:off x="6240499" y="4006777"/>
              <a:ext cx="1093976" cy="609715"/>
              <a:chOff x="6240499" y="4006777"/>
              <a:chExt cx="1093976" cy="609715"/>
            </a:xfrm>
          </p:grpSpPr>
          <p:grpSp>
            <p:nvGrpSpPr>
              <p:cNvPr id="176" name="グループ化 175"/>
              <p:cNvGrpSpPr/>
              <p:nvPr/>
            </p:nvGrpSpPr>
            <p:grpSpPr>
              <a:xfrm>
                <a:off x="6723824" y="4044728"/>
                <a:ext cx="610651" cy="442007"/>
                <a:chOff x="7201709" y="4581128"/>
                <a:chExt cx="610651" cy="595210"/>
              </a:xfrm>
            </p:grpSpPr>
            <p:sp>
              <p:nvSpPr>
                <p:cNvPr id="185" name="右カーブ矢印 184"/>
                <p:cNvSpPr/>
                <p:nvPr/>
              </p:nvSpPr>
              <p:spPr>
                <a:xfrm>
                  <a:off x="7201709" y="4723048"/>
                  <a:ext cx="327196" cy="453290"/>
                </a:xfrm>
                <a:prstGeom prst="curvedRightArrow">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sp>
              <p:nvSpPr>
                <p:cNvPr id="186" name="星 5 185"/>
                <p:cNvSpPr/>
                <p:nvPr/>
              </p:nvSpPr>
              <p:spPr>
                <a:xfrm>
                  <a:off x="7593144" y="4581128"/>
                  <a:ext cx="219216" cy="283840"/>
                </a:xfrm>
                <a:prstGeom prst="star5">
                  <a:avLst/>
                </a:prstGeom>
                <a:no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177" name="グループ化 176"/>
              <p:cNvGrpSpPr/>
              <p:nvPr/>
            </p:nvGrpSpPr>
            <p:grpSpPr>
              <a:xfrm>
                <a:off x="6240499" y="4006777"/>
                <a:ext cx="507698" cy="609715"/>
                <a:chOff x="-3082840" y="1421220"/>
                <a:chExt cx="2029979" cy="2316268"/>
              </a:xfrm>
            </p:grpSpPr>
            <p:grpSp>
              <p:nvGrpSpPr>
                <p:cNvPr id="178" name="グループ化 177"/>
                <p:cNvGrpSpPr/>
                <p:nvPr/>
              </p:nvGrpSpPr>
              <p:grpSpPr>
                <a:xfrm>
                  <a:off x="-3082840" y="2323761"/>
                  <a:ext cx="1872208" cy="1413727"/>
                  <a:chOff x="-2124744" y="2805293"/>
                  <a:chExt cx="453426" cy="597274"/>
                </a:xfrm>
              </p:grpSpPr>
              <p:pic>
                <p:nvPicPr>
                  <p:cNvPr id="182" name="図 181" descr="抗体(モデル).png"/>
                  <p:cNvPicPr>
                    <a:picLocks noChangeAspect="1"/>
                  </p:cNvPicPr>
                  <p:nvPr/>
                </p:nvPicPr>
                <p:blipFill>
                  <a:blip r:embed="rId2" cstate="print"/>
                  <a:stretch>
                    <a:fillRect/>
                  </a:stretch>
                </p:blipFill>
                <p:spPr>
                  <a:xfrm>
                    <a:off x="-2124744" y="2963523"/>
                    <a:ext cx="453426" cy="439044"/>
                  </a:xfrm>
                  <a:prstGeom prst="rect">
                    <a:avLst/>
                  </a:prstGeom>
                </p:spPr>
              </p:pic>
              <p:sp>
                <p:nvSpPr>
                  <p:cNvPr id="183" name="円/楕円 182"/>
                  <p:cNvSpPr/>
                  <p:nvPr/>
                </p:nvSpPr>
                <p:spPr>
                  <a:xfrm>
                    <a:off x="-2006043" y="2905568"/>
                    <a:ext cx="216024" cy="161733"/>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184" name="直線コネクタ 183"/>
                  <p:cNvCxnSpPr>
                    <a:stCxn id="183" idx="0"/>
                  </p:cNvCxnSpPr>
                  <p:nvPr/>
                </p:nvCxnSpPr>
                <p:spPr>
                  <a:xfrm flipV="1">
                    <a:off x="-1898031" y="2805293"/>
                    <a:ext cx="108012" cy="100275"/>
                  </a:xfrm>
                  <a:prstGeom prst="line">
                    <a:avLst/>
                  </a:prstGeom>
                  <a:ln w="88900">
                    <a:solidFill>
                      <a:srgbClr val="FFFF00"/>
                    </a:solidFill>
                  </a:ln>
                </p:spPr>
                <p:style>
                  <a:lnRef idx="1">
                    <a:schemeClr val="accent1"/>
                  </a:lnRef>
                  <a:fillRef idx="0">
                    <a:schemeClr val="accent1"/>
                  </a:fillRef>
                  <a:effectRef idx="0">
                    <a:schemeClr val="accent1"/>
                  </a:effectRef>
                  <a:fontRef idx="minor">
                    <a:schemeClr val="tx1"/>
                  </a:fontRef>
                </p:style>
              </p:cxnSp>
            </p:grpSp>
            <p:sp>
              <p:nvSpPr>
                <p:cNvPr id="179" name="円/楕円 178"/>
                <p:cNvSpPr/>
                <p:nvPr/>
              </p:nvSpPr>
              <p:spPr>
                <a:xfrm>
                  <a:off x="-1700752" y="2060848"/>
                  <a:ext cx="296088" cy="381586"/>
                </a:xfrm>
                <a:prstGeom prst="ellipse">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80" name="乗算記号 179"/>
                <p:cNvSpPr/>
                <p:nvPr/>
              </p:nvSpPr>
              <p:spPr>
                <a:xfrm>
                  <a:off x="-1974105" y="1421220"/>
                  <a:ext cx="921244" cy="820526"/>
                </a:xfrm>
                <a:prstGeom prst="mathMultiply">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81" name="円/楕円 180"/>
                <p:cNvSpPr/>
                <p:nvPr/>
              </p:nvSpPr>
              <p:spPr>
                <a:xfrm>
                  <a:off x="-1650069" y="1446897"/>
                  <a:ext cx="283459" cy="218308"/>
                </a:xfrm>
                <a:prstGeom prst="ellipse">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grpSp>
          <p:nvGrpSpPr>
            <p:cNvPr id="130" name="グループ化 129"/>
            <p:cNvGrpSpPr/>
            <p:nvPr/>
          </p:nvGrpSpPr>
          <p:grpSpPr>
            <a:xfrm>
              <a:off x="5608377" y="4532254"/>
              <a:ext cx="299228" cy="325199"/>
              <a:chOff x="2398274" y="2036115"/>
              <a:chExt cx="299228" cy="325199"/>
            </a:xfrm>
          </p:grpSpPr>
          <p:grpSp>
            <p:nvGrpSpPr>
              <p:cNvPr id="172" name="グループ化 171"/>
              <p:cNvGrpSpPr/>
              <p:nvPr/>
            </p:nvGrpSpPr>
            <p:grpSpPr>
              <a:xfrm>
                <a:off x="2398274" y="2088337"/>
                <a:ext cx="299228" cy="272977"/>
                <a:chOff x="-1706332" y="766409"/>
                <a:chExt cx="1702335" cy="1440159"/>
              </a:xfrm>
              <a:solidFill>
                <a:srgbClr val="FF0000"/>
              </a:solidFill>
            </p:grpSpPr>
            <p:sp>
              <p:nvSpPr>
                <p:cNvPr id="174" name="正方形/長方形 173"/>
                <p:cNvSpPr/>
                <p:nvPr/>
              </p:nvSpPr>
              <p:spPr>
                <a:xfrm rot="3742024">
                  <a:off x="-2201814" y="1261891"/>
                  <a:ext cx="1440159" cy="44919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75" name="正方形/長方形 174"/>
                <p:cNvSpPr/>
                <p:nvPr/>
              </p:nvSpPr>
              <p:spPr>
                <a:xfrm>
                  <a:off x="-1073784" y="1988840"/>
                  <a:ext cx="1069787" cy="216024"/>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173" name="正方形/長方形 172"/>
              <p:cNvSpPr/>
              <p:nvPr/>
            </p:nvSpPr>
            <p:spPr>
              <a:xfrm rot="3672799">
                <a:off x="2382901" y="2131157"/>
                <a:ext cx="267918" cy="7783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132" name="グループ化 131"/>
            <p:cNvGrpSpPr/>
            <p:nvPr/>
          </p:nvGrpSpPr>
          <p:grpSpPr>
            <a:xfrm>
              <a:off x="7203976" y="4064858"/>
              <a:ext cx="1093976" cy="609715"/>
              <a:chOff x="6240499" y="4006777"/>
              <a:chExt cx="1093976" cy="609715"/>
            </a:xfrm>
          </p:grpSpPr>
          <p:grpSp>
            <p:nvGrpSpPr>
              <p:cNvPr id="161" name="グループ化 160"/>
              <p:cNvGrpSpPr/>
              <p:nvPr/>
            </p:nvGrpSpPr>
            <p:grpSpPr>
              <a:xfrm>
                <a:off x="6723824" y="4044728"/>
                <a:ext cx="610651" cy="442007"/>
                <a:chOff x="7201709" y="4581128"/>
                <a:chExt cx="610651" cy="595210"/>
              </a:xfrm>
            </p:grpSpPr>
            <p:sp>
              <p:nvSpPr>
                <p:cNvPr id="170" name="右カーブ矢印 169"/>
                <p:cNvSpPr/>
                <p:nvPr/>
              </p:nvSpPr>
              <p:spPr>
                <a:xfrm>
                  <a:off x="7201709" y="4723048"/>
                  <a:ext cx="327196" cy="453290"/>
                </a:xfrm>
                <a:prstGeom prst="curvedRightArrow">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sp>
              <p:nvSpPr>
                <p:cNvPr id="171" name="星 5 170"/>
                <p:cNvSpPr/>
                <p:nvPr/>
              </p:nvSpPr>
              <p:spPr>
                <a:xfrm>
                  <a:off x="7593144" y="4581128"/>
                  <a:ext cx="219216" cy="283840"/>
                </a:xfrm>
                <a:prstGeom prst="star5">
                  <a:avLst/>
                </a:prstGeom>
                <a:no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162" name="グループ化 161"/>
              <p:cNvGrpSpPr/>
              <p:nvPr/>
            </p:nvGrpSpPr>
            <p:grpSpPr>
              <a:xfrm>
                <a:off x="6240499" y="4006777"/>
                <a:ext cx="507698" cy="609715"/>
                <a:chOff x="-3082840" y="1421220"/>
                <a:chExt cx="2029979" cy="2316268"/>
              </a:xfrm>
            </p:grpSpPr>
            <p:grpSp>
              <p:nvGrpSpPr>
                <p:cNvPr id="163" name="グループ化 162"/>
                <p:cNvGrpSpPr/>
                <p:nvPr/>
              </p:nvGrpSpPr>
              <p:grpSpPr>
                <a:xfrm>
                  <a:off x="-3082840" y="2323761"/>
                  <a:ext cx="1872208" cy="1413727"/>
                  <a:chOff x="-2124744" y="2805293"/>
                  <a:chExt cx="453426" cy="597274"/>
                </a:xfrm>
              </p:grpSpPr>
              <p:pic>
                <p:nvPicPr>
                  <p:cNvPr id="167" name="図 166" descr="抗体(モデル).png"/>
                  <p:cNvPicPr>
                    <a:picLocks noChangeAspect="1"/>
                  </p:cNvPicPr>
                  <p:nvPr/>
                </p:nvPicPr>
                <p:blipFill>
                  <a:blip r:embed="rId2" cstate="print"/>
                  <a:stretch>
                    <a:fillRect/>
                  </a:stretch>
                </p:blipFill>
                <p:spPr>
                  <a:xfrm>
                    <a:off x="-2124744" y="2963523"/>
                    <a:ext cx="453426" cy="439044"/>
                  </a:xfrm>
                  <a:prstGeom prst="rect">
                    <a:avLst/>
                  </a:prstGeom>
                </p:spPr>
              </p:pic>
              <p:sp>
                <p:nvSpPr>
                  <p:cNvPr id="168" name="円/楕円 167"/>
                  <p:cNvSpPr/>
                  <p:nvPr/>
                </p:nvSpPr>
                <p:spPr>
                  <a:xfrm>
                    <a:off x="-2006043" y="2905568"/>
                    <a:ext cx="216024" cy="161733"/>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169" name="直線コネクタ 168"/>
                  <p:cNvCxnSpPr>
                    <a:stCxn id="168" idx="0"/>
                  </p:cNvCxnSpPr>
                  <p:nvPr/>
                </p:nvCxnSpPr>
                <p:spPr>
                  <a:xfrm flipV="1">
                    <a:off x="-1898031" y="2805293"/>
                    <a:ext cx="108012" cy="100275"/>
                  </a:xfrm>
                  <a:prstGeom prst="line">
                    <a:avLst/>
                  </a:prstGeom>
                  <a:ln w="88900">
                    <a:solidFill>
                      <a:srgbClr val="FFFF00"/>
                    </a:solidFill>
                  </a:ln>
                </p:spPr>
                <p:style>
                  <a:lnRef idx="1">
                    <a:schemeClr val="accent1"/>
                  </a:lnRef>
                  <a:fillRef idx="0">
                    <a:schemeClr val="accent1"/>
                  </a:fillRef>
                  <a:effectRef idx="0">
                    <a:schemeClr val="accent1"/>
                  </a:effectRef>
                  <a:fontRef idx="minor">
                    <a:schemeClr val="tx1"/>
                  </a:fontRef>
                </p:style>
              </p:cxnSp>
            </p:grpSp>
            <p:sp>
              <p:nvSpPr>
                <p:cNvPr id="164" name="円/楕円 163"/>
                <p:cNvSpPr/>
                <p:nvPr/>
              </p:nvSpPr>
              <p:spPr>
                <a:xfrm>
                  <a:off x="-1700752" y="2060848"/>
                  <a:ext cx="296088" cy="381586"/>
                </a:xfrm>
                <a:prstGeom prst="ellipse">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65" name="乗算記号 164"/>
                <p:cNvSpPr/>
                <p:nvPr/>
              </p:nvSpPr>
              <p:spPr>
                <a:xfrm>
                  <a:off x="-1974105" y="1421220"/>
                  <a:ext cx="921244" cy="820526"/>
                </a:xfrm>
                <a:prstGeom prst="mathMultiply">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66" name="円/楕円 165"/>
                <p:cNvSpPr/>
                <p:nvPr/>
              </p:nvSpPr>
              <p:spPr>
                <a:xfrm>
                  <a:off x="-1650069" y="1446897"/>
                  <a:ext cx="283459" cy="218308"/>
                </a:xfrm>
                <a:prstGeom prst="ellipse">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grpSp>
          <p:nvGrpSpPr>
            <p:cNvPr id="133" name="グループ化 132"/>
            <p:cNvGrpSpPr/>
            <p:nvPr/>
          </p:nvGrpSpPr>
          <p:grpSpPr>
            <a:xfrm>
              <a:off x="5337006" y="4001973"/>
              <a:ext cx="1093976" cy="609715"/>
              <a:chOff x="6240499" y="4006777"/>
              <a:chExt cx="1093976" cy="609715"/>
            </a:xfrm>
          </p:grpSpPr>
          <p:grpSp>
            <p:nvGrpSpPr>
              <p:cNvPr id="150" name="グループ化 149"/>
              <p:cNvGrpSpPr/>
              <p:nvPr/>
            </p:nvGrpSpPr>
            <p:grpSpPr>
              <a:xfrm>
                <a:off x="6723824" y="4044728"/>
                <a:ext cx="610651" cy="442007"/>
                <a:chOff x="7201709" y="4581128"/>
                <a:chExt cx="610651" cy="595210"/>
              </a:xfrm>
            </p:grpSpPr>
            <p:sp>
              <p:nvSpPr>
                <p:cNvPr id="159" name="右カーブ矢印 158"/>
                <p:cNvSpPr/>
                <p:nvPr/>
              </p:nvSpPr>
              <p:spPr>
                <a:xfrm>
                  <a:off x="7201709" y="4723048"/>
                  <a:ext cx="327196" cy="453290"/>
                </a:xfrm>
                <a:prstGeom prst="curvedRightArrow">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sp>
              <p:nvSpPr>
                <p:cNvPr id="160" name="星 5 159"/>
                <p:cNvSpPr/>
                <p:nvPr/>
              </p:nvSpPr>
              <p:spPr>
                <a:xfrm>
                  <a:off x="7593144" y="4581128"/>
                  <a:ext cx="219216" cy="283840"/>
                </a:xfrm>
                <a:prstGeom prst="star5">
                  <a:avLst/>
                </a:prstGeom>
                <a:no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151" name="グループ化 150"/>
              <p:cNvGrpSpPr/>
              <p:nvPr/>
            </p:nvGrpSpPr>
            <p:grpSpPr>
              <a:xfrm>
                <a:off x="6240499" y="4006777"/>
                <a:ext cx="507698" cy="609715"/>
                <a:chOff x="-3082840" y="1421220"/>
                <a:chExt cx="2029979" cy="2316268"/>
              </a:xfrm>
            </p:grpSpPr>
            <p:grpSp>
              <p:nvGrpSpPr>
                <p:cNvPr id="152" name="グループ化 151"/>
                <p:cNvGrpSpPr/>
                <p:nvPr/>
              </p:nvGrpSpPr>
              <p:grpSpPr>
                <a:xfrm>
                  <a:off x="-3082840" y="2323761"/>
                  <a:ext cx="1872208" cy="1413727"/>
                  <a:chOff x="-2124744" y="2805293"/>
                  <a:chExt cx="453426" cy="597274"/>
                </a:xfrm>
              </p:grpSpPr>
              <p:pic>
                <p:nvPicPr>
                  <p:cNvPr id="156" name="図 155" descr="抗体(モデル).png"/>
                  <p:cNvPicPr>
                    <a:picLocks noChangeAspect="1"/>
                  </p:cNvPicPr>
                  <p:nvPr/>
                </p:nvPicPr>
                <p:blipFill>
                  <a:blip r:embed="rId2" cstate="print"/>
                  <a:stretch>
                    <a:fillRect/>
                  </a:stretch>
                </p:blipFill>
                <p:spPr>
                  <a:xfrm>
                    <a:off x="-2124744" y="2963523"/>
                    <a:ext cx="453426" cy="439044"/>
                  </a:xfrm>
                  <a:prstGeom prst="rect">
                    <a:avLst/>
                  </a:prstGeom>
                </p:spPr>
              </p:pic>
              <p:sp>
                <p:nvSpPr>
                  <p:cNvPr id="157" name="円/楕円 156"/>
                  <p:cNvSpPr/>
                  <p:nvPr/>
                </p:nvSpPr>
                <p:spPr>
                  <a:xfrm>
                    <a:off x="-2006043" y="2905568"/>
                    <a:ext cx="216024" cy="161733"/>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158" name="直線コネクタ 157"/>
                  <p:cNvCxnSpPr>
                    <a:stCxn id="157" idx="0"/>
                  </p:cNvCxnSpPr>
                  <p:nvPr/>
                </p:nvCxnSpPr>
                <p:spPr>
                  <a:xfrm flipV="1">
                    <a:off x="-1898031" y="2805293"/>
                    <a:ext cx="108012" cy="100275"/>
                  </a:xfrm>
                  <a:prstGeom prst="line">
                    <a:avLst/>
                  </a:prstGeom>
                  <a:ln w="88900">
                    <a:solidFill>
                      <a:srgbClr val="FFFF00"/>
                    </a:solidFill>
                  </a:ln>
                </p:spPr>
                <p:style>
                  <a:lnRef idx="1">
                    <a:schemeClr val="accent1"/>
                  </a:lnRef>
                  <a:fillRef idx="0">
                    <a:schemeClr val="accent1"/>
                  </a:fillRef>
                  <a:effectRef idx="0">
                    <a:schemeClr val="accent1"/>
                  </a:effectRef>
                  <a:fontRef idx="minor">
                    <a:schemeClr val="tx1"/>
                  </a:fontRef>
                </p:style>
              </p:cxnSp>
            </p:grpSp>
            <p:sp>
              <p:nvSpPr>
                <p:cNvPr id="153" name="円/楕円 152"/>
                <p:cNvSpPr/>
                <p:nvPr/>
              </p:nvSpPr>
              <p:spPr>
                <a:xfrm>
                  <a:off x="-1700752" y="2060848"/>
                  <a:ext cx="296088" cy="381586"/>
                </a:xfrm>
                <a:prstGeom prst="ellipse">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54" name="乗算記号 153"/>
                <p:cNvSpPr/>
                <p:nvPr/>
              </p:nvSpPr>
              <p:spPr>
                <a:xfrm>
                  <a:off x="-1974105" y="1421220"/>
                  <a:ext cx="921244" cy="820526"/>
                </a:xfrm>
                <a:prstGeom prst="mathMultiply">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55" name="円/楕円 154"/>
                <p:cNvSpPr/>
                <p:nvPr/>
              </p:nvSpPr>
              <p:spPr>
                <a:xfrm>
                  <a:off x="-1650069" y="1446897"/>
                  <a:ext cx="283459" cy="218308"/>
                </a:xfrm>
                <a:prstGeom prst="ellipse">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grpSp>
          <p:nvGrpSpPr>
            <p:cNvPr id="134" name="グループ化 133"/>
            <p:cNvGrpSpPr/>
            <p:nvPr/>
          </p:nvGrpSpPr>
          <p:grpSpPr>
            <a:xfrm>
              <a:off x="2966907" y="4001973"/>
              <a:ext cx="507698" cy="609715"/>
              <a:chOff x="-3082840" y="1421220"/>
              <a:chExt cx="2029979" cy="2316268"/>
            </a:xfrm>
          </p:grpSpPr>
          <p:grpSp>
            <p:nvGrpSpPr>
              <p:cNvPr id="143" name="グループ化 142"/>
              <p:cNvGrpSpPr/>
              <p:nvPr/>
            </p:nvGrpSpPr>
            <p:grpSpPr>
              <a:xfrm>
                <a:off x="-3082840" y="2323761"/>
                <a:ext cx="1872208" cy="1413727"/>
                <a:chOff x="-2124744" y="2805293"/>
                <a:chExt cx="453426" cy="597274"/>
              </a:xfrm>
            </p:grpSpPr>
            <p:pic>
              <p:nvPicPr>
                <p:cNvPr id="147" name="図 146" descr="抗体(モデル).png"/>
                <p:cNvPicPr>
                  <a:picLocks noChangeAspect="1"/>
                </p:cNvPicPr>
                <p:nvPr/>
              </p:nvPicPr>
              <p:blipFill>
                <a:blip r:embed="rId2" cstate="print"/>
                <a:stretch>
                  <a:fillRect/>
                </a:stretch>
              </p:blipFill>
              <p:spPr>
                <a:xfrm>
                  <a:off x="-2124744" y="2963523"/>
                  <a:ext cx="453426" cy="439044"/>
                </a:xfrm>
                <a:prstGeom prst="rect">
                  <a:avLst/>
                </a:prstGeom>
              </p:spPr>
            </p:pic>
            <p:sp>
              <p:nvSpPr>
                <p:cNvPr id="148" name="円/楕円 147"/>
                <p:cNvSpPr/>
                <p:nvPr/>
              </p:nvSpPr>
              <p:spPr>
                <a:xfrm>
                  <a:off x="-2006043" y="2905568"/>
                  <a:ext cx="216024" cy="161733"/>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149" name="直線コネクタ 148"/>
                <p:cNvCxnSpPr>
                  <a:stCxn id="148" idx="0"/>
                </p:cNvCxnSpPr>
                <p:nvPr/>
              </p:nvCxnSpPr>
              <p:spPr>
                <a:xfrm flipV="1">
                  <a:off x="-1898031" y="2805293"/>
                  <a:ext cx="108012" cy="100275"/>
                </a:xfrm>
                <a:prstGeom prst="line">
                  <a:avLst/>
                </a:prstGeom>
                <a:ln w="88900">
                  <a:solidFill>
                    <a:srgbClr val="FFFF00"/>
                  </a:solidFill>
                </a:ln>
              </p:spPr>
              <p:style>
                <a:lnRef idx="1">
                  <a:schemeClr val="accent1"/>
                </a:lnRef>
                <a:fillRef idx="0">
                  <a:schemeClr val="accent1"/>
                </a:fillRef>
                <a:effectRef idx="0">
                  <a:schemeClr val="accent1"/>
                </a:effectRef>
                <a:fontRef idx="minor">
                  <a:schemeClr val="tx1"/>
                </a:fontRef>
              </p:style>
            </p:cxnSp>
          </p:grpSp>
          <p:sp>
            <p:nvSpPr>
              <p:cNvPr id="144" name="円/楕円 143"/>
              <p:cNvSpPr/>
              <p:nvPr/>
            </p:nvSpPr>
            <p:spPr>
              <a:xfrm>
                <a:off x="-1700752" y="2060848"/>
                <a:ext cx="296088" cy="381586"/>
              </a:xfrm>
              <a:prstGeom prst="ellipse">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45" name="乗算記号 144"/>
              <p:cNvSpPr/>
              <p:nvPr/>
            </p:nvSpPr>
            <p:spPr>
              <a:xfrm>
                <a:off x="-1974105" y="1421220"/>
                <a:ext cx="921244" cy="820526"/>
              </a:xfrm>
              <a:prstGeom prst="mathMultiply">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46" name="円/楕円 145"/>
              <p:cNvSpPr/>
              <p:nvPr/>
            </p:nvSpPr>
            <p:spPr>
              <a:xfrm>
                <a:off x="-1650069" y="1446897"/>
                <a:ext cx="283459" cy="218308"/>
              </a:xfrm>
              <a:prstGeom prst="ellipse">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135" name="グループ化 134"/>
            <p:cNvGrpSpPr/>
            <p:nvPr/>
          </p:nvGrpSpPr>
          <p:grpSpPr>
            <a:xfrm>
              <a:off x="1173580" y="4014487"/>
              <a:ext cx="507698" cy="609715"/>
              <a:chOff x="-3082840" y="1421220"/>
              <a:chExt cx="2029979" cy="2316268"/>
            </a:xfrm>
          </p:grpSpPr>
          <p:grpSp>
            <p:nvGrpSpPr>
              <p:cNvPr id="136" name="グループ化 135"/>
              <p:cNvGrpSpPr/>
              <p:nvPr/>
            </p:nvGrpSpPr>
            <p:grpSpPr>
              <a:xfrm>
                <a:off x="-3082840" y="2323761"/>
                <a:ext cx="1872208" cy="1413727"/>
                <a:chOff x="-2124744" y="2805293"/>
                <a:chExt cx="453426" cy="597274"/>
              </a:xfrm>
            </p:grpSpPr>
            <p:pic>
              <p:nvPicPr>
                <p:cNvPr id="140" name="図 139" descr="抗体(モデル).png"/>
                <p:cNvPicPr>
                  <a:picLocks noChangeAspect="1"/>
                </p:cNvPicPr>
                <p:nvPr/>
              </p:nvPicPr>
              <p:blipFill>
                <a:blip r:embed="rId2" cstate="print"/>
                <a:stretch>
                  <a:fillRect/>
                </a:stretch>
              </p:blipFill>
              <p:spPr>
                <a:xfrm>
                  <a:off x="-2124744" y="2963523"/>
                  <a:ext cx="453426" cy="439044"/>
                </a:xfrm>
                <a:prstGeom prst="rect">
                  <a:avLst/>
                </a:prstGeom>
              </p:spPr>
            </p:pic>
            <p:sp>
              <p:nvSpPr>
                <p:cNvPr id="141" name="円/楕円 140"/>
                <p:cNvSpPr/>
                <p:nvPr/>
              </p:nvSpPr>
              <p:spPr>
                <a:xfrm>
                  <a:off x="-2006043" y="2905568"/>
                  <a:ext cx="216024" cy="161733"/>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142" name="直線コネクタ 141"/>
                <p:cNvCxnSpPr>
                  <a:stCxn id="141" idx="0"/>
                </p:cNvCxnSpPr>
                <p:nvPr/>
              </p:nvCxnSpPr>
              <p:spPr>
                <a:xfrm flipV="1">
                  <a:off x="-1898031" y="2805293"/>
                  <a:ext cx="108012" cy="100275"/>
                </a:xfrm>
                <a:prstGeom prst="line">
                  <a:avLst/>
                </a:prstGeom>
                <a:ln w="88900">
                  <a:solidFill>
                    <a:srgbClr val="FFFF00"/>
                  </a:solidFill>
                </a:ln>
              </p:spPr>
              <p:style>
                <a:lnRef idx="1">
                  <a:schemeClr val="accent1"/>
                </a:lnRef>
                <a:fillRef idx="0">
                  <a:schemeClr val="accent1"/>
                </a:fillRef>
                <a:effectRef idx="0">
                  <a:schemeClr val="accent1"/>
                </a:effectRef>
                <a:fontRef idx="minor">
                  <a:schemeClr val="tx1"/>
                </a:fontRef>
              </p:style>
            </p:cxnSp>
          </p:grpSp>
          <p:sp>
            <p:nvSpPr>
              <p:cNvPr id="137" name="円/楕円 136"/>
              <p:cNvSpPr/>
              <p:nvPr/>
            </p:nvSpPr>
            <p:spPr>
              <a:xfrm>
                <a:off x="-1700752" y="2060848"/>
                <a:ext cx="296088" cy="381586"/>
              </a:xfrm>
              <a:prstGeom prst="ellipse">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38" name="乗算記号 137"/>
              <p:cNvSpPr/>
              <p:nvPr/>
            </p:nvSpPr>
            <p:spPr>
              <a:xfrm>
                <a:off x="-1974105" y="1421220"/>
                <a:ext cx="921244" cy="820526"/>
              </a:xfrm>
              <a:prstGeom prst="mathMultiply">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39" name="円/楕円 138"/>
              <p:cNvSpPr/>
              <p:nvPr/>
            </p:nvSpPr>
            <p:spPr>
              <a:xfrm>
                <a:off x="-1650069" y="1446897"/>
                <a:ext cx="283459" cy="218308"/>
              </a:xfrm>
              <a:prstGeom prst="ellipse">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sp>
        <p:nvSpPr>
          <p:cNvPr id="223" name="テキスト ボックス 222"/>
          <p:cNvSpPr txBox="1"/>
          <p:nvPr/>
        </p:nvSpPr>
        <p:spPr>
          <a:xfrm>
            <a:off x="50255" y="4889029"/>
            <a:ext cx="3145083" cy="461665"/>
          </a:xfrm>
          <a:prstGeom prst="rect">
            <a:avLst/>
          </a:prstGeom>
          <a:noFill/>
        </p:spPr>
        <p:txBody>
          <a:bodyPr wrap="square" rtlCol="0">
            <a:spAutoFit/>
          </a:bodyPr>
          <a:lstStyle/>
          <a:p>
            <a:r>
              <a:rPr kumimoji="1" lang="ja-JP" altLang="en-US" sz="2400" dirty="0" smtClean="0"/>
              <a:t>③　抗原が少ない場合</a:t>
            </a:r>
            <a:endParaRPr kumimoji="1" lang="ja-JP" altLang="en-US" sz="2400" dirty="0"/>
          </a:p>
        </p:txBody>
      </p:sp>
      <p:sp>
        <p:nvSpPr>
          <p:cNvPr id="224" name="右矢印 223"/>
          <p:cNvSpPr/>
          <p:nvPr/>
        </p:nvSpPr>
        <p:spPr>
          <a:xfrm>
            <a:off x="359253" y="5378463"/>
            <a:ext cx="792088" cy="360040"/>
          </a:xfrm>
          <a:prstGeom prst="rightArrow">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26" name="テキスト ボックス 225"/>
          <p:cNvSpPr txBox="1"/>
          <p:nvPr/>
        </p:nvSpPr>
        <p:spPr>
          <a:xfrm>
            <a:off x="1146615" y="5365119"/>
            <a:ext cx="7418513" cy="369332"/>
          </a:xfrm>
          <a:prstGeom prst="rect">
            <a:avLst/>
          </a:prstGeom>
          <a:noFill/>
        </p:spPr>
        <p:txBody>
          <a:bodyPr wrap="square" rtlCol="0">
            <a:spAutoFit/>
          </a:bodyPr>
          <a:lstStyle/>
          <a:p>
            <a:r>
              <a:rPr lang="ja-JP" altLang="en-US" dirty="0" smtClean="0"/>
              <a:t>抗原のつかない抗体が</a:t>
            </a:r>
            <a:r>
              <a:rPr lang="en-US" altLang="ja-JP" dirty="0" smtClean="0"/>
              <a:t>Ligand DNA</a:t>
            </a:r>
            <a:r>
              <a:rPr lang="ja-JP" altLang="en-US" dirty="0" smtClean="0"/>
              <a:t>と反応するためシグナル低</a:t>
            </a:r>
            <a:endParaRPr kumimoji="1" lang="ja-JP" altLang="en-US" dirty="0"/>
          </a:p>
        </p:txBody>
      </p:sp>
      <p:grpSp>
        <p:nvGrpSpPr>
          <p:cNvPr id="227" name="グループ化 226"/>
          <p:cNvGrpSpPr/>
          <p:nvPr/>
        </p:nvGrpSpPr>
        <p:grpSpPr>
          <a:xfrm>
            <a:off x="20877" y="5770461"/>
            <a:ext cx="6926476" cy="1040277"/>
            <a:chOff x="1160273" y="4006777"/>
            <a:chExt cx="6926476" cy="1040277"/>
          </a:xfrm>
        </p:grpSpPr>
        <p:sp>
          <p:nvSpPr>
            <p:cNvPr id="228" name="右矢印 227"/>
            <p:cNvSpPr/>
            <p:nvPr/>
          </p:nvSpPr>
          <p:spPr>
            <a:xfrm>
              <a:off x="4386949" y="4438825"/>
              <a:ext cx="648072" cy="240208"/>
            </a:xfrm>
            <a:prstGeom prst="rightArrow">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229" name="グループ化 228"/>
            <p:cNvGrpSpPr/>
            <p:nvPr/>
          </p:nvGrpSpPr>
          <p:grpSpPr>
            <a:xfrm>
              <a:off x="1160273" y="4006777"/>
              <a:ext cx="2725851" cy="1040277"/>
              <a:chOff x="1228177" y="1504766"/>
              <a:chExt cx="2725851" cy="1040277"/>
            </a:xfrm>
          </p:grpSpPr>
          <p:sp>
            <p:nvSpPr>
              <p:cNvPr id="302" name="正方形/長方形 301"/>
              <p:cNvSpPr/>
              <p:nvPr/>
            </p:nvSpPr>
            <p:spPr>
              <a:xfrm>
                <a:off x="1228177" y="2378397"/>
                <a:ext cx="2725851" cy="166646"/>
              </a:xfrm>
              <a:prstGeom prst="rect">
                <a:avLst/>
              </a:prstGeom>
              <a:solidFill>
                <a:srgbClr val="FFFF00">
                  <a:alpha val="5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303" name="グループ化 302"/>
              <p:cNvGrpSpPr/>
              <p:nvPr/>
            </p:nvGrpSpPr>
            <p:grpSpPr>
              <a:xfrm>
                <a:off x="2398274" y="2036115"/>
                <a:ext cx="299228" cy="325199"/>
                <a:chOff x="2398274" y="2036115"/>
                <a:chExt cx="299228" cy="325199"/>
              </a:xfrm>
            </p:grpSpPr>
            <p:grpSp>
              <p:nvGrpSpPr>
                <p:cNvPr id="326" name="グループ化 325"/>
                <p:cNvGrpSpPr/>
                <p:nvPr/>
              </p:nvGrpSpPr>
              <p:grpSpPr>
                <a:xfrm>
                  <a:off x="2398274" y="2088337"/>
                  <a:ext cx="299228" cy="272977"/>
                  <a:chOff x="-1706332" y="766409"/>
                  <a:chExt cx="1702335" cy="1440159"/>
                </a:xfrm>
                <a:solidFill>
                  <a:srgbClr val="FF0000"/>
                </a:solidFill>
              </p:grpSpPr>
              <p:sp>
                <p:nvSpPr>
                  <p:cNvPr id="328" name="正方形/長方形 327"/>
                  <p:cNvSpPr/>
                  <p:nvPr/>
                </p:nvSpPr>
                <p:spPr>
                  <a:xfrm rot="3742024">
                    <a:off x="-2201814" y="1261891"/>
                    <a:ext cx="1440159" cy="44919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29" name="正方形/長方形 328"/>
                  <p:cNvSpPr/>
                  <p:nvPr/>
                </p:nvSpPr>
                <p:spPr>
                  <a:xfrm>
                    <a:off x="-1073784" y="1988840"/>
                    <a:ext cx="1069787" cy="216024"/>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327" name="正方形/長方形 326"/>
                <p:cNvSpPr/>
                <p:nvPr/>
              </p:nvSpPr>
              <p:spPr>
                <a:xfrm rot="3672799">
                  <a:off x="2382901" y="2131157"/>
                  <a:ext cx="267918" cy="7783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304" name="グループ化 303"/>
              <p:cNvGrpSpPr/>
              <p:nvPr/>
            </p:nvGrpSpPr>
            <p:grpSpPr>
              <a:xfrm>
                <a:off x="3308688" y="2039666"/>
                <a:ext cx="299228" cy="321648"/>
                <a:chOff x="2270476" y="5781175"/>
                <a:chExt cx="299228" cy="433133"/>
              </a:xfrm>
            </p:grpSpPr>
            <p:grpSp>
              <p:nvGrpSpPr>
                <p:cNvPr id="322" name="グループ化 321"/>
                <p:cNvGrpSpPr/>
                <p:nvPr/>
              </p:nvGrpSpPr>
              <p:grpSpPr>
                <a:xfrm>
                  <a:off x="2270476" y="5846715"/>
                  <a:ext cx="299228" cy="367593"/>
                  <a:chOff x="-1706332" y="766409"/>
                  <a:chExt cx="1702335" cy="1440159"/>
                </a:xfrm>
                <a:solidFill>
                  <a:srgbClr val="FF0000"/>
                </a:solidFill>
              </p:grpSpPr>
              <p:sp>
                <p:nvSpPr>
                  <p:cNvPr id="324" name="正方形/長方形 323"/>
                  <p:cNvSpPr/>
                  <p:nvPr/>
                </p:nvSpPr>
                <p:spPr>
                  <a:xfrm rot="3742024">
                    <a:off x="-2201814" y="1261891"/>
                    <a:ext cx="1440159" cy="44919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25" name="正方形/長方形 324"/>
                  <p:cNvSpPr/>
                  <p:nvPr/>
                </p:nvSpPr>
                <p:spPr>
                  <a:xfrm>
                    <a:off x="-1073784" y="1988840"/>
                    <a:ext cx="1069787" cy="216024"/>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323" name="正方形/長方形 322"/>
                <p:cNvSpPr/>
                <p:nvPr/>
              </p:nvSpPr>
              <p:spPr>
                <a:xfrm rot="3672799">
                  <a:off x="2208328" y="5922648"/>
                  <a:ext cx="360780" cy="7783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305" name="円/楕円 304"/>
              <p:cNvSpPr/>
              <p:nvPr/>
            </p:nvSpPr>
            <p:spPr>
              <a:xfrm>
                <a:off x="2081820" y="2179613"/>
                <a:ext cx="253640" cy="175829"/>
              </a:xfrm>
              <a:prstGeom prst="ellipse">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06" name="円/楕円 305"/>
              <p:cNvSpPr/>
              <p:nvPr/>
            </p:nvSpPr>
            <p:spPr>
              <a:xfrm>
                <a:off x="2912710" y="2179613"/>
                <a:ext cx="253640" cy="175829"/>
              </a:xfrm>
              <a:prstGeom prst="ellipse">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07" name="円/楕円 306"/>
              <p:cNvSpPr/>
              <p:nvPr/>
            </p:nvSpPr>
            <p:spPr>
              <a:xfrm>
                <a:off x="3665996" y="2202567"/>
                <a:ext cx="253640" cy="175829"/>
              </a:xfrm>
              <a:prstGeom prst="ellipse">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309" name="グループ化 308"/>
              <p:cNvGrpSpPr/>
              <p:nvPr/>
            </p:nvGrpSpPr>
            <p:grpSpPr>
              <a:xfrm>
                <a:off x="2107778" y="1504766"/>
                <a:ext cx="507698" cy="609715"/>
                <a:chOff x="-3082840" y="1421220"/>
                <a:chExt cx="2029979" cy="2316268"/>
              </a:xfrm>
            </p:grpSpPr>
            <p:grpSp>
              <p:nvGrpSpPr>
                <p:cNvPr id="315" name="グループ化 314"/>
                <p:cNvGrpSpPr/>
                <p:nvPr/>
              </p:nvGrpSpPr>
              <p:grpSpPr>
                <a:xfrm>
                  <a:off x="-3082840" y="2323761"/>
                  <a:ext cx="1872208" cy="1413727"/>
                  <a:chOff x="-2124744" y="2805293"/>
                  <a:chExt cx="453426" cy="597274"/>
                </a:xfrm>
              </p:grpSpPr>
              <p:pic>
                <p:nvPicPr>
                  <p:cNvPr id="319" name="図 318" descr="抗体(モデル).png"/>
                  <p:cNvPicPr>
                    <a:picLocks noChangeAspect="1"/>
                  </p:cNvPicPr>
                  <p:nvPr/>
                </p:nvPicPr>
                <p:blipFill>
                  <a:blip r:embed="rId2" cstate="print"/>
                  <a:stretch>
                    <a:fillRect/>
                  </a:stretch>
                </p:blipFill>
                <p:spPr>
                  <a:xfrm>
                    <a:off x="-2124744" y="2963523"/>
                    <a:ext cx="453426" cy="439044"/>
                  </a:xfrm>
                  <a:prstGeom prst="rect">
                    <a:avLst/>
                  </a:prstGeom>
                </p:spPr>
              </p:pic>
              <p:sp>
                <p:nvSpPr>
                  <p:cNvPr id="320" name="円/楕円 319"/>
                  <p:cNvSpPr/>
                  <p:nvPr/>
                </p:nvSpPr>
                <p:spPr>
                  <a:xfrm>
                    <a:off x="-2006043" y="2905568"/>
                    <a:ext cx="216024" cy="161733"/>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321" name="直線コネクタ 320"/>
                  <p:cNvCxnSpPr>
                    <a:stCxn id="320" idx="0"/>
                  </p:cNvCxnSpPr>
                  <p:nvPr/>
                </p:nvCxnSpPr>
                <p:spPr>
                  <a:xfrm flipV="1">
                    <a:off x="-1898031" y="2805293"/>
                    <a:ext cx="108012" cy="100275"/>
                  </a:xfrm>
                  <a:prstGeom prst="line">
                    <a:avLst/>
                  </a:prstGeom>
                  <a:ln w="88900">
                    <a:solidFill>
                      <a:srgbClr val="FFFF00"/>
                    </a:solidFill>
                  </a:ln>
                </p:spPr>
                <p:style>
                  <a:lnRef idx="1">
                    <a:schemeClr val="accent1"/>
                  </a:lnRef>
                  <a:fillRef idx="0">
                    <a:schemeClr val="accent1"/>
                  </a:fillRef>
                  <a:effectRef idx="0">
                    <a:schemeClr val="accent1"/>
                  </a:effectRef>
                  <a:fontRef idx="minor">
                    <a:schemeClr val="tx1"/>
                  </a:fontRef>
                </p:style>
              </p:cxnSp>
            </p:grpSp>
            <p:sp>
              <p:nvSpPr>
                <p:cNvPr id="316" name="円/楕円 315"/>
                <p:cNvSpPr/>
                <p:nvPr/>
              </p:nvSpPr>
              <p:spPr>
                <a:xfrm>
                  <a:off x="-1700752" y="2060848"/>
                  <a:ext cx="296088" cy="381586"/>
                </a:xfrm>
                <a:prstGeom prst="ellipse">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17" name="乗算記号 316"/>
                <p:cNvSpPr/>
                <p:nvPr/>
              </p:nvSpPr>
              <p:spPr>
                <a:xfrm>
                  <a:off x="-1974105" y="1421220"/>
                  <a:ext cx="921244" cy="820526"/>
                </a:xfrm>
                <a:prstGeom prst="mathMultiply">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18" name="円/楕円 317"/>
                <p:cNvSpPr/>
                <p:nvPr/>
              </p:nvSpPr>
              <p:spPr>
                <a:xfrm>
                  <a:off x="-1650069" y="1446897"/>
                  <a:ext cx="283459" cy="218308"/>
                </a:xfrm>
                <a:prstGeom prst="ellipse">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310" name="グループ化 309"/>
              <p:cNvGrpSpPr/>
              <p:nvPr/>
            </p:nvGrpSpPr>
            <p:grpSpPr>
              <a:xfrm>
                <a:off x="1475656" y="2030243"/>
                <a:ext cx="299228" cy="325199"/>
                <a:chOff x="2398274" y="2036115"/>
                <a:chExt cx="299228" cy="325199"/>
              </a:xfrm>
            </p:grpSpPr>
            <p:grpSp>
              <p:nvGrpSpPr>
                <p:cNvPr id="311" name="グループ化 310"/>
                <p:cNvGrpSpPr/>
                <p:nvPr/>
              </p:nvGrpSpPr>
              <p:grpSpPr>
                <a:xfrm>
                  <a:off x="2398274" y="2088337"/>
                  <a:ext cx="299228" cy="272977"/>
                  <a:chOff x="-1706332" y="766409"/>
                  <a:chExt cx="1702335" cy="1440159"/>
                </a:xfrm>
                <a:solidFill>
                  <a:srgbClr val="FF0000"/>
                </a:solidFill>
              </p:grpSpPr>
              <p:sp>
                <p:nvSpPr>
                  <p:cNvPr id="313" name="正方形/長方形 312"/>
                  <p:cNvSpPr/>
                  <p:nvPr/>
                </p:nvSpPr>
                <p:spPr>
                  <a:xfrm rot="3742024">
                    <a:off x="-2201814" y="1261891"/>
                    <a:ext cx="1440159" cy="44919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14" name="正方形/長方形 313"/>
                  <p:cNvSpPr/>
                  <p:nvPr/>
                </p:nvSpPr>
                <p:spPr>
                  <a:xfrm>
                    <a:off x="-1073784" y="1988840"/>
                    <a:ext cx="1069787" cy="216024"/>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312" name="正方形/長方形 311"/>
                <p:cNvSpPr/>
                <p:nvPr/>
              </p:nvSpPr>
              <p:spPr>
                <a:xfrm rot="3672799">
                  <a:off x="2382901" y="2131157"/>
                  <a:ext cx="267918" cy="7783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sp>
          <p:nvSpPr>
            <p:cNvPr id="230" name="正方形/長方形 229"/>
            <p:cNvSpPr/>
            <p:nvPr/>
          </p:nvSpPr>
          <p:spPr>
            <a:xfrm>
              <a:off x="5360898" y="4880408"/>
              <a:ext cx="2725851" cy="166646"/>
            </a:xfrm>
            <a:prstGeom prst="rect">
              <a:avLst/>
            </a:prstGeom>
            <a:solidFill>
              <a:srgbClr val="FFFF00">
                <a:alpha val="5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231" name="グループ化 230"/>
            <p:cNvGrpSpPr/>
            <p:nvPr/>
          </p:nvGrpSpPr>
          <p:grpSpPr>
            <a:xfrm>
              <a:off x="6530995" y="4538126"/>
              <a:ext cx="299228" cy="325199"/>
              <a:chOff x="2398274" y="2036115"/>
              <a:chExt cx="299228" cy="325199"/>
            </a:xfrm>
          </p:grpSpPr>
          <p:grpSp>
            <p:nvGrpSpPr>
              <p:cNvPr id="298" name="グループ化 297"/>
              <p:cNvGrpSpPr/>
              <p:nvPr/>
            </p:nvGrpSpPr>
            <p:grpSpPr>
              <a:xfrm>
                <a:off x="2398274" y="2088337"/>
                <a:ext cx="299228" cy="272977"/>
                <a:chOff x="-1706332" y="766409"/>
                <a:chExt cx="1702335" cy="1440159"/>
              </a:xfrm>
              <a:solidFill>
                <a:srgbClr val="FF0000"/>
              </a:solidFill>
            </p:grpSpPr>
            <p:sp>
              <p:nvSpPr>
                <p:cNvPr id="300" name="正方形/長方形 299"/>
                <p:cNvSpPr/>
                <p:nvPr/>
              </p:nvSpPr>
              <p:spPr>
                <a:xfrm rot="3742024">
                  <a:off x="-2201814" y="1261891"/>
                  <a:ext cx="1440159" cy="44919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01" name="正方形/長方形 300"/>
                <p:cNvSpPr/>
                <p:nvPr/>
              </p:nvSpPr>
              <p:spPr>
                <a:xfrm>
                  <a:off x="-1073784" y="1988840"/>
                  <a:ext cx="1069787" cy="216024"/>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299" name="正方形/長方形 298"/>
              <p:cNvSpPr/>
              <p:nvPr/>
            </p:nvSpPr>
            <p:spPr>
              <a:xfrm rot="3672799">
                <a:off x="2382901" y="2131157"/>
                <a:ext cx="267918" cy="7783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232" name="グループ化 231"/>
            <p:cNvGrpSpPr/>
            <p:nvPr/>
          </p:nvGrpSpPr>
          <p:grpSpPr>
            <a:xfrm>
              <a:off x="7441409" y="4541677"/>
              <a:ext cx="299228" cy="321648"/>
              <a:chOff x="2270476" y="5781175"/>
              <a:chExt cx="299228" cy="433133"/>
            </a:xfrm>
          </p:grpSpPr>
          <p:grpSp>
            <p:nvGrpSpPr>
              <p:cNvPr id="294" name="グループ化 293"/>
              <p:cNvGrpSpPr/>
              <p:nvPr/>
            </p:nvGrpSpPr>
            <p:grpSpPr>
              <a:xfrm>
                <a:off x="2270476" y="5846715"/>
                <a:ext cx="299228" cy="367593"/>
                <a:chOff x="-1706332" y="766409"/>
                <a:chExt cx="1702335" cy="1440159"/>
              </a:xfrm>
              <a:solidFill>
                <a:srgbClr val="FF0000"/>
              </a:solidFill>
            </p:grpSpPr>
            <p:sp>
              <p:nvSpPr>
                <p:cNvPr id="296" name="正方形/長方形 295"/>
                <p:cNvSpPr/>
                <p:nvPr/>
              </p:nvSpPr>
              <p:spPr>
                <a:xfrm rot="3742024">
                  <a:off x="-2201814" y="1261891"/>
                  <a:ext cx="1440159" cy="44919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97" name="正方形/長方形 296"/>
                <p:cNvSpPr/>
                <p:nvPr/>
              </p:nvSpPr>
              <p:spPr>
                <a:xfrm>
                  <a:off x="-1073784" y="1988840"/>
                  <a:ext cx="1069787" cy="216024"/>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295" name="正方形/長方形 294"/>
              <p:cNvSpPr/>
              <p:nvPr/>
            </p:nvSpPr>
            <p:spPr>
              <a:xfrm rot="3672799">
                <a:off x="2208328" y="5922648"/>
                <a:ext cx="360780" cy="7783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233" name="円/楕円 232"/>
            <p:cNvSpPr/>
            <p:nvPr/>
          </p:nvSpPr>
          <p:spPr>
            <a:xfrm>
              <a:off x="6214541" y="4681624"/>
              <a:ext cx="253640" cy="175829"/>
            </a:xfrm>
            <a:prstGeom prst="ellipse">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34" name="円/楕円 233"/>
            <p:cNvSpPr/>
            <p:nvPr/>
          </p:nvSpPr>
          <p:spPr>
            <a:xfrm>
              <a:off x="7045431" y="4681624"/>
              <a:ext cx="253640" cy="175829"/>
            </a:xfrm>
            <a:prstGeom prst="ellipse">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35" name="円/楕円 234"/>
            <p:cNvSpPr/>
            <p:nvPr/>
          </p:nvSpPr>
          <p:spPr>
            <a:xfrm>
              <a:off x="7798717" y="4704578"/>
              <a:ext cx="253640" cy="175829"/>
            </a:xfrm>
            <a:prstGeom prst="ellipse">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236" name="グループ化 235"/>
            <p:cNvGrpSpPr/>
            <p:nvPr/>
          </p:nvGrpSpPr>
          <p:grpSpPr>
            <a:xfrm>
              <a:off x="6240499" y="4006777"/>
              <a:ext cx="1093976" cy="609715"/>
              <a:chOff x="6240499" y="4006777"/>
              <a:chExt cx="1093976" cy="609715"/>
            </a:xfrm>
          </p:grpSpPr>
          <p:grpSp>
            <p:nvGrpSpPr>
              <p:cNvPr id="283" name="グループ化 282"/>
              <p:cNvGrpSpPr/>
              <p:nvPr/>
            </p:nvGrpSpPr>
            <p:grpSpPr>
              <a:xfrm>
                <a:off x="6723824" y="4044728"/>
                <a:ext cx="610651" cy="442007"/>
                <a:chOff x="7201709" y="4581128"/>
                <a:chExt cx="610651" cy="595210"/>
              </a:xfrm>
            </p:grpSpPr>
            <p:sp>
              <p:nvSpPr>
                <p:cNvPr id="292" name="右カーブ矢印 291"/>
                <p:cNvSpPr/>
                <p:nvPr/>
              </p:nvSpPr>
              <p:spPr>
                <a:xfrm>
                  <a:off x="7201709" y="4723048"/>
                  <a:ext cx="327196" cy="453290"/>
                </a:xfrm>
                <a:prstGeom prst="curvedRightArrow">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sp>
              <p:nvSpPr>
                <p:cNvPr id="293" name="星 5 292"/>
                <p:cNvSpPr/>
                <p:nvPr/>
              </p:nvSpPr>
              <p:spPr>
                <a:xfrm>
                  <a:off x="7593144" y="4581128"/>
                  <a:ext cx="219216" cy="283840"/>
                </a:xfrm>
                <a:prstGeom prst="star5">
                  <a:avLst/>
                </a:prstGeom>
                <a:no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284" name="グループ化 283"/>
              <p:cNvGrpSpPr/>
              <p:nvPr/>
            </p:nvGrpSpPr>
            <p:grpSpPr>
              <a:xfrm>
                <a:off x="6240499" y="4006777"/>
                <a:ext cx="507698" cy="609715"/>
                <a:chOff x="-3082840" y="1421220"/>
                <a:chExt cx="2029979" cy="2316268"/>
              </a:xfrm>
            </p:grpSpPr>
            <p:grpSp>
              <p:nvGrpSpPr>
                <p:cNvPr id="285" name="グループ化 284"/>
                <p:cNvGrpSpPr/>
                <p:nvPr/>
              </p:nvGrpSpPr>
              <p:grpSpPr>
                <a:xfrm>
                  <a:off x="-3082840" y="2323761"/>
                  <a:ext cx="1872208" cy="1413727"/>
                  <a:chOff x="-2124744" y="2805293"/>
                  <a:chExt cx="453426" cy="597274"/>
                </a:xfrm>
              </p:grpSpPr>
              <p:pic>
                <p:nvPicPr>
                  <p:cNvPr id="289" name="図 288" descr="抗体(モデル).png"/>
                  <p:cNvPicPr>
                    <a:picLocks noChangeAspect="1"/>
                  </p:cNvPicPr>
                  <p:nvPr/>
                </p:nvPicPr>
                <p:blipFill>
                  <a:blip r:embed="rId2" cstate="print"/>
                  <a:stretch>
                    <a:fillRect/>
                  </a:stretch>
                </p:blipFill>
                <p:spPr>
                  <a:xfrm>
                    <a:off x="-2124744" y="2963523"/>
                    <a:ext cx="453426" cy="439044"/>
                  </a:xfrm>
                  <a:prstGeom prst="rect">
                    <a:avLst/>
                  </a:prstGeom>
                </p:spPr>
              </p:pic>
              <p:sp>
                <p:nvSpPr>
                  <p:cNvPr id="290" name="円/楕円 289"/>
                  <p:cNvSpPr/>
                  <p:nvPr/>
                </p:nvSpPr>
                <p:spPr>
                  <a:xfrm>
                    <a:off x="-2006043" y="2905568"/>
                    <a:ext cx="216024" cy="161733"/>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291" name="直線コネクタ 290"/>
                  <p:cNvCxnSpPr>
                    <a:stCxn id="290" idx="0"/>
                  </p:cNvCxnSpPr>
                  <p:nvPr/>
                </p:nvCxnSpPr>
                <p:spPr>
                  <a:xfrm flipV="1">
                    <a:off x="-1898031" y="2805293"/>
                    <a:ext cx="108012" cy="100275"/>
                  </a:xfrm>
                  <a:prstGeom prst="line">
                    <a:avLst/>
                  </a:prstGeom>
                  <a:ln w="88900">
                    <a:solidFill>
                      <a:srgbClr val="FFFF00"/>
                    </a:solidFill>
                  </a:ln>
                </p:spPr>
                <p:style>
                  <a:lnRef idx="1">
                    <a:schemeClr val="accent1"/>
                  </a:lnRef>
                  <a:fillRef idx="0">
                    <a:schemeClr val="accent1"/>
                  </a:fillRef>
                  <a:effectRef idx="0">
                    <a:schemeClr val="accent1"/>
                  </a:effectRef>
                  <a:fontRef idx="minor">
                    <a:schemeClr val="tx1"/>
                  </a:fontRef>
                </p:style>
              </p:cxnSp>
            </p:grpSp>
            <p:sp>
              <p:nvSpPr>
                <p:cNvPr id="286" name="円/楕円 285"/>
                <p:cNvSpPr/>
                <p:nvPr/>
              </p:nvSpPr>
              <p:spPr>
                <a:xfrm>
                  <a:off x="-1700752" y="2060848"/>
                  <a:ext cx="296088" cy="381586"/>
                </a:xfrm>
                <a:prstGeom prst="ellipse">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87" name="乗算記号 286"/>
                <p:cNvSpPr/>
                <p:nvPr/>
              </p:nvSpPr>
              <p:spPr>
                <a:xfrm>
                  <a:off x="-1974105" y="1421220"/>
                  <a:ext cx="921244" cy="820526"/>
                </a:xfrm>
                <a:prstGeom prst="mathMultiply">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88" name="円/楕円 287"/>
                <p:cNvSpPr/>
                <p:nvPr/>
              </p:nvSpPr>
              <p:spPr>
                <a:xfrm>
                  <a:off x="-1650069" y="1446897"/>
                  <a:ext cx="283459" cy="218308"/>
                </a:xfrm>
                <a:prstGeom prst="ellipse">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grpSp>
          <p:nvGrpSpPr>
            <p:cNvPr id="237" name="グループ化 236"/>
            <p:cNvGrpSpPr/>
            <p:nvPr/>
          </p:nvGrpSpPr>
          <p:grpSpPr>
            <a:xfrm>
              <a:off x="5608377" y="4532254"/>
              <a:ext cx="299228" cy="325199"/>
              <a:chOff x="2398274" y="2036115"/>
              <a:chExt cx="299228" cy="325199"/>
            </a:xfrm>
          </p:grpSpPr>
          <p:grpSp>
            <p:nvGrpSpPr>
              <p:cNvPr id="279" name="グループ化 278"/>
              <p:cNvGrpSpPr/>
              <p:nvPr/>
            </p:nvGrpSpPr>
            <p:grpSpPr>
              <a:xfrm>
                <a:off x="2398274" y="2088337"/>
                <a:ext cx="299228" cy="272977"/>
                <a:chOff x="-1706332" y="766409"/>
                <a:chExt cx="1702335" cy="1440159"/>
              </a:xfrm>
              <a:solidFill>
                <a:srgbClr val="FF0000"/>
              </a:solidFill>
            </p:grpSpPr>
            <p:sp>
              <p:nvSpPr>
                <p:cNvPr id="281" name="正方形/長方形 280"/>
                <p:cNvSpPr/>
                <p:nvPr/>
              </p:nvSpPr>
              <p:spPr>
                <a:xfrm rot="3742024">
                  <a:off x="-2201814" y="1261891"/>
                  <a:ext cx="1440159" cy="44919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82" name="正方形/長方形 281"/>
                <p:cNvSpPr/>
                <p:nvPr/>
              </p:nvSpPr>
              <p:spPr>
                <a:xfrm>
                  <a:off x="-1073784" y="1988840"/>
                  <a:ext cx="1069787" cy="216024"/>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280" name="正方形/長方形 279"/>
              <p:cNvSpPr/>
              <p:nvPr/>
            </p:nvSpPr>
            <p:spPr>
              <a:xfrm rot="3672799">
                <a:off x="2382901" y="2131157"/>
                <a:ext cx="267918" cy="7783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pic>
          <p:nvPicPr>
            <p:cNvPr id="274" name="図 273" descr="抗体(モデル).png"/>
            <p:cNvPicPr>
              <a:picLocks noChangeAspect="1"/>
            </p:cNvPicPr>
            <p:nvPr/>
          </p:nvPicPr>
          <p:blipFill>
            <a:blip r:embed="rId2" cstate="print"/>
            <a:stretch>
              <a:fillRect/>
            </a:stretch>
          </p:blipFill>
          <p:spPr>
            <a:xfrm>
              <a:off x="7203977" y="4401020"/>
              <a:ext cx="468239" cy="273551"/>
            </a:xfrm>
            <a:prstGeom prst="rect">
              <a:avLst/>
            </a:prstGeom>
          </p:spPr>
        </p:pic>
        <p:pic>
          <p:nvPicPr>
            <p:cNvPr id="263" name="図 262" descr="抗体(モデル).png"/>
            <p:cNvPicPr>
              <a:picLocks noChangeAspect="1"/>
            </p:cNvPicPr>
            <p:nvPr/>
          </p:nvPicPr>
          <p:blipFill>
            <a:blip r:embed="rId2" cstate="print"/>
            <a:stretch>
              <a:fillRect/>
            </a:stretch>
          </p:blipFill>
          <p:spPr>
            <a:xfrm>
              <a:off x="5337007" y="4338136"/>
              <a:ext cx="468239" cy="273551"/>
            </a:xfrm>
            <a:prstGeom prst="rect">
              <a:avLst/>
            </a:prstGeom>
          </p:spPr>
        </p:pic>
        <p:pic>
          <p:nvPicPr>
            <p:cNvPr id="254" name="図 253" descr="抗体(モデル).png"/>
            <p:cNvPicPr>
              <a:picLocks noChangeAspect="1"/>
            </p:cNvPicPr>
            <p:nvPr/>
          </p:nvPicPr>
          <p:blipFill>
            <a:blip r:embed="rId2" cstate="print"/>
            <a:stretch>
              <a:fillRect/>
            </a:stretch>
          </p:blipFill>
          <p:spPr>
            <a:xfrm>
              <a:off x="2966907" y="4338137"/>
              <a:ext cx="468239" cy="273551"/>
            </a:xfrm>
            <a:prstGeom prst="rect">
              <a:avLst/>
            </a:prstGeom>
          </p:spPr>
        </p:pic>
        <p:pic>
          <p:nvPicPr>
            <p:cNvPr id="247" name="図 246" descr="抗体(モデル).png"/>
            <p:cNvPicPr>
              <a:picLocks noChangeAspect="1"/>
            </p:cNvPicPr>
            <p:nvPr/>
          </p:nvPicPr>
          <p:blipFill>
            <a:blip r:embed="rId2" cstate="print"/>
            <a:stretch>
              <a:fillRect/>
            </a:stretch>
          </p:blipFill>
          <p:spPr>
            <a:xfrm>
              <a:off x="1173580" y="4350651"/>
              <a:ext cx="468239" cy="273551"/>
            </a:xfrm>
            <a:prstGeom prst="rect">
              <a:avLst/>
            </a:prstGeom>
          </p:spPr>
        </p:pic>
      </p:grpSp>
    </p:spTree>
    <p:extLst>
      <p:ext uri="{BB962C8B-B14F-4D97-AF65-F5344CB8AC3E}">
        <p14:creationId xmlns:p14="http://schemas.microsoft.com/office/powerpoint/2010/main" val="426743909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ー 2"/>
          <p:cNvSpPr>
            <a:spLocks noGrp="1"/>
          </p:cNvSpPr>
          <p:nvPr>
            <p:ph idx="1"/>
          </p:nvPr>
        </p:nvSpPr>
        <p:spPr>
          <a:xfrm>
            <a:off x="107504" y="332656"/>
            <a:ext cx="9036496" cy="6192688"/>
          </a:xfrm>
        </p:spPr>
        <p:txBody>
          <a:bodyPr/>
          <a:lstStyle/>
          <a:p>
            <a:pPr marL="0" indent="0">
              <a:buNone/>
            </a:pPr>
            <a:r>
              <a:rPr lang="ja-JP" altLang="en-US" dirty="0" smtClean="0"/>
              <a:t>イムノクロマトにおけるメンブレンへの</a:t>
            </a:r>
            <a:endParaRPr lang="en-US" altLang="ja-JP" dirty="0" smtClean="0"/>
          </a:p>
          <a:p>
            <a:pPr marL="0" indent="0">
              <a:buNone/>
            </a:pPr>
            <a:r>
              <a:rPr lang="ja-JP" altLang="en-US" dirty="0" smtClean="0"/>
              <a:t>　　　　　　　　抗体の固定化の現状と問題点</a:t>
            </a:r>
            <a:endParaRPr lang="en-US" altLang="ja-JP" dirty="0" smtClean="0"/>
          </a:p>
          <a:p>
            <a:pPr marL="0" indent="0">
              <a:buNone/>
            </a:pPr>
            <a:endParaRPr lang="en-US" altLang="ja-JP" sz="2800" dirty="0" smtClean="0"/>
          </a:p>
          <a:p>
            <a:pPr marL="0" indent="0">
              <a:buNone/>
            </a:pPr>
            <a:r>
              <a:rPr lang="ja-JP" altLang="en-US" sz="2800" dirty="0" smtClean="0"/>
              <a:t>・固定化に疎水性相互作用、静電的相互作用などの</a:t>
            </a:r>
            <a:endParaRPr lang="en-US" altLang="ja-JP" sz="2800" dirty="0" smtClean="0"/>
          </a:p>
          <a:p>
            <a:pPr marL="0" indent="0">
              <a:buNone/>
            </a:pPr>
            <a:r>
              <a:rPr lang="ja-JP" altLang="en-US" sz="2800" dirty="0"/>
              <a:t>　</a:t>
            </a:r>
            <a:r>
              <a:rPr lang="ja-JP" altLang="en-US" sz="2800" dirty="0" smtClean="0"/>
              <a:t>物理吸着のみを用いている</a:t>
            </a:r>
            <a:endParaRPr lang="en-US" altLang="ja-JP" sz="2800" dirty="0" smtClean="0"/>
          </a:p>
          <a:p>
            <a:pPr marL="0" indent="0">
              <a:buNone/>
            </a:pPr>
            <a:r>
              <a:rPr lang="ja-JP" altLang="en-US" sz="2800" dirty="0" smtClean="0"/>
              <a:t>・非特異吸着をブロッキングにより抑えている</a:t>
            </a:r>
            <a:endParaRPr lang="en-US" altLang="ja-JP" sz="2800" dirty="0"/>
          </a:p>
        </p:txBody>
      </p:sp>
      <p:sp>
        <p:nvSpPr>
          <p:cNvPr id="8" name="正方形/長方形 7"/>
          <p:cNvSpPr/>
          <p:nvPr/>
        </p:nvSpPr>
        <p:spPr>
          <a:xfrm>
            <a:off x="107504" y="1601416"/>
            <a:ext cx="8848172" cy="5256584"/>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 name="右矢印 11"/>
          <p:cNvSpPr/>
          <p:nvPr/>
        </p:nvSpPr>
        <p:spPr>
          <a:xfrm>
            <a:off x="179512" y="3775680"/>
            <a:ext cx="576064" cy="72008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3" name="テキスト ボックス 12"/>
          <p:cNvSpPr txBox="1"/>
          <p:nvPr/>
        </p:nvSpPr>
        <p:spPr>
          <a:xfrm>
            <a:off x="899592" y="3775680"/>
            <a:ext cx="8056084" cy="3108543"/>
          </a:xfrm>
          <a:prstGeom prst="rect">
            <a:avLst/>
          </a:prstGeom>
          <a:noFill/>
        </p:spPr>
        <p:txBody>
          <a:bodyPr wrap="square" rtlCol="0">
            <a:spAutoFit/>
          </a:bodyPr>
          <a:lstStyle/>
          <a:p>
            <a:r>
              <a:rPr lang="ja-JP" altLang="en-US" sz="2800" dirty="0" smtClean="0"/>
              <a:t>①高濃度に抗体を塗布するが多くが失活状態にある</a:t>
            </a:r>
            <a:endParaRPr lang="en-US" altLang="ja-JP" sz="2800" dirty="0" smtClean="0"/>
          </a:p>
          <a:p>
            <a:r>
              <a:rPr lang="ja-JP" altLang="en-US" sz="2800" dirty="0" smtClean="0"/>
              <a:t>②素材が物理吸着しやすいものに限られる</a:t>
            </a:r>
            <a:endParaRPr lang="en-US" altLang="ja-JP" sz="2800" dirty="0" smtClean="0"/>
          </a:p>
          <a:p>
            <a:r>
              <a:rPr lang="ja-JP" altLang="en-US" sz="2800" dirty="0"/>
              <a:t>　</a:t>
            </a:r>
            <a:r>
              <a:rPr lang="ja-JP" altLang="en-US" sz="2800" dirty="0" smtClean="0"/>
              <a:t>　（ほぼニトロセルロースやナイロンに依存）</a:t>
            </a:r>
            <a:endParaRPr lang="en-US" altLang="ja-JP" sz="2800" dirty="0" smtClean="0"/>
          </a:p>
          <a:p>
            <a:r>
              <a:rPr lang="ja-JP" altLang="en-US" sz="2800" dirty="0"/>
              <a:t>③</a:t>
            </a:r>
            <a:r>
              <a:rPr kumimoji="1" lang="ja-JP" altLang="en-US" sz="2800" dirty="0" smtClean="0"/>
              <a:t>そのため対象外のものも非特異に</a:t>
            </a:r>
            <a:endParaRPr kumimoji="1" lang="en-US" altLang="ja-JP" sz="2800" dirty="0" smtClean="0"/>
          </a:p>
          <a:p>
            <a:r>
              <a:rPr lang="ja-JP" altLang="en-US" sz="2800" dirty="0"/>
              <a:t>　</a:t>
            </a:r>
            <a:r>
              <a:rPr lang="ja-JP" altLang="en-US" sz="2800" dirty="0" smtClean="0"/>
              <a:t>　</a:t>
            </a:r>
            <a:r>
              <a:rPr kumimoji="1" lang="ja-JP" altLang="en-US" sz="2800" dirty="0" smtClean="0"/>
              <a:t>吸着しやすく、</a:t>
            </a:r>
            <a:r>
              <a:rPr lang="ja-JP" altLang="en-US" sz="2800" dirty="0" smtClean="0"/>
              <a:t>誤診</a:t>
            </a:r>
            <a:r>
              <a:rPr lang="ja-JP" altLang="en-US" sz="2800" dirty="0"/>
              <a:t>や</a:t>
            </a:r>
            <a:r>
              <a:rPr lang="ja-JP" altLang="en-US" sz="2800" dirty="0" smtClean="0"/>
              <a:t>感度の低下につながる</a:t>
            </a:r>
            <a:endParaRPr lang="en-US" altLang="ja-JP" sz="2800" dirty="0" smtClean="0"/>
          </a:p>
          <a:p>
            <a:r>
              <a:rPr lang="ja-JP" altLang="en-US" sz="2800" dirty="0"/>
              <a:t>④</a:t>
            </a:r>
            <a:r>
              <a:rPr kumimoji="1" lang="ja-JP" altLang="en-US" sz="2800" dirty="0" smtClean="0"/>
              <a:t>ブロッキングはプレートや対象によって</a:t>
            </a:r>
            <a:endParaRPr kumimoji="1" lang="en-US" altLang="ja-JP" sz="2800" dirty="0" smtClean="0"/>
          </a:p>
          <a:p>
            <a:r>
              <a:rPr kumimoji="1" lang="ja-JP" altLang="en-US" sz="2800" dirty="0" smtClean="0"/>
              <a:t>　最適条件化がかわり難しい</a:t>
            </a:r>
            <a:endParaRPr kumimoji="1" lang="ja-JP" altLang="en-US" sz="2800" dirty="0"/>
          </a:p>
        </p:txBody>
      </p:sp>
    </p:spTree>
    <p:extLst>
      <p:ext uri="{BB962C8B-B14F-4D97-AF65-F5344CB8AC3E}">
        <p14:creationId xmlns:p14="http://schemas.microsoft.com/office/powerpoint/2010/main" val="2165336266"/>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グラフ 2"/>
          <p:cNvGraphicFramePr>
            <a:graphicFrameLocks/>
          </p:cNvGraphicFramePr>
          <p:nvPr>
            <p:extLst>
              <p:ext uri="{D42A27DB-BD31-4B8C-83A1-F6EECF244321}">
                <p14:modId xmlns:p14="http://schemas.microsoft.com/office/powerpoint/2010/main" val="1492666804"/>
              </p:ext>
            </p:extLst>
          </p:nvPr>
        </p:nvGraphicFramePr>
        <p:xfrm>
          <a:off x="1043608" y="332656"/>
          <a:ext cx="7344816" cy="3456384"/>
        </p:xfrm>
        <a:graphic>
          <a:graphicData uri="http://schemas.openxmlformats.org/drawingml/2006/chart">
            <c:chart xmlns:c="http://schemas.openxmlformats.org/drawingml/2006/chart" xmlns:r="http://schemas.openxmlformats.org/officeDocument/2006/relationships" r:id="rId2"/>
          </a:graphicData>
        </a:graphic>
      </p:graphicFrame>
      <p:sp>
        <p:nvSpPr>
          <p:cNvPr id="5" name="テキスト ボックス 4"/>
          <p:cNvSpPr txBox="1"/>
          <p:nvPr/>
        </p:nvSpPr>
        <p:spPr>
          <a:xfrm>
            <a:off x="107504" y="3933056"/>
            <a:ext cx="9361040" cy="2554545"/>
          </a:xfrm>
          <a:prstGeom prst="rect">
            <a:avLst/>
          </a:prstGeom>
          <a:noFill/>
        </p:spPr>
        <p:txBody>
          <a:bodyPr wrap="square" rtlCol="0">
            <a:spAutoFit/>
          </a:bodyPr>
          <a:lstStyle/>
          <a:p>
            <a:r>
              <a:rPr kumimoji="1" lang="ja-JP" altLang="en-US" sz="2000" dirty="0" smtClean="0"/>
              <a:t>・　抗原濃度</a:t>
            </a:r>
            <a:r>
              <a:rPr kumimoji="1" lang="en-US" altLang="ja-JP" sz="2000" dirty="0" smtClean="0"/>
              <a:t>50ng/ml</a:t>
            </a:r>
            <a:r>
              <a:rPr kumimoji="1" lang="ja-JP" altLang="en-US" sz="2000" dirty="0" smtClean="0"/>
              <a:t>に、はっきりとしたピークがあり、抗体濃度</a:t>
            </a:r>
            <a:r>
              <a:rPr kumimoji="1" lang="en-US" altLang="ja-JP" sz="2000" dirty="0" smtClean="0"/>
              <a:t>1μg/ml </a:t>
            </a:r>
          </a:p>
          <a:p>
            <a:r>
              <a:rPr lang="ja-JP" altLang="en-US" sz="2000" dirty="0"/>
              <a:t>　 ストレプトアビジン標識</a:t>
            </a:r>
            <a:r>
              <a:rPr lang="ja-JP" altLang="en-US" sz="2000" dirty="0" smtClean="0"/>
              <a:t>アルカリフォスファターゼ</a:t>
            </a:r>
            <a:r>
              <a:rPr lang="en-US" altLang="ja-JP" sz="2000" dirty="0" smtClean="0"/>
              <a:t>200ng/ml</a:t>
            </a:r>
            <a:r>
              <a:rPr lang="ja-JP" altLang="en-US" sz="2000" dirty="0" smtClean="0"/>
              <a:t>の条件においては</a:t>
            </a:r>
            <a:endParaRPr lang="en-US" altLang="ja-JP" sz="2000" dirty="0" smtClean="0"/>
          </a:p>
          <a:p>
            <a:r>
              <a:rPr kumimoji="1" lang="ja-JP" altLang="en-US" sz="2000" dirty="0"/>
              <a:t>　</a:t>
            </a:r>
            <a:r>
              <a:rPr kumimoji="1" lang="en-US" altLang="ja-JP" sz="2000" dirty="0" smtClean="0"/>
              <a:t>50ng/ml</a:t>
            </a:r>
            <a:r>
              <a:rPr lang="ja-JP" altLang="en-US" sz="2000" dirty="0" smtClean="0"/>
              <a:t>でコンプレックスが多くでき、固定化されることが確認された</a:t>
            </a:r>
            <a:endParaRPr lang="en-US" altLang="ja-JP" sz="2000" dirty="0" smtClean="0"/>
          </a:p>
          <a:p>
            <a:endParaRPr lang="en-US" altLang="ja-JP" sz="2000" dirty="0" smtClean="0"/>
          </a:p>
          <a:p>
            <a:r>
              <a:rPr lang="ja-JP" altLang="en-US" sz="2000" dirty="0" smtClean="0"/>
              <a:t>・　抗体濃度を互いに最適条件にした場合、段階的に抗体等加えていく方法に比べ、</a:t>
            </a:r>
            <a:r>
              <a:rPr lang="en-US" altLang="ja-JP" sz="2000" dirty="0" smtClean="0"/>
              <a:t>1Step</a:t>
            </a:r>
            <a:r>
              <a:rPr lang="ja-JP" altLang="en-US" sz="2000" dirty="0" smtClean="0"/>
              <a:t>でコンプレックスを加える方法の方がより感度が高く、また抗体量も</a:t>
            </a:r>
            <a:endParaRPr lang="en-US" altLang="ja-JP" sz="2000" dirty="0" smtClean="0"/>
          </a:p>
          <a:p>
            <a:r>
              <a:rPr lang="ja-JP" altLang="en-US" sz="2000" dirty="0" smtClean="0"/>
              <a:t>少なく済むと考えられる</a:t>
            </a:r>
            <a:endParaRPr lang="en-US" altLang="ja-JP" sz="2000" dirty="0" smtClean="0"/>
          </a:p>
          <a:p>
            <a:endParaRPr kumimoji="1" lang="en-US" altLang="ja-JP" sz="2000" dirty="0"/>
          </a:p>
        </p:txBody>
      </p:sp>
      <p:sp>
        <p:nvSpPr>
          <p:cNvPr id="7" name="正方形/長方形 6"/>
          <p:cNvSpPr/>
          <p:nvPr/>
        </p:nvSpPr>
        <p:spPr>
          <a:xfrm>
            <a:off x="0" y="3933056"/>
            <a:ext cx="9036496" cy="2232248"/>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852077674"/>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p:cNvSpPr txBox="1"/>
          <p:nvPr/>
        </p:nvSpPr>
        <p:spPr>
          <a:xfrm>
            <a:off x="57353" y="0"/>
            <a:ext cx="3888432" cy="707886"/>
          </a:xfrm>
          <a:prstGeom prst="rect">
            <a:avLst/>
          </a:prstGeom>
          <a:noFill/>
        </p:spPr>
        <p:txBody>
          <a:bodyPr wrap="square" rtlCol="0">
            <a:spAutoFit/>
          </a:bodyPr>
          <a:lstStyle/>
          <a:p>
            <a:r>
              <a:rPr kumimoji="1" lang="ja-JP" altLang="en-US" sz="4000" dirty="0" smtClean="0"/>
              <a:t>まとめ</a:t>
            </a:r>
            <a:endParaRPr kumimoji="1" lang="ja-JP" altLang="en-US" sz="4000" dirty="0"/>
          </a:p>
        </p:txBody>
      </p:sp>
      <p:sp>
        <p:nvSpPr>
          <p:cNvPr id="3" name="テキスト ボックス 2"/>
          <p:cNvSpPr txBox="1"/>
          <p:nvPr/>
        </p:nvSpPr>
        <p:spPr>
          <a:xfrm>
            <a:off x="57353" y="707886"/>
            <a:ext cx="9915247" cy="4647426"/>
          </a:xfrm>
          <a:prstGeom prst="rect">
            <a:avLst/>
          </a:prstGeom>
          <a:noFill/>
        </p:spPr>
        <p:txBody>
          <a:bodyPr wrap="square" rtlCol="0">
            <a:spAutoFit/>
          </a:bodyPr>
          <a:lstStyle/>
          <a:p>
            <a:r>
              <a:rPr lang="ja-JP" altLang="en-US" sz="2400" dirty="0" smtClean="0"/>
              <a:t>・</a:t>
            </a:r>
            <a:r>
              <a:rPr lang="en-US" altLang="ja-JP" sz="2400" dirty="0" smtClean="0"/>
              <a:t>UV</a:t>
            </a:r>
            <a:r>
              <a:rPr lang="ja-JP" altLang="en-US" sz="2400" dirty="0" smtClean="0"/>
              <a:t>照射が</a:t>
            </a:r>
            <a:r>
              <a:rPr lang="en-US" altLang="ja-JP" sz="2400" dirty="0" smtClean="0"/>
              <a:t>DNA</a:t>
            </a:r>
            <a:r>
              <a:rPr lang="ja-JP" altLang="en-US" sz="2400" dirty="0" smtClean="0"/>
              <a:t>の固定化十分効果的な操作であると確認できた</a:t>
            </a:r>
            <a:endParaRPr lang="en-US" altLang="ja-JP" sz="2400" dirty="0" smtClean="0"/>
          </a:p>
          <a:p>
            <a:endParaRPr kumimoji="1" lang="en-US" altLang="ja-JP" sz="2400" dirty="0" smtClean="0"/>
          </a:p>
          <a:p>
            <a:r>
              <a:rPr kumimoji="1" lang="ja-JP" altLang="en-US" sz="2400" dirty="0" smtClean="0"/>
              <a:t>・</a:t>
            </a:r>
            <a:r>
              <a:rPr kumimoji="1" lang="en-US" altLang="ja-JP" sz="2400" dirty="0" smtClean="0"/>
              <a:t>UV</a:t>
            </a:r>
            <a:r>
              <a:rPr kumimoji="1" lang="ja-JP" altLang="en-US" sz="2400" dirty="0" smtClean="0"/>
              <a:t>照射による</a:t>
            </a:r>
            <a:r>
              <a:rPr kumimoji="1" lang="en-US" altLang="ja-JP" sz="2400" dirty="0" smtClean="0"/>
              <a:t>DNA</a:t>
            </a:r>
            <a:r>
              <a:rPr kumimoji="1" lang="ja-JP" altLang="en-US" sz="2400" dirty="0" smtClean="0"/>
              <a:t>の固定化において、タンパク等の非特異吸着が</a:t>
            </a:r>
            <a:endParaRPr kumimoji="1" lang="en-US" altLang="ja-JP" sz="2400" dirty="0" smtClean="0"/>
          </a:p>
          <a:p>
            <a:r>
              <a:rPr kumimoji="1" lang="ja-JP" altLang="en-US" sz="2400" dirty="0" smtClean="0"/>
              <a:t>　極端に少なく、また固定化量も最も多い</a:t>
            </a:r>
            <a:r>
              <a:rPr kumimoji="1" lang="en-US" altLang="ja-JP" sz="2400" dirty="0" smtClean="0"/>
              <a:t>Hydrophilic PVDF</a:t>
            </a:r>
            <a:r>
              <a:rPr kumimoji="1" lang="ja-JP" altLang="en-US" sz="2400" dirty="0" smtClean="0"/>
              <a:t>が</a:t>
            </a:r>
            <a:endParaRPr kumimoji="1" lang="en-US" altLang="ja-JP" sz="2400" dirty="0" smtClean="0"/>
          </a:p>
          <a:p>
            <a:r>
              <a:rPr lang="ja-JP" altLang="en-US" sz="2400" dirty="0"/>
              <a:t>　</a:t>
            </a:r>
            <a:r>
              <a:rPr kumimoji="1" lang="ja-JP" altLang="en-US" sz="2400" dirty="0" smtClean="0"/>
              <a:t>適している</a:t>
            </a:r>
            <a:r>
              <a:rPr lang="ja-JP" altLang="en-US" sz="2400" dirty="0" smtClean="0"/>
              <a:t>と考えられる</a:t>
            </a:r>
            <a:endParaRPr lang="en-US" altLang="ja-JP" sz="2400" dirty="0" smtClean="0"/>
          </a:p>
          <a:p>
            <a:endParaRPr kumimoji="1" lang="en-US" altLang="ja-JP" sz="2400" dirty="0"/>
          </a:p>
          <a:p>
            <a:r>
              <a:rPr lang="ja-JP" altLang="en-US" sz="2400" dirty="0" smtClean="0"/>
              <a:t>・</a:t>
            </a:r>
            <a:r>
              <a:rPr lang="en-US" altLang="ja-JP" sz="2400" dirty="0" smtClean="0"/>
              <a:t>Hydrophilic PVDF</a:t>
            </a:r>
            <a:r>
              <a:rPr lang="ja-JP" altLang="en-US" sz="2400" dirty="0" smtClean="0"/>
              <a:t>はイムノクロマトの抗体固定化の従来法（物理吸着）、</a:t>
            </a:r>
            <a:endParaRPr lang="en-US" altLang="ja-JP" sz="2400" dirty="0" smtClean="0"/>
          </a:p>
          <a:p>
            <a:r>
              <a:rPr lang="ja-JP" altLang="en-US" sz="2400" dirty="0"/>
              <a:t>　</a:t>
            </a:r>
            <a:r>
              <a:rPr lang="ja-JP" altLang="en-US" sz="2400" dirty="0" smtClean="0"/>
              <a:t>また従来の</a:t>
            </a:r>
            <a:r>
              <a:rPr kumimoji="1" lang="en-US" altLang="ja-JP" sz="2400" dirty="0" smtClean="0"/>
              <a:t>Nitrocellulose</a:t>
            </a:r>
            <a:r>
              <a:rPr lang="ja-JP" altLang="en-US" sz="2000" dirty="0" smtClean="0"/>
              <a:t>を用いるよりも高感度に抗原検出を行えると</a:t>
            </a:r>
            <a:endParaRPr lang="en-US" altLang="ja-JP" sz="2000" dirty="0" smtClean="0"/>
          </a:p>
          <a:p>
            <a:r>
              <a:rPr lang="ja-JP" altLang="en-US" sz="2000" dirty="0"/>
              <a:t>　</a:t>
            </a:r>
            <a:r>
              <a:rPr lang="ja-JP" altLang="en-US" sz="2000" dirty="0" smtClean="0"/>
              <a:t>考えられる</a:t>
            </a:r>
            <a:endParaRPr lang="en-US" altLang="ja-JP" sz="2000" dirty="0" smtClean="0"/>
          </a:p>
          <a:p>
            <a:endParaRPr kumimoji="1" lang="en-US" altLang="ja-JP" sz="2000" dirty="0"/>
          </a:p>
          <a:p>
            <a:r>
              <a:rPr lang="ja-JP" altLang="en-US" sz="2000" dirty="0" smtClean="0"/>
              <a:t>・また、</a:t>
            </a:r>
            <a:r>
              <a:rPr lang="en-US" altLang="ja-JP" sz="2000" dirty="0" smtClean="0"/>
              <a:t>DNA</a:t>
            </a:r>
            <a:r>
              <a:rPr lang="ja-JP" altLang="en-US" sz="2000" dirty="0" smtClean="0"/>
              <a:t>を介して抗体が固定化できることにより、</a:t>
            </a:r>
            <a:r>
              <a:rPr lang="en-US" altLang="ja-JP" sz="2000" dirty="0" smtClean="0"/>
              <a:t>1Step</a:t>
            </a:r>
            <a:r>
              <a:rPr lang="ja-JP" altLang="en-US" sz="2000" dirty="0" smtClean="0"/>
              <a:t>の系をイムノクロマトで</a:t>
            </a:r>
            <a:endParaRPr lang="en-US" altLang="ja-JP" sz="2000" dirty="0" smtClean="0"/>
          </a:p>
          <a:p>
            <a:r>
              <a:rPr lang="ja-JP" altLang="en-US" sz="2000" dirty="0" smtClean="0"/>
              <a:t>　実現でき、検体内で抗体抗原反応が行えるため、段階的に反応</a:t>
            </a:r>
            <a:r>
              <a:rPr kumimoji="1" lang="ja-JP" altLang="en-US" sz="2000" dirty="0" smtClean="0"/>
              <a:t>させるより、</a:t>
            </a:r>
            <a:endParaRPr kumimoji="1" lang="en-US" altLang="ja-JP" sz="2000" dirty="0" smtClean="0"/>
          </a:p>
          <a:p>
            <a:r>
              <a:rPr lang="ja-JP" altLang="en-US" sz="2000" dirty="0"/>
              <a:t>　</a:t>
            </a:r>
            <a:r>
              <a:rPr lang="ja-JP" altLang="en-US" sz="2000" dirty="0" smtClean="0"/>
              <a:t>コンプレックスができやすいため、感度をあげることができると考えられる</a:t>
            </a:r>
            <a:endParaRPr kumimoji="1" lang="en-US" altLang="ja-JP" sz="2400" dirty="0" smtClean="0"/>
          </a:p>
        </p:txBody>
      </p:sp>
    </p:spTree>
    <p:extLst>
      <p:ext uri="{BB962C8B-B14F-4D97-AF65-F5344CB8AC3E}">
        <p14:creationId xmlns:p14="http://schemas.microsoft.com/office/powerpoint/2010/main" val="414115846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テキスト ボックス 2"/>
          <p:cNvSpPr txBox="1"/>
          <p:nvPr/>
        </p:nvSpPr>
        <p:spPr>
          <a:xfrm>
            <a:off x="323528" y="1196752"/>
            <a:ext cx="8352928" cy="1477328"/>
          </a:xfrm>
          <a:prstGeom prst="rect">
            <a:avLst/>
          </a:prstGeom>
          <a:noFill/>
        </p:spPr>
        <p:txBody>
          <a:bodyPr wrap="square" rtlCol="0">
            <a:spAutoFit/>
          </a:bodyPr>
          <a:lstStyle/>
          <a:p>
            <a:r>
              <a:rPr kumimoji="1" lang="ja-JP" altLang="en-US" dirty="0" smtClean="0"/>
              <a:t>タグ</a:t>
            </a:r>
            <a:r>
              <a:rPr kumimoji="1" lang="en-US" altLang="ja-JP" dirty="0" smtClean="0"/>
              <a:t>DNA</a:t>
            </a:r>
            <a:r>
              <a:rPr kumimoji="1" lang="ja-JP" altLang="en-US" dirty="0" smtClean="0"/>
              <a:t>（</a:t>
            </a:r>
            <a:r>
              <a:rPr lang="ja-JP" altLang="en-US" dirty="0"/>
              <a:t>一本鎖の</a:t>
            </a:r>
            <a:r>
              <a:rPr lang="en-US" altLang="ja-JP" dirty="0"/>
              <a:t>DNA</a:t>
            </a:r>
            <a:r>
              <a:rPr lang="ja-JP" altLang="en-US" dirty="0"/>
              <a:t>配列の中でも、相互配列との親和力、選択性が高く、クロスハイブリダイゼーションが</a:t>
            </a:r>
            <a:r>
              <a:rPr lang="ja-JP" altLang="en-US" dirty="0" smtClean="0"/>
              <a:t>抑えられるよう合成された</a:t>
            </a:r>
            <a:r>
              <a:rPr lang="en-US" altLang="ja-JP" dirty="0" smtClean="0"/>
              <a:t>DNA</a:t>
            </a:r>
            <a:r>
              <a:rPr lang="ja-JP" altLang="en-US" dirty="0" smtClean="0"/>
              <a:t>配列</a:t>
            </a:r>
            <a:r>
              <a:rPr kumimoji="1" lang="ja-JP" altLang="en-US" dirty="0" smtClean="0"/>
              <a:t>）を</a:t>
            </a:r>
            <a:r>
              <a:rPr kumimoji="1" lang="en-US" altLang="ja-JP" dirty="0" smtClean="0"/>
              <a:t>PCR</a:t>
            </a:r>
            <a:r>
              <a:rPr lang="ja-JP" altLang="en-US" dirty="0" smtClean="0"/>
              <a:t>プライマーに結合させ、その増幅産物をタグ</a:t>
            </a:r>
            <a:r>
              <a:rPr lang="en-US" altLang="ja-JP" dirty="0" smtClean="0"/>
              <a:t>DNA</a:t>
            </a:r>
            <a:r>
              <a:rPr lang="ja-JP" altLang="en-US" dirty="0" smtClean="0"/>
              <a:t>と相補なオリゴ</a:t>
            </a:r>
            <a:r>
              <a:rPr lang="en-US" altLang="ja-JP" dirty="0" smtClean="0"/>
              <a:t>DNA</a:t>
            </a:r>
            <a:r>
              <a:rPr lang="ja-JP" altLang="en-US" dirty="0" smtClean="0"/>
              <a:t>をライン状にプリントしたメンブレンストリップに展開し、一本鎖</a:t>
            </a:r>
            <a:r>
              <a:rPr lang="en-US" altLang="ja-JP" dirty="0" smtClean="0"/>
              <a:t>DNA</a:t>
            </a:r>
            <a:r>
              <a:rPr lang="ja-JP" altLang="en-US" dirty="0" smtClean="0"/>
              <a:t>同士のハイブリダイゼーションでトラップ検出するという遺伝子検査方法（</a:t>
            </a:r>
            <a:r>
              <a:rPr lang="en-US" altLang="ja-JP" dirty="0" smtClean="0"/>
              <a:t>STH</a:t>
            </a:r>
            <a:r>
              <a:rPr lang="ja-JP" altLang="en-US" dirty="0" smtClean="0"/>
              <a:t>－</a:t>
            </a:r>
            <a:r>
              <a:rPr lang="en-US" altLang="ja-JP" dirty="0" smtClean="0"/>
              <a:t>PAS</a:t>
            </a:r>
            <a:r>
              <a:rPr lang="ja-JP" altLang="en-US" dirty="0" smtClean="0"/>
              <a:t>法）が開発された。</a:t>
            </a:r>
            <a:endParaRPr lang="en-US" altLang="ja-JP" dirty="0" smtClean="0"/>
          </a:p>
        </p:txBody>
      </p:sp>
      <p:sp>
        <p:nvSpPr>
          <p:cNvPr id="4" name="下矢印 3"/>
          <p:cNvSpPr/>
          <p:nvPr/>
        </p:nvSpPr>
        <p:spPr>
          <a:xfrm>
            <a:off x="3707904" y="3003049"/>
            <a:ext cx="1224136" cy="936104"/>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 name="正方形/長方形 4"/>
          <p:cNvSpPr/>
          <p:nvPr/>
        </p:nvSpPr>
        <p:spPr>
          <a:xfrm>
            <a:off x="323528" y="1052736"/>
            <a:ext cx="8496944" cy="172819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 name="テキスト ボックス 5"/>
          <p:cNvSpPr txBox="1"/>
          <p:nvPr/>
        </p:nvSpPr>
        <p:spPr>
          <a:xfrm>
            <a:off x="365964" y="3963416"/>
            <a:ext cx="8454508" cy="1384995"/>
          </a:xfrm>
          <a:prstGeom prst="rect">
            <a:avLst/>
          </a:prstGeom>
          <a:noFill/>
        </p:spPr>
        <p:txBody>
          <a:bodyPr wrap="square" rtlCol="0">
            <a:spAutoFit/>
          </a:bodyPr>
          <a:lstStyle/>
          <a:p>
            <a:pPr algn="ctr"/>
            <a:r>
              <a:rPr kumimoji="1" lang="ja-JP" altLang="en-US" sz="2800" dirty="0" smtClean="0"/>
              <a:t>このタグを抗体にも導入できればメンブレン上に</a:t>
            </a:r>
            <a:endParaRPr kumimoji="1" lang="en-US" altLang="ja-JP" sz="2800" dirty="0" smtClean="0"/>
          </a:p>
          <a:p>
            <a:pPr algn="ctr"/>
            <a:r>
              <a:rPr kumimoji="1" lang="ja-JP" altLang="en-US" sz="2800" dirty="0" smtClean="0"/>
              <a:t>間接的に固定化でき、より高感度で、</a:t>
            </a:r>
            <a:r>
              <a:rPr lang="ja-JP" altLang="en-US" sz="2800" dirty="0" smtClean="0"/>
              <a:t>正確な</a:t>
            </a:r>
            <a:r>
              <a:rPr kumimoji="1" lang="ja-JP" altLang="en-US" sz="2800" dirty="0" smtClean="0"/>
              <a:t>診断が</a:t>
            </a:r>
            <a:endParaRPr kumimoji="1" lang="en-US" altLang="ja-JP" sz="2800" dirty="0" smtClean="0"/>
          </a:p>
          <a:p>
            <a:pPr algn="ctr"/>
            <a:r>
              <a:rPr kumimoji="1" lang="ja-JP" altLang="en-US" sz="2800" dirty="0" smtClean="0"/>
              <a:t>出来るのではないか？</a:t>
            </a:r>
            <a:endParaRPr kumimoji="1" lang="en-US" altLang="ja-JP" sz="2800" dirty="0" smtClean="0"/>
          </a:p>
        </p:txBody>
      </p:sp>
    </p:spTree>
    <p:extLst>
      <p:ext uri="{BB962C8B-B14F-4D97-AF65-F5344CB8AC3E}">
        <p14:creationId xmlns:p14="http://schemas.microsoft.com/office/powerpoint/2010/main" val="190036940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0" y="-315416"/>
            <a:ext cx="9036496" cy="1440160"/>
          </a:xfrm>
        </p:spPr>
        <p:txBody>
          <a:bodyPr>
            <a:normAutofit/>
          </a:bodyPr>
          <a:lstStyle/>
          <a:p>
            <a:r>
              <a:rPr kumimoji="1" lang="en-US" altLang="ja-JP" sz="3600" u="sng" dirty="0" smtClean="0"/>
              <a:t>STH</a:t>
            </a:r>
            <a:r>
              <a:rPr lang="ja-JP" altLang="en-US" sz="3600" u="sng" dirty="0"/>
              <a:t>法（一本鎖タグ付き遺伝子増幅検査技術）</a:t>
            </a:r>
            <a:endParaRPr kumimoji="1" lang="ja-JP" altLang="en-US" sz="3600" u="sng" dirty="0"/>
          </a:p>
        </p:txBody>
      </p:sp>
      <p:sp>
        <p:nvSpPr>
          <p:cNvPr id="3" name="コンテンツ プレースホルダー 2"/>
          <p:cNvSpPr>
            <a:spLocks noGrp="1"/>
          </p:cNvSpPr>
          <p:nvPr>
            <p:ph idx="1"/>
          </p:nvPr>
        </p:nvSpPr>
        <p:spPr>
          <a:xfrm>
            <a:off x="137660" y="476672"/>
            <a:ext cx="8784976" cy="4608512"/>
          </a:xfrm>
        </p:spPr>
        <p:txBody>
          <a:bodyPr>
            <a:normAutofit/>
          </a:bodyPr>
          <a:lstStyle/>
          <a:p>
            <a:pPr marL="0" indent="0">
              <a:buNone/>
            </a:pPr>
            <a:r>
              <a:rPr kumimoji="1" lang="ja-JP" altLang="en-US" sz="2800" b="1" dirty="0" smtClean="0"/>
              <a:t>　</a:t>
            </a:r>
            <a:endParaRPr kumimoji="1" lang="en-US" altLang="ja-JP" sz="2800" b="1" dirty="0" smtClean="0"/>
          </a:p>
          <a:p>
            <a:pPr marL="0" indent="0">
              <a:buNone/>
            </a:pPr>
            <a:r>
              <a:rPr kumimoji="1" lang="ja-JP" altLang="en-US" sz="2800" b="1" dirty="0" smtClean="0"/>
              <a:t>　特長</a:t>
            </a:r>
            <a:r>
              <a:rPr lang="ja-JP" altLang="en-US" sz="2800" dirty="0"/>
              <a:t>　</a:t>
            </a:r>
            <a:r>
              <a:rPr lang="ja-JP" altLang="en-US" sz="2800" dirty="0" smtClean="0"/>
              <a:t>　</a:t>
            </a:r>
            <a:r>
              <a:rPr kumimoji="1" lang="ja-JP" altLang="en-US" sz="2800" dirty="0" smtClean="0"/>
              <a:t>スペーサーを介して</a:t>
            </a:r>
            <a:r>
              <a:rPr kumimoji="1" lang="en-US" altLang="ja-JP" sz="2800" dirty="0" smtClean="0"/>
              <a:t>PCR</a:t>
            </a:r>
            <a:r>
              <a:rPr lang="ja-JP" altLang="en-US" sz="2800" dirty="0" smtClean="0"/>
              <a:t>プローブと</a:t>
            </a:r>
            <a:r>
              <a:rPr kumimoji="1" lang="ja-JP" altLang="en-US" sz="2800" dirty="0" smtClean="0"/>
              <a:t>タグ</a:t>
            </a:r>
            <a:r>
              <a:rPr kumimoji="1" lang="en-US" altLang="ja-JP" sz="2800" dirty="0" smtClean="0"/>
              <a:t>DNA</a:t>
            </a:r>
            <a:r>
              <a:rPr kumimoji="1" lang="ja-JP" altLang="en-US" sz="2800" dirty="0" smtClean="0"/>
              <a:t>を</a:t>
            </a:r>
            <a:endParaRPr kumimoji="1" lang="en-US" altLang="ja-JP" sz="2800" dirty="0" smtClean="0"/>
          </a:p>
          <a:p>
            <a:pPr marL="0" indent="0" algn="ctr">
              <a:buNone/>
            </a:pPr>
            <a:r>
              <a:rPr kumimoji="1" lang="ja-JP" altLang="en-US" sz="2800" dirty="0" smtClean="0"/>
              <a:t>　　　結合させそのタグ</a:t>
            </a:r>
            <a:r>
              <a:rPr kumimoji="1" lang="en-US" altLang="ja-JP" sz="2800" dirty="0" smtClean="0"/>
              <a:t>DNA</a:t>
            </a:r>
            <a:r>
              <a:rPr kumimoji="1" lang="ja-JP" altLang="en-US" sz="2800" dirty="0" smtClean="0"/>
              <a:t>とアレイ</a:t>
            </a:r>
            <a:r>
              <a:rPr kumimoji="1" lang="en-US" altLang="ja-JP" sz="2800" dirty="0" smtClean="0"/>
              <a:t>DNA</a:t>
            </a:r>
            <a:r>
              <a:rPr kumimoji="1" lang="ja-JP" altLang="en-US" sz="2800" dirty="0" smtClean="0"/>
              <a:t>を反応させて検出</a:t>
            </a:r>
            <a:endParaRPr kumimoji="1" lang="en-US" altLang="ja-JP" sz="2800" dirty="0" smtClean="0"/>
          </a:p>
          <a:p>
            <a:pPr marL="0" indent="0" algn="ctr">
              <a:buNone/>
            </a:pPr>
            <a:endParaRPr lang="en-US" altLang="ja-JP" sz="2800" dirty="0"/>
          </a:p>
          <a:p>
            <a:pPr marL="0" indent="0" algn="ctr">
              <a:buNone/>
            </a:pPr>
            <a:endParaRPr kumimoji="1" lang="en-US" altLang="ja-JP" sz="2800" dirty="0" smtClean="0"/>
          </a:p>
          <a:p>
            <a:pPr marL="0" indent="0" algn="ctr">
              <a:buNone/>
            </a:pPr>
            <a:r>
              <a:rPr kumimoji="1" lang="en-US" altLang="ja-JP" sz="2800" dirty="0" smtClean="0"/>
              <a:t>PCR</a:t>
            </a:r>
            <a:r>
              <a:rPr kumimoji="1" lang="ja-JP" altLang="en-US" sz="2800" dirty="0" smtClean="0"/>
              <a:t>による増幅時、タグ</a:t>
            </a:r>
            <a:r>
              <a:rPr kumimoji="1" lang="en-US" altLang="ja-JP" sz="2800" dirty="0" smtClean="0"/>
              <a:t>DNA</a:t>
            </a:r>
            <a:r>
              <a:rPr lang="ja-JP" altLang="en-US" sz="2800" dirty="0" smtClean="0"/>
              <a:t>が一本鎖で残るため</a:t>
            </a:r>
            <a:endParaRPr lang="en-US" altLang="ja-JP" sz="2800" dirty="0" smtClean="0"/>
          </a:p>
          <a:p>
            <a:pPr marL="0" indent="0" algn="ctr">
              <a:buNone/>
            </a:pPr>
            <a:r>
              <a:rPr lang="ja-JP" altLang="en-US" sz="2800" dirty="0" smtClean="0"/>
              <a:t>熱変性不要で</a:t>
            </a:r>
            <a:r>
              <a:rPr lang="ja-JP" altLang="en-US" sz="2800" dirty="0" smtClean="0">
                <a:solidFill>
                  <a:srgbClr val="FF0000"/>
                </a:solidFill>
              </a:rPr>
              <a:t>操作が簡易化</a:t>
            </a:r>
            <a:r>
              <a:rPr lang="ja-JP" altLang="en-US" sz="2800" dirty="0" smtClean="0"/>
              <a:t>、かつ</a:t>
            </a:r>
            <a:r>
              <a:rPr lang="ja-JP" altLang="en-US" sz="2800" dirty="0" smtClean="0">
                <a:solidFill>
                  <a:srgbClr val="FF0000"/>
                </a:solidFill>
              </a:rPr>
              <a:t>高感度化</a:t>
            </a:r>
            <a:endParaRPr kumimoji="1" lang="ja-JP" altLang="en-US" sz="2800" dirty="0">
              <a:solidFill>
                <a:srgbClr val="FF0000"/>
              </a:solidFill>
            </a:endParaRPr>
          </a:p>
        </p:txBody>
      </p:sp>
      <p:sp>
        <p:nvSpPr>
          <p:cNvPr id="4" name="下矢印 3"/>
          <p:cNvSpPr/>
          <p:nvPr/>
        </p:nvSpPr>
        <p:spPr>
          <a:xfrm>
            <a:off x="3851920" y="2060848"/>
            <a:ext cx="1152128" cy="828092"/>
          </a:xfrm>
          <a:prstGeom prst="downArrow">
            <a:avLst/>
          </a:prstGeom>
          <a:solidFill>
            <a:schemeClr val="tx2">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 name="円/楕円 4"/>
          <p:cNvSpPr/>
          <p:nvPr/>
        </p:nvSpPr>
        <p:spPr>
          <a:xfrm>
            <a:off x="395536" y="908720"/>
            <a:ext cx="936104" cy="648072"/>
          </a:xfrm>
          <a:prstGeom prst="ellipse">
            <a:avLst/>
          </a:prstGeom>
          <a:solidFill>
            <a:srgbClr val="FF0000">
              <a:alpha val="34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 name="角丸四角形 8"/>
          <p:cNvSpPr/>
          <p:nvPr/>
        </p:nvSpPr>
        <p:spPr>
          <a:xfrm>
            <a:off x="206168" y="836712"/>
            <a:ext cx="8883260" cy="3384376"/>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 name="テキスト ボックス 5"/>
          <p:cNvSpPr txBox="1"/>
          <p:nvPr/>
        </p:nvSpPr>
        <p:spPr>
          <a:xfrm>
            <a:off x="206168" y="4365104"/>
            <a:ext cx="5445952" cy="369332"/>
          </a:xfrm>
          <a:prstGeom prst="rect">
            <a:avLst/>
          </a:prstGeom>
          <a:noFill/>
        </p:spPr>
        <p:txBody>
          <a:bodyPr wrap="square" rtlCol="0">
            <a:spAutoFit/>
          </a:bodyPr>
          <a:lstStyle/>
          <a:p>
            <a:r>
              <a:rPr kumimoji="1" lang="ja-JP" altLang="en-US" u="sng" dirty="0" smtClean="0"/>
              <a:t>遺伝子検査の基本操作</a:t>
            </a:r>
            <a:endParaRPr kumimoji="1" lang="ja-JP" altLang="en-US" u="sng" dirty="0"/>
          </a:p>
        </p:txBody>
      </p:sp>
      <p:sp>
        <p:nvSpPr>
          <p:cNvPr id="10" name="テキスト ボックス 9"/>
          <p:cNvSpPr txBox="1"/>
          <p:nvPr/>
        </p:nvSpPr>
        <p:spPr>
          <a:xfrm>
            <a:off x="206168" y="4941168"/>
            <a:ext cx="1366080" cy="461665"/>
          </a:xfrm>
          <a:prstGeom prst="rect">
            <a:avLst/>
          </a:prstGeom>
          <a:noFill/>
        </p:spPr>
        <p:txBody>
          <a:bodyPr wrap="none" rtlCol="0">
            <a:spAutoFit/>
          </a:bodyPr>
          <a:lstStyle/>
          <a:p>
            <a:r>
              <a:rPr kumimoji="1" lang="en-US" altLang="ja-JP" sz="2400" dirty="0" smtClean="0"/>
              <a:t>DNA</a:t>
            </a:r>
            <a:r>
              <a:rPr lang="ja-JP" altLang="en-US" sz="2400" dirty="0"/>
              <a:t>抽出</a:t>
            </a:r>
            <a:endParaRPr kumimoji="1" lang="ja-JP" altLang="en-US" sz="2400" dirty="0"/>
          </a:p>
        </p:txBody>
      </p:sp>
      <p:sp>
        <p:nvSpPr>
          <p:cNvPr id="12" name="右矢印 11"/>
          <p:cNvSpPr/>
          <p:nvPr/>
        </p:nvSpPr>
        <p:spPr>
          <a:xfrm>
            <a:off x="1678960" y="5129296"/>
            <a:ext cx="429976" cy="31592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6" name="テキスト ボックス 15"/>
          <p:cNvSpPr txBox="1"/>
          <p:nvPr/>
        </p:nvSpPr>
        <p:spPr>
          <a:xfrm>
            <a:off x="2267744" y="4941168"/>
            <a:ext cx="1289135" cy="461665"/>
          </a:xfrm>
          <a:prstGeom prst="rect">
            <a:avLst/>
          </a:prstGeom>
          <a:noFill/>
        </p:spPr>
        <p:txBody>
          <a:bodyPr wrap="none" rtlCol="0">
            <a:spAutoFit/>
          </a:bodyPr>
          <a:lstStyle/>
          <a:p>
            <a:r>
              <a:rPr kumimoji="1" lang="en-US" altLang="ja-JP" sz="2400" dirty="0" smtClean="0"/>
              <a:t>PCR</a:t>
            </a:r>
            <a:r>
              <a:rPr kumimoji="1" lang="ja-JP" altLang="en-US" sz="2400" dirty="0" smtClean="0"/>
              <a:t>増幅</a:t>
            </a:r>
            <a:endParaRPr kumimoji="1" lang="ja-JP" altLang="en-US" sz="2400" dirty="0"/>
          </a:p>
        </p:txBody>
      </p:sp>
      <p:sp>
        <p:nvSpPr>
          <p:cNvPr id="18" name="右矢印 17"/>
          <p:cNvSpPr/>
          <p:nvPr/>
        </p:nvSpPr>
        <p:spPr>
          <a:xfrm>
            <a:off x="3639467" y="5116542"/>
            <a:ext cx="324036" cy="32868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2" name="テキスト ボックス 21"/>
          <p:cNvSpPr txBox="1"/>
          <p:nvPr/>
        </p:nvSpPr>
        <p:spPr>
          <a:xfrm>
            <a:off x="4067944" y="4973106"/>
            <a:ext cx="1980029" cy="400110"/>
          </a:xfrm>
          <a:prstGeom prst="rect">
            <a:avLst/>
          </a:prstGeom>
          <a:noFill/>
        </p:spPr>
        <p:txBody>
          <a:bodyPr wrap="none" rtlCol="0">
            <a:spAutoFit/>
          </a:bodyPr>
          <a:lstStyle/>
          <a:p>
            <a:r>
              <a:rPr kumimoji="1" lang="ja-JP" altLang="en-US" sz="2000" dirty="0" smtClean="0"/>
              <a:t>増幅遺伝子検出</a:t>
            </a:r>
            <a:endParaRPr kumimoji="1" lang="ja-JP" altLang="en-US" sz="2000" dirty="0"/>
          </a:p>
        </p:txBody>
      </p:sp>
      <p:sp>
        <p:nvSpPr>
          <p:cNvPr id="23" name="右矢印 22"/>
          <p:cNvSpPr/>
          <p:nvPr/>
        </p:nvSpPr>
        <p:spPr>
          <a:xfrm>
            <a:off x="6125906" y="5116542"/>
            <a:ext cx="576064" cy="22531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5" name="テキスト ボックス 24"/>
          <p:cNvSpPr txBox="1"/>
          <p:nvPr/>
        </p:nvSpPr>
        <p:spPr>
          <a:xfrm>
            <a:off x="6771235" y="4977462"/>
            <a:ext cx="2372765" cy="400110"/>
          </a:xfrm>
          <a:prstGeom prst="rect">
            <a:avLst/>
          </a:prstGeom>
          <a:noFill/>
        </p:spPr>
        <p:txBody>
          <a:bodyPr wrap="none" rtlCol="0">
            <a:spAutoFit/>
          </a:bodyPr>
          <a:lstStyle/>
          <a:p>
            <a:r>
              <a:rPr kumimoji="1" lang="ja-JP" altLang="en-US" sz="2000" dirty="0" smtClean="0"/>
              <a:t>シグナルの読み取り</a:t>
            </a:r>
            <a:endParaRPr kumimoji="1" lang="ja-JP" altLang="en-US" sz="2000" dirty="0"/>
          </a:p>
        </p:txBody>
      </p:sp>
      <p:sp>
        <p:nvSpPr>
          <p:cNvPr id="26" name="角丸四角形 25"/>
          <p:cNvSpPr/>
          <p:nvPr/>
        </p:nvSpPr>
        <p:spPr>
          <a:xfrm>
            <a:off x="206168" y="4941168"/>
            <a:ext cx="1366080" cy="576064"/>
          </a:xfrm>
          <a:prstGeom prst="round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8" name="角丸四角形 27"/>
          <p:cNvSpPr/>
          <p:nvPr/>
        </p:nvSpPr>
        <p:spPr>
          <a:xfrm>
            <a:off x="2197808" y="4941168"/>
            <a:ext cx="1366080" cy="576064"/>
          </a:xfrm>
          <a:prstGeom prst="round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9" name="角丸四角形 28"/>
          <p:cNvSpPr/>
          <p:nvPr/>
        </p:nvSpPr>
        <p:spPr>
          <a:xfrm>
            <a:off x="4059505" y="4941168"/>
            <a:ext cx="1988468" cy="576064"/>
          </a:xfrm>
          <a:prstGeom prst="round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0" name="角丸四角形 29"/>
          <p:cNvSpPr/>
          <p:nvPr/>
        </p:nvSpPr>
        <p:spPr>
          <a:xfrm>
            <a:off x="6734312" y="4941168"/>
            <a:ext cx="2355116" cy="576064"/>
          </a:xfrm>
          <a:prstGeom prst="round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3" name="テキスト ボックス 32"/>
          <p:cNvSpPr txBox="1"/>
          <p:nvPr/>
        </p:nvSpPr>
        <p:spPr>
          <a:xfrm>
            <a:off x="5004048" y="6021288"/>
            <a:ext cx="3385863" cy="646331"/>
          </a:xfrm>
          <a:prstGeom prst="rect">
            <a:avLst/>
          </a:prstGeom>
          <a:noFill/>
        </p:spPr>
        <p:txBody>
          <a:bodyPr wrap="none" rtlCol="0">
            <a:spAutoFit/>
          </a:bodyPr>
          <a:lstStyle/>
          <a:p>
            <a:r>
              <a:rPr kumimoji="1" lang="ja-JP" altLang="en-US" dirty="0" smtClean="0"/>
              <a:t>アレイ：対象</a:t>
            </a:r>
            <a:r>
              <a:rPr kumimoji="1" lang="en-US" altLang="ja-JP" dirty="0" smtClean="0"/>
              <a:t>DNA</a:t>
            </a:r>
            <a:r>
              <a:rPr kumimoji="1" lang="ja-JP" altLang="en-US" dirty="0" smtClean="0"/>
              <a:t>の</a:t>
            </a:r>
            <a:endParaRPr kumimoji="1" lang="en-US" altLang="ja-JP" dirty="0" smtClean="0"/>
          </a:p>
          <a:p>
            <a:r>
              <a:rPr kumimoji="1" lang="ja-JP" altLang="en-US" dirty="0" smtClean="0"/>
              <a:t>　　　　　増幅有無を調べるツール</a:t>
            </a:r>
            <a:endParaRPr kumimoji="1" lang="ja-JP" altLang="en-US" dirty="0"/>
          </a:p>
        </p:txBody>
      </p:sp>
      <p:cxnSp>
        <p:nvCxnSpPr>
          <p:cNvPr id="35" name="直線矢印コネクタ 34"/>
          <p:cNvCxnSpPr/>
          <p:nvPr/>
        </p:nvCxnSpPr>
        <p:spPr>
          <a:xfrm flipH="1" flipV="1">
            <a:off x="5436096" y="5517232"/>
            <a:ext cx="216024" cy="504056"/>
          </a:xfrm>
          <a:prstGeom prst="straightConnector1">
            <a:avLst/>
          </a:prstGeom>
          <a:ln w="3175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38" name="円/楕円 37"/>
          <p:cNvSpPr/>
          <p:nvPr/>
        </p:nvSpPr>
        <p:spPr>
          <a:xfrm>
            <a:off x="2108936" y="4365104"/>
            <a:ext cx="4016970" cy="1656184"/>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153252889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 name="正方形/長方形 85"/>
          <p:cNvSpPr/>
          <p:nvPr/>
        </p:nvSpPr>
        <p:spPr>
          <a:xfrm>
            <a:off x="544978" y="6515810"/>
            <a:ext cx="2016224" cy="216024"/>
          </a:xfrm>
          <a:prstGeom prst="rect">
            <a:avLst/>
          </a:prstGeom>
          <a:solidFill>
            <a:schemeClr val="tx1">
              <a:lumMod val="50000"/>
              <a:lumOff val="50000"/>
              <a:alpha val="6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cxnSp>
        <p:nvCxnSpPr>
          <p:cNvPr id="88" name="直線コネクタ 87"/>
          <p:cNvCxnSpPr/>
          <p:nvPr/>
        </p:nvCxnSpPr>
        <p:spPr>
          <a:xfrm>
            <a:off x="2123728" y="6165304"/>
            <a:ext cx="0" cy="350506"/>
          </a:xfrm>
          <a:prstGeom prst="line">
            <a:avLst/>
          </a:prstGeom>
          <a:ln w="50800">
            <a:solidFill>
              <a:schemeClr val="tx2">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89" name="直線コネクタ 88"/>
          <p:cNvCxnSpPr/>
          <p:nvPr/>
        </p:nvCxnSpPr>
        <p:spPr>
          <a:xfrm>
            <a:off x="1763688" y="6165304"/>
            <a:ext cx="360040" cy="0"/>
          </a:xfrm>
          <a:prstGeom prst="line">
            <a:avLst/>
          </a:prstGeom>
          <a:ln w="31750">
            <a:solidFill>
              <a:srgbClr val="00B050"/>
            </a:solidFill>
          </a:ln>
        </p:spPr>
        <p:style>
          <a:lnRef idx="1">
            <a:schemeClr val="accent1"/>
          </a:lnRef>
          <a:fillRef idx="0">
            <a:schemeClr val="accent1"/>
          </a:fillRef>
          <a:effectRef idx="0">
            <a:schemeClr val="accent1"/>
          </a:effectRef>
          <a:fontRef idx="minor">
            <a:schemeClr val="tx1"/>
          </a:fontRef>
        </p:style>
      </p:cxnSp>
      <p:grpSp>
        <p:nvGrpSpPr>
          <p:cNvPr id="91" name="グループ化 90"/>
          <p:cNvGrpSpPr/>
          <p:nvPr/>
        </p:nvGrpSpPr>
        <p:grpSpPr>
          <a:xfrm>
            <a:off x="899592" y="5949280"/>
            <a:ext cx="1231866" cy="72008"/>
            <a:chOff x="877398" y="4589512"/>
            <a:chExt cx="1231866" cy="72008"/>
          </a:xfrm>
        </p:grpSpPr>
        <p:sp>
          <p:nvSpPr>
            <p:cNvPr id="92" name="正方形/長方形 91"/>
            <p:cNvSpPr/>
            <p:nvPr/>
          </p:nvSpPr>
          <p:spPr>
            <a:xfrm>
              <a:off x="877398" y="4589512"/>
              <a:ext cx="1224136" cy="72008"/>
            </a:xfrm>
            <a:prstGeom prst="rect">
              <a:avLst/>
            </a:prstGeom>
            <a:solidFill>
              <a:srgbClr val="FFFF00">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93" name="直線コネクタ 92"/>
            <p:cNvCxnSpPr/>
            <p:nvPr/>
          </p:nvCxnSpPr>
          <p:spPr>
            <a:xfrm>
              <a:off x="886425" y="4625516"/>
              <a:ext cx="360040" cy="0"/>
            </a:xfrm>
            <a:prstGeom prst="line">
              <a:avLst/>
            </a:prstGeom>
            <a:ln w="31750">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94" name="直線コネクタ 93"/>
            <p:cNvCxnSpPr/>
            <p:nvPr/>
          </p:nvCxnSpPr>
          <p:spPr>
            <a:xfrm flipH="1">
              <a:off x="1217548" y="4625516"/>
              <a:ext cx="891716"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95" name="正方形/長方形 94"/>
          <p:cNvSpPr/>
          <p:nvPr/>
        </p:nvSpPr>
        <p:spPr>
          <a:xfrm>
            <a:off x="921786" y="5733256"/>
            <a:ext cx="1224136" cy="72008"/>
          </a:xfrm>
          <a:prstGeom prst="rect">
            <a:avLst/>
          </a:prstGeom>
          <a:solidFill>
            <a:srgbClr val="FFFF00">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96" name="直線コネクタ 95"/>
          <p:cNvCxnSpPr/>
          <p:nvPr/>
        </p:nvCxnSpPr>
        <p:spPr>
          <a:xfrm flipH="1">
            <a:off x="899592" y="5769260"/>
            <a:ext cx="891716"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7" name="直線コネクタ 96"/>
          <p:cNvCxnSpPr/>
          <p:nvPr/>
        </p:nvCxnSpPr>
        <p:spPr>
          <a:xfrm>
            <a:off x="1785882" y="5769260"/>
            <a:ext cx="360040" cy="0"/>
          </a:xfrm>
          <a:prstGeom prst="line">
            <a:avLst/>
          </a:prstGeom>
          <a:ln w="31750">
            <a:solidFill>
              <a:srgbClr val="00B050"/>
            </a:solidFill>
          </a:ln>
        </p:spPr>
        <p:style>
          <a:lnRef idx="1">
            <a:schemeClr val="accent1"/>
          </a:lnRef>
          <a:fillRef idx="0">
            <a:schemeClr val="accent1"/>
          </a:fillRef>
          <a:effectRef idx="0">
            <a:schemeClr val="accent1"/>
          </a:effectRef>
          <a:fontRef idx="minor">
            <a:schemeClr val="tx1"/>
          </a:fontRef>
        </p:style>
      </p:cxnSp>
      <p:sp>
        <p:nvSpPr>
          <p:cNvPr id="146" name="上下矢印 145"/>
          <p:cNvSpPr/>
          <p:nvPr/>
        </p:nvSpPr>
        <p:spPr>
          <a:xfrm>
            <a:off x="2278596" y="5733256"/>
            <a:ext cx="282606" cy="640376"/>
          </a:xfrm>
          <a:prstGeom prst="upDown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47" name="テキスト ボックス 146"/>
          <p:cNvSpPr txBox="1"/>
          <p:nvPr/>
        </p:nvSpPr>
        <p:spPr>
          <a:xfrm>
            <a:off x="2561202" y="5733256"/>
            <a:ext cx="498630" cy="646331"/>
          </a:xfrm>
          <a:prstGeom prst="rect">
            <a:avLst/>
          </a:prstGeom>
          <a:noFill/>
        </p:spPr>
        <p:txBody>
          <a:bodyPr wrap="square" rtlCol="0">
            <a:spAutoFit/>
          </a:bodyPr>
          <a:lstStyle/>
          <a:p>
            <a:r>
              <a:rPr kumimoji="1" lang="ja-JP" altLang="en-US" dirty="0" smtClean="0"/>
              <a:t>競合</a:t>
            </a:r>
            <a:endParaRPr kumimoji="1" lang="ja-JP" altLang="en-US" dirty="0"/>
          </a:p>
        </p:txBody>
      </p:sp>
      <p:sp>
        <p:nvSpPr>
          <p:cNvPr id="166" name="正方形/長方形 165"/>
          <p:cNvSpPr/>
          <p:nvPr/>
        </p:nvSpPr>
        <p:spPr>
          <a:xfrm>
            <a:off x="3353290" y="6515810"/>
            <a:ext cx="2016224" cy="216024"/>
          </a:xfrm>
          <a:prstGeom prst="rect">
            <a:avLst/>
          </a:prstGeom>
          <a:solidFill>
            <a:schemeClr val="tx1">
              <a:lumMod val="50000"/>
              <a:lumOff val="50000"/>
              <a:alpha val="6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cxnSp>
        <p:nvCxnSpPr>
          <p:cNvPr id="167" name="直線コネクタ 166"/>
          <p:cNvCxnSpPr/>
          <p:nvPr/>
        </p:nvCxnSpPr>
        <p:spPr>
          <a:xfrm>
            <a:off x="4932040" y="6165304"/>
            <a:ext cx="0" cy="350506"/>
          </a:xfrm>
          <a:prstGeom prst="line">
            <a:avLst/>
          </a:prstGeom>
          <a:ln w="50800">
            <a:solidFill>
              <a:schemeClr val="tx2">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168" name="直線コネクタ 167"/>
          <p:cNvCxnSpPr/>
          <p:nvPr/>
        </p:nvCxnSpPr>
        <p:spPr>
          <a:xfrm>
            <a:off x="4572000" y="6165304"/>
            <a:ext cx="360040" cy="0"/>
          </a:xfrm>
          <a:prstGeom prst="line">
            <a:avLst/>
          </a:prstGeom>
          <a:ln w="31750">
            <a:solidFill>
              <a:srgbClr val="C00000"/>
            </a:solidFill>
          </a:ln>
        </p:spPr>
        <p:style>
          <a:lnRef idx="1">
            <a:schemeClr val="accent1"/>
          </a:lnRef>
          <a:fillRef idx="0">
            <a:schemeClr val="accent1"/>
          </a:fillRef>
          <a:effectRef idx="0">
            <a:schemeClr val="accent1"/>
          </a:effectRef>
          <a:fontRef idx="minor">
            <a:schemeClr val="tx1"/>
          </a:fontRef>
        </p:style>
      </p:cxnSp>
      <p:grpSp>
        <p:nvGrpSpPr>
          <p:cNvPr id="169" name="グループ化 168"/>
          <p:cNvGrpSpPr/>
          <p:nvPr/>
        </p:nvGrpSpPr>
        <p:grpSpPr>
          <a:xfrm rot="879393">
            <a:off x="3332377" y="5706784"/>
            <a:ext cx="1231866" cy="72008"/>
            <a:chOff x="877398" y="4589512"/>
            <a:chExt cx="1231866" cy="72008"/>
          </a:xfrm>
        </p:grpSpPr>
        <p:sp>
          <p:nvSpPr>
            <p:cNvPr id="170" name="正方形/長方形 169"/>
            <p:cNvSpPr/>
            <p:nvPr/>
          </p:nvSpPr>
          <p:spPr>
            <a:xfrm>
              <a:off x="877398" y="4589512"/>
              <a:ext cx="1224136" cy="72008"/>
            </a:xfrm>
            <a:prstGeom prst="rect">
              <a:avLst/>
            </a:prstGeom>
            <a:solidFill>
              <a:srgbClr val="FFFF00">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171" name="直線コネクタ 170"/>
            <p:cNvCxnSpPr/>
            <p:nvPr/>
          </p:nvCxnSpPr>
          <p:spPr>
            <a:xfrm>
              <a:off x="886425" y="4625516"/>
              <a:ext cx="360040" cy="0"/>
            </a:xfrm>
            <a:prstGeom prst="line">
              <a:avLst/>
            </a:prstGeom>
            <a:ln w="31750">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172" name="直線コネクタ 171"/>
            <p:cNvCxnSpPr/>
            <p:nvPr/>
          </p:nvCxnSpPr>
          <p:spPr>
            <a:xfrm flipH="1">
              <a:off x="1217548" y="4625516"/>
              <a:ext cx="891716"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8" name="グループ化 7"/>
          <p:cNvGrpSpPr/>
          <p:nvPr/>
        </p:nvGrpSpPr>
        <p:grpSpPr>
          <a:xfrm rot="998305">
            <a:off x="3333414" y="5477938"/>
            <a:ext cx="1246330" cy="81314"/>
            <a:chOff x="3707904" y="5723950"/>
            <a:chExt cx="1246330" cy="81314"/>
          </a:xfrm>
        </p:grpSpPr>
        <p:sp>
          <p:nvSpPr>
            <p:cNvPr id="173" name="正方形/長方形 172"/>
            <p:cNvSpPr/>
            <p:nvPr/>
          </p:nvSpPr>
          <p:spPr>
            <a:xfrm>
              <a:off x="3730098" y="5733256"/>
              <a:ext cx="1224136" cy="72008"/>
            </a:xfrm>
            <a:prstGeom prst="rect">
              <a:avLst/>
            </a:prstGeom>
            <a:solidFill>
              <a:srgbClr val="FFFF00">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174" name="直線コネクタ 173"/>
            <p:cNvCxnSpPr/>
            <p:nvPr/>
          </p:nvCxnSpPr>
          <p:spPr>
            <a:xfrm flipH="1">
              <a:off x="3707904" y="5769260"/>
              <a:ext cx="891716"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5" name="直線コネクタ 174"/>
            <p:cNvCxnSpPr/>
            <p:nvPr/>
          </p:nvCxnSpPr>
          <p:spPr>
            <a:xfrm flipV="1">
              <a:off x="4551692" y="5723950"/>
              <a:ext cx="393740" cy="36004"/>
            </a:xfrm>
            <a:prstGeom prst="line">
              <a:avLst/>
            </a:prstGeom>
            <a:ln w="31750">
              <a:solidFill>
                <a:srgbClr val="00B050"/>
              </a:solidFill>
            </a:ln>
          </p:spPr>
          <p:style>
            <a:lnRef idx="1">
              <a:schemeClr val="accent1"/>
            </a:lnRef>
            <a:fillRef idx="0">
              <a:schemeClr val="accent1"/>
            </a:fillRef>
            <a:effectRef idx="0">
              <a:schemeClr val="accent1"/>
            </a:effectRef>
            <a:fontRef idx="minor">
              <a:schemeClr val="tx1"/>
            </a:fontRef>
          </p:style>
        </p:cxnSp>
      </p:grpSp>
      <p:sp>
        <p:nvSpPr>
          <p:cNvPr id="176" name="上下矢印 175"/>
          <p:cNvSpPr/>
          <p:nvPr/>
        </p:nvSpPr>
        <p:spPr>
          <a:xfrm>
            <a:off x="5076056" y="5733256"/>
            <a:ext cx="282606" cy="640376"/>
          </a:xfrm>
          <a:prstGeom prst="upDown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77" name="テキスト ボックス 176"/>
          <p:cNvSpPr txBox="1"/>
          <p:nvPr/>
        </p:nvSpPr>
        <p:spPr>
          <a:xfrm>
            <a:off x="5358662" y="5694226"/>
            <a:ext cx="498630" cy="646331"/>
          </a:xfrm>
          <a:prstGeom prst="rect">
            <a:avLst/>
          </a:prstGeom>
          <a:noFill/>
        </p:spPr>
        <p:txBody>
          <a:bodyPr wrap="square" rtlCol="0">
            <a:spAutoFit/>
          </a:bodyPr>
          <a:lstStyle/>
          <a:p>
            <a:r>
              <a:rPr kumimoji="1" lang="ja-JP" altLang="en-US" dirty="0" smtClean="0"/>
              <a:t>競合</a:t>
            </a:r>
            <a:endParaRPr kumimoji="1" lang="ja-JP" altLang="en-US" dirty="0"/>
          </a:p>
        </p:txBody>
      </p:sp>
      <p:cxnSp>
        <p:nvCxnSpPr>
          <p:cNvPr id="10" name="直線コネクタ 9"/>
          <p:cNvCxnSpPr/>
          <p:nvPr/>
        </p:nvCxnSpPr>
        <p:spPr>
          <a:xfrm>
            <a:off x="4548673" y="5913276"/>
            <a:ext cx="362344"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1" name="直線コネクタ 190"/>
          <p:cNvCxnSpPr/>
          <p:nvPr/>
        </p:nvCxnSpPr>
        <p:spPr>
          <a:xfrm>
            <a:off x="4548673" y="5661248"/>
            <a:ext cx="360040" cy="0"/>
          </a:xfrm>
          <a:prstGeom prst="line">
            <a:avLst/>
          </a:prstGeom>
          <a:ln w="31750">
            <a:solidFill>
              <a:srgbClr val="C00000"/>
            </a:solidFill>
          </a:ln>
        </p:spPr>
        <p:style>
          <a:lnRef idx="1">
            <a:schemeClr val="accent1"/>
          </a:lnRef>
          <a:fillRef idx="0">
            <a:schemeClr val="accent1"/>
          </a:fillRef>
          <a:effectRef idx="0">
            <a:schemeClr val="accent1"/>
          </a:effectRef>
          <a:fontRef idx="minor">
            <a:schemeClr val="tx1"/>
          </a:fontRef>
        </p:style>
      </p:cxnSp>
      <p:sp>
        <p:nvSpPr>
          <p:cNvPr id="242" name="正方形/長方形 241"/>
          <p:cNvSpPr/>
          <p:nvPr/>
        </p:nvSpPr>
        <p:spPr>
          <a:xfrm>
            <a:off x="6372200" y="6525344"/>
            <a:ext cx="2016224" cy="216024"/>
          </a:xfrm>
          <a:prstGeom prst="rect">
            <a:avLst/>
          </a:prstGeom>
          <a:solidFill>
            <a:schemeClr val="tx1">
              <a:lumMod val="50000"/>
              <a:lumOff val="50000"/>
              <a:alpha val="6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cxnSp>
        <p:nvCxnSpPr>
          <p:cNvPr id="243" name="直線コネクタ 242"/>
          <p:cNvCxnSpPr/>
          <p:nvPr/>
        </p:nvCxnSpPr>
        <p:spPr>
          <a:xfrm>
            <a:off x="7925682" y="6093296"/>
            <a:ext cx="25268" cy="432048"/>
          </a:xfrm>
          <a:prstGeom prst="line">
            <a:avLst/>
          </a:prstGeom>
          <a:ln w="50800">
            <a:solidFill>
              <a:schemeClr val="tx2">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244" name="直線コネクタ 243"/>
          <p:cNvCxnSpPr/>
          <p:nvPr/>
        </p:nvCxnSpPr>
        <p:spPr>
          <a:xfrm>
            <a:off x="7590910" y="6093296"/>
            <a:ext cx="360040" cy="0"/>
          </a:xfrm>
          <a:prstGeom prst="line">
            <a:avLst/>
          </a:prstGeom>
          <a:ln w="31750">
            <a:solidFill>
              <a:schemeClr val="tx1"/>
            </a:solidFill>
          </a:ln>
        </p:spPr>
        <p:style>
          <a:lnRef idx="1">
            <a:schemeClr val="accent1"/>
          </a:lnRef>
          <a:fillRef idx="0">
            <a:schemeClr val="accent1"/>
          </a:fillRef>
          <a:effectRef idx="0">
            <a:schemeClr val="accent1"/>
          </a:effectRef>
          <a:fontRef idx="minor">
            <a:schemeClr val="tx1"/>
          </a:fontRef>
        </p:style>
      </p:cxnSp>
      <p:grpSp>
        <p:nvGrpSpPr>
          <p:cNvPr id="20" name="グループ化 19"/>
          <p:cNvGrpSpPr/>
          <p:nvPr/>
        </p:nvGrpSpPr>
        <p:grpSpPr>
          <a:xfrm rot="1813601">
            <a:off x="6295827" y="5607931"/>
            <a:ext cx="1711424" cy="444861"/>
            <a:chOff x="6640996" y="2200435"/>
            <a:chExt cx="1711424" cy="444861"/>
          </a:xfrm>
        </p:grpSpPr>
        <p:grpSp>
          <p:nvGrpSpPr>
            <p:cNvPr id="248" name="グループ化 247"/>
            <p:cNvGrpSpPr/>
            <p:nvPr/>
          </p:nvGrpSpPr>
          <p:grpSpPr>
            <a:xfrm>
              <a:off x="6640996" y="2492896"/>
              <a:ext cx="1243372" cy="152400"/>
              <a:chOff x="763960" y="2420888"/>
              <a:chExt cx="1243372" cy="152400"/>
            </a:xfrm>
          </p:grpSpPr>
          <p:sp>
            <p:nvSpPr>
              <p:cNvPr id="249" name="正方形/長方形 248"/>
              <p:cNvSpPr/>
              <p:nvPr/>
            </p:nvSpPr>
            <p:spPr>
              <a:xfrm>
                <a:off x="763960" y="2420888"/>
                <a:ext cx="1224136" cy="144016"/>
              </a:xfrm>
              <a:prstGeom prst="rect">
                <a:avLst/>
              </a:prstGeom>
              <a:solidFill>
                <a:srgbClr val="FFFF00">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250" name="直線コネクタ 249"/>
              <p:cNvCxnSpPr/>
              <p:nvPr/>
            </p:nvCxnSpPr>
            <p:spPr>
              <a:xfrm>
                <a:off x="1628056" y="2420888"/>
                <a:ext cx="360040" cy="0"/>
              </a:xfrm>
              <a:prstGeom prst="line">
                <a:avLst/>
              </a:prstGeom>
              <a:ln w="31750">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251" name="直線コネクタ 250"/>
              <p:cNvCxnSpPr/>
              <p:nvPr/>
            </p:nvCxnSpPr>
            <p:spPr>
              <a:xfrm>
                <a:off x="763960" y="2573288"/>
                <a:ext cx="360040" cy="0"/>
              </a:xfrm>
              <a:prstGeom prst="line">
                <a:avLst/>
              </a:prstGeom>
              <a:ln w="31750">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252" name="直線コネクタ 251"/>
              <p:cNvCxnSpPr/>
              <p:nvPr/>
            </p:nvCxnSpPr>
            <p:spPr>
              <a:xfrm flipH="1">
                <a:off x="763960" y="2420888"/>
                <a:ext cx="891716"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53" name="直線コネクタ 252"/>
              <p:cNvCxnSpPr/>
              <p:nvPr/>
            </p:nvCxnSpPr>
            <p:spPr>
              <a:xfrm flipH="1">
                <a:off x="1115616" y="2573288"/>
                <a:ext cx="891716"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cxnSp>
          <p:nvCxnSpPr>
            <p:cNvPr id="261" name="直線コネクタ 260"/>
            <p:cNvCxnSpPr/>
            <p:nvPr/>
          </p:nvCxnSpPr>
          <p:spPr>
            <a:xfrm flipV="1">
              <a:off x="7992380" y="2200435"/>
              <a:ext cx="360040" cy="207640"/>
            </a:xfrm>
            <a:prstGeom prst="line">
              <a:avLst/>
            </a:prstGeom>
            <a:ln w="317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62" name="直線コネクタ 261"/>
            <p:cNvCxnSpPr/>
            <p:nvPr/>
          </p:nvCxnSpPr>
          <p:spPr>
            <a:xfrm flipV="1">
              <a:off x="7820744" y="2408075"/>
              <a:ext cx="182116" cy="93205"/>
            </a:xfrm>
            <a:prstGeom prst="line">
              <a:avLst/>
            </a:prstGeom>
            <a:ln w="31750">
              <a:solidFill>
                <a:schemeClr val="tx2">
                  <a:lumMod val="50000"/>
                </a:schemeClr>
              </a:solidFill>
              <a:prstDash val="sysDot"/>
            </a:ln>
          </p:spPr>
          <p:style>
            <a:lnRef idx="1">
              <a:schemeClr val="accent1"/>
            </a:lnRef>
            <a:fillRef idx="0">
              <a:schemeClr val="accent1"/>
            </a:fillRef>
            <a:effectRef idx="0">
              <a:schemeClr val="accent1"/>
            </a:effectRef>
            <a:fontRef idx="minor">
              <a:schemeClr val="tx1"/>
            </a:fontRef>
          </p:style>
        </p:cxnSp>
      </p:grpSp>
      <p:sp>
        <p:nvSpPr>
          <p:cNvPr id="263" name="上下矢印 262"/>
          <p:cNvSpPr/>
          <p:nvPr/>
        </p:nvSpPr>
        <p:spPr>
          <a:xfrm>
            <a:off x="8183252" y="5740952"/>
            <a:ext cx="282606" cy="640376"/>
          </a:xfrm>
          <a:prstGeom prst="upDown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64" name="テキスト ボックス 263"/>
          <p:cNvSpPr txBox="1"/>
          <p:nvPr/>
        </p:nvSpPr>
        <p:spPr>
          <a:xfrm>
            <a:off x="8553632" y="5472285"/>
            <a:ext cx="498630" cy="1200329"/>
          </a:xfrm>
          <a:prstGeom prst="rect">
            <a:avLst/>
          </a:prstGeom>
          <a:noFill/>
        </p:spPr>
        <p:txBody>
          <a:bodyPr wrap="square" rtlCol="0">
            <a:spAutoFit/>
          </a:bodyPr>
          <a:lstStyle/>
          <a:p>
            <a:r>
              <a:rPr kumimoji="1" lang="ja-JP" altLang="en-US" dirty="0" smtClean="0"/>
              <a:t>競合なし</a:t>
            </a:r>
            <a:endParaRPr kumimoji="1" lang="ja-JP" altLang="en-US" dirty="0"/>
          </a:p>
        </p:txBody>
      </p:sp>
      <p:sp>
        <p:nvSpPr>
          <p:cNvPr id="22" name="テキスト ボックス 21"/>
          <p:cNvSpPr txBox="1"/>
          <p:nvPr/>
        </p:nvSpPr>
        <p:spPr>
          <a:xfrm>
            <a:off x="787510" y="-27384"/>
            <a:ext cx="1952355" cy="369332"/>
          </a:xfrm>
          <a:prstGeom prst="rect">
            <a:avLst/>
          </a:prstGeom>
          <a:noFill/>
        </p:spPr>
        <p:txBody>
          <a:bodyPr wrap="square" rtlCol="0">
            <a:spAutoFit/>
          </a:bodyPr>
          <a:lstStyle/>
          <a:p>
            <a:r>
              <a:rPr kumimoji="1" lang="ja-JP" altLang="en-US" b="1" u="sng" dirty="0" smtClean="0"/>
              <a:t>標　準　法</a:t>
            </a:r>
            <a:endParaRPr kumimoji="1" lang="ja-JP" altLang="en-US" b="1" u="sng" dirty="0"/>
          </a:p>
        </p:txBody>
      </p:sp>
      <p:sp>
        <p:nvSpPr>
          <p:cNvPr id="24" name="テキスト ボックス 23"/>
          <p:cNvSpPr txBox="1"/>
          <p:nvPr/>
        </p:nvSpPr>
        <p:spPr>
          <a:xfrm>
            <a:off x="3458216" y="-27384"/>
            <a:ext cx="1656184" cy="369332"/>
          </a:xfrm>
          <a:prstGeom prst="rect">
            <a:avLst/>
          </a:prstGeom>
          <a:noFill/>
        </p:spPr>
        <p:txBody>
          <a:bodyPr wrap="square" rtlCol="0">
            <a:spAutoFit/>
          </a:bodyPr>
          <a:lstStyle/>
          <a:p>
            <a:r>
              <a:rPr kumimoji="1" lang="ja-JP" altLang="en-US" b="1" u="sng" dirty="0" smtClean="0"/>
              <a:t>タグハイブリ法</a:t>
            </a:r>
            <a:endParaRPr kumimoji="1" lang="ja-JP" altLang="en-US" b="1" u="sng" dirty="0"/>
          </a:p>
        </p:txBody>
      </p:sp>
      <p:sp>
        <p:nvSpPr>
          <p:cNvPr id="25" name="テキスト ボックス 24"/>
          <p:cNvSpPr txBox="1"/>
          <p:nvPr/>
        </p:nvSpPr>
        <p:spPr>
          <a:xfrm>
            <a:off x="6587233" y="-27384"/>
            <a:ext cx="1462354" cy="369332"/>
          </a:xfrm>
          <a:prstGeom prst="rect">
            <a:avLst/>
          </a:prstGeom>
          <a:noFill/>
        </p:spPr>
        <p:txBody>
          <a:bodyPr wrap="square" rtlCol="0">
            <a:spAutoFit/>
          </a:bodyPr>
          <a:lstStyle/>
          <a:p>
            <a:r>
              <a:rPr kumimoji="1" lang="en-US" altLang="ja-JP" b="1" u="sng" dirty="0" smtClean="0">
                <a:solidFill>
                  <a:srgbClr val="FF0000"/>
                </a:solidFill>
                <a:latin typeface="+mn-ea"/>
              </a:rPr>
              <a:t>S</a:t>
            </a:r>
            <a:r>
              <a:rPr kumimoji="1" lang="ja-JP" altLang="en-US" b="1" u="sng" dirty="0" smtClean="0">
                <a:solidFill>
                  <a:srgbClr val="FF0000"/>
                </a:solidFill>
                <a:latin typeface="+mn-ea"/>
              </a:rPr>
              <a:t>　</a:t>
            </a:r>
            <a:r>
              <a:rPr kumimoji="1" lang="en-US" altLang="ja-JP" b="1" u="sng" dirty="0" smtClean="0">
                <a:solidFill>
                  <a:srgbClr val="FF0000"/>
                </a:solidFill>
                <a:latin typeface="+mn-ea"/>
              </a:rPr>
              <a:t>T</a:t>
            </a:r>
            <a:r>
              <a:rPr kumimoji="1" lang="ja-JP" altLang="en-US" b="1" u="sng" dirty="0" smtClean="0">
                <a:solidFill>
                  <a:srgbClr val="FF0000"/>
                </a:solidFill>
                <a:latin typeface="+mn-ea"/>
              </a:rPr>
              <a:t>　</a:t>
            </a:r>
            <a:r>
              <a:rPr kumimoji="1" lang="en-US" altLang="ja-JP" b="1" u="sng" dirty="0" smtClean="0">
                <a:solidFill>
                  <a:srgbClr val="FF0000"/>
                </a:solidFill>
                <a:latin typeface="+mn-ea"/>
              </a:rPr>
              <a:t>H</a:t>
            </a:r>
            <a:r>
              <a:rPr kumimoji="1" lang="ja-JP" altLang="en-US" b="1" u="sng" dirty="0" smtClean="0">
                <a:solidFill>
                  <a:srgbClr val="FF0000"/>
                </a:solidFill>
                <a:latin typeface="+mn-ea"/>
              </a:rPr>
              <a:t>法</a:t>
            </a:r>
            <a:endParaRPr kumimoji="1" lang="ja-JP" altLang="en-US" b="1" u="sng" dirty="0">
              <a:solidFill>
                <a:srgbClr val="FF0000"/>
              </a:solidFill>
              <a:latin typeface="+mn-ea"/>
            </a:endParaRPr>
          </a:p>
        </p:txBody>
      </p:sp>
      <p:cxnSp>
        <p:nvCxnSpPr>
          <p:cNvPr id="28" name="直線コネクタ 27"/>
          <p:cNvCxnSpPr/>
          <p:nvPr/>
        </p:nvCxnSpPr>
        <p:spPr>
          <a:xfrm>
            <a:off x="5868144" y="118373"/>
            <a:ext cx="0" cy="6622995"/>
          </a:xfrm>
          <a:prstGeom prst="line">
            <a:avLst/>
          </a:prstGeom>
          <a:ln>
            <a:solidFill>
              <a:schemeClr val="tx1"/>
            </a:solidFill>
            <a:prstDash val="dashDot"/>
          </a:ln>
        </p:spPr>
        <p:style>
          <a:lnRef idx="1">
            <a:schemeClr val="accent1"/>
          </a:lnRef>
          <a:fillRef idx="0">
            <a:schemeClr val="accent1"/>
          </a:fillRef>
          <a:effectRef idx="0">
            <a:schemeClr val="accent1"/>
          </a:effectRef>
          <a:fontRef idx="minor">
            <a:schemeClr val="tx1"/>
          </a:fontRef>
        </p:style>
      </p:cxnSp>
      <p:cxnSp>
        <p:nvCxnSpPr>
          <p:cNvPr id="265" name="直線コネクタ 264"/>
          <p:cNvCxnSpPr/>
          <p:nvPr/>
        </p:nvCxnSpPr>
        <p:spPr>
          <a:xfrm>
            <a:off x="3059832" y="116632"/>
            <a:ext cx="0" cy="6622995"/>
          </a:xfrm>
          <a:prstGeom prst="line">
            <a:avLst/>
          </a:prstGeom>
          <a:ln>
            <a:solidFill>
              <a:schemeClr val="tx1"/>
            </a:solidFill>
            <a:prstDash val="dashDot"/>
          </a:ln>
        </p:spPr>
        <p:style>
          <a:lnRef idx="1">
            <a:schemeClr val="accent1"/>
          </a:lnRef>
          <a:fillRef idx="0">
            <a:schemeClr val="accent1"/>
          </a:fillRef>
          <a:effectRef idx="0">
            <a:schemeClr val="accent1"/>
          </a:effectRef>
          <a:fontRef idx="minor">
            <a:schemeClr val="tx1"/>
          </a:fontRef>
        </p:style>
      </p:cxnSp>
      <p:sp>
        <p:nvSpPr>
          <p:cNvPr id="3" name="テキスト ボックス 2"/>
          <p:cNvSpPr txBox="1"/>
          <p:nvPr/>
        </p:nvSpPr>
        <p:spPr>
          <a:xfrm>
            <a:off x="3343309" y="5931511"/>
            <a:ext cx="769542" cy="523220"/>
          </a:xfrm>
          <a:prstGeom prst="rect">
            <a:avLst/>
          </a:prstGeom>
          <a:noFill/>
        </p:spPr>
        <p:txBody>
          <a:bodyPr wrap="square" rtlCol="0">
            <a:spAutoFit/>
          </a:bodyPr>
          <a:lstStyle/>
          <a:p>
            <a:pPr algn="ctr"/>
            <a:r>
              <a:rPr kumimoji="1" lang="ja-JP" altLang="en-US" sz="1400" dirty="0" smtClean="0"/>
              <a:t>アレイ</a:t>
            </a:r>
            <a:endParaRPr kumimoji="1" lang="en-US" altLang="ja-JP" sz="1400" dirty="0" smtClean="0"/>
          </a:p>
          <a:p>
            <a:pPr algn="ctr"/>
            <a:r>
              <a:rPr lang="ja-JP" altLang="en-US" sz="1400" dirty="0"/>
              <a:t>　</a:t>
            </a:r>
            <a:r>
              <a:rPr lang="ja-JP" altLang="en-US" sz="1400" dirty="0" smtClean="0"/>
              <a:t>　</a:t>
            </a:r>
            <a:r>
              <a:rPr kumimoji="1" lang="en-US" altLang="ja-JP" sz="1400" dirty="0" smtClean="0"/>
              <a:t>DNA</a:t>
            </a:r>
            <a:endParaRPr kumimoji="1" lang="ja-JP" altLang="en-US" sz="1400" dirty="0"/>
          </a:p>
        </p:txBody>
      </p:sp>
      <p:cxnSp>
        <p:nvCxnSpPr>
          <p:cNvPr id="5" name="直線矢印コネクタ 4"/>
          <p:cNvCxnSpPr>
            <a:stCxn id="3" idx="3"/>
          </p:cNvCxnSpPr>
          <p:nvPr/>
        </p:nvCxnSpPr>
        <p:spPr>
          <a:xfrm>
            <a:off x="4112851" y="6193121"/>
            <a:ext cx="719561" cy="156970"/>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7" name="直線矢印コネクタ 6"/>
          <p:cNvCxnSpPr/>
          <p:nvPr/>
        </p:nvCxnSpPr>
        <p:spPr>
          <a:xfrm>
            <a:off x="-2556792" y="1206044"/>
            <a:ext cx="0"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grpSp>
        <p:nvGrpSpPr>
          <p:cNvPr id="47" name="グループ化 46"/>
          <p:cNvGrpSpPr/>
          <p:nvPr/>
        </p:nvGrpSpPr>
        <p:grpSpPr>
          <a:xfrm>
            <a:off x="323528" y="1177335"/>
            <a:ext cx="2160240" cy="152400"/>
            <a:chOff x="179512" y="692696"/>
            <a:chExt cx="2160240" cy="152400"/>
          </a:xfrm>
        </p:grpSpPr>
        <p:sp>
          <p:nvSpPr>
            <p:cNvPr id="19" name="正方形/長方形 18"/>
            <p:cNvSpPr/>
            <p:nvPr/>
          </p:nvSpPr>
          <p:spPr>
            <a:xfrm>
              <a:off x="611560" y="692696"/>
              <a:ext cx="1224136" cy="144016"/>
            </a:xfrm>
            <a:prstGeom prst="rect">
              <a:avLst/>
            </a:prstGeom>
            <a:solidFill>
              <a:srgbClr val="FFFF00">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21" name="直線コネクタ 20"/>
            <p:cNvCxnSpPr/>
            <p:nvPr/>
          </p:nvCxnSpPr>
          <p:spPr>
            <a:xfrm>
              <a:off x="1475656" y="692696"/>
              <a:ext cx="360040" cy="0"/>
            </a:xfrm>
            <a:prstGeom prst="line">
              <a:avLst/>
            </a:prstGeom>
            <a:ln w="31750">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23" name="直線コネクタ 22"/>
            <p:cNvCxnSpPr/>
            <p:nvPr/>
          </p:nvCxnSpPr>
          <p:spPr>
            <a:xfrm>
              <a:off x="611560" y="845096"/>
              <a:ext cx="360040" cy="0"/>
            </a:xfrm>
            <a:prstGeom prst="line">
              <a:avLst/>
            </a:prstGeom>
            <a:ln w="31750">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27" name="直線コネクタ 26"/>
            <p:cNvCxnSpPr/>
            <p:nvPr/>
          </p:nvCxnSpPr>
          <p:spPr>
            <a:xfrm>
              <a:off x="179512" y="692696"/>
              <a:ext cx="1296144"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3" name="直線コネクタ 32"/>
            <p:cNvCxnSpPr/>
            <p:nvPr/>
          </p:nvCxnSpPr>
          <p:spPr>
            <a:xfrm>
              <a:off x="1835696" y="692696"/>
              <a:ext cx="504056"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5" name="直線コネクタ 34"/>
            <p:cNvCxnSpPr/>
            <p:nvPr/>
          </p:nvCxnSpPr>
          <p:spPr>
            <a:xfrm>
              <a:off x="971600" y="845096"/>
              <a:ext cx="136815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4" name="直線コネクタ 43"/>
            <p:cNvCxnSpPr/>
            <p:nvPr/>
          </p:nvCxnSpPr>
          <p:spPr>
            <a:xfrm flipH="1">
              <a:off x="179512" y="845096"/>
              <a:ext cx="432048"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59" name="グループ化 58"/>
          <p:cNvGrpSpPr/>
          <p:nvPr/>
        </p:nvGrpSpPr>
        <p:grpSpPr>
          <a:xfrm>
            <a:off x="763960" y="2185447"/>
            <a:ext cx="1243372" cy="152400"/>
            <a:chOff x="763960" y="2420888"/>
            <a:chExt cx="1243372" cy="152400"/>
          </a:xfrm>
        </p:grpSpPr>
        <p:sp>
          <p:nvSpPr>
            <p:cNvPr id="49" name="正方形/長方形 48"/>
            <p:cNvSpPr/>
            <p:nvPr/>
          </p:nvSpPr>
          <p:spPr>
            <a:xfrm>
              <a:off x="763960" y="2420888"/>
              <a:ext cx="1224136" cy="144016"/>
            </a:xfrm>
            <a:prstGeom prst="rect">
              <a:avLst/>
            </a:prstGeom>
            <a:solidFill>
              <a:srgbClr val="FFFF00">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50" name="直線コネクタ 49"/>
            <p:cNvCxnSpPr/>
            <p:nvPr/>
          </p:nvCxnSpPr>
          <p:spPr>
            <a:xfrm>
              <a:off x="1628056" y="2420888"/>
              <a:ext cx="360040" cy="0"/>
            </a:xfrm>
            <a:prstGeom prst="line">
              <a:avLst/>
            </a:prstGeom>
            <a:ln w="31750">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51" name="直線コネクタ 50"/>
            <p:cNvCxnSpPr/>
            <p:nvPr/>
          </p:nvCxnSpPr>
          <p:spPr>
            <a:xfrm>
              <a:off x="763960" y="2573288"/>
              <a:ext cx="360040" cy="0"/>
            </a:xfrm>
            <a:prstGeom prst="line">
              <a:avLst/>
            </a:prstGeom>
            <a:ln w="31750">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57" name="直線コネクタ 56"/>
            <p:cNvCxnSpPr/>
            <p:nvPr/>
          </p:nvCxnSpPr>
          <p:spPr>
            <a:xfrm flipH="1">
              <a:off x="763960" y="2420888"/>
              <a:ext cx="891716"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8" name="直線コネクタ 57"/>
            <p:cNvCxnSpPr/>
            <p:nvPr/>
          </p:nvCxnSpPr>
          <p:spPr>
            <a:xfrm flipH="1">
              <a:off x="1115616" y="2573288"/>
              <a:ext cx="891716"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63" name="グループ化 62"/>
          <p:cNvGrpSpPr/>
          <p:nvPr/>
        </p:nvGrpSpPr>
        <p:grpSpPr>
          <a:xfrm>
            <a:off x="755576" y="2473479"/>
            <a:ext cx="1243372" cy="152400"/>
            <a:chOff x="763960" y="2420888"/>
            <a:chExt cx="1243372" cy="152400"/>
          </a:xfrm>
        </p:grpSpPr>
        <p:sp>
          <p:nvSpPr>
            <p:cNvPr id="65" name="正方形/長方形 64"/>
            <p:cNvSpPr/>
            <p:nvPr/>
          </p:nvSpPr>
          <p:spPr>
            <a:xfrm>
              <a:off x="763960" y="2420888"/>
              <a:ext cx="1224136" cy="144016"/>
            </a:xfrm>
            <a:prstGeom prst="rect">
              <a:avLst/>
            </a:prstGeom>
            <a:solidFill>
              <a:srgbClr val="FFFF00">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66" name="直線コネクタ 65"/>
            <p:cNvCxnSpPr/>
            <p:nvPr/>
          </p:nvCxnSpPr>
          <p:spPr>
            <a:xfrm>
              <a:off x="1628056" y="2420888"/>
              <a:ext cx="360040" cy="0"/>
            </a:xfrm>
            <a:prstGeom prst="line">
              <a:avLst/>
            </a:prstGeom>
            <a:ln w="31750">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67" name="直線コネクタ 66"/>
            <p:cNvCxnSpPr/>
            <p:nvPr/>
          </p:nvCxnSpPr>
          <p:spPr>
            <a:xfrm>
              <a:off x="763960" y="2573288"/>
              <a:ext cx="360040" cy="0"/>
            </a:xfrm>
            <a:prstGeom prst="line">
              <a:avLst/>
            </a:prstGeom>
            <a:ln w="31750">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68" name="直線コネクタ 67"/>
            <p:cNvCxnSpPr/>
            <p:nvPr/>
          </p:nvCxnSpPr>
          <p:spPr>
            <a:xfrm flipH="1">
              <a:off x="763960" y="2420888"/>
              <a:ext cx="891716"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9" name="直線コネクタ 68"/>
            <p:cNvCxnSpPr/>
            <p:nvPr/>
          </p:nvCxnSpPr>
          <p:spPr>
            <a:xfrm flipH="1">
              <a:off x="1115616" y="2573288"/>
              <a:ext cx="891716"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71" name="グループ化 70"/>
          <p:cNvGrpSpPr/>
          <p:nvPr/>
        </p:nvGrpSpPr>
        <p:grpSpPr>
          <a:xfrm>
            <a:off x="755576" y="2761511"/>
            <a:ext cx="1243372" cy="152400"/>
            <a:chOff x="763960" y="2420888"/>
            <a:chExt cx="1243372" cy="152400"/>
          </a:xfrm>
        </p:grpSpPr>
        <p:sp>
          <p:nvSpPr>
            <p:cNvPr id="72" name="正方形/長方形 71"/>
            <p:cNvSpPr/>
            <p:nvPr/>
          </p:nvSpPr>
          <p:spPr>
            <a:xfrm>
              <a:off x="763960" y="2420888"/>
              <a:ext cx="1224136" cy="144016"/>
            </a:xfrm>
            <a:prstGeom prst="rect">
              <a:avLst/>
            </a:prstGeom>
            <a:solidFill>
              <a:srgbClr val="FFFF00">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73" name="直線コネクタ 72"/>
            <p:cNvCxnSpPr/>
            <p:nvPr/>
          </p:nvCxnSpPr>
          <p:spPr>
            <a:xfrm>
              <a:off x="1628056" y="2420888"/>
              <a:ext cx="360040" cy="0"/>
            </a:xfrm>
            <a:prstGeom prst="line">
              <a:avLst/>
            </a:prstGeom>
            <a:ln w="31750">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74" name="直線コネクタ 73"/>
            <p:cNvCxnSpPr/>
            <p:nvPr/>
          </p:nvCxnSpPr>
          <p:spPr>
            <a:xfrm>
              <a:off x="763960" y="2573288"/>
              <a:ext cx="360040" cy="0"/>
            </a:xfrm>
            <a:prstGeom prst="line">
              <a:avLst/>
            </a:prstGeom>
            <a:ln w="31750">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75" name="直線コネクタ 74"/>
            <p:cNvCxnSpPr/>
            <p:nvPr/>
          </p:nvCxnSpPr>
          <p:spPr>
            <a:xfrm flipH="1">
              <a:off x="763960" y="2420888"/>
              <a:ext cx="891716"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6" name="直線コネクタ 75"/>
            <p:cNvCxnSpPr/>
            <p:nvPr/>
          </p:nvCxnSpPr>
          <p:spPr>
            <a:xfrm flipH="1">
              <a:off x="1115616" y="2573288"/>
              <a:ext cx="891716"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80" name="正方形/長方形 79"/>
          <p:cNvSpPr/>
          <p:nvPr/>
        </p:nvSpPr>
        <p:spPr>
          <a:xfrm>
            <a:off x="849778" y="3850015"/>
            <a:ext cx="1224136" cy="72008"/>
          </a:xfrm>
          <a:prstGeom prst="rect">
            <a:avLst/>
          </a:prstGeom>
          <a:solidFill>
            <a:srgbClr val="FFFF00">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83" name="直線コネクタ 82"/>
          <p:cNvCxnSpPr/>
          <p:nvPr/>
        </p:nvCxnSpPr>
        <p:spPr>
          <a:xfrm flipH="1">
            <a:off x="827584" y="3886019"/>
            <a:ext cx="891716"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nvGrpSpPr>
          <p:cNvPr id="90" name="グループ化 89"/>
          <p:cNvGrpSpPr/>
          <p:nvPr/>
        </p:nvGrpSpPr>
        <p:grpSpPr>
          <a:xfrm>
            <a:off x="827584" y="4210055"/>
            <a:ext cx="1231866" cy="72008"/>
            <a:chOff x="877398" y="4589512"/>
            <a:chExt cx="1231866" cy="72008"/>
          </a:xfrm>
        </p:grpSpPr>
        <p:sp>
          <p:nvSpPr>
            <p:cNvPr id="85" name="正方形/長方形 84"/>
            <p:cNvSpPr/>
            <p:nvPr/>
          </p:nvSpPr>
          <p:spPr>
            <a:xfrm>
              <a:off x="877398" y="4589512"/>
              <a:ext cx="1224136" cy="72008"/>
            </a:xfrm>
            <a:prstGeom prst="rect">
              <a:avLst/>
            </a:prstGeom>
            <a:solidFill>
              <a:srgbClr val="FFFF00">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82" name="直線コネクタ 81"/>
            <p:cNvCxnSpPr/>
            <p:nvPr/>
          </p:nvCxnSpPr>
          <p:spPr>
            <a:xfrm>
              <a:off x="886425" y="4625516"/>
              <a:ext cx="360040" cy="0"/>
            </a:xfrm>
            <a:prstGeom prst="line">
              <a:avLst/>
            </a:prstGeom>
            <a:ln w="31750">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84" name="直線コネクタ 83"/>
            <p:cNvCxnSpPr/>
            <p:nvPr/>
          </p:nvCxnSpPr>
          <p:spPr>
            <a:xfrm flipH="1">
              <a:off x="1217548" y="4625516"/>
              <a:ext cx="891716"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cxnSp>
        <p:nvCxnSpPr>
          <p:cNvPr id="81" name="直線コネクタ 80"/>
          <p:cNvCxnSpPr/>
          <p:nvPr/>
        </p:nvCxnSpPr>
        <p:spPr>
          <a:xfrm>
            <a:off x="1713874" y="3886019"/>
            <a:ext cx="360040" cy="0"/>
          </a:xfrm>
          <a:prstGeom prst="line">
            <a:avLst/>
          </a:prstGeom>
          <a:ln w="31750">
            <a:solidFill>
              <a:srgbClr val="00B050"/>
            </a:solidFill>
          </a:ln>
        </p:spPr>
        <p:style>
          <a:lnRef idx="1">
            <a:schemeClr val="accent1"/>
          </a:lnRef>
          <a:fillRef idx="0">
            <a:schemeClr val="accent1"/>
          </a:fillRef>
          <a:effectRef idx="0">
            <a:schemeClr val="accent1"/>
          </a:effectRef>
          <a:fontRef idx="minor">
            <a:schemeClr val="tx1"/>
          </a:fontRef>
        </p:style>
      </p:cxnSp>
      <p:sp>
        <p:nvSpPr>
          <p:cNvPr id="101" name="下矢印 100"/>
          <p:cNvSpPr/>
          <p:nvPr/>
        </p:nvSpPr>
        <p:spPr>
          <a:xfrm>
            <a:off x="1201434" y="1414517"/>
            <a:ext cx="310226" cy="635298"/>
          </a:xfrm>
          <a:prstGeom prst="downArrow">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4" name="テキスト ボックス 103"/>
          <p:cNvSpPr txBox="1"/>
          <p:nvPr/>
        </p:nvSpPr>
        <p:spPr>
          <a:xfrm>
            <a:off x="1619672" y="3184493"/>
            <a:ext cx="1147111" cy="400110"/>
          </a:xfrm>
          <a:prstGeom prst="rect">
            <a:avLst/>
          </a:prstGeom>
          <a:noFill/>
        </p:spPr>
        <p:txBody>
          <a:bodyPr wrap="square" rtlCol="0">
            <a:spAutoFit/>
          </a:bodyPr>
          <a:lstStyle/>
          <a:p>
            <a:r>
              <a:rPr kumimoji="1" lang="ja-JP" altLang="en-US" sz="2000" b="1" dirty="0" smtClean="0"/>
              <a:t>熱変性</a:t>
            </a:r>
            <a:endParaRPr kumimoji="1" lang="ja-JP" altLang="en-US" sz="2000" b="1" dirty="0"/>
          </a:p>
        </p:txBody>
      </p:sp>
      <p:sp>
        <p:nvSpPr>
          <p:cNvPr id="105" name="下矢印 104"/>
          <p:cNvSpPr/>
          <p:nvPr/>
        </p:nvSpPr>
        <p:spPr>
          <a:xfrm>
            <a:off x="1239742" y="2985919"/>
            <a:ext cx="321732" cy="783704"/>
          </a:xfrm>
          <a:prstGeom prst="downArrow">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sp>
        <p:nvSpPr>
          <p:cNvPr id="107" name="下矢印 106"/>
          <p:cNvSpPr/>
          <p:nvPr/>
        </p:nvSpPr>
        <p:spPr>
          <a:xfrm>
            <a:off x="1283832" y="4366845"/>
            <a:ext cx="321732" cy="923330"/>
          </a:xfrm>
          <a:prstGeom prst="downArrow">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grpSp>
        <p:nvGrpSpPr>
          <p:cNvPr id="108" name="グループ化 107"/>
          <p:cNvGrpSpPr/>
          <p:nvPr/>
        </p:nvGrpSpPr>
        <p:grpSpPr>
          <a:xfrm>
            <a:off x="3203848" y="1185719"/>
            <a:ext cx="2160240" cy="152400"/>
            <a:chOff x="179512" y="692696"/>
            <a:chExt cx="2160240" cy="152400"/>
          </a:xfrm>
        </p:grpSpPr>
        <p:sp>
          <p:nvSpPr>
            <p:cNvPr id="109" name="正方形/長方形 108"/>
            <p:cNvSpPr/>
            <p:nvPr/>
          </p:nvSpPr>
          <p:spPr>
            <a:xfrm>
              <a:off x="611560" y="692696"/>
              <a:ext cx="1224136" cy="144016"/>
            </a:xfrm>
            <a:prstGeom prst="rect">
              <a:avLst/>
            </a:prstGeom>
            <a:solidFill>
              <a:srgbClr val="FFFF00">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110" name="直線コネクタ 109"/>
            <p:cNvCxnSpPr/>
            <p:nvPr/>
          </p:nvCxnSpPr>
          <p:spPr>
            <a:xfrm>
              <a:off x="1475656" y="692696"/>
              <a:ext cx="360040" cy="0"/>
            </a:xfrm>
            <a:prstGeom prst="line">
              <a:avLst/>
            </a:prstGeom>
            <a:ln w="31750">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111" name="直線コネクタ 110"/>
            <p:cNvCxnSpPr/>
            <p:nvPr/>
          </p:nvCxnSpPr>
          <p:spPr>
            <a:xfrm>
              <a:off x="611560" y="845096"/>
              <a:ext cx="360040" cy="0"/>
            </a:xfrm>
            <a:prstGeom prst="line">
              <a:avLst/>
            </a:prstGeom>
            <a:ln w="31750">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112" name="直線コネクタ 111"/>
            <p:cNvCxnSpPr/>
            <p:nvPr/>
          </p:nvCxnSpPr>
          <p:spPr>
            <a:xfrm>
              <a:off x="179512" y="692696"/>
              <a:ext cx="1296144"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3" name="直線コネクタ 112"/>
            <p:cNvCxnSpPr/>
            <p:nvPr/>
          </p:nvCxnSpPr>
          <p:spPr>
            <a:xfrm>
              <a:off x="1835696" y="692696"/>
              <a:ext cx="504056"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4" name="直線コネクタ 113"/>
            <p:cNvCxnSpPr/>
            <p:nvPr/>
          </p:nvCxnSpPr>
          <p:spPr>
            <a:xfrm>
              <a:off x="971600" y="845096"/>
              <a:ext cx="136815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5" name="直線コネクタ 114"/>
            <p:cNvCxnSpPr/>
            <p:nvPr/>
          </p:nvCxnSpPr>
          <p:spPr>
            <a:xfrm flipH="1">
              <a:off x="179512" y="845096"/>
              <a:ext cx="432048"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116" name="下矢印 115"/>
          <p:cNvSpPr/>
          <p:nvPr/>
        </p:nvSpPr>
        <p:spPr>
          <a:xfrm>
            <a:off x="4045750" y="1414517"/>
            <a:ext cx="274222" cy="635298"/>
          </a:xfrm>
          <a:prstGeom prst="downArrow">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cxnSp>
        <p:nvCxnSpPr>
          <p:cNvPr id="123" name="直線コネクタ 122"/>
          <p:cNvCxnSpPr/>
          <p:nvPr/>
        </p:nvCxnSpPr>
        <p:spPr>
          <a:xfrm flipV="1">
            <a:off x="4860032" y="969695"/>
            <a:ext cx="360040" cy="207640"/>
          </a:xfrm>
          <a:prstGeom prst="line">
            <a:avLst/>
          </a:prstGeom>
          <a:ln w="31750">
            <a:solidFill>
              <a:srgbClr val="FF0000"/>
            </a:solidFill>
          </a:ln>
        </p:spPr>
        <p:style>
          <a:lnRef idx="1">
            <a:schemeClr val="accent1"/>
          </a:lnRef>
          <a:fillRef idx="0">
            <a:schemeClr val="accent1"/>
          </a:fillRef>
          <a:effectRef idx="0">
            <a:schemeClr val="accent1"/>
          </a:effectRef>
          <a:fontRef idx="minor">
            <a:schemeClr val="tx1"/>
          </a:fontRef>
        </p:style>
      </p:cxnSp>
      <p:grpSp>
        <p:nvGrpSpPr>
          <p:cNvPr id="124" name="グループ化 123"/>
          <p:cNvGrpSpPr/>
          <p:nvPr/>
        </p:nvGrpSpPr>
        <p:grpSpPr>
          <a:xfrm>
            <a:off x="3616660" y="2185447"/>
            <a:ext cx="1243372" cy="152400"/>
            <a:chOff x="763960" y="2420888"/>
            <a:chExt cx="1243372" cy="152400"/>
          </a:xfrm>
        </p:grpSpPr>
        <p:sp>
          <p:nvSpPr>
            <p:cNvPr id="125" name="正方形/長方形 124"/>
            <p:cNvSpPr/>
            <p:nvPr/>
          </p:nvSpPr>
          <p:spPr>
            <a:xfrm>
              <a:off x="763960" y="2420888"/>
              <a:ext cx="1224136" cy="144016"/>
            </a:xfrm>
            <a:prstGeom prst="rect">
              <a:avLst/>
            </a:prstGeom>
            <a:solidFill>
              <a:srgbClr val="FFFF00">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126" name="直線コネクタ 125"/>
            <p:cNvCxnSpPr/>
            <p:nvPr/>
          </p:nvCxnSpPr>
          <p:spPr>
            <a:xfrm>
              <a:off x="1628056" y="2420888"/>
              <a:ext cx="360040" cy="0"/>
            </a:xfrm>
            <a:prstGeom prst="line">
              <a:avLst/>
            </a:prstGeom>
            <a:ln w="31750">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127" name="直線コネクタ 126"/>
            <p:cNvCxnSpPr/>
            <p:nvPr/>
          </p:nvCxnSpPr>
          <p:spPr>
            <a:xfrm>
              <a:off x="763960" y="2573288"/>
              <a:ext cx="360040" cy="0"/>
            </a:xfrm>
            <a:prstGeom prst="line">
              <a:avLst/>
            </a:prstGeom>
            <a:ln w="31750">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128" name="直線コネクタ 127"/>
            <p:cNvCxnSpPr/>
            <p:nvPr/>
          </p:nvCxnSpPr>
          <p:spPr>
            <a:xfrm flipH="1">
              <a:off x="763960" y="2420888"/>
              <a:ext cx="891716"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9" name="直線コネクタ 128"/>
            <p:cNvCxnSpPr/>
            <p:nvPr/>
          </p:nvCxnSpPr>
          <p:spPr>
            <a:xfrm flipH="1">
              <a:off x="1115616" y="2573288"/>
              <a:ext cx="891716"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136" name="グループ化 135"/>
          <p:cNvGrpSpPr/>
          <p:nvPr/>
        </p:nvGrpSpPr>
        <p:grpSpPr>
          <a:xfrm>
            <a:off x="3608276" y="2761511"/>
            <a:ext cx="1243372" cy="152400"/>
            <a:chOff x="763960" y="2420888"/>
            <a:chExt cx="1243372" cy="152400"/>
          </a:xfrm>
        </p:grpSpPr>
        <p:sp>
          <p:nvSpPr>
            <p:cNvPr id="137" name="正方形/長方形 136"/>
            <p:cNvSpPr/>
            <p:nvPr/>
          </p:nvSpPr>
          <p:spPr>
            <a:xfrm>
              <a:off x="763960" y="2420888"/>
              <a:ext cx="1224136" cy="144016"/>
            </a:xfrm>
            <a:prstGeom prst="rect">
              <a:avLst/>
            </a:prstGeom>
            <a:solidFill>
              <a:srgbClr val="FFFF00">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138" name="直線コネクタ 137"/>
            <p:cNvCxnSpPr/>
            <p:nvPr/>
          </p:nvCxnSpPr>
          <p:spPr>
            <a:xfrm>
              <a:off x="1628056" y="2420888"/>
              <a:ext cx="360040" cy="0"/>
            </a:xfrm>
            <a:prstGeom prst="line">
              <a:avLst/>
            </a:prstGeom>
            <a:ln w="31750">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139" name="直線コネクタ 138"/>
            <p:cNvCxnSpPr/>
            <p:nvPr/>
          </p:nvCxnSpPr>
          <p:spPr>
            <a:xfrm>
              <a:off x="763960" y="2573288"/>
              <a:ext cx="360040" cy="0"/>
            </a:xfrm>
            <a:prstGeom prst="line">
              <a:avLst/>
            </a:prstGeom>
            <a:ln w="31750">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140" name="直線コネクタ 139"/>
            <p:cNvCxnSpPr/>
            <p:nvPr/>
          </p:nvCxnSpPr>
          <p:spPr>
            <a:xfrm flipH="1">
              <a:off x="763960" y="2420888"/>
              <a:ext cx="891716"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1" name="直線コネクタ 140"/>
            <p:cNvCxnSpPr/>
            <p:nvPr/>
          </p:nvCxnSpPr>
          <p:spPr>
            <a:xfrm flipH="1">
              <a:off x="1115616" y="2573288"/>
              <a:ext cx="891716"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cxnSp>
        <p:nvCxnSpPr>
          <p:cNvPr id="142" name="直線コネクタ 141"/>
          <p:cNvCxnSpPr/>
          <p:nvPr/>
        </p:nvCxnSpPr>
        <p:spPr>
          <a:xfrm flipV="1">
            <a:off x="4860032" y="1977807"/>
            <a:ext cx="360040" cy="207640"/>
          </a:xfrm>
          <a:prstGeom prst="line">
            <a:avLst/>
          </a:prstGeom>
          <a:ln w="317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45" name="直線コネクタ 144"/>
          <p:cNvCxnSpPr/>
          <p:nvPr/>
        </p:nvCxnSpPr>
        <p:spPr>
          <a:xfrm flipV="1">
            <a:off x="4860032" y="2113439"/>
            <a:ext cx="360040" cy="207640"/>
          </a:xfrm>
          <a:prstGeom prst="line">
            <a:avLst/>
          </a:prstGeom>
          <a:ln w="31750">
            <a:solidFill>
              <a:schemeClr val="tx1"/>
            </a:solidFill>
          </a:ln>
        </p:spPr>
        <p:style>
          <a:lnRef idx="1">
            <a:schemeClr val="accent1"/>
          </a:lnRef>
          <a:fillRef idx="0">
            <a:schemeClr val="accent1"/>
          </a:fillRef>
          <a:effectRef idx="0">
            <a:schemeClr val="accent1"/>
          </a:effectRef>
          <a:fontRef idx="minor">
            <a:schemeClr val="tx1"/>
          </a:fontRef>
        </p:style>
      </p:cxnSp>
      <p:sp>
        <p:nvSpPr>
          <p:cNvPr id="148" name="下矢印 147"/>
          <p:cNvSpPr/>
          <p:nvPr/>
        </p:nvSpPr>
        <p:spPr>
          <a:xfrm>
            <a:off x="4103948" y="3062317"/>
            <a:ext cx="301842" cy="707306"/>
          </a:xfrm>
          <a:prstGeom prst="downArrow">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grpSp>
        <p:nvGrpSpPr>
          <p:cNvPr id="2" name="グループ化 1"/>
          <p:cNvGrpSpPr/>
          <p:nvPr/>
        </p:nvGrpSpPr>
        <p:grpSpPr>
          <a:xfrm>
            <a:off x="3608276" y="2265839"/>
            <a:ext cx="1611796" cy="360040"/>
            <a:chOff x="3608276" y="2141240"/>
            <a:chExt cx="1611796" cy="360040"/>
          </a:xfrm>
        </p:grpSpPr>
        <p:grpSp>
          <p:nvGrpSpPr>
            <p:cNvPr id="130" name="グループ化 129"/>
            <p:cNvGrpSpPr/>
            <p:nvPr/>
          </p:nvGrpSpPr>
          <p:grpSpPr>
            <a:xfrm>
              <a:off x="3608276" y="2348880"/>
              <a:ext cx="1243372" cy="152400"/>
              <a:chOff x="763960" y="2420888"/>
              <a:chExt cx="1243372" cy="152400"/>
            </a:xfrm>
          </p:grpSpPr>
          <p:sp>
            <p:nvSpPr>
              <p:cNvPr id="131" name="正方形/長方形 130"/>
              <p:cNvSpPr/>
              <p:nvPr/>
            </p:nvSpPr>
            <p:spPr>
              <a:xfrm>
                <a:off x="763960" y="2420888"/>
                <a:ext cx="1224136" cy="144016"/>
              </a:xfrm>
              <a:prstGeom prst="rect">
                <a:avLst/>
              </a:prstGeom>
              <a:solidFill>
                <a:srgbClr val="FFFF00">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132" name="直線コネクタ 131"/>
              <p:cNvCxnSpPr/>
              <p:nvPr/>
            </p:nvCxnSpPr>
            <p:spPr>
              <a:xfrm>
                <a:off x="1628056" y="2420888"/>
                <a:ext cx="360040" cy="0"/>
              </a:xfrm>
              <a:prstGeom prst="line">
                <a:avLst/>
              </a:prstGeom>
              <a:ln w="31750">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133" name="直線コネクタ 132"/>
              <p:cNvCxnSpPr/>
              <p:nvPr/>
            </p:nvCxnSpPr>
            <p:spPr>
              <a:xfrm>
                <a:off x="763960" y="2573288"/>
                <a:ext cx="360040" cy="0"/>
              </a:xfrm>
              <a:prstGeom prst="line">
                <a:avLst/>
              </a:prstGeom>
              <a:ln w="31750">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134" name="直線コネクタ 133"/>
              <p:cNvCxnSpPr/>
              <p:nvPr/>
            </p:nvCxnSpPr>
            <p:spPr>
              <a:xfrm flipH="1">
                <a:off x="763960" y="2420888"/>
                <a:ext cx="891716"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5" name="直線コネクタ 134"/>
              <p:cNvCxnSpPr/>
              <p:nvPr/>
            </p:nvCxnSpPr>
            <p:spPr>
              <a:xfrm flipH="1">
                <a:off x="1115616" y="2573288"/>
                <a:ext cx="891716"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cxnSp>
          <p:nvCxnSpPr>
            <p:cNvPr id="149" name="直線コネクタ 148"/>
            <p:cNvCxnSpPr/>
            <p:nvPr/>
          </p:nvCxnSpPr>
          <p:spPr>
            <a:xfrm flipV="1">
              <a:off x="4860032" y="2141240"/>
              <a:ext cx="360040" cy="207640"/>
            </a:xfrm>
            <a:prstGeom prst="line">
              <a:avLst/>
            </a:prstGeom>
            <a:ln w="317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50" name="直線コネクタ 149"/>
            <p:cNvCxnSpPr/>
            <p:nvPr/>
          </p:nvCxnSpPr>
          <p:spPr>
            <a:xfrm flipV="1">
              <a:off x="4860032" y="2285256"/>
              <a:ext cx="360040" cy="207640"/>
            </a:xfrm>
            <a:prstGeom prst="line">
              <a:avLst/>
            </a:prstGeom>
            <a:ln w="31750">
              <a:solidFill>
                <a:schemeClr val="tx1"/>
              </a:solidFill>
            </a:ln>
          </p:spPr>
          <p:style>
            <a:lnRef idx="1">
              <a:schemeClr val="accent1"/>
            </a:lnRef>
            <a:fillRef idx="0">
              <a:schemeClr val="accent1"/>
            </a:fillRef>
            <a:effectRef idx="0">
              <a:schemeClr val="accent1"/>
            </a:effectRef>
            <a:fontRef idx="minor">
              <a:schemeClr val="tx1"/>
            </a:fontRef>
          </p:style>
        </p:cxnSp>
      </p:grpSp>
      <p:cxnSp>
        <p:nvCxnSpPr>
          <p:cNvPr id="151" name="直線コネクタ 150"/>
          <p:cNvCxnSpPr/>
          <p:nvPr/>
        </p:nvCxnSpPr>
        <p:spPr>
          <a:xfrm flipV="1">
            <a:off x="4860032" y="2553871"/>
            <a:ext cx="360040" cy="207640"/>
          </a:xfrm>
          <a:prstGeom prst="line">
            <a:avLst/>
          </a:prstGeom>
          <a:ln w="317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52" name="直線コネクタ 151"/>
          <p:cNvCxnSpPr/>
          <p:nvPr/>
        </p:nvCxnSpPr>
        <p:spPr>
          <a:xfrm flipV="1">
            <a:off x="4860032" y="2697887"/>
            <a:ext cx="360040" cy="207640"/>
          </a:xfrm>
          <a:prstGeom prst="line">
            <a:avLst/>
          </a:prstGeom>
          <a:ln w="31750">
            <a:solidFill>
              <a:schemeClr val="tx1"/>
            </a:solidFill>
          </a:ln>
        </p:spPr>
        <p:style>
          <a:lnRef idx="1">
            <a:schemeClr val="accent1"/>
          </a:lnRef>
          <a:fillRef idx="0">
            <a:schemeClr val="accent1"/>
          </a:fillRef>
          <a:effectRef idx="0">
            <a:schemeClr val="accent1"/>
          </a:effectRef>
          <a:fontRef idx="minor">
            <a:schemeClr val="tx1"/>
          </a:fontRef>
        </p:style>
      </p:cxnSp>
      <p:sp>
        <p:nvSpPr>
          <p:cNvPr id="153" name="正方形/長方形 152"/>
          <p:cNvSpPr/>
          <p:nvPr/>
        </p:nvSpPr>
        <p:spPr>
          <a:xfrm>
            <a:off x="3707904" y="3865438"/>
            <a:ext cx="1224136" cy="72008"/>
          </a:xfrm>
          <a:prstGeom prst="rect">
            <a:avLst/>
          </a:prstGeom>
          <a:solidFill>
            <a:srgbClr val="FFFF00">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154" name="直線コネクタ 153"/>
          <p:cNvCxnSpPr/>
          <p:nvPr/>
        </p:nvCxnSpPr>
        <p:spPr>
          <a:xfrm flipH="1">
            <a:off x="3685710" y="3865438"/>
            <a:ext cx="891716"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nvGrpSpPr>
          <p:cNvPr id="155" name="グループ化 154"/>
          <p:cNvGrpSpPr/>
          <p:nvPr/>
        </p:nvGrpSpPr>
        <p:grpSpPr>
          <a:xfrm>
            <a:off x="3707904" y="4225478"/>
            <a:ext cx="1231866" cy="72008"/>
            <a:chOff x="877398" y="4589512"/>
            <a:chExt cx="1231866" cy="72008"/>
          </a:xfrm>
        </p:grpSpPr>
        <p:sp>
          <p:nvSpPr>
            <p:cNvPr id="156" name="正方形/長方形 155"/>
            <p:cNvSpPr/>
            <p:nvPr/>
          </p:nvSpPr>
          <p:spPr>
            <a:xfrm>
              <a:off x="877398" y="4589512"/>
              <a:ext cx="1224136" cy="72008"/>
            </a:xfrm>
            <a:prstGeom prst="rect">
              <a:avLst/>
            </a:prstGeom>
            <a:solidFill>
              <a:srgbClr val="FFFF00">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157" name="直線コネクタ 156"/>
            <p:cNvCxnSpPr/>
            <p:nvPr/>
          </p:nvCxnSpPr>
          <p:spPr>
            <a:xfrm>
              <a:off x="886425" y="4625516"/>
              <a:ext cx="360040" cy="0"/>
            </a:xfrm>
            <a:prstGeom prst="line">
              <a:avLst/>
            </a:prstGeom>
            <a:ln w="31750">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158" name="直線コネクタ 157"/>
            <p:cNvCxnSpPr/>
            <p:nvPr/>
          </p:nvCxnSpPr>
          <p:spPr>
            <a:xfrm flipH="1">
              <a:off x="1217548" y="4625516"/>
              <a:ext cx="891716"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cxnSp>
        <p:nvCxnSpPr>
          <p:cNvPr id="159" name="直線コネクタ 158"/>
          <p:cNvCxnSpPr/>
          <p:nvPr/>
        </p:nvCxnSpPr>
        <p:spPr>
          <a:xfrm>
            <a:off x="4572000" y="3873822"/>
            <a:ext cx="360040" cy="0"/>
          </a:xfrm>
          <a:prstGeom prst="line">
            <a:avLst/>
          </a:prstGeom>
          <a:ln w="31750">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160" name="直線コネクタ 159"/>
          <p:cNvCxnSpPr/>
          <p:nvPr/>
        </p:nvCxnSpPr>
        <p:spPr>
          <a:xfrm flipV="1">
            <a:off x="4932040" y="3657798"/>
            <a:ext cx="360040" cy="207640"/>
          </a:xfrm>
          <a:prstGeom prst="line">
            <a:avLst/>
          </a:prstGeom>
          <a:ln w="317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61" name="直線コネクタ 160"/>
          <p:cNvCxnSpPr/>
          <p:nvPr/>
        </p:nvCxnSpPr>
        <p:spPr>
          <a:xfrm flipV="1">
            <a:off x="4912804" y="4059968"/>
            <a:ext cx="360040" cy="207640"/>
          </a:xfrm>
          <a:prstGeom prst="line">
            <a:avLst/>
          </a:prstGeom>
          <a:ln w="31750">
            <a:solidFill>
              <a:schemeClr val="tx1"/>
            </a:solidFill>
          </a:ln>
        </p:spPr>
        <p:style>
          <a:lnRef idx="1">
            <a:schemeClr val="accent1"/>
          </a:lnRef>
          <a:fillRef idx="0">
            <a:schemeClr val="accent1"/>
          </a:fillRef>
          <a:effectRef idx="0">
            <a:schemeClr val="accent1"/>
          </a:effectRef>
          <a:fontRef idx="minor">
            <a:schemeClr val="tx1"/>
          </a:fontRef>
        </p:style>
      </p:cxnSp>
      <p:sp>
        <p:nvSpPr>
          <p:cNvPr id="165" name="下矢印 164"/>
          <p:cNvSpPr/>
          <p:nvPr/>
        </p:nvSpPr>
        <p:spPr>
          <a:xfrm>
            <a:off x="4106252" y="4377878"/>
            <a:ext cx="321732" cy="923330"/>
          </a:xfrm>
          <a:prstGeom prst="downArrow">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grpSp>
        <p:nvGrpSpPr>
          <p:cNvPr id="192" name="グループ化 191"/>
          <p:cNvGrpSpPr/>
          <p:nvPr/>
        </p:nvGrpSpPr>
        <p:grpSpPr>
          <a:xfrm>
            <a:off x="6084168" y="1185719"/>
            <a:ext cx="2160240" cy="152400"/>
            <a:chOff x="179512" y="692696"/>
            <a:chExt cx="2160240" cy="152400"/>
          </a:xfrm>
        </p:grpSpPr>
        <p:sp>
          <p:nvSpPr>
            <p:cNvPr id="193" name="正方形/長方形 192"/>
            <p:cNvSpPr/>
            <p:nvPr/>
          </p:nvSpPr>
          <p:spPr>
            <a:xfrm>
              <a:off x="611560" y="692696"/>
              <a:ext cx="1224136" cy="144016"/>
            </a:xfrm>
            <a:prstGeom prst="rect">
              <a:avLst/>
            </a:prstGeom>
            <a:solidFill>
              <a:srgbClr val="FFFF00">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194" name="直線コネクタ 193"/>
            <p:cNvCxnSpPr/>
            <p:nvPr/>
          </p:nvCxnSpPr>
          <p:spPr>
            <a:xfrm>
              <a:off x="1475656" y="692696"/>
              <a:ext cx="360040" cy="0"/>
            </a:xfrm>
            <a:prstGeom prst="line">
              <a:avLst/>
            </a:prstGeom>
            <a:ln w="31750">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195" name="直線コネクタ 194"/>
            <p:cNvCxnSpPr/>
            <p:nvPr/>
          </p:nvCxnSpPr>
          <p:spPr>
            <a:xfrm>
              <a:off x="611560" y="845096"/>
              <a:ext cx="360040" cy="0"/>
            </a:xfrm>
            <a:prstGeom prst="line">
              <a:avLst/>
            </a:prstGeom>
            <a:ln w="31750">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196" name="直線コネクタ 195"/>
            <p:cNvCxnSpPr/>
            <p:nvPr/>
          </p:nvCxnSpPr>
          <p:spPr>
            <a:xfrm>
              <a:off x="179512" y="692696"/>
              <a:ext cx="1296144"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7" name="直線コネクタ 196"/>
            <p:cNvCxnSpPr/>
            <p:nvPr/>
          </p:nvCxnSpPr>
          <p:spPr>
            <a:xfrm>
              <a:off x="1835696" y="692696"/>
              <a:ext cx="504056"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8" name="直線コネクタ 197"/>
            <p:cNvCxnSpPr/>
            <p:nvPr/>
          </p:nvCxnSpPr>
          <p:spPr>
            <a:xfrm>
              <a:off x="971600" y="845096"/>
              <a:ext cx="136815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9" name="直線コネクタ 198"/>
            <p:cNvCxnSpPr/>
            <p:nvPr/>
          </p:nvCxnSpPr>
          <p:spPr>
            <a:xfrm flipH="1">
              <a:off x="179512" y="845096"/>
              <a:ext cx="432048"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200" name="下矢印 199"/>
          <p:cNvSpPr/>
          <p:nvPr/>
        </p:nvSpPr>
        <p:spPr>
          <a:xfrm>
            <a:off x="6926070" y="1414517"/>
            <a:ext cx="274222" cy="635298"/>
          </a:xfrm>
          <a:prstGeom prst="downArrow">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201" name="テキスト ボックス 200"/>
          <p:cNvSpPr txBox="1"/>
          <p:nvPr/>
        </p:nvSpPr>
        <p:spPr>
          <a:xfrm>
            <a:off x="7308304" y="1257727"/>
            <a:ext cx="368424" cy="369332"/>
          </a:xfrm>
          <a:prstGeom prst="rect">
            <a:avLst/>
          </a:prstGeom>
          <a:noFill/>
        </p:spPr>
        <p:txBody>
          <a:bodyPr wrap="square" rtlCol="0">
            <a:spAutoFit/>
          </a:bodyPr>
          <a:lstStyle/>
          <a:p>
            <a:r>
              <a:rPr kumimoji="1" lang="en-US" altLang="ja-JP" b="1" dirty="0" smtClean="0"/>
              <a:t> </a:t>
            </a:r>
            <a:endParaRPr kumimoji="1" lang="ja-JP" altLang="en-US" b="1" dirty="0"/>
          </a:p>
        </p:txBody>
      </p:sp>
      <p:cxnSp>
        <p:nvCxnSpPr>
          <p:cNvPr id="202" name="直線コネクタ 201"/>
          <p:cNvCxnSpPr/>
          <p:nvPr/>
        </p:nvCxnSpPr>
        <p:spPr>
          <a:xfrm flipV="1">
            <a:off x="7964515" y="861627"/>
            <a:ext cx="360040" cy="207640"/>
          </a:xfrm>
          <a:prstGeom prst="line">
            <a:avLst/>
          </a:prstGeom>
          <a:ln w="31750">
            <a:solidFill>
              <a:srgbClr val="FF0000"/>
            </a:solidFill>
          </a:ln>
        </p:spPr>
        <p:style>
          <a:lnRef idx="1">
            <a:schemeClr val="accent1"/>
          </a:lnRef>
          <a:fillRef idx="0">
            <a:schemeClr val="accent1"/>
          </a:fillRef>
          <a:effectRef idx="0">
            <a:schemeClr val="accent1"/>
          </a:effectRef>
          <a:fontRef idx="minor">
            <a:schemeClr val="tx1"/>
          </a:fontRef>
        </p:style>
      </p:cxnSp>
      <p:grpSp>
        <p:nvGrpSpPr>
          <p:cNvPr id="203" name="グループ化 202"/>
          <p:cNvGrpSpPr/>
          <p:nvPr/>
        </p:nvGrpSpPr>
        <p:grpSpPr>
          <a:xfrm>
            <a:off x="6496980" y="2185447"/>
            <a:ext cx="1243372" cy="152400"/>
            <a:chOff x="763960" y="2420888"/>
            <a:chExt cx="1243372" cy="152400"/>
          </a:xfrm>
        </p:grpSpPr>
        <p:sp>
          <p:nvSpPr>
            <p:cNvPr id="204" name="正方形/長方形 203"/>
            <p:cNvSpPr/>
            <p:nvPr/>
          </p:nvSpPr>
          <p:spPr>
            <a:xfrm>
              <a:off x="763960" y="2420888"/>
              <a:ext cx="1224136" cy="144016"/>
            </a:xfrm>
            <a:prstGeom prst="rect">
              <a:avLst/>
            </a:prstGeom>
            <a:solidFill>
              <a:srgbClr val="FFFF00">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205" name="直線コネクタ 204"/>
            <p:cNvCxnSpPr/>
            <p:nvPr/>
          </p:nvCxnSpPr>
          <p:spPr>
            <a:xfrm>
              <a:off x="1628056" y="2420888"/>
              <a:ext cx="360040" cy="0"/>
            </a:xfrm>
            <a:prstGeom prst="line">
              <a:avLst/>
            </a:prstGeom>
            <a:ln w="31750">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206" name="直線コネクタ 205"/>
            <p:cNvCxnSpPr/>
            <p:nvPr/>
          </p:nvCxnSpPr>
          <p:spPr>
            <a:xfrm>
              <a:off x="763960" y="2573288"/>
              <a:ext cx="360040" cy="0"/>
            </a:xfrm>
            <a:prstGeom prst="line">
              <a:avLst/>
            </a:prstGeom>
            <a:ln w="31750">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207" name="直線コネクタ 206"/>
            <p:cNvCxnSpPr/>
            <p:nvPr/>
          </p:nvCxnSpPr>
          <p:spPr>
            <a:xfrm flipH="1">
              <a:off x="763960" y="2420888"/>
              <a:ext cx="891716"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8" name="直線コネクタ 207"/>
            <p:cNvCxnSpPr/>
            <p:nvPr/>
          </p:nvCxnSpPr>
          <p:spPr>
            <a:xfrm flipH="1">
              <a:off x="1115616" y="2573288"/>
              <a:ext cx="891716"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209" name="グループ化 208"/>
          <p:cNvGrpSpPr/>
          <p:nvPr/>
        </p:nvGrpSpPr>
        <p:grpSpPr>
          <a:xfrm>
            <a:off x="6488596" y="2761511"/>
            <a:ext cx="1243372" cy="152400"/>
            <a:chOff x="763960" y="2420888"/>
            <a:chExt cx="1243372" cy="152400"/>
          </a:xfrm>
        </p:grpSpPr>
        <p:sp>
          <p:nvSpPr>
            <p:cNvPr id="210" name="正方形/長方形 209"/>
            <p:cNvSpPr/>
            <p:nvPr/>
          </p:nvSpPr>
          <p:spPr>
            <a:xfrm>
              <a:off x="763960" y="2420888"/>
              <a:ext cx="1224136" cy="144016"/>
            </a:xfrm>
            <a:prstGeom prst="rect">
              <a:avLst/>
            </a:prstGeom>
            <a:solidFill>
              <a:srgbClr val="FFFF00">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211" name="直線コネクタ 210"/>
            <p:cNvCxnSpPr/>
            <p:nvPr/>
          </p:nvCxnSpPr>
          <p:spPr>
            <a:xfrm>
              <a:off x="1628056" y="2420888"/>
              <a:ext cx="360040" cy="0"/>
            </a:xfrm>
            <a:prstGeom prst="line">
              <a:avLst/>
            </a:prstGeom>
            <a:ln w="31750">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212" name="直線コネクタ 211"/>
            <p:cNvCxnSpPr/>
            <p:nvPr/>
          </p:nvCxnSpPr>
          <p:spPr>
            <a:xfrm>
              <a:off x="763960" y="2573288"/>
              <a:ext cx="360040" cy="0"/>
            </a:xfrm>
            <a:prstGeom prst="line">
              <a:avLst/>
            </a:prstGeom>
            <a:ln w="31750">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213" name="直線コネクタ 212"/>
            <p:cNvCxnSpPr/>
            <p:nvPr/>
          </p:nvCxnSpPr>
          <p:spPr>
            <a:xfrm flipH="1">
              <a:off x="763960" y="2420888"/>
              <a:ext cx="891716"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14" name="直線コネクタ 213"/>
            <p:cNvCxnSpPr/>
            <p:nvPr/>
          </p:nvCxnSpPr>
          <p:spPr>
            <a:xfrm flipH="1">
              <a:off x="1115616" y="2573288"/>
              <a:ext cx="891716"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218" name="グループ化 217"/>
          <p:cNvGrpSpPr/>
          <p:nvPr/>
        </p:nvGrpSpPr>
        <p:grpSpPr>
          <a:xfrm>
            <a:off x="6488596" y="2473479"/>
            <a:ext cx="1243372" cy="152400"/>
            <a:chOff x="763960" y="2420888"/>
            <a:chExt cx="1243372" cy="152400"/>
          </a:xfrm>
        </p:grpSpPr>
        <p:sp>
          <p:nvSpPr>
            <p:cNvPr id="221" name="正方形/長方形 220"/>
            <p:cNvSpPr/>
            <p:nvPr/>
          </p:nvSpPr>
          <p:spPr>
            <a:xfrm>
              <a:off x="763960" y="2420888"/>
              <a:ext cx="1224136" cy="144016"/>
            </a:xfrm>
            <a:prstGeom prst="rect">
              <a:avLst/>
            </a:prstGeom>
            <a:solidFill>
              <a:srgbClr val="FFFF00">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222" name="直線コネクタ 221"/>
            <p:cNvCxnSpPr/>
            <p:nvPr/>
          </p:nvCxnSpPr>
          <p:spPr>
            <a:xfrm>
              <a:off x="1628056" y="2420888"/>
              <a:ext cx="360040" cy="0"/>
            </a:xfrm>
            <a:prstGeom prst="line">
              <a:avLst/>
            </a:prstGeom>
            <a:ln w="31750">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223" name="直線コネクタ 222"/>
            <p:cNvCxnSpPr/>
            <p:nvPr/>
          </p:nvCxnSpPr>
          <p:spPr>
            <a:xfrm>
              <a:off x="763960" y="2573288"/>
              <a:ext cx="360040" cy="0"/>
            </a:xfrm>
            <a:prstGeom prst="line">
              <a:avLst/>
            </a:prstGeom>
            <a:ln w="31750">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224" name="直線コネクタ 223"/>
            <p:cNvCxnSpPr/>
            <p:nvPr/>
          </p:nvCxnSpPr>
          <p:spPr>
            <a:xfrm flipH="1">
              <a:off x="763960" y="2420888"/>
              <a:ext cx="891716"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25" name="直線コネクタ 224"/>
            <p:cNvCxnSpPr/>
            <p:nvPr/>
          </p:nvCxnSpPr>
          <p:spPr>
            <a:xfrm flipH="1">
              <a:off x="1115616" y="2573288"/>
              <a:ext cx="891716"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cxnSp>
        <p:nvCxnSpPr>
          <p:cNvPr id="12" name="直線コネクタ 11"/>
          <p:cNvCxnSpPr/>
          <p:nvPr/>
        </p:nvCxnSpPr>
        <p:spPr>
          <a:xfrm flipV="1">
            <a:off x="7712732" y="1073515"/>
            <a:ext cx="277344" cy="112205"/>
          </a:xfrm>
          <a:prstGeom prst="line">
            <a:avLst/>
          </a:prstGeom>
          <a:ln w="31750">
            <a:solidFill>
              <a:schemeClr val="tx2">
                <a:lumMod val="5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28" name="直線コネクタ 227"/>
          <p:cNvCxnSpPr/>
          <p:nvPr/>
        </p:nvCxnSpPr>
        <p:spPr>
          <a:xfrm flipV="1">
            <a:off x="7884368" y="1878713"/>
            <a:ext cx="360040" cy="207640"/>
          </a:xfrm>
          <a:prstGeom prst="line">
            <a:avLst/>
          </a:prstGeom>
          <a:ln w="317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29" name="直線コネクタ 228"/>
          <p:cNvCxnSpPr/>
          <p:nvPr/>
        </p:nvCxnSpPr>
        <p:spPr>
          <a:xfrm flipV="1">
            <a:off x="7668344" y="2081627"/>
            <a:ext cx="257338" cy="112205"/>
          </a:xfrm>
          <a:prstGeom prst="line">
            <a:avLst/>
          </a:prstGeom>
          <a:ln w="31750">
            <a:solidFill>
              <a:schemeClr val="tx2">
                <a:lumMod val="5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30" name="直線コネクタ 229"/>
          <p:cNvCxnSpPr/>
          <p:nvPr/>
        </p:nvCxnSpPr>
        <p:spPr>
          <a:xfrm flipV="1">
            <a:off x="7839980" y="2181018"/>
            <a:ext cx="360040" cy="207640"/>
          </a:xfrm>
          <a:prstGeom prst="line">
            <a:avLst/>
          </a:prstGeom>
          <a:ln w="317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31" name="直線コネクタ 230"/>
          <p:cNvCxnSpPr/>
          <p:nvPr/>
        </p:nvCxnSpPr>
        <p:spPr>
          <a:xfrm flipV="1">
            <a:off x="7668344" y="2388658"/>
            <a:ext cx="182116" cy="93205"/>
          </a:xfrm>
          <a:prstGeom prst="line">
            <a:avLst/>
          </a:prstGeom>
          <a:ln w="31750">
            <a:solidFill>
              <a:schemeClr val="tx2">
                <a:lumMod val="5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32" name="直線コネクタ 231"/>
          <p:cNvCxnSpPr/>
          <p:nvPr/>
        </p:nvCxnSpPr>
        <p:spPr>
          <a:xfrm flipV="1">
            <a:off x="7884368" y="2434495"/>
            <a:ext cx="360040" cy="207640"/>
          </a:xfrm>
          <a:prstGeom prst="line">
            <a:avLst/>
          </a:prstGeom>
          <a:ln w="317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33" name="直線コネクタ 232"/>
          <p:cNvCxnSpPr/>
          <p:nvPr/>
        </p:nvCxnSpPr>
        <p:spPr>
          <a:xfrm flipV="1">
            <a:off x="7668344" y="2617495"/>
            <a:ext cx="296171" cy="152402"/>
          </a:xfrm>
          <a:prstGeom prst="line">
            <a:avLst/>
          </a:prstGeom>
          <a:ln w="31750">
            <a:solidFill>
              <a:schemeClr val="tx2">
                <a:lumMod val="50000"/>
              </a:schemeClr>
            </a:solidFill>
            <a:prstDash val="sysDot"/>
          </a:ln>
        </p:spPr>
        <p:style>
          <a:lnRef idx="1">
            <a:schemeClr val="accent1"/>
          </a:lnRef>
          <a:fillRef idx="0">
            <a:schemeClr val="accent1"/>
          </a:fillRef>
          <a:effectRef idx="0">
            <a:schemeClr val="accent1"/>
          </a:effectRef>
          <a:fontRef idx="minor">
            <a:schemeClr val="tx1"/>
          </a:fontRef>
        </p:style>
      </p:cxnSp>
      <p:sp>
        <p:nvSpPr>
          <p:cNvPr id="234" name="下矢印 233"/>
          <p:cNvSpPr/>
          <p:nvPr/>
        </p:nvSpPr>
        <p:spPr>
          <a:xfrm>
            <a:off x="6948264" y="3129935"/>
            <a:ext cx="301842" cy="707306"/>
          </a:xfrm>
          <a:prstGeom prst="downArrow">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15" name="テキスト ボックス 14"/>
          <p:cNvSpPr txBox="1"/>
          <p:nvPr/>
        </p:nvSpPr>
        <p:spPr>
          <a:xfrm>
            <a:off x="7259194" y="3057927"/>
            <a:ext cx="1143744" cy="707886"/>
          </a:xfrm>
          <a:prstGeom prst="rect">
            <a:avLst/>
          </a:prstGeom>
          <a:noFill/>
        </p:spPr>
        <p:txBody>
          <a:bodyPr wrap="square" rtlCol="0">
            <a:spAutoFit/>
          </a:bodyPr>
          <a:lstStyle/>
          <a:p>
            <a:r>
              <a:rPr kumimoji="1" lang="ja-JP" altLang="en-US" sz="2000" b="1" dirty="0" smtClean="0">
                <a:solidFill>
                  <a:srgbClr val="FF0000"/>
                </a:solidFill>
              </a:rPr>
              <a:t>熱変性</a:t>
            </a:r>
            <a:endParaRPr kumimoji="1" lang="en-US" altLang="ja-JP" sz="2000" b="1" dirty="0" smtClean="0">
              <a:solidFill>
                <a:srgbClr val="FF0000"/>
              </a:solidFill>
            </a:endParaRPr>
          </a:p>
          <a:p>
            <a:r>
              <a:rPr lang="ja-JP" altLang="en-US" sz="2000" b="1" dirty="0">
                <a:solidFill>
                  <a:srgbClr val="FF0000"/>
                </a:solidFill>
              </a:rPr>
              <a:t>　</a:t>
            </a:r>
            <a:r>
              <a:rPr lang="ja-JP" altLang="en-US" sz="2000" b="1" dirty="0" smtClean="0">
                <a:solidFill>
                  <a:srgbClr val="FF0000"/>
                </a:solidFill>
              </a:rPr>
              <a:t>　不要</a:t>
            </a:r>
            <a:endParaRPr kumimoji="1" lang="ja-JP" altLang="en-US" sz="2000" b="1" dirty="0">
              <a:solidFill>
                <a:srgbClr val="FF0000"/>
              </a:solidFill>
            </a:endParaRPr>
          </a:p>
        </p:txBody>
      </p:sp>
      <p:sp>
        <p:nvSpPr>
          <p:cNvPr id="16" name="テキスト ボックス 15"/>
          <p:cNvSpPr txBox="1"/>
          <p:nvPr/>
        </p:nvSpPr>
        <p:spPr>
          <a:xfrm>
            <a:off x="1582107" y="1473751"/>
            <a:ext cx="1052500" cy="523220"/>
          </a:xfrm>
          <a:prstGeom prst="rect">
            <a:avLst/>
          </a:prstGeom>
          <a:noFill/>
        </p:spPr>
        <p:txBody>
          <a:bodyPr wrap="square" rtlCol="0">
            <a:spAutoFit/>
          </a:bodyPr>
          <a:lstStyle/>
          <a:p>
            <a:r>
              <a:rPr kumimoji="1" lang="en-US" altLang="ja-JP" sz="2800" b="1" dirty="0" smtClean="0"/>
              <a:t>PCR</a:t>
            </a:r>
            <a:endParaRPr kumimoji="1" lang="ja-JP" altLang="en-US" sz="2800" b="1" dirty="0"/>
          </a:p>
        </p:txBody>
      </p:sp>
      <p:sp>
        <p:nvSpPr>
          <p:cNvPr id="17" name="テキスト ボックス 16"/>
          <p:cNvSpPr txBox="1"/>
          <p:nvPr/>
        </p:nvSpPr>
        <p:spPr>
          <a:xfrm>
            <a:off x="1619672" y="4570095"/>
            <a:ext cx="1296144" cy="400110"/>
          </a:xfrm>
          <a:prstGeom prst="rect">
            <a:avLst/>
          </a:prstGeom>
          <a:noFill/>
        </p:spPr>
        <p:txBody>
          <a:bodyPr wrap="square" rtlCol="0">
            <a:spAutoFit/>
          </a:bodyPr>
          <a:lstStyle/>
          <a:p>
            <a:r>
              <a:rPr kumimoji="1" lang="ja-JP" altLang="en-US" sz="2000" b="1" dirty="0" smtClean="0"/>
              <a:t>ハイブリ</a:t>
            </a:r>
            <a:endParaRPr kumimoji="1" lang="ja-JP" altLang="en-US" sz="2000" b="1" dirty="0"/>
          </a:p>
        </p:txBody>
      </p:sp>
      <p:sp>
        <p:nvSpPr>
          <p:cNvPr id="236" name="テキスト ボックス 235"/>
          <p:cNvSpPr txBox="1"/>
          <p:nvPr/>
        </p:nvSpPr>
        <p:spPr>
          <a:xfrm>
            <a:off x="4499992" y="1473751"/>
            <a:ext cx="1052500" cy="523220"/>
          </a:xfrm>
          <a:prstGeom prst="rect">
            <a:avLst/>
          </a:prstGeom>
          <a:noFill/>
        </p:spPr>
        <p:txBody>
          <a:bodyPr wrap="square" rtlCol="0">
            <a:spAutoFit/>
          </a:bodyPr>
          <a:lstStyle/>
          <a:p>
            <a:r>
              <a:rPr kumimoji="1" lang="en-US" altLang="ja-JP" sz="2800" b="1" dirty="0" smtClean="0"/>
              <a:t>PCR</a:t>
            </a:r>
            <a:endParaRPr kumimoji="1" lang="ja-JP" altLang="en-US" sz="2800" b="1" dirty="0"/>
          </a:p>
        </p:txBody>
      </p:sp>
      <p:sp>
        <p:nvSpPr>
          <p:cNvPr id="237" name="テキスト ボックス 236"/>
          <p:cNvSpPr txBox="1"/>
          <p:nvPr/>
        </p:nvSpPr>
        <p:spPr>
          <a:xfrm>
            <a:off x="4427984" y="3201943"/>
            <a:ext cx="1147111" cy="400110"/>
          </a:xfrm>
          <a:prstGeom prst="rect">
            <a:avLst/>
          </a:prstGeom>
          <a:noFill/>
        </p:spPr>
        <p:txBody>
          <a:bodyPr wrap="square" rtlCol="0">
            <a:spAutoFit/>
          </a:bodyPr>
          <a:lstStyle/>
          <a:p>
            <a:r>
              <a:rPr kumimoji="1" lang="ja-JP" altLang="en-US" sz="2000" b="1" dirty="0" smtClean="0"/>
              <a:t>熱変性</a:t>
            </a:r>
            <a:endParaRPr kumimoji="1" lang="ja-JP" altLang="en-US" sz="2000" b="1" dirty="0"/>
          </a:p>
        </p:txBody>
      </p:sp>
      <p:sp>
        <p:nvSpPr>
          <p:cNvPr id="238" name="テキスト ボックス 237"/>
          <p:cNvSpPr txBox="1"/>
          <p:nvPr/>
        </p:nvSpPr>
        <p:spPr>
          <a:xfrm>
            <a:off x="4499992" y="4642103"/>
            <a:ext cx="1296144" cy="400110"/>
          </a:xfrm>
          <a:prstGeom prst="rect">
            <a:avLst/>
          </a:prstGeom>
          <a:noFill/>
        </p:spPr>
        <p:txBody>
          <a:bodyPr wrap="square" rtlCol="0">
            <a:spAutoFit/>
          </a:bodyPr>
          <a:lstStyle/>
          <a:p>
            <a:r>
              <a:rPr kumimoji="1" lang="ja-JP" altLang="en-US" sz="2000" b="1" dirty="0" smtClean="0"/>
              <a:t>ハイブリ</a:t>
            </a:r>
            <a:endParaRPr kumimoji="1" lang="ja-JP" altLang="en-US" sz="2000" b="1" dirty="0"/>
          </a:p>
        </p:txBody>
      </p:sp>
      <p:sp>
        <p:nvSpPr>
          <p:cNvPr id="239" name="テキスト ボックス 238"/>
          <p:cNvSpPr txBox="1"/>
          <p:nvPr/>
        </p:nvSpPr>
        <p:spPr>
          <a:xfrm>
            <a:off x="7263773" y="1436915"/>
            <a:ext cx="1052500" cy="523220"/>
          </a:xfrm>
          <a:prstGeom prst="rect">
            <a:avLst/>
          </a:prstGeom>
          <a:noFill/>
        </p:spPr>
        <p:txBody>
          <a:bodyPr wrap="square" rtlCol="0">
            <a:spAutoFit/>
          </a:bodyPr>
          <a:lstStyle/>
          <a:p>
            <a:r>
              <a:rPr kumimoji="1" lang="en-US" altLang="ja-JP" sz="2800" b="1" dirty="0" smtClean="0"/>
              <a:t>PCR</a:t>
            </a:r>
            <a:endParaRPr kumimoji="1" lang="ja-JP" altLang="en-US" sz="2800" b="1" dirty="0"/>
          </a:p>
        </p:txBody>
      </p:sp>
      <p:sp>
        <p:nvSpPr>
          <p:cNvPr id="240" name="下矢印 239"/>
          <p:cNvSpPr/>
          <p:nvPr/>
        </p:nvSpPr>
        <p:spPr>
          <a:xfrm>
            <a:off x="6948264" y="4366845"/>
            <a:ext cx="321732" cy="923330"/>
          </a:xfrm>
          <a:prstGeom prst="downArrow">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sp>
        <p:nvSpPr>
          <p:cNvPr id="241" name="テキスト ボックス 240"/>
          <p:cNvSpPr txBox="1"/>
          <p:nvPr/>
        </p:nvSpPr>
        <p:spPr>
          <a:xfrm>
            <a:off x="7342004" y="4631070"/>
            <a:ext cx="1296144" cy="400110"/>
          </a:xfrm>
          <a:prstGeom prst="rect">
            <a:avLst/>
          </a:prstGeom>
          <a:noFill/>
        </p:spPr>
        <p:txBody>
          <a:bodyPr wrap="square" rtlCol="0">
            <a:spAutoFit/>
          </a:bodyPr>
          <a:lstStyle/>
          <a:p>
            <a:r>
              <a:rPr kumimoji="1" lang="ja-JP" altLang="en-US" sz="2000" b="1" dirty="0" smtClean="0"/>
              <a:t>ハイブリ</a:t>
            </a:r>
            <a:endParaRPr kumimoji="1" lang="ja-JP" altLang="en-US" sz="2000" b="1" dirty="0"/>
          </a:p>
        </p:txBody>
      </p:sp>
      <p:sp>
        <p:nvSpPr>
          <p:cNvPr id="9" name="テキスト ボックス 8"/>
          <p:cNvSpPr txBox="1"/>
          <p:nvPr/>
        </p:nvSpPr>
        <p:spPr>
          <a:xfrm>
            <a:off x="2265951" y="660957"/>
            <a:ext cx="1117614" cy="307777"/>
          </a:xfrm>
          <a:prstGeom prst="rect">
            <a:avLst/>
          </a:prstGeom>
          <a:noFill/>
        </p:spPr>
        <p:txBody>
          <a:bodyPr wrap="none" rtlCol="0">
            <a:spAutoFit/>
          </a:bodyPr>
          <a:lstStyle/>
          <a:p>
            <a:r>
              <a:rPr kumimoji="1" lang="en-US" altLang="ja-JP" sz="1400" dirty="0" smtClean="0"/>
              <a:t>PCR</a:t>
            </a:r>
            <a:r>
              <a:rPr kumimoji="1" lang="ja-JP" altLang="en-US" sz="1400" dirty="0" smtClean="0"/>
              <a:t>プローブ</a:t>
            </a:r>
            <a:endParaRPr kumimoji="1" lang="ja-JP" altLang="en-US" sz="1400" dirty="0"/>
          </a:p>
        </p:txBody>
      </p:sp>
      <p:cxnSp>
        <p:nvCxnSpPr>
          <p:cNvPr id="13" name="直線矢印コネクタ 12"/>
          <p:cNvCxnSpPr/>
          <p:nvPr/>
        </p:nvCxnSpPr>
        <p:spPr>
          <a:xfrm flipH="1">
            <a:off x="1893894" y="968734"/>
            <a:ext cx="384702" cy="104781"/>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246" name="テキスト ボックス 245"/>
          <p:cNvSpPr txBox="1"/>
          <p:nvPr/>
        </p:nvSpPr>
        <p:spPr>
          <a:xfrm>
            <a:off x="3863205" y="554009"/>
            <a:ext cx="821059" cy="307777"/>
          </a:xfrm>
          <a:prstGeom prst="rect">
            <a:avLst/>
          </a:prstGeom>
          <a:noFill/>
        </p:spPr>
        <p:txBody>
          <a:bodyPr wrap="none" rtlCol="0">
            <a:spAutoFit/>
          </a:bodyPr>
          <a:lstStyle/>
          <a:p>
            <a:r>
              <a:rPr kumimoji="1" lang="ja-JP" altLang="en-US" sz="1400" dirty="0" smtClean="0"/>
              <a:t>タグ</a:t>
            </a:r>
            <a:r>
              <a:rPr kumimoji="1" lang="en-US" altLang="ja-JP" sz="1400" dirty="0" smtClean="0"/>
              <a:t>DNA</a:t>
            </a:r>
            <a:endParaRPr kumimoji="1" lang="ja-JP" altLang="en-US" sz="1400" dirty="0"/>
          </a:p>
        </p:txBody>
      </p:sp>
      <p:cxnSp>
        <p:nvCxnSpPr>
          <p:cNvPr id="254" name="直線矢印コネクタ 253"/>
          <p:cNvCxnSpPr>
            <a:stCxn id="246" idx="3"/>
          </p:cNvCxnSpPr>
          <p:nvPr/>
        </p:nvCxnSpPr>
        <p:spPr>
          <a:xfrm>
            <a:off x="4684264" y="707898"/>
            <a:ext cx="255506" cy="313226"/>
          </a:xfrm>
          <a:prstGeom prst="straightConnector1">
            <a:avLst/>
          </a:prstGeom>
          <a:ln w="3175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32" name="テキスト ボックス 31"/>
          <p:cNvSpPr txBox="1"/>
          <p:nvPr/>
        </p:nvSpPr>
        <p:spPr>
          <a:xfrm>
            <a:off x="6634455" y="556734"/>
            <a:ext cx="1042273" cy="307777"/>
          </a:xfrm>
          <a:prstGeom prst="rect">
            <a:avLst/>
          </a:prstGeom>
          <a:noFill/>
        </p:spPr>
        <p:txBody>
          <a:bodyPr wrap="none" rtlCol="0">
            <a:spAutoFit/>
          </a:bodyPr>
          <a:lstStyle/>
          <a:p>
            <a:r>
              <a:rPr kumimoji="1" lang="ja-JP" altLang="en-US" sz="1400" dirty="0" smtClean="0"/>
              <a:t>スペーサー</a:t>
            </a:r>
            <a:endParaRPr kumimoji="1" lang="ja-JP" altLang="en-US" sz="1400" dirty="0"/>
          </a:p>
        </p:txBody>
      </p:sp>
      <p:cxnSp>
        <p:nvCxnSpPr>
          <p:cNvPr id="36" name="直線矢印コネクタ 35"/>
          <p:cNvCxnSpPr/>
          <p:nvPr/>
        </p:nvCxnSpPr>
        <p:spPr>
          <a:xfrm>
            <a:off x="7541096" y="814845"/>
            <a:ext cx="199256" cy="206279"/>
          </a:xfrm>
          <a:prstGeom prst="straightConnector1">
            <a:avLst/>
          </a:prstGeom>
          <a:ln w="3175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37" name="テキスト ボックス 36"/>
          <p:cNvSpPr txBox="1"/>
          <p:nvPr/>
        </p:nvSpPr>
        <p:spPr>
          <a:xfrm>
            <a:off x="6285395" y="6186668"/>
            <a:ext cx="950901" cy="307777"/>
          </a:xfrm>
          <a:prstGeom prst="rect">
            <a:avLst/>
          </a:prstGeom>
          <a:noFill/>
        </p:spPr>
        <p:txBody>
          <a:bodyPr wrap="none" rtlCol="0">
            <a:spAutoFit/>
          </a:bodyPr>
          <a:lstStyle/>
          <a:p>
            <a:r>
              <a:rPr kumimoji="1" lang="ja-JP" altLang="en-US" sz="1400" dirty="0" smtClean="0">
                <a:solidFill>
                  <a:srgbClr val="FF0000"/>
                </a:solidFill>
              </a:rPr>
              <a:t>コモンタグ</a:t>
            </a:r>
            <a:endParaRPr kumimoji="1" lang="ja-JP" altLang="en-US" sz="1400" dirty="0">
              <a:solidFill>
                <a:srgbClr val="FF0000"/>
              </a:solidFill>
            </a:endParaRPr>
          </a:p>
        </p:txBody>
      </p:sp>
      <p:cxnSp>
        <p:nvCxnSpPr>
          <p:cNvPr id="40" name="直線矢印コネクタ 39"/>
          <p:cNvCxnSpPr>
            <a:stCxn id="37" idx="3"/>
          </p:cNvCxnSpPr>
          <p:nvPr/>
        </p:nvCxnSpPr>
        <p:spPr>
          <a:xfrm flipV="1">
            <a:off x="7236296" y="6309320"/>
            <a:ext cx="534634" cy="31237"/>
          </a:xfrm>
          <a:prstGeom prst="straightConnector1">
            <a:avLst/>
          </a:prstGeom>
          <a:ln w="31750">
            <a:solidFill>
              <a:schemeClr val="tx1">
                <a:lumMod val="95000"/>
                <a:lumOff val="5000"/>
              </a:schemeClr>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9296935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テキスト ボックス 27"/>
          <p:cNvSpPr txBox="1"/>
          <p:nvPr/>
        </p:nvSpPr>
        <p:spPr>
          <a:xfrm>
            <a:off x="632705" y="393394"/>
            <a:ext cx="877163" cy="369332"/>
          </a:xfrm>
          <a:prstGeom prst="rect">
            <a:avLst/>
          </a:prstGeom>
          <a:noFill/>
        </p:spPr>
        <p:txBody>
          <a:bodyPr wrap="none" rtlCol="0">
            <a:spAutoFit/>
          </a:bodyPr>
          <a:lstStyle/>
          <a:p>
            <a:r>
              <a:rPr kumimoji="1" lang="ja-JP" altLang="en-US" dirty="0" smtClean="0"/>
              <a:t>検体液</a:t>
            </a:r>
            <a:endParaRPr kumimoji="1" lang="ja-JP" altLang="en-US" dirty="0"/>
          </a:p>
        </p:txBody>
      </p:sp>
      <p:sp>
        <p:nvSpPr>
          <p:cNvPr id="30" name="円/楕円 29"/>
          <p:cNvSpPr/>
          <p:nvPr/>
        </p:nvSpPr>
        <p:spPr>
          <a:xfrm>
            <a:off x="31961" y="393394"/>
            <a:ext cx="2066929" cy="1982880"/>
          </a:xfrm>
          <a:prstGeom prst="ellipse">
            <a:avLst/>
          </a:prstGeom>
          <a:solidFill>
            <a:srgbClr val="FF0000">
              <a:alpha val="16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grpSp>
        <p:nvGrpSpPr>
          <p:cNvPr id="21" name="グループ化 20"/>
          <p:cNvGrpSpPr/>
          <p:nvPr/>
        </p:nvGrpSpPr>
        <p:grpSpPr>
          <a:xfrm rot="19343557">
            <a:off x="6493646" y="2238789"/>
            <a:ext cx="251133" cy="282046"/>
            <a:chOff x="9960141" y="5228540"/>
            <a:chExt cx="265857" cy="239470"/>
          </a:xfrm>
        </p:grpSpPr>
        <p:sp>
          <p:nvSpPr>
            <p:cNvPr id="22" name="フリーフォーム 21"/>
            <p:cNvSpPr/>
            <p:nvPr/>
          </p:nvSpPr>
          <p:spPr>
            <a:xfrm rot="2289016">
              <a:off x="9960141" y="5228540"/>
              <a:ext cx="265857" cy="156813"/>
            </a:xfrm>
            <a:custGeom>
              <a:avLst/>
              <a:gdLst>
                <a:gd name="connsiteX0" fmla="*/ 0 w 1491176"/>
                <a:gd name="connsiteY0" fmla="*/ 28135 h 1209848"/>
                <a:gd name="connsiteX1" fmla="*/ 773723 w 1491176"/>
                <a:gd name="connsiteY1" fmla="*/ 1209821 h 1209848"/>
                <a:gd name="connsiteX2" fmla="*/ 1491176 w 1491176"/>
                <a:gd name="connsiteY2" fmla="*/ 0 h 1209848"/>
              </a:gdLst>
              <a:ahLst/>
              <a:cxnLst>
                <a:cxn ang="0">
                  <a:pos x="connsiteX0" y="connsiteY0"/>
                </a:cxn>
                <a:cxn ang="0">
                  <a:pos x="connsiteX1" y="connsiteY1"/>
                </a:cxn>
                <a:cxn ang="0">
                  <a:pos x="connsiteX2" y="connsiteY2"/>
                </a:cxn>
              </a:cxnLst>
              <a:rect l="l" t="t" r="r" b="b"/>
              <a:pathLst>
                <a:path w="1491176" h="1209848">
                  <a:moveTo>
                    <a:pt x="0" y="28135"/>
                  </a:moveTo>
                  <a:cubicBezTo>
                    <a:pt x="262597" y="621322"/>
                    <a:pt x="525194" y="1214510"/>
                    <a:pt x="773723" y="1209821"/>
                  </a:cubicBezTo>
                  <a:cubicBezTo>
                    <a:pt x="1022252" y="1205132"/>
                    <a:pt x="1256714" y="602566"/>
                    <a:pt x="1491176" y="0"/>
                  </a:cubicBezTo>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cxnSp>
          <p:nvCxnSpPr>
            <p:cNvPr id="23" name="直線コネクタ 22"/>
            <p:cNvCxnSpPr>
              <a:stCxn id="22" idx="1"/>
            </p:cNvCxnSpPr>
            <p:nvPr/>
          </p:nvCxnSpPr>
          <p:spPr>
            <a:xfrm rot="2289016" flipH="1">
              <a:off x="10010263" y="5358451"/>
              <a:ext cx="5016" cy="109559"/>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grpSp>
      <p:cxnSp>
        <p:nvCxnSpPr>
          <p:cNvPr id="25" name="直線コネクタ 24"/>
          <p:cNvCxnSpPr/>
          <p:nvPr/>
        </p:nvCxnSpPr>
        <p:spPr>
          <a:xfrm>
            <a:off x="6589507" y="2559095"/>
            <a:ext cx="187910" cy="64539"/>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sp>
        <p:nvSpPr>
          <p:cNvPr id="32" name="正方形/長方形 31"/>
          <p:cNvSpPr/>
          <p:nvPr/>
        </p:nvSpPr>
        <p:spPr>
          <a:xfrm>
            <a:off x="990353" y="3045982"/>
            <a:ext cx="8064896" cy="195769"/>
          </a:xfrm>
          <a:prstGeom prst="rect">
            <a:avLst/>
          </a:prstGeom>
          <a:solidFill>
            <a:srgbClr val="FFFF00">
              <a:alpha val="4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dirty="0" smtClean="0">
                <a:solidFill>
                  <a:schemeClr val="tx1"/>
                </a:solidFill>
              </a:rPr>
              <a:t>プレート</a:t>
            </a:r>
            <a:endParaRPr kumimoji="1" lang="ja-JP" altLang="en-US" dirty="0">
              <a:solidFill>
                <a:schemeClr val="tx1"/>
              </a:solidFill>
            </a:endParaRPr>
          </a:p>
        </p:txBody>
      </p:sp>
      <p:sp>
        <p:nvSpPr>
          <p:cNvPr id="33" name="正方形/長方形 32"/>
          <p:cNvSpPr/>
          <p:nvPr/>
        </p:nvSpPr>
        <p:spPr>
          <a:xfrm>
            <a:off x="2933611" y="2867215"/>
            <a:ext cx="6121638" cy="178767"/>
          </a:xfrm>
          <a:prstGeom prst="rect">
            <a:avLst/>
          </a:prstGeom>
          <a:solidFill>
            <a:schemeClr val="accent1">
              <a:alpha val="6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dirty="0" smtClean="0">
                <a:solidFill>
                  <a:schemeClr val="tx1"/>
                </a:solidFill>
              </a:rPr>
              <a:t>メンブレン</a:t>
            </a:r>
            <a:endParaRPr kumimoji="1" lang="ja-JP" altLang="en-US" dirty="0">
              <a:solidFill>
                <a:schemeClr val="tx1"/>
              </a:solidFill>
            </a:endParaRPr>
          </a:p>
        </p:txBody>
      </p:sp>
      <p:sp>
        <p:nvSpPr>
          <p:cNvPr id="46" name="角丸四角形 45"/>
          <p:cNvSpPr/>
          <p:nvPr/>
        </p:nvSpPr>
        <p:spPr>
          <a:xfrm>
            <a:off x="2784169" y="1953987"/>
            <a:ext cx="1592104" cy="1011114"/>
          </a:xfrm>
          <a:prstGeom prst="roundRect">
            <a:avLst/>
          </a:prstGeom>
          <a:solidFill>
            <a:srgbClr val="FFC000">
              <a:alpha val="2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47" name="右矢印 46"/>
          <p:cNvSpPr/>
          <p:nvPr/>
        </p:nvSpPr>
        <p:spPr>
          <a:xfrm>
            <a:off x="4445779" y="2400539"/>
            <a:ext cx="360040" cy="26624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8" name="右矢印 57"/>
          <p:cNvSpPr/>
          <p:nvPr/>
        </p:nvSpPr>
        <p:spPr>
          <a:xfrm>
            <a:off x="4842781" y="2410420"/>
            <a:ext cx="360040" cy="26624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196" name="グループ化 195"/>
          <p:cNvGrpSpPr/>
          <p:nvPr/>
        </p:nvGrpSpPr>
        <p:grpSpPr>
          <a:xfrm>
            <a:off x="5359108" y="1773929"/>
            <a:ext cx="311765" cy="738276"/>
            <a:chOff x="6707549" y="1822094"/>
            <a:chExt cx="311765" cy="738276"/>
          </a:xfrm>
        </p:grpSpPr>
        <p:grpSp>
          <p:nvGrpSpPr>
            <p:cNvPr id="61" name="グループ化 60"/>
            <p:cNvGrpSpPr/>
            <p:nvPr/>
          </p:nvGrpSpPr>
          <p:grpSpPr>
            <a:xfrm rot="10800000">
              <a:off x="6707549" y="1822094"/>
              <a:ext cx="311765" cy="357332"/>
              <a:chOff x="-3210635" y="2300068"/>
              <a:chExt cx="2229098" cy="3837806"/>
            </a:xfrm>
          </p:grpSpPr>
          <p:sp>
            <p:nvSpPr>
              <p:cNvPr id="83" name="フリーフォーム 82"/>
              <p:cNvSpPr/>
              <p:nvPr/>
            </p:nvSpPr>
            <p:spPr>
              <a:xfrm>
                <a:off x="-3210635" y="2300068"/>
                <a:ext cx="2229098" cy="1209848"/>
              </a:xfrm>
              <a:custGeom>
                <a:avLst/>
                <a:gdLst>
                  <a:gd name="connsiteX0" fmla="*/ 0 w 1491176"/>
                  <a:gd name="connsiteY0" fmla="*/ 28135 h 1209848"/>
                  <a:gd name="connsiteX1" fmla="*/ 773723 w 1491176"/>
                  <a:gd name="connsiteY1" fmla="*/ 1209821 h 1209848"/>
                  <a:gd name="connsiteX2" fmla="*/ 1491176 w 1491176"/>
                  <a:gd name="connsiteY2" fmla="*/ 0 h 1209848"/>
                </a:gdLst>
                <a:ahLst/>
                <a:cxnLst>
                  <a:cxn ang="0">
                    <a:pos x="connsiteX0" y="connsiteY0"/>
                  </a:cxn>
                  <a:cxn ang="0">
                    <a:pos x="connsiteX1" y="connsiteY1"/>
                  </a:cxn>
                  <a:cxn ang="0">
                    <a:pos x="connsiteX2" y="connsiteY2"/>
                  </a:cxn>
                </a:cxnLst>
                <a:rect l="l" t="t" r="r" b="b"/>
                <a:pathLst>
                  <a:path w="1491176" h="1209848">
                    <a:moveTo>
                      <a:pt x="0" y="28135"/>
                    </a:moveTo>
                    <a:cubicBezTo>
                      <a:pt x="262597" y="621322"/>
                      <a:pt x="525194" y="1214510"/>
                      <a:pt x="773723" y="1209821"/>
                    </a:cubicBezTo>
                    <a:cubicBezTo>
                      <a:pt x="1022252" y="1205132"/>
                      <a:pt x="1256714" y="602566"/>
                      <a:pt x="1491176" y="0"/>
                    </a:cubicBezTo>
                  </a:path>
                </a:pathLst>
              </a:cu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sp>
            <p:nvSpPr>
              <p:cNvPr id="84" name="円/楕円 83"/>
              <p:cNvSpPr/>
              <p:nvPr/>
            </p:nvSpPr>
            <p:spPr>
              <a:xfrm>
                <a:off x="-3019436" y="4355159"/>
                <a:ext cx="1846700" cy="1782715"/>
              </a:xfrm>
              <a:prstGeom prst="ellipse">
                <a:avLst/>
              </a:prstGeom>
              <a:solidFill>
                <a:srgbClr val="FF0000">
                  <a:alpha val="57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85" name="直線コネクタ 84"/>
              <p:cNvCxnSpPr>
                <a:stCxn id="83" idx="1"/>
                <a:endCxn id="84" idx="0"/>
              </p:cNvCxnSpPr>
              <p:nvPr/>
            </p:nvCxnSpPr>
            <p:spPr>
              <a:xfrm flipH="1">
                <a:off x="-2096086" y="3509889"/>
                <a:ext cx="42058" cy="845270"/>
              </a:xfrm>
              <a:prstGeom prst="line">
                <a:avLst/>
              </a:prstGeom>
              <a:ln w="38100">
                <a:solidFill>
                  <a:srgbClr val="00B050"/>
                </a:solidFill>
              </a:ln>
            </p:spPr>
            <p:style>
              <a:lnRef idx="1">
                <a:schemeClr val="accent1"/>
              </a:lnRef>
              <a:fillRef idx="0">
                <a:schemeClr val="accent1"/>
              </a:fillRef>
              <a:effectRef idx="0">
                <a:schemeClr val="accent1"/>
              </a:effectRef>
              <a:fontRef idx="minor">
                <a:schemeClr val="tx1"/>
              </a:fontRef>
            </p:style>
          </p:cxnSp>
        </p:grpSp>
        <p:sp>
          <p:nvSpPr>
            <p:cNvPr id="62" name="六角形 61"/>
            <p:cNvSpPr/>
            <p:nvPr/>
          </p:nvSpPr>
          <p:spPr>
            <a:xfrm rot="5400000">
              <a:off x="6771027" y="2063259"/>
              <a:ext cx="184809" cy="267437"/>
            </a:xfrm>
            <a:prstGeom prst="hexagon">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3" name="フリーフォーム 62"/>
            <p:cNvSpPr/>
            <p:nvPr/>
          </p:nvSpPr>
          <p:spPr>
            <a:xfrm rot="32573">
              <a:off x="6735026" y="2252593"/>
              <a:ext cx="251133" cy="184694"/>
            </a:xfrm>
            <a:custGeom>
              <a:avLst/>
              <a:gdLst>
                <a:gd name="connsiteX0" fmla="*/ 0 w 1491176"/>
                <a:gd name="connsiteY0" fmla="*/ 28135 h 1209848"/>
                <a:gd name="connsiteX1" fmla="*/ 773723 w 1491176"/>
                <a:gd name="connsiteY1" fmla="*/ 1209821 h 1209848"/>
                <a:gd name="connsiteX2" fmla="*/ 1491176 w 1491176"/>
                <a:gd name="connsiteY2" fmla="*/ 0 h 1209848"/>
              </a:gdLst>
              <a:ahLst/>
              <a:cxnLst>
                <a:cxn ang="0">
                  <a:pos x="connsiteX0" y="connsiteY0"/>
                </a:cxn>
                <a:cxn ang="0">
                  <a:pos x="connsiteX1" y="connsiteY1"/>
                </a:cxn>
                <a:cxn ang="0">
                  <a:pos x="connsiteX2" y="connsiteY2"/>
                </a:cxn>
              </a:cxnLst>
              <a:rect l="l" t="t" r="r" b="b"/>
              <a:pathLst>
                <a:path w="1491176" h="1209848">
                  <a:moveTo>
                    <a:pt x="0" y="28135"/>
                  </a:moveTo>
                  <a:cubicBezTo>
                    <a:pt x="262597" y="621322"/>
                    <a:pt x="525194" y="1214510"/>
                    <a:pt x="773723" y="1209821"/>
                  </a:cubicBezTo>
                  <a:cubicBezTo>
                    <a:pt x="1022252" y="1205132"/>
                    <a:pt x="1256714" y="602566"/>
                    <a:pt x="1491176" y="0"/>
                  </a:cubicBezTo>
                </a:path>
              </a:pathLst>
            </a:cu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cxnSp>
          <p:nvCxnSpPr>
            <p:cNvPr id="64" name="直線コネクタ 63"/>
            <p:cNvCxnSpPr>
              <a:stCxn id="63" idx="1"/>
            </p:cNvCxnSpPr>
            <p:nvPr/>
          </p:nvCxnSpPr>
          <p:spPr>
            <a:xfrm rot="32573" flipH="1">
              <a:off x="6866471" y="2431332"/>
              <a:ext cx="4738" cy="129038"/>
            </a:xfrm>
            <a:prstGeom prst="line">
              <a:avLst/>
            </a:prstGeom>
            <a:ln w="38100">
              <a:solidFill>
                <a:srgbClr val="00B050"/>
              </a:solidFill>
            </a:ln>
          </p:spPr>
          <p:style>
            <a:lnRef idx="1">
              <a:schemeClr val="accent1"/>
            </a:lnRef>
            <a:fillRef idx="0">
              <a:schemeClr val="accent1"/>
            </a:fillRef>
            <a:effectRef idx="0">
              <a:schemeClr val="accent1"/>
            </a:effectRef>
            <a:fontRef idx="minor">
              <a:schemeClr val="tx1"/>
            </a:fontRef>
          </p:style>
        </p:cxnSp>
      </p:grpSp>
      <p:grpSp>
        <p:nvGrpSpPr>
          <p:cNvPr id="202" name="グループ化 201"/>
          <p:cNvGrpSpPr/>
          <p:nvPr/>
        </p:nvGrpSpPr>
        <p:grpSpPr>
          <a:xfrm>
            <a:off x="5932163" y="1908986"/>
            <a:ext cx="311765" cy="684693"/>
            <a:chOff x="7163331" y="1822094"/>
            <a:chExt cx="311765" cy="684693"/>
          </a:xfrm>
        </p:grpSpPr>
        <p:grpSp>
          <p:nvGrpSpPr>
            <p:cNvPr id="59" name="グループ化 58"/>
            <p:cNvGrpSpPr/>
            <p:nvPr/>
          </p:nvGrpSpPr>
          <p:grpSpPr>
            <a:xfrm rot="10800000">
              <a:off x="7163331" y="1822094"/>
              <a:ext cx="311765" cy="357332"/>
              <a:chOff x="-3210635" y="2300068"/>
              <a:chExt cx="2229098" cy="3837806"/>
            </a:xfrm>
          </p:grpSpPr>
          <p:sp>
            <p:nvSpPr>
              <p:cNvPr id="86" name="フリーフォーム 85"/>
              <p:cNvSpPr/>
              <p:nvPr/>
            </p:nvSpPr>
            <p:spPr>
              <a:xfrm>
                <a:off x="-3210635" y="2300068"/>
                <a:ext cx="2229098" cy="1209848"/>
              </a:xfrm>
              <a:custGeom>
                <a:avLst/>
                <a:gdLst>
                  <a:gd name="connsiteX0" fmla="*/ 0 w 1491176"/>
                  <a:gd name="connsiteY0" fmla="*/ 28135 h 1209848"/>
                  <a:gd name="connsiteX1" fmla="*/ 773723 w 1491176"/>
                  <a:gd name="connsiteY1" fmla="*/ 1209821 h 1209848"/>
                  <a:gd name="connsiteX2" fmla="*/ 1491176 w 1491176"/>
                  <a:gd name="connsiteY2" fmla="*/ 0 h 1209848"/>
                </a:gdLst>
                <a:ahLst/>
                <a:cxnLst>
                  <a:cxn ang="0">
                    <a:pos x="connsiteX0" y="connsiteY0"/>
                  </a:cxn>
                  <a:cxn ang="0">
                    <a:pos x="connsiteX1" y="connsiteY1"/>
                  </a:cxn>
                  <a:cxn ang="0">
                    <a:pos x="connsiteX2" y="connsiteY2"/>
                  </a:cxn>
                </a:cxnLst>
                <a:rect l="l" t="t" r="r" b="b"/>
                <a:pathLst>
                  <a:path w="1491176" h="1209848">
                    <a:moveTo>
                      <a:pt x="0" y="28135"/>
                    </a:moveTo>
                    <a:cubicBezTo>
                      <a:pt x="262597" y="621322"/>
                      <a:pt x="525194" y="1214510"/>
                      <a:pt x="773723" y="1209821"/>
                    </a:cubicBezTo>
                    <a:cubicBezTo>
                      <a:pt x="1022252" y="1205132"/>
                      <a:pt x="1256714" y="602566"/>
                      <a:pt x="1491176" y="0"/>
                    </a:cubicBezTo>
                  </a:path>
                </a:pathLst>
              </a:custGeom>
              <a:no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sp>
            <p:nvSpPr>
              <p:cNvPr id="87" name="円/楕円 86"/>
              <p:cNvSpPr/>
              <p:nvPr/>
            </p:nvSpPr>
            <p:spPr>
              <a:xfrm>
                <a:off x="-3019436" y="4355159"/>
                <a:ext cx="1846700" cy="1782715"/>
              </a:xfrm>
              <a:prstGeom prst="ellipse">
                <a:avLst/>
              </a:prstGeom>
              <a:solidFill>
                <a:srgbClr val="FF0000">
                  <a:alpha val="57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88" name="直線コネクタ 87"/>
              <p:cNvCxnSpPr>
                <a:stCxn id="86" idx="1"/>
                <a:endCxn id="87" idx="0"/>
              </p:cNvCxnSpPr>
              <p:nvPr/>
            </p:nvCxnSpPr>
            <p:spPr>
              <a:xfrm flipH="1">
                <a:off x="-2096086" y="3509889"/>
                <a:ext cx="42058" cy="845270"/>
              </a:xfrm>
              <a:prstGeom prst="line">
                <a:avLst/>
              </a:prstGeom>
              <a:ln w="38100">
                <a:solidFill>
                  <a:srgbClr val="FFC000"/>
                </a:solidFill>
              </a:ln>
            </p:spPr>
            <p:style>
              <a:lnRef idx="1">
                <a:schemeClr val="accent1"/>
              </a:lnRef>
              <a:fillRef idx="0">
                <a:schemeClr val="accent1"/>
              </a:fillRef>
              <a:effectRef idx="0">
                <a:schemeClr val="accent1"/>
              </a:effectRef>
              <a:fontRef idx="minor">
                <a:schemeClr val="tx1"/>
              </a:fontRef>
            </p:style>
          </p:cxnSp>
        </p:grpSp>
        <p:sp>
          <p:nvSpPr>
            <p:cNvPr id="60" name="六角形 59"/>
            <p:cNvSpPr/>
            <p:nvPr/>
          </p:nvSpPr>
          <p:spPr>
            <a:xfrm rot="5400000">
              <a:off x="7226809" y="2063259"/>
              <a:ext cx="184809" cy="267437"/>
            </a:xfrm>
            <a:prstGeom prst="hexagon">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5" name="フリーフォーム 64"/>
            <p:cNvSpPr/>
            <p:nvPr/>
          </p:nvSpPr>
          <p:spPr>
            <a:xfrm rot="32573">
              <a:off x="7205628" y="2199009"/>
              <a:ext cx="251133" cy="184694"/>
            </a:xfrm>
            <a:custGeom>
              <a:avLst/>
              <a:gdLst>
                <a:gd name="connsiteX0" fmla="*/ 0 w 1491176"/>
                <a:gd name="connsiteY0" fmla="*/ 28135 h 1209848"/>
                <a:gd name="connsiteX1" fmla="*/ 773723 w 1491176"/>
                <a:gd name="connsiteY1" fmla="*/ 1209821 h 1209848"/>
                <a:gd name="connsiteX2" fmla="*/ 1491176 w 1491176"/>
                <a:gd name="connsiteY2" fmla="*/ 0 h 1209848"/>
              </a:gdLst>
              <a:ahLst/>
              <a:cxnLst>
                <a:cxn ang="0">
                  <a:pos x="connsiteX0" y="connsiteY0"/>
                </a:cxn>
                <a:cxn ang="0">
                  <a:pos x="connsiteX1" y="connsiteY1"/>
                </a:cxn>
                <a:cxn ang="0">
                  <a:pos x="connsiteX2" y="connsiteY2"/>
                </a:cxn>
              </a:cxnLst>
              <a:rect l="l" t="t" r="r" b="b"/>
              <a:pathLst>
                <a:path w="1491176" h="1209848">
                  <a:moveTo>
                    <a:pt x="0" y="28135"/>
                  </a:moveTo>
                  <a:cubicBezTo>
                    <a:pt x="262597" y="621322"/>
                    <a:pt x="525194" y="1214510"/>
                    <a:pt x="773723" y="1209821"/>
                  </a:cubicBezTo>
                  <a:cubicBezTo>
                    <a:pt x="1022252" y="1205132"/>
                    <a:pt x="1256714" y="602566"/>
                    <a:pt x="1491176" y="0"/>
                  </a:cubicBezTo>
                </a:path>
              </a:pathLst>
            </a:custGeom>
            <a:no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cxnSp>
          <p:nvCxnSpPr>
            <p:cNvPr id="66" name="直線コネクタ 65"/>
            <p:cNvCxnSpPr>
              <a:stCxn id="65" idx="1"/>
            </p:cNvCxnSpPr>
            <p:nvPr/>
          </p:nvCxnSpPr>
          <p:spPr>
            <a:xfrm rot="32573" flipH="1">
              <a:off x="7337073" y="2377749"/>
              <a:ext cx="4738" cy="129038"/>
            </a:xfrm>
            <a:prstGeom prst="line">
              <a:avLst/>
            </a:prstGeom>
            <a:ln w="38100">
              <a:solidFill>
                <a:srgbClr val="FFC000"/>
              </a:solidFill>
            </a:ln>
          </p:spPr>
          <p:style>
            <a:lnRef idx="1">
              <a:schemeClr val="accent1"/>
            </a:lnRef>
            <a:fillRef idx="0">
              <a:schemeClr val="accent1"/>
            </a:fillRef>
            <a:effectRef idx="0">
              <a:schemeClr val="accent1"/>
            </a:effectRef>
            <a:fontRef idx="minor">
              <a:schemeClr val="tx1"/>
            </a:fontRef>
          </p:style>
        </p:cxnSp>
      </p:grpSp>
      <p:sp>
        <p:nvSpPr>
          <p:cNvPr id="67" name="右矢印 66"/>
          <p:cNvSpPr/>
          <p:nvPr/>
        </p:nvSpPr>
        <p:spPr>
          <a:xfrm>
            <a:off x="7183041" y="2342977"/>
            <a:ext cx="360040" cy="30360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4" name="フリーフォーム 73"/>
          <p:cNvSpPr/>
          <p:nvPr/>
        </p:nvSpPr>
        <p:spPr>
          <a:xfrm>
            <a:off x="1210641" y="1147063"/>
            <a:ext cx="2546253" cy="1938272"/>
          </a:xfrm>
          <a:custGeom>
            <a:avLst/>
            <a:gdLst>
              <a:gd name="connsiteX0" fmla="*/ 1688123 w 2546253"/>
              <a:gd name="connsiteY0" fmla="*/ 1927273 h 1927273"/>
              <a:gd name="connsiteX1" fmla="*/ 1659988 w 2546253"/>
              <a:gd name="connsiteY1" fmla="*/ 787790 h 1927273"/>
              <a:gd name="connsiteX2" fmla="*/ 2532185 w 2546253"/>
              <a:gd name="connsiteY2" fmla="*/ 801858 h 1927273"/>
              <a:gd name="connsiteX3" fmla="*/ 2546253 w 2546253"/>
              <a:gd name="connsiteY3" fmla="*/ 0 h 1927273"/>
              <a:gd name="connsiteX4" fmla="*/ 942536 w 2546253"/>
              <a:gd name="connsiteY4" fmla="*/ 14067 h 1927273"/>
              <a:gd name="connsiteX5" fmla="*/ 942536 w 2546253"/>
              <a:gd name="connsiteY5" fmla="*/ 1308295 h 1927273"/>
              <a:gd name="connsiteX6" fmla="*/ 0 w 2546253"/>
              <a:gd name="connsiteY6" fmla="*/ 1308295 h 1927273"/>
              <a:gd name="connsiteX7" fmla="*/ 14068 w 2546253"/>
              <a:gd name="connsiteY7" fmla="*/ 1927273 h 1927273"/>
              <a:gd name="connsiteX8" fmla="*/ 1688123 w 2546253"/>
              <a:gd name="connsiteY8" fmla="*/ 1927273 h 19272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546253" h="1927273">
                <a:moveTo>
                  <a:pt x="1688123" y="1927273"/>
                </a:moveTo>
                <a:lnTo>
                  <a:pt x="1659988" y="787790"/>
                </a:lnTo>
                <a:lnTo>
                  <a:pt x="2532185" y="801858"/>
                </a:lnTo>
                <a:lnTo>
                  <a:pt x="2546253" y="0"/>
                </a:lnTo>
                <a:lnTo>
                  <a:pt x="942536" y="14067"/>
                </a:lnTo>
                <a:lnTo>
                  <a:pt x="942536" y="1308295"/>
                </a:lnTo>
                <a:lnTo>
                  <a:pt x="0" y="1308295"/>
                </a:lnTo>
                <a:lnTo>
                  <a:pt x="14068" y="1927273"/>
                </a:lnTo>
                <a:lnTo>
                  <a:pt x="1688123" y="1927273"/>
                </a:lnTo>
                <a:close/>
              </a:path>
            </a:pathLst>
          </a:custGeom>
          <a:solidFill>
            <a:srgbClr val="99CCFF">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en-US" altLang="ja-JP" dirty="0" smtClean="0"/>
          </a:p>
          <a:p>
            <a:pPr algn="ctr"/>
            <a:endParaRPr lang="en-US" altLang="ja-JP" dirty="0"/>
          </a:p>
          <a:p>
            <a:pPr algn="ctr"/>
            <a:endParaRPr kumimoji="1" lang="en-US" altLang="ja-JP" dirty="0" smtClean="0"/>
          </a:p>
          <a:p>
            <a:pPr algn="ctr"/>
            <a:endParaRPr lang="en-US" altLang="ja-JP" dirty="0"/>
          </a:p>
          <a:p>
            <a:pPr algn="ctr"/>
            <a:endParaRPr kumimoji="1" lang="en-US" altLang="ja-JP" dirty="0" smtClean="0"/>
          </a:p>
          <a:p>
            <a:r>
              <a:rPr kumimoji="1" lang="ja-JP" altLang="en-US" dirty="0" smtClean="0">
                <a:solidFill>
                  <a:schemeClr val="tx1"/>
                </a:solidFill>
              </a:rPr>
              <a:t>サンプルパッド</a:t>
            </a:r>
            <a:endParaRPr kumimoji="1" lang="ja-JP" altLang="en-US" dirty="0">
              <a:solidFill>
                <a:schemeClr val="tx1"/>
              </a:solidFill>
            </a:endParaRPr>
          </a:p>
        </p:txBody>
      </p:sp>
      <p:sp>
        <p:nvSpPr>
          <p:cNvPr id="77" name="テキスト ボックス 76"/>
          <p:cNvSpPr txBox="1"/>
          <p:nvPr/>
        </p:nvSpPr>
        <p:spPr>
          <a:xfrm>
            <a:off x="5400512" y="1224100"/>
            <a:ext cx="1282950" cy="334702"/>
          </a:xfrm>
          <a:prstGeom prst="rect">
            <a:avLst/>
          </a:prstGeom>
          <a:noFill/>
        </p:spPr>
        <p:txBody>
          <a:bodyPr wrap="square" rtlCol="0">
            <a:spAutoFit/>
          </a:bodyPr>
          <a:lstStyle/>
          <a:p>
            <a:r>
              <a:rPr kumimoji="1" lang="ja-JP" altLang="en-US" dirty="0" smtClean="0"/>
              <a:t>判定ライン</a:t>
            </a:r>
            <a:endParaRPr kumimoji="1" lang="ja-JP" altLang="en-US" dirty="0"/>
          </a:p>
        </p:txBody>
      </p:sp>
      <p:grpSp>
        <p:nvGrpSpPr>
          <p:cNvPr id="17" name="グループ化 16"/>
          <p:cNvGrpSpPr/>
          <p:nvPr/>
        </p:nvGrpSpPr>
        <p:grpSpPr>
          <a:xfrm>
            <a:off x="621263" y="1684715"/>
            <a:ext cx="293803" cy="506622"/>
            <a:chOff x="737327" y="1374121"/>
            <a:chExt cx="293803" cy="506622"/>
          </a:xfrm>
        </p:grpSpPr>
        <p:sp>
          <p:nvSpPr>
            <p:cNvPr id="34" name="フリーフォーム 33"/>
            <p:cNvSpPr/>
            <p:nvPr/>
          </p:nvSpPr>
          <p:spPr>
            <a:xfrm>
              <a:off x="737327" y="1374121"/>
              <a:ext cx="293803" cy="156737"/>
            </a:xfrm>
            <a:custGeom>
              <a:avLst/>
              <a:gdLst>
                <a:gd name="connsiteX0" fmla="*/ 0 w 1491176"/>
                <a:gd name="connsiteY0" fmla="*/ 28135 h 1209848"/>
                <a:gd name="connsiteX1" fmla="*/ 773723 w 1491176"/>
                <a:gd name="connsiteY1" fmla="*/ 1209821 h 1209848"/>
                <a:gd name="connsiteX2" fmla="*/ 1491176 w 1491176"/>
                <a:gd name="connsiteY2" fmla="*/ 0 h 1209848"/>
              </a:gdLst>
              <a:ahLst/>
              <a:cxnLst>
                <a:cxn ang="0">
                  <a:pos x="connsiteX0" y="connsiteY0"/>
                </a:cxn>
                <a:cxn ang="0">
                  <a:pos x="connsiteX1" y="connsiteY1"/>
                </a:cxn>
                <a:cxn ang="0">
                  <a:pos x="connsiteX2" y="connsiteY2"/>
                </a:cxn>
              </a:cxnLst>
              <a:rect l="l" t="t" r="r" b="b"/>
              <a:pathLst>
                <a:path w="1491176" h="1209848">
                  <a:moveTo>
                    <a:pt x="0" y="28135"/>
                  </a:moveTo>
                  <a:cubicBezTo>
                    <a:pt x="262597" y="621322"/>
                    <a:pt x="525194" y="1214510"/>
                    <a:pt x="773723" y="1209821"/>
                  </a:cubicBezTo>
                  <a:cubicBezTo>
                    <a:pt x="1022252" y="1205132"/>
                    <a:pt x="1256714" y="602566"/>
                    <a:pt x="1491176" y="0"/>
                  </a:cubicBezTo>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sp>
          <p:nvSpPr>
            <p:cNvPr id="35" name="円/楕円 34"/>
            <p:cNvSpPr/>
            <p:nvPr/>
          </p:nvSpPr>
          <p:spPr>
            <a:xfrm>
              <a:off x="762527" y="1649789"/>
              <a:ext cx="243402" cy="230954"/>
            </a:xfrm>
            <a:prstGeom prst="ellipse">
              <a:avLst/>
            </a:prstGeom>
            <a:solidFill>
              <a:srgbClr val="FF0000">
                <a:alpha val="57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36" name="直線コネクタ 35"/>
            <p:cNvCxnSpPr>
              <a:stCxn id="34" idx="1"/>
              <a:endCxn id="35" idx="0"/>
            </p:cNvCxnSpPr>
            <p:nvPr/>
          </p:nvCxnSpPr>
          <p:spPr>
            <a:xfrm flipH="1">
              <a:off x="884228" y="1530855"/>
              <a:ext cx="5544" cy="118934"/>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19" name="グループ化 18"/>
          <p:cNvGrpSpPr/>
          <p:nvPr/>
        </p:nvGrpSpPr>
        <p:grpSpPr>
          <a:xfrm>
            <a:off x="1618780" y="1328015"/>
            <a:ext cx="293803" cy="497194"/>
            <a:chOff x="1447615" y="1343604"/>
            <a:chExt cx="293803" cy="497194"/>
          </a:xfrm>
        </p:grpSpPr>
        <p:sp>
          <p:nvSpPr>
            <p:cNvPr id="40" name="フリーフォーム 39"/>
            <p:cNvSpPr/>
            <p:nvPr/>
          </p:nvSpPr>
          <p:spPr>
            <a:xfrm>
              <a:off x="1447615" y="1343604"/>
              <a:ext cx="293803" cy="156737"/>
            </a:xfrm>
            <a:custGeom>
              <a:avLst/>
              <a:gdLst>
                <a:gd name="connsiteX0" fmla="*/ 0 w 1491176"/>
                <a:gd name="connsiteY0" fmla="*/ 28135 h 1209848"/>
                <a:gd name="connsiteX1" fmla="*/ 773723 w 1491176"/>
                <a:gd name="connsiteY1" fmla="*/ 1209821 h 1209848"/>
                <a:gd name="connsiteX2" fmla="*/ 1491176 w 1491176"/>
                <a:gd name="connsiteY2" fmla="*/ 0 h 1209848"/>
              </a:gdLst>
              <a:ahLst/>
              <a:cxnLst>
                <a:cxn ang="0">
                  <a:pos x="connsiteX0" y="connsiteY0"/>
                </a:cxn>
                <a:cxn ang="0">
                  <a:pos x="connsiteX1" y="connsiteY1"/>
                </a:cxn>
                <a:cxn ang="0">
                  <a:pos x="connsiteX2" y="connsiteY2"/>
                </a:cxn>
              </a:cxnLst>
              <a:rect l="l" t="t" r="r" b="b"/>
              <a:pathLst>
                <a:path w="1491176" h="1209848">
                  <a:moveTo>
                    <a:pt x="0" y="28135"/>
                  </a:moveTo>
                  <a:cubicBezTo>
                    <a:pt x="262597" y="621322"/>
                    <a:pt x="525194" y="1214510"/>
                    <a:pt x="773723" y="1209821"/>
                  </a:cubicBezTo>
                  <a:cubicBezTo>
                    <a:pt x="1022252" y="1205132"/>
                    <a:pt x="1256714" y="602566"/>
                    <a:pt x="1491176" y="0"/>
                  </a:cubicBezTo>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sp>
          <p:nvSpPr>
            <p:cNvPr id="41" name="円/楕円 40"/>
            <p:cNvSpPr/>
            <p:nvPr/>
          </p:nvSpPr>
          <p:spPr>
            <a:xfrm>
              <a:off x="1472816" y="1609844"/>
              <a:ext cx="243402" cy="230954"/>
            </a:xfrm>
            <a:prstGeom prst="ellipse">
              <a:avLst/>
            </a:prstGeom>
            <a:solidFill>
              <a:srgbClr val="FF0000">
                <a:alpha val="57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42" name="直線コネクタ 41"/>
            <p:cNvCxnSpPr>
              <a:stCxn id="40" idx="1"/>
              <a:endCxn id="41" idx="0"/>
            </p:cNvCxnSpPr>
            <p:nvPr/>
          </p:nvCxnSpPr>
          <p:spPr>
            <a:xfrm flipH="1">
              <a:off x="1594516" y="1500338"/>
              <a:ext cx="5543" cy="109506"/>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4" name="グループ化 3"/>
          <p:cNvGrpSpPr/>
          <p:nvPr/>
        </p:nvGrpSpPr>
        <p:grpSpPr>
          <a:xfrm rot="1917618">
            <a:off x="373761" y="875710"/>
            <a:ext cx="418396" cy="973036"/>
            <a:chOff x="285425" y="903107"/>
            <a:chExt cx="357308" cy="965452"/>
          </a:xfrm>
        </p:grpSpPr>
        <p:grpSp>
          <p:nvGrpSpPr>
            <p:cNvPr id="43" name="グループ化 42"/>
            <p:cNvGrpSpPr/>
            <p:nvPr/>
          </p:nvGrpSpPr>
          <p:grpSpPr>
            <a:xfrm>
              <a:off x="348930" y="1371366"/>
              <a:ext cx="293803" cy="497193"/>
              <a:chOff x="-3210635" y="2300068"/>
              <a:chExt cx="2229098" cy="3837806"/>
            </a:xfrm>
          </p:grpSpPr>
          <p:sp>
            <p:nvSpPr>
              <p:cNvPr id="95" name="フリーフォーム 94"/>
              <p:cNvSpPr/>
              <p:nvPr/>
            </p:nvSpPr>
            <p:spPr>
              <a:xfrm>
                <a:off x="-3210635" y="2300068"/>
                <a:ext cx="2229098" cy="1209848"/>
              </a:xfrm>
              <a:custGeom>
                <a:avLst/>
                <a:gdLst>
                  <a:gd name="connsiteX0" fmla="*/ 0 w 1491176"/>
                  <a:gd name="connsiteY0" fmla="*/ 28135 h 1209848"/>
                  <a:gd name="connsiteX1" fmla="*/ 773723 w 1491176"/>
                  <a:gd name="connsiteY1" fmla="*/ 1209821 h 1209848"/>
                  <a:gd name="connsiteX2" fmla="*/ 1491176 w 1491176"/>
                  <a:gd name="connsiteY2" fmla="*/ 0 h 1209848"/>
                </a:gdLst>
                <a:ahLst/>
                <a:cxnLst>
                  <a:cxn ang="0">
                    <a:pos x="connsiteX0" y="connsiteY0"/>
                  </a:cxn>
                  <a:cxn ang="0">
                    <a:pos x="connsiteX1" y="connsiteY1"/>
                  </a:cxn>
                  <a:cxn ang="0">
                    <a:pos x="connsiteX2" y="connsiteY2"/>
                  </a:cxn>
                </a:cxnLst>
                <a:rect l="l" t="t" r="r" b="b"/>
                <a:pathLst>
                  <a:path w="1491176" h="1209848">
                    <a:moveTo>
                      <a:pt x="0" y="28135"/>
                    </a:moveTo>
                    <a:cubicBezTo>
                      <a:pt x="262597" y="621322"/>
                      <a:pt x="525194" y="1214510"/>
                      <a:pt x="773723" y="1209821"/>
                    </a:cubicBezTo>
                    <a:cubicBezTo>
                      <a:pt x="1022252" y="1205132"/>
                      <a:pt x="1256714" y="602566"/>
                      <a:pt x="1491176" y="0"/>
                    </a:cubicBezTo>
                  </a:path>
                </a:pathLst>
              </a:cu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sp>
            <p:nvSpPr>
              <p:cNvPr id="96" name="円/楕円 95"/>
              <p:cNvSpPr/>
              <p:nvPr/>
            </p:nvSpPr>
            <p:spPr>
              <a:xfrm>
                <a:off x="-3019436" y="4355159"/>
                <a:ext cx="1846700" cy="1782715"/>
              </a:xfrm>
              <a:prstGeom prst="ellipse">
                <a:avLst/>
              </a:prstGeom>
              <a:solidFill>
                <a:srgbClr val="FF0000">
                  <a:alpha val="57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97" name="直線コネクタ 96"/>
              <p:cNvCxnSpPr>
                <a:stCxn id="95" idx="1"/>
                <a:endCxn id="96" idx="0"/>
              </p:cNvCxnSpPr>
              <p:nvPr/>
            </p:nvCxnSpPr>
            <p:spPr>
              <a:xfrm flipH="1">
                <a:off x="-2096086" y="3509889"/>
                <a:ext cx="42058" cy="845270"/>
              </a:xfrm>
              <a:prstGeom prst="line">
                <a:avLst/>
              </a:prstGeom>
              <a:ln w="38100">
                <a:solidFill>
                  <a:srgbClr val="00B050"/>
                </a:solidFill>
              </a:ln>
            </p:spPr>
            <p:style>
              <a:lnRef idx="1">
                <a:schemeClr val="accent1"/>
              </a:lnRef>
              <a:fillRef idx="0">
                <a:schemeClr val="accent1"/>
              </a:fillRef>
              <a:effectRef idx="0">
                <a:schemeClr val="accent1"/>
              </a:effectRef>
              <a:fontRef idx="minor">
                <a:schemeClr val="tx1"/>
              </a:fontRef>
            </p:style>
          </p:cxnSp>
        </p:grpSp>
        <p:sp>
          <p:nvSpPr>
            <p:cNvPr id="44" name="六角形 43"/>
            <p:cNvSpPr/>
            <p:nvPr/>
          </p:nvSpPr>
          <p:spPr>
            <a:xfrm rot="16200000">
              <a:off x="367260" y="1220930"/>
              <a:ext cx="257143" cy="252029"/>
            </a:xfrm>
            <a:prstGeom prst="hexagon">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166" name="グループ化 165"/>
            <p:cNvGrpSpPr/>
            <p:nvPr/>
          </p:nvGrpSpPr>
          <p:grpSpPr>
            <a:xfrm rot="10800000">
              <a:off x="285425" y="903107"/>
              <a:ext cx="300860" cy="447737"/>
              <a:chOff x="1097809" y="821453"/>
              <a:chExt cx="280097" cy="319256"/>
            </a:xfrm>
          </p:grpSpPr>
          <p:grpSp>
            <p:nvGrpSpPr>
              <p:cNvPr id="167" name="グループ化 166"/>
              <p:cNvGrpSpPr/>
              <p:nvPr/>
            </p:nvGrpSpPr>
            <p:grpSpPr>
              <a:xfrm rot="19343557">
                <a:off x="1097809" y="821453"/>
                <a:ext cx="251133" cy="282046"/>
                <a:chOff x="9960141" y="5228540"/>
                <a:chExt cx="265857" cy="239470"/>
              </a:xfrm>
            </p:grpSpPr>
            <p:sp>
              <p:nvSpPr>
                <p:cNvPr id="169" name="フリーフォーム 168"/>
                <p:cNvSpPr/>
                <p:nvPr/>
              </p:nvSpPr>
              <p:spPr>
                <a:xfrm rot="2289016">
                  <a:off x="9960141" y="5228540"/>
                  <a:ext cx="265857" cy="156813"/>
                </a:xfrm>
                <a:custGeom>
                  <a:avLst/>
                  <a:gdLst>
                    <a:gd name="connsiteX0" fmla="*/ 0 w 1491176"/>
                    <a:gd name="connsiteY0" fmla="*/ 28135 h 1209848"/>
                    <a:gd name="connsiteX1" fmla="*/ 773723 w 1491176"/>
                    <a:gd name="connsiteY1" fmla="*/ 1209821 h 1209848"/>
                    <a:gd name="connsiteX2" fmla="*/ 1491176 w 1491176"/>
                    <a:gd name="connsiteY2" fmla="*/ 0 h 1209848"/>
                  </a:gdLst>
                  <a:ahLst/>
                  <a:cxnLst>
                    <a:cxn ang="0">
                      <a:pos x="connsiteX0" y="connsiteY0"/>
                    </a:cxn>
                    <a:cxn ang="0">
                      <a:pos x="connsiteX1" y="connsiteY1"/>
                    </a:cxn>
                    <a:cxn ang="0">
                      <a:pos x="connsiteX2" y="connsiteY2"/>
                    </a:cxn>
                  </a:cxnLst>
                  <a:rect l="l" t="t" r="r" b="b"/>
                  <a:pathLst>
                    <a:path w="1491176" h="1209848">
                      <a:moveTo>
                        <a:pt x="0" y="28135"/>
                      </a:moveTo>
                      <a:cubicBezTo>
                        <a:pt x="262597" y="621322"/>
                        <a:pt x="525194" y="1214510"/>
                        <a:pt x="773723" y="1209821"/>
                      </a:cubicBezTo>
                      <a:cubicBezTo>
                        <a:pt x="1022252" y="1205132"/>
                        <a:pt x="1256714" y="602566"/>
                        <a:pt x="1491176" y="0"/>
                      </a:cubicBezTo>
                    </a:path>
                  </a:pathLst>
                </a:cu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cxnSp>
              <p:nvCxnSpPr>
                <p:cNvPr id="170" name="直線コネクタ 169"/>
                <p:cNvCxnSpPr>
                  <a:stCxn id="169" idx="1"/>
                </p:cNvCxnSpPr>
                <p:nvPr/>
              </p:nvCxnSpPr>
              <p:spPr>
                <a:xfrm rot="2289016" flipH="1">
                  <a:off x="10010263" y="5358451"/>
                  <a:ext cx="5016" cy="109559"/>
                </a:xfrm>
                <a:prstGeom prst="line">
                  <a:avLst/>
                </a:prstGeom>
                <a:ln w="38100">
                  <a:solidFill>
                    <a:srgbClr val="00B050"/>
                  </a:solidFill>
                </a:ln>
              </p:spPr>
              <p:style>
                <a:lnRef idx="1">
                  <a:schemeClr val="accent1"/>
                </a:lnRef>
                <a:fillRef idx="0">
                  <a:schemeClr val="accent1"/>
                </a:fillRef>
                <a:effectRef idx="0">
                  <a:schemeClr val="accent1"/>
                </a:effectRef>
                <a:fontRef idx="minor">
                  <a:schemeClr val="tx1"/>
                </a:fontRef>
              </p:style>
            </p:cxnSp>
          </p:grpSp>
          <p:cxnSp>
            <p:nvCxnSpPr>
              <p:cNvPr id="168" name="直線コネクタ 167"/>
              <p:cNvCxnSpPr/>
              <p:nvPr/>
            </p:nvCxnSpPr>
            <p:spPr>
              <a:xfrm rot="10800000" flipH="1" flipV="1">
                <a:off x="1207099" y="1066880"/>
                <a:ext cx="170807" cy="73829"/>
              </a:xfrm>
              <a:prstGeom prst="line">
                <a:avLst/>
              </a:prstGeom>
              <a:ln w="25400">
                <a:solidFill>
                  <a:srgbClr val="00B050"/>
                </a:solidFill>
              </a:ln>
            </p:spPr>
            <p:style>
              <a:lnRef idx="1">
                <a:schemeClr val="accent1"/>
              </a:lnRef>
              <a:fillRef idx="0">
                <a:schemeClr val="accent1"/>
              </a:fillRef>
              <a:effectRef idx="0">
                <a:schemeClr val="accent1"/>
              </a:effectRef>
              <a:fontRef idx="minor">
                <a:schemeClr val="tx1"/>
              </a:fontRef>
            </p:style>
          </p:cxnSp>
        </p:grpSp>
      </p:grpSp>
      <p:grpSp>
        <p:nvGrpSpPr>
          <p:cNvPr id="18" name="グループ化 17"/>
          <p:cNvGrpSpPr/>
          <p:nvPr/>
        </p:nvGrpSpPr>
        <p:grpSpPr>
          <a:xfrm rot="20378533">
            <a:off x="987742" y="1042532"/>
            <a:ext cx="399119" cy="1022591"/>
            <a:chOff x="1022297" y="831492"/>
            <a:chExt cx="356924" cy="1022591"/>
          </a:xfrm>
        </p:grpSpPr>
        <p:sp>
          <p:nvSpPr>
            <p:cNvPr id="37" name="フリーフォーム 36"/>
            <p:cNvSpPr/>
            <p:nvPr/>
          </p:nvSpPr>
          <p:spPr>
            <a:xfrm>
              <a:off x="1085418" y="1356890"/>
              <a:ext cx="293803" cy="156737"/>
            </a:xfrm>
            <a:custGeom>
              <a:avLst/>
              <a:gdLst>
                <a:gd name="connsiteX0" fmla="*/ 0 w 1491176"/>
                <a:gd name="connsiteY0" fmla="*/ 28135 h 1209848"/>
                <a:gd name="connsiteX1" fmla="*/ 773723 w 1491176"/>
                <a:gd name="connsiteY1" fmla="*/ 1209821 h 1209848"/>
                <a:gd name="connsiteX2" fmla="*/ 1491176 w 1491176"/>
                <a:gd name="connsiteY2" fmla="*/ 0 h 1209848"/>
              </a:gdLst>
              <a:ahLst/>
              <a:cxnLst>
                <a:cxn ang="0">
                  <a:pos x="connsiteX0" y="connsiteY0"/>
                </a:cxn>
                <a:cxn ang="0">
                  <a:pos x="connsiteX1" y="connsiteY1"/>
                </a:cxn>
                <a:cxn ang="0">
                  <a:pos x="connsiteX2" y="connsiteY2"/>
                </a:cxn>
              </a:cxnLst>
              <a:rect l="l" t="t" r="r" b="b"/>
              <a:pathLst>
                <a:path w="1491176" h="1209848">
                  <a:moveTo>
                    <a:pt x="0" y="28135"/>
                  </a:moveTo>
                  <a:cubicBezTo>
                    <a:pt x="262597" y="621322"/>
                    <a:pt x="525194" y="1214510"/>
                    <a:pt x="773723" y="1209821"/>
                  </a:cubicBezTo>
                  <a:cubicBezTo>
                    <a:pt x="1022252" y="1205132"/>
                    <a:pt x="1256714" y="602566"/>
                    <a:pt x="1491176" y="0"/>
                  </a:cubicBezTo>
                </a:path>
              </a:pathLst>
            </a:custGeom>
            <a:no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sp>
          <p:nvSpPr>
            <p:cNvPr id="38" name="円/楕円 37"/>
            <p:cNvSpPr/>
            <p:nvPr/>
          </p:nvSpPr>
          <p:spPr>
            <a:xfrm>
              <a:off x="1110619" y="1623129"/>
              <a:ext cx="243402" cy="230954"/>
            </a:xfrm>
            <a:prstGeom prst="ellipse">
              <a:avLst/>
            </a:prstGeom>
            <a:solidFill>
              <a:srgbClr val="FF0000">
                <a:alpha val="57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39" name="直線コネクタ 38"/>
            <p:cNvCxnSpPr>
              <a:stCxn id="37" idx="1"/>
              <a:endCxn id="38" idx="0"/>
            </p:cNvCxnSpPr>
            <p:nvPr/>
          </p:nvCxnSpPr>
          <p:spPr>
            <a:xfrm flipH="1">
              <a:off x="1232319" y="1513623"/>
              <a:ext cx="5543" cy="109506"/>
            </a:xfrm>
            <a:prstGeom prst="line">
              <a:avLst/>
            </a:prstGeom>
            <a:ln w="38100">
              <a:solidFill>
                <a:srgbClr val="FFCC00"/>
              </a:solidFill>
            </a:ln>
          </p:spPr>
          <p:style>
            <a:lnRef idx="1">
              <a:schemeClr val="accent1"/>
            </a:lnRef>
            <a:fillRef idx="0">
              <a:schemeClr val="accent1"/>
            </a:fillRef>
            <a:effectRef idx="0">
              <a:schemeClr val="accent1"/>
            </a:effectRef>
            <a:fontRef idx="minor">
              <a:schemeClr val="tx1"/>
            </a:fontRef>
          </p:style>
        </p:cxnSp>
        <p:sp>
          <p:nvSpPr>
            <p:cNvPr id="45" name="六角形 44"/>
            <p:cNvSpPr/>
            <p:nvPr/>
          </p:nvSpPr>
          <p:spPr>
            <a:xfrm rot="16200000">
              <a:off x="1099435" y="1198468"/>
              <a:ext cx="257143" cy="252029"/>
            </a:xfrm>
            <a:prstGeom prst="hexagon">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176" name="グループ化 175"/>
            <p:cNvGrpSpPr/>
            <p:nvPr/>
          </p:nvGrpSpPr>
          <p:grpSpPr>
            <a:xfrm rot="10800000">
              <a:off x="1022297" y="831492"/>
              <a:ext cx="300861" cy="447737"/>
              <a:chOff x="1097809" y="821453"/>
              <a:chExt cx="280098" cy="319256"/>
            </a:xfrm>
          </p:grpSpPr>
          <p:grpSp>
            <p:nvGrpSpPr>
              <p:cNvPr id="177" name="グループ化 176"/>
              <p:cNvGrpSpPr/>
              <p:nvPr/>
            </p:nvGrpSpPr>
            <p:grpSpPr>
              <a:xfrm rot="19343557">
                <a:off x="1097809" y="821453"/>
                <a:ext cx="251133" cy="282046"/>
                <a:chOff x="9960141" y="5228540"/>
                <a:chExt cx="265857" cy="239470"/>
              </a:xfrm>
            </p:grpSpPr>
            <p:sp>
              <p:nvSpPr>
                <p:cNvPr id="179" name="フリーフォーム 178"/>
                <p:cNvSpPr/>
                <p:nvPr/>
              </p:nvSpPr>
              <p:spPr>
                <a:xfrm rot="2289016">
                  <a:off x="9960141" y="5228540"/>
                  <a:ext cx="265857" cy="156813"/>
                </a:xfrm>
                <a:custGeom>
                  <a:avLst/>
                  <a:gdLst>
                    <a:gd name="connsiteX0" fmla="*/ 0 w 1491176"/>
                    <a:gd name="connsiteY0" fmla="*/ 28135 h 1209848"/>
                    <a:gd name="connsiteX1" fmla="*/ 773723 w 1491176"/>
                    <a:gd name="connsiteY1" fmla="*/ 1209821 h 1209848"/>
                    <a:gd name="connsiteX2" fmla="*/ 1491176 w 1491176"/>
                    <a:gd name="connsiteY2" fmla="*/ 0 h 1209848"/>
                  </a:gdLst>
                  <a:ahLst/>
                  <a:cxnLst>
                    <a:cxn ang="0">
                      <a:pos x="connsiteX0" y="connsiteY0"/>
                    </a:cxn>
                    <a:cxn ang="0">
                      <a:pos x="connsiteX1" y="connsiteY1"/>
                    </a:cxn>
                    <a:cxn ang="0">
                      <a:pos x="connsiteX2" y="connsiteY2"/>
                    </a:cxn>
                  </a:cxnLst>
                  <a:rect l="l" t="t" r="r" b="b"/>
                  <a:pathLst>
                    <a:path w="1491176" h="1209848">
                      <a:moveTo>
                        <a:pt x="0" y="28135"/>
                      </a:moveTo>
                      <a:cubicBezTo>
                        <a:pt x="262597" y="621322"/>
                        <a:pt x="525194" y="1214510"/>
                        <a:pt x="773723" y="1209821"/>
                      </a:cubicBezTo>
                      <a:cubicBezTo>
                        <a:pt x="1022252" y="1205132"/>
                        <a:pt x="1256714" y="602566"/>
                        <a:pt x="1491176" y="0"/>
                      </a:cubicBezTo>
                    </a:path>
                  </a:pathLst>
                </a:custGeom>
                <a:no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cxnSp>
              <p:nvCxnSpPr>
                <p:cNvPr id="180" name="直線コネクタ 179"/>
                <p:cNvCxnSpPr>
                  <a:stCxn id="179" idx="1"/>
                </p:cNvCxnSpPr>
                <p:nvPr/>
              </p:nvCxnSpPr>
              <p:spPr>
                <a:xfrm rot="2289016" flipH="1">
                  <a:off x="10010263" y="5358451"/>
                  <a:ext cx="5016" cy="109559"/>
                </a:xfrm>
                <a:prstGeom prst="line">
                  <a:avLst/>
                </a:prstGeom>
                <a:ln w="38100">
                  <a:solidFill>
                    <a:srgbClr val="FFC000"/>
                  </a:solidFill>
                </a:ln>
              </p:spPr>
              <p:style>
                <a:lnRef idx="1">
                  <a:schemeClr val="accent1"/>
                </a:lnRef>
                <a:fillRef idx="0">
                  <a:schemeClr val="accent1"/>
                </a:fillRef>
                <a:effectRef idx="0">
                  <a:schemeClr val="accent1"/>
                </a:effectRef>
                <a:fontRef idx="minor">
                  <a:schemeClr val="tx1"/>
                </a:fontRef>
              </p:style>
            </p:cxnSp>
          </p:grpSp>
          <p:cxnSp>
            <p:nvCxnSpPr>
              <p:cNvPr id="178" name="直線コネクタ 177"/>
              <p:cNvCxnSpPr/>
              <p:nvPr/>
            </p:nvCxnSpPr>
            <p:spPr>
              <a:xfrm>
                <a:off x="1189997" y="1076170"/>
                <a:ext cx="187910" cy="64539"/>
              </a:xfrm>
              <a:prstGeom prst="line">
                <a:avLst/>
              </a:prstGeom>
              <a:ln w="25400">
                <a:solidFill>
                  <a:srgbClr val="FFC000"/>
                </a:solidFill>
              </a:ln>
            </p:spPr>
            <p:style>
              <a:lnRef idx="1">
                <a:schemeClr val="accent1"/>
              </a:lnRef>
              <a:fillRef idx="0">
                <a:schemeClr val="accent1"/>
              </a:fillRef>
              <a:effectRef idx="0">
                <a:schemeClr val="accent1"/>
              </a:effectRef>
              <a:fontRef idx="minor">
                <a:schemeClr val="tx1"/>
              </a:fontRef>
            </p:style>
          </p:cxnSp>
        </p:grpSp>
      </p:grpSp>
      <p:grpSp>
        <p:nvGrpSpPr>
          <p:cNvPr id="181" name="グループ化 180"/>
          <p:cNvGrpSpPr/>
          <p:nvPr/>
        </p:nvGrpSpPr>
        <p:grpSpPr>
          <a:xfrm rot="12351561">
            <a:off x="1486419" y="782118"/>
            <a:ext cx="315123" cy="512451"/>
            <a:chOff x="1097809" y="821453"/>
            <a:chExt cx="280098" cy="319256"/>
          </a:xfrm>
        </p:grpSpPr>
        <p:grpSp>
          <p:nvGrpSpPr>
            <p:cNvPr id="182" name="グループ化 181"/>
            <p:cNvGrpSpPr/>
            <p:nvPr/>
          </p:nvGrpSpPr>
          <p:grpSpPr>
            <a:xfrm rot="19343557">
              <a:off x="1097809" y="821453"/>
              <a:ext cx="251133" cy="282046"/>
              <a:chOff x="9960141" y="5228540"/>
              <a:chExt cx="265857" cy="239470"/>
            </a:xfrm>
          </p:grpSpPr>
          <p:sp>
            <p:nvSpPr>
              <p:cNvPr id="184" name="フリーフォーム 183"/>
              <p:cNvSpPr/>
              <p:nvPr/>
            </p:nvSpPr>
            <p:spPr>
              <a:xfrm rot="2289016">
                <a:off x="9960141" y="5228540"/>
                <a:ext cx="265857" cy="156813"/>
              </a:xfrm>
              <a:custGeom>
                <a:avLst/>
                <a:gdLst>
                  <a:gd name="connsiteX0" fmla="*/ 0 w 1491176"/>
                  <a:gd name="connsiteY0" fmla="*/ 28135 h 1209848"/>
                  <a:gd name="connsiteX1" fmla="*/ 773723 w 1491176"/>
                  <a:gd name="connsiteY1" fmla="*/ 1209821 h 1209848"/>
                  <a:gd name="connsiteX2" fmla="*/ 1491176 w 1491176"/>
                  <a:gd name="connsiteY2" fmla="*/ 0 h 1209848"/>
                </a:gdLst>
                <a:ahLst/>
                <a:cxnLst>
                  <a:cxn ang="0">
                    <a:pos x="connsiteX0" y="connsiteY0"/>
                  </a:cxn>
                  <a:cxn ang="0">
                    <a:pos x="connsiteX1" y="connsiteY1"/>
                  </a:cxn>
                  <a:cxn ang="0">
                    <a:pos x="connsiteX2" y="connsiteY2"/>
                  </a:cxn>
                </a:cxnLst>
                <a:rect l="l" t="t" r="r" b="b"/>
                <a:pathLst>
                  <a:path w="1491176" h="1209848">
                    <a:moveTo>
                      <a:pt x="0" y="28135"/>
                    </a:moveTo>
                    <a:cubicBezTo>
                      <a:pt x="262597" y="621322"/>
                      <a:pt x="525194" y="1214510"/>
                      <a:pt x="773723" y="1209821"/>
                    </a:cubicBezTo>
                    <a:cubicBezTo>
                      <a:pt x="1022252" y="1205132"/>
                      <a:pt x="1256714" y="602566"/>
                      <a:pt x="1491176" y="0"/>
                    </a:cubicBezTo>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cxnSp>
            <p:nvCxnSpPr>
              <p:cNvPr id="185" name="直線コネクタ 184"/>
              <p:cNvCxnSpPr>
                <a:stCxn id="184" idx="1"/>
              </p:cNvCxnSpPr>
              <p:nvPr/>
            </p:nvCxnSpPr>
            <p:spPr>
              <a:xfrm rot="2289016" flipH="1">
                <a:off x="10010263" y="5358451"/>
                <a:ext cx="5016" cy="109559"/>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grpSp>
        <p:cxnSp>
          <p:nvCxnSpPr>
            <p:cNvPr id="183" name="直線コネクタ 182"/>
            <p:cNvCxnSpPr/>
            <p:nvPr/>
          </p:nvCxnSpPr>
          <p:spPr>
            <a:xfrm>
              <a:off x="1189997" y="1076170"/>
              <a:ext cx="187910" cy="64539"/>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grpSp>
      <p:cxnSp>
        <p:nvCxnSpPr>
          <p:cNvPr id="198" name="直線コネクタ 197"/>
          <p:cNvCxnSpPr/>
          <p:nvPr/>
        </p:nvCxnSpPr>
        <p:spPr>
          <a:xfrm flipV="1">
            <a:off x="5670873" y="2623744"/>
            <a:ext cx="0" cy="228888"/>
          </a:xfrm>
          <a:prstGeom prst="line">
            <a:avLst/>
          </a:prstGeom>
          <a:ln w="317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99" name="直線コネクタ 198"/>
          <p:cNvCxnSpPr/>
          <p:nvPr/>
        </p:nvCxnSpPr>
        <p:spPr>
          <a:xfrm>
            <a:off x="5494287" y="2533659"/>
            <a:ext cx="187910" cy="64539"/>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01" name="直線コネクタ 200"/>
          <p:cNvCxnSpPr/>
          <p:nvPr/>
        </p:nvCxnSpPr>
        <p:spPr>
          <a:xfrm flipH="1" flipV="1">
            <a:off x="5526857" y="2524512"/>
            <a:ext cx="137006" cy="69167"/>
          </a:xfrm>
          <a:prstGeom prst="line">
            <a:avLst/>
          </a:prstGeom>
          <a:ln w="31750">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210" name="直線コネクタ 209"/>
          <p:cNvCxnSpPr/>
          <p:nvPr/>
        </p:nvCxnSpPr>
        <p:spPr>
          <a:xfrm flipV="1">
            <a:off x="6243928" y="2636262"/>
            <a:ext cx="0" cy="216370"/>
          </a:xfrm>
          <a:prstGeom prst="line">
            <a:avLst/>
          </a:prstGeom>
          <a:ln w="3175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212" name="直線コネクタ 211"/>
          <p:cNvCxnSpPr/>
          <p:nvPr/>
        </p:nvCxnSpPr>
        <p:spPr>
          <a:xfrm flipH="1" flipV="1">
            <a:off x="6111255" y="2623744"/>
            <a:ext cx="132673" cy="43035"/>
          </a:xfrm>
          <a:prstGeom prst="line">
            <a:avLst/>
          </a:prstGeom>
          <a:ln w="31750"/>
        </p:spPr>
        <p:style>
          <a:lnRef idx="1">
            <a:schemeClr val="accent1"/>
          </a:lnRef>
          <a:fillRef idx="0">
            <a:schemeClr val="accent1"/>
          </a:fillRef>
          <a:effectRef idx="0">
            <a:schemeClr val="accent1"/>
          </a:effectRef>
          <a:fontRef idx="minor">
            <a:schemeClr val="tx1"/>
          </a:fontRef>
        </p:style>
      </p:cxnSp>
      <p:cxnSp>
        <p:nvCxnSpPr>
          <p:cNvPr id="213" name="直線コネクタ 212"/>
          <p:cNvCxnSpPr/>
          <p:nvPr/>
        </p:nvCxnSpPr>
        <p:spPr>
          <a:xfrm rot="10800000">
            <a:off x="6117106" y="2575175"/>
            <a:ext cx="201839" cy="90512"/>
          </a:xfrm>
          <a:prstGeom prst="line">
            <a:avLst/>
          </a:prstGeom>
          <a:ln w="25400">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219" name="直線コネクタ 218"/>
          <p:cNvCxnSpPr/>
          <p:nvPr/>
        </p:nvCxnSpPr>
        <p:spPr>
          <a:xfrm flipV="1">
            <a:off x="6777417" y="2649547"/>
            <a:ext cx="0" cy="203085"/>
          </a:xfrm>
          <a:prstGeom prst="line">
            <a:avLst/>
          </a:prstGeom>
          <a:ln w="31750">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222" name="直線コネクタ 221"/>
          <p:cNvCxnSpPr/>
          <p:nvPr/>
        </p:nvCxnSpPr>
        <p:spPr>
          <a:xfrm flipH="1" flipV="1">
            <a:off x="6619213" y="2593679"/>
            <a:ext cx="158204" cy="41943"/>
          </a:xfrm>
          <a:prstGeom prst="line">
            <a:avLst/>
          </a:prstGeom>
          <a:ln w="31750">
            <a:solidFill>
              <a:srgbClr val="00B050"/>
            </a:solidFill>
          </a:ln>
        </p:spPr>
        <p:style>
          <a:lnRef idx="1">
            <a:schemeClr val="accent1"/>
          </a:lnRef>
          <a:fillRef idx="0">
            <a:schemeClr val="accent1"/>
          </a:fillRef>
          <a:effectRef idx="0">
            <a:schemeClr val="accent1"/>
          </a:effectRef>
          <a:fontRef idx="minor">
            <a:schemeClr val="tx1"/>
          </a:fontRef>
        </p:style>
      </p:cxnSp>
      <p:grpSp>
        <p:nvGrpSpPr>
          <p:cNvPr id="223" name="グループ化 222"/>
          <p:cNvGrpSpPr/>
          <p:nvPr/>
        </p:nvGrpSpPr>
        <p:grpSpPr>
          <a:xfrm>
            <a:off x="7721950" y="2017615"/>
            <a:ext cx="829243" cy="599290"/>
            <a:chOff x="7615598" y="5382155"/>
            <a:chExt cx="829243" cy="599290"/>
          </a:xfrm>
        </p:grpSpPr>
        <p:sp>
          <p:nvSpPr>
            <p:cNvPr id="224" name="フリーフォーム 223"/>
            <p:cNvSpPr/>
            <p:nvPr/>
          </p:nvSpPr>
          <p:spPr>
            <a:xfrm rot="8417190">
              <a:off x="7708052" y="5567777"/>
              <a:ext cx="309503" cy="107573"/>
            </a:xfrm>
            <a:custGeom>
              <a:avLst/>
              <a:gdLst>
                <a:gd name="connsiteX0" fmla="*/ 0 w 1491176"/>
                <a:gd name="connsiteY0" fmla="*/ 28135 h 1209848"/>
                <a:gd name="connsiteX1" fmla="*/ 773723 w 1491176"/>
                <a:gd name="connsiteY1" fmla="*/ 1209821 h 1209848"/>
                <a:gd name="connsiteX2" fmla="*/ 1491176 w 1491176"/>
                <a:gd name="connsiteY2" fmla="*/ 0 h 1209848"/>
              </a:gdLst>
              <a:ahLst/>
              <a:cxnLst>
                <a:cxn ang="0">
                  <a:pos x="connsiteX0" y="connsiteY0"/>
                </a:cxn>
                <a:cxn ang="0">
                  <a:pos x="connsiteX1" y="connsiteY1"/>
                </a:cxn>
                <a:cxn ang="0">
                  <a:pos x="connsiteX2" y="connsiteY2"/>
                </a:cxn>
              </a:cxnLst>
              <a:rect l="l" t="t" r="r" b="b"/>
              <a:pathLst>
                <a:path w="1491176" h="1209848">
                  <a:moveTo>
                    <a:pt x="0" y="28135"/>
                  </a:moveTo>
                  <a:cubicBezTo>
                    <a:pt x="262597" y="621322"/>
                    <a:pt x="525194" y="1214510"/>
                    <a:pt x="773723" y="1209821"/>
                  </a:cubicBezTo>
                  <a:cubicBezTo>
                    <a:pt x="1022252" y="1205132"/>
                    <a:pt x="1256714" y="602566"/>
                    <a:pt x="1491176" y="0"/>
                  </a:cubicBezTo>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sp>
          <p:nvSpPr>
            <p:cNvPr id="225" name="円/楕円 224"/>
            <p:cNvSpPr/>
            <p:nvPr/>
          </p:nvSpPr>
          <p:spPr>
            <a:xfrm rot="8417190">
              <a:off x="7615598" y="5382155"/>
              <a:ext cx="256408" cy="158509"/>
            </a:xfrm>
            <a:prstGeom prst="ellipse">
              <a:avLst/>
            </a:prstGeom>
            <a:solidFill>
              <a:srgbClr val="FF0000">
                <a:alpha val="57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226" name="直線コネクタ 225"/>
            <p:cNvCxnSpPr>
              <a:stCxn id="224" idx="1"/>
              <a:endCxn id="225" idx="0"/>
            </p:cNvCxnSpPr>
            <p:nvPr/>
          </p:nvCxnSpPr>
          <p:spPr>
            <a:xfrm rot="8417190" flipH="1">
              <a:off x="7805417" y="5515790"/>
              <a:ext cx="5840" cy="75156"/>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227" name="フリーフォーム 226"/>
            <p:cNvSpPr/>
            <p:nvPr/>
          </p:nvSpPr>
          <p:spPr>
            <a:xfrm rot="2289016">
              <a:off x="8178984" y="5589404"/>
              <a:ext cx="265857" cy="142110"/>
            </a:xfrm>
            <a:custGeom>
              <a:avLst/>
              <a:gdLst>
                <a:gd name="connsiteX0" fmla="*/ 0 w 1491176"/>
                <a:gd name="connsiteY0" fmla="*/ 28135 h 1209848"/>
                <a:gd name="connsiteX1" fmla="*/ 773723 w 1491176"/>
                <a:gd name="connsiteY1" fmla="*/ 1209821 h 1209848"/>
                <a:gd name="connsiteX2" fmla="*/ 1491176 w 1491176"/>
                <a:gd name="connsiteY2" fmla="*/ 0 h 1209848"/>
              </a:gdLst>
              <a:ahLst/>
              <a:cxnLst>
                <a:cxn ang="0">
                  <a:pos x="connsiteX0" y="connsiteY0"/>
                </a:cxn>
                <a:cxn ang="0">
                  <a:pos x="connsiteX1" y="connsiteY1"/>
                </a:cxn>
                <a:cxn ang="0">
                  <a:pos x="connsiteX2" y="connsiteY2"/>
                </a:cxn>
              </a:cxnLst>
              <a:rect l="l" t="t" r="r" b="b"/>
              <a:pathLst>
                <a:path w="1491176" h="1209848">
                  <a:moveTo>
                    <a:pt x="0" y="28135"/>
                  </a:moveTo>
                  <a:cubicBezTo>
                    <a:pt x="262597" y="621322"/>
                    <a:pt x="525194" y="1214510"/>
                    <a:pt x="773723" y="1209821"/>
                  </a:cubicBezTo>
                  <a:cubicBezTo>
                    <a:pt x="1022252" y="1205132"/>
                    <a:pt x="1256714" y="602566"/>
                    <a:pt x="1491176" y="0"/>
                  </a:cubicBezTo>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sp>
          <p:nvSpPr>
            <p:cNvPr id="228" name="円/楕円 227"/>
            <p:cNvSpPr/>
            <p:nvPr/>
          </p:nvSpPr>
          <p:spPr>
            <a:xfrm rot="2289016">
              <a:off x="8049802" y="5772046"/>
              <a:ext cx="220250" cy="209399"/>
            </a:xfrm>
            <a:prstGeom prst="ellipse">
              <a:avLst/>
            </a:prstGeom>
            <a:solidFill>
              <a:srgbClr val="FF0000">
                <a:alpha val="57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229" name="直線コネクタ 228"/>
            <p:cNvCxnSpPr>
              <a:stCxn id="227" idx="1"/>
              <a:endCxn id="228" idx="0"/>
            </p:cNvCxnSpPr>
            <p:nvPr/>
          </p:nvCxnSpPr>
          <p:spPr>
            <a:xfrm rot="2289016" flipH="1">
              <a:off x="8244681" y="5707461"/>
              <a:ext cx="5016" cy="99286"/>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230" name="テキスト ボックス 229"/>
          <p:cNvSpPr txBox="1"/>
          <p:nvPr/>
        </p:nvSpPr>
        <p:spPr>
          <a:xfrm>
            <a:off x="284648" y="4928066"/>
            <a:ext cx="8644796" cy="1938992"/>
          </a:xfrm>
          <a:prstGeom prst="rect">
            <a:avLst/>
          </a:prstGeom>
          <a:noFill/>
        </p:spPr>
        <p:txBody>
          <a:bodyPr wrap="square" rtlCol="0">
            <a:spAutoFit/>
          </a:bodyPr>
          <a:lstStyle/>
          <a:p>
            <a:r>
              <a:rPr lang="ja-JP" altLang="en-US" sz="2400" dirty="0" smtClean="0"/>
              <a:t>・メンブレン上は一本鎖</a:t>
            </a:r>
            <a:r>
              <a:rPr lang="en-US" altLang="ja-JP" sz="2400" dirty="0" smtClean="0"/>
              <a:t>DNA</a:t>
            </a:r>
            <a:r>
              <a:rPr lang="ja-JP" altLang="en-US" sz="2400" dirty="0" err="1" smtClean="0"/>
              <a:t>だけで</a:t>
            </a:r>
            <a:r>
              <a:rPr lang="ja-JP" altLang="en-US" sz="2400" dirty="0" smtClean="0"/>
              <a:t>あり、抗原抗体反応は</a:t>
            </a:r>
            <a:endParaRPr lang="en-US" altLang="ja-JP" sz="2400" dirty="0" smtClean="0"/>
          </a:p>
          <a:p>
            <a:pPr algn="ctr"/>
            <a:r>
              <a:rPr lang="ja-JP" altLang="en-US" sz="2400" dirty="0" smtClean="0"/>
              <a:t>　検体液中で起こるので従来の抗体を固定化しておく</a:t>
            </a:r>
            <a:r>
              <a:rPr kumimoji="1" lang="ja-JP" altLang="en-US" sz="2400" dirty="0" smtClean="0"/>
              <a:t>より安定</a:t>
            </a:r>
            <a:endParaRPr lang="en-US" altLang="ja-JP" sz="2400" dirty="0"/>
          </a:p>
          <a:p>
            <a:pPr algn="ctr"/>
            <a:endParaRPr lang="en-US" altLang="ja-JP" sz="2400" dirty="0" smtClean="0"/>
          </a:p>
          <a:p>
            <a:r>
              <a:rPr lang="ja-JP" altLang="en-US" sz="2400" dirty="0" smtClean="0"/>
              <a:t>・一本鎖</a:t>
            </a:r>
            <a:r>
              <a:rPr lang="en-US" altLang="ja-JP" sz="2400" dirty="0" smtClean="0"/>
              <a:t>DNA</a:t>
            </a:r>
            <a:r>
              <a:rPr lang="ja-JP" altLang="en-US" sz="2400" dirty="0" smtClean="0"/>
              <a:t>同士の反応で発色するので、複数種類の</a:t>
            </a:r>
            <a:endParaRPr lang="en-US" altLang="ja-JP" sz="2400" dirty="0" smtClean="0"/>
          </a:p>
          <a:p>
            <a:pPr algn="ctr"/>
            <a:r>
              <a:rPr lang="ja-JP" altLang="en-US" sz="2400" dirty="0" smtClean="0"/>
              <a:t>                               コモンタグを用意することでマルチな検出ができる</a:t>
            </a:r>
            <a:endParaRPr kumimoji="1" lang="ja-JP" altLang="en-US" sz="2400" dirty="0"/>
          </a:p>
        </p:txBody>
      </p:sp>
      <p:sp>
        <p:nvSpPr>
          <p:cNvPr id="231" name="六角形 230"/>
          <p:cNvSpPr/>
          <p:nvPr/>
        </p:nvSpPr>
        <p:spPr>
          <a:xfrm rot="5400000">
            <a:off x="796890" y="3621823"/>
            <a:ext cx="184809" cy="267437"/>
          </a:xfrm>
          <a:prstGeom prst="hexagon">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32" name="テキスト ボックス 231"/>
          <p:cNvSpPr txBox="1"/>
          <p:nvPr/>
        </p:nvSpPr>
        <p:spPr>
          <a:xfrm>
            <a:off x="1115616" y="3570875"/>
            <a:ext cx="894797" cy="369332"/>
          </a:xfrm>
          <a:prstGeom prst="rect">
            <a:avLst/>
          </a:prstGeom>
          <a:noFill/>
        </p:spPr>
        <p:txBody>
          <a:bodyPr wrap="none" rtlCol="0">
            <a:spAutoFit/>
          </a:bodyPr>
          <a:lstStyle/>
          <a:p>
            <a:r>
              <a:rPr kumimoji="1" lang="ja-JP" altLang="en-US" dirty="0" smtClean="0"/>
              <a:t>：抗原</a:t>
            </a:r>
            <a:r>
              <a:rPr kumimoji="1" lang="en-US" altLang="ja-JP" dirty="0" smtClean="0"/>
              <a:t>A</a:t>
            </a:r>
            <a:endParaRPr kumimoji="1" lang="ja-JP" altLang="en-US" dirty="0"/>
          </a:p>
        </p:txBody>
      </p:sp>
      <p:sp>
        <p:nvSpPr>
          <p:cNvPr id="233" name="六角形 232"/>
          <p:cNvSpPr/>
          <p:nvPr/>
        </p:nvSpPr>
        <p:spPr>
          <a:xfrm rot="5400000">
            <a:off x="817485" y="3981863"/>
            <a:ext cx="184809" cy="267437"/>
          </a:xfrm>
          <a:prstGeom prst="hexagon">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34" name="テキスト ボックス 233"/>
          <p:cNvSpPr txBox="1"/>
          <p:nvPr/>
        </p:nvSpPr>
        <p:spPr>
          <a:xfrm>
            <a:off x="1123632" y="3951107"/>
            <a:ext cx="886781" cy="369332"/>
          </a:xfrm>
          <a:prstGeom prst="rect">
            <a:avLst/>
          </a:prstGeom>
          <a:noFill/>
        </p:spPr>
        <p:txBody>
          <a:bodyPr wrap="none" rtlCol="0">
            <a:spAutoFit/>
          </a:bodyPr>
          <a:lstStyle/>
          <a:p>
            <a:r>
              <a:rPr kumimoji="1" lang="ja-JP" altLang="en-US" dirty="0" smtClean="0"/>
              <a:t>：抗原</a:t>
            </a:r>
            <a:r>
              <a:rPr kumimoji="1" lang="en-US" altLang="ja-JP" dirty="0" smtClean="0"/>
              <a:t>B</a:t>
            </a:r>
            <a:endParaRPr kumimoji="1" lang="ja-JP" altLang="en-US" dirty="0"/>
          </a:p>
        </p:txBody>
      </p:sp>
      <p:grpSp>
        <p:nvGrpSpPr>
          <p:cNvPr id="236" name="グループ化 235"/>
          <p:cNvGrpSpPr/>
          <p:nvPr/>
        </p:nvGrpSpPr>
        <p:grpSpPr>
          <a:xfrm rot="10800000">
            <a:off x="4170967" y="3539842"/>
            <a:ext cx="311765" cy="357332"/>
            <a:chOff x="-3210635" y="2300068"/>
            <a:chExt cx="2229098" cy="3837806"/>
          </a:xfrm>
        </p:grpSpPr>
        <p:sp>
          <p:nvSpPr>
            <p:cNvPr id="240" name="フリーフォーム 239"/>
            <p:cNvSpPr/>
            <p:nvPr/>
          </p:nvSpPr>
          <p:spPr>
            <a:xfrm>
              <a:off x="-3210635" y="2300068"/>
              <a:ext cx="2229098" cy="1209848"/>
            </a:xfrm>
            <a:custGeom>
              <a:avLst/>
              <a:gdLst>
                <a:gd name="connsiteX0" fmla="*/ 0 w 1491176"/>
                <a:gd name="connsiteY0" fmla="*/ 28135 h 1209848"/>
                <a:gd name="connsiteX1" fmla="*/ 773723 w 1491176"/>
                <a:gd name="connsiteY1" fmla="*/ 1209821 h 1209848"/>
                <a:gd name="connsiteX2" fmla="*/ 1491176 w 1491176"/>
                <a:gd name="connsiteY2" fmla="*/ 0 h 1209848"/>
              </a:gdLst>
              <a:ahLst/>
              <a:cxnLst>
                <a:cxn ang="0">
                  <a:pos x="connsiteX0" y="connsiteY0"/>
                </a:cxn>
                <a:cxn ang="0">
                  <a:pos x="connsiteX1" y="connsiteY1"/>
                </a:cxn>
                <a:cxn ang="0">
                  <a:pos x="connsiteX2" y="connsiteY2"/>
                </a:cxn>
              </a:cxnLst>
              <a:rect l="l" t="t" r="r" b="b"/>
              <a:pathLst>
                <a:path w="1491176" h="1209848">
                  <a:moveTo>
                    <a:pt x="0" y="28135"/>
                  </a:moveTo>
                  <a:cubicBezTo>
                    <a:pt x="262597" y="621322"/>
                    <a:pt x="525194" y="1214510"/>
                    <a:pt x="773723" y="1209821"/>
                  </a:cubicBezTo>
                  <a:cubicBezTo>
                    <a:pt x="1022252" y="1205132"/>
                    <a:pt x="1256714" y="602566"/>
                    <a:pt x="1491176" y="0"/>
                  </a:cubicBezTo>
                </a:path>
              </a:pathLst>
            </a:cu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sp>
          <p:nvSpPr>
            <p:cNvPr id="241" name="円/楕円 240"/>
            <p:cNvSpPr/>
            <p:nvPr/>
          </p:nvSpPr>
          <p:spPr>
            <a:xfrm>
              <a:off x="-3019436" y="4355159"/>
              <a:ext cx="1846700" cy="1782715"/>
            </a:xfrm>
            <a:prstGeom prst="ellipse">
              <a:avLst/>
            </a:prstGeom>
            <a:solidFill>
              <a:srgbClr val="FF0000">
                <a:alpha val="57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242" name="直線コネクタ 241"/>
            <p:cNvCxnSpPr>
              <a:stCxn id="240" idx="1"/>
              <a:endCxn id="241" idx="0"/>
            </p:cNvCxnSpPr>
            <p:nvPr/>
          </p:nvCxnSpPr>
          <p:spPr>
            <a:xfrm flipH="1">
              <a:off x="-2096086" y="3509889"/>
              <a:ext cx="42058" cy="845270"/>
            </a:xfrm>
            <a:prstGeom prst="line">
              <a:avLst/>
            </a:prstGeom>
            <a:ln w="38100">
              <a:solidFill>
                <a:srgbClr val="00B050"/>
              </a:solidFill>
            </a:ln>
          </p:spPr>
          <p:style>
            <a:lnRef idx="1">
              <a:schemeClr val="accent1"/>
            </a:lnRef>
            <a:fillRef idx="0">
              <a:schemeClr val="accent1"/>
            </a:fillRef>
            <a:effectRef idx="0">
              <a:schemeClr val="accent1"/>
            </a:effectRef>
            <a:fontRef idx="minor">
              <a:schemeClr val="tx1"/>
            </a:fontRef>
          </p:style>
        </p:cxnSp>
      </p:grpSp>
      <p:grpSp>
        <p:nvGrpSpPr>
          <p:cNvPr id="244" name="グループ化 243"/>
          <p:cNvGrpSpPr/>
          <p:nvPr/>
        </p:nvGrpSpPr>
        <p:grpSpPr>
          <a:xfrm>
            <a:off x="2100149" y="3569165"/>
            <a:ext cx="277278" cy="307777"/>
            <a:chOff x="9616304" y="2040021"/>
            <a:chExt cx="277278" cy="307777"/>
          </a:xfrm>
        </p:grpSpPr>
        <p:sp>
          <p:nvSpPr>
            <p:cNvPr id="238" name="フリーフォーム 237"/>
            <p:cNvSpPr/>
            <p:nvPr/>
          </p:nvSpPr>
          <p:spPr>
            <a:xfrm rot="32573">
              <a:off x="9616304" y="2040021"/>
              <a:ext cx="251133" cy="184694"/>
            </a:xfrm>
            <a:custGeom>
              <a:avLst/>
              <a:gdLst>
                <a:gd name="connsiteX0" fmla="*/ 0 w 1491176"/>
                <a:gd name="connsiteY0" fmla="*/ 28135 h 1209848"/>
                <a:gd name="connsiteX1" fmla="*/ 773723 w 1491176"/>
                <a:gd name="connsiteY1" fmla="*/ 1209821 h 1209848"/>
                <a:gd name="connsiteX2" fmla="*/ 1491176 w 1491176"/>
                <a:gd name="connsiteY2" fmla="*/ 0 h 1209848"/>
              </a:gdLst>
              <a:ahLst/>
              <a:cxnLst>
                <a:cxn ang="0">
                  <a:pos x="connsiteX0" y="connsiteY0"/>
                </a:cxn>
                <a:cxn ang="0">
                  <a:pos x="connsiteX1" y="connsiteY1"/>
                </a:cxn>
                <a:cxn ang="0">
                  <a:pos x="connsiteX2" y="connsiteY2"/>
                </a:cxn>
              </a:cxnLst>
              <a:rect l="l" t="t" r="r" b="b"/>
              <a:pathLst>
                <a:path w="1491176" h="1209848">
                  <a:moveTo>
                    <a:pt x="0" y="28135"/>
                  </a:moveTo>
                  <a:cubicBezTo>
                    <a:pt x="262597" y="621322"/>
                    <a:pt x="525194" y="1214510"/>
                    <a:pt x="773723" y="1209821"/>
                  </a:cubicBezTo>
                  <a:cubicBezTo>
                    <a:pt x="1022252" y="1205132"/>
                    <a:pt x="1256714" y="602566"/>
                    <a:pt x="1491176" y="0"/>
                  </a:cubicBezTo>
                </a:path>
              </a:pathLst>
            </a:cu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cxnSp>
          <p:nvCxnSpPr>
            <p:cNvPr id="239" name="直線コネクタ 238"/>
            <p:cNvCxnSpPr>
              <a:stCxn id="238" idx="1"/>
            </p:cNvCxnSpPr>
            <p:nvPr/>
          </p:nvCxnSpPr>
          <p:spPr>
            <a:xfrm rot="32573" flipH="1">
              <a:off x="9747749" y="2218760"/>
              <a:ext cx="4738" cy="129038"/>
            </a:xfrm>
            <a:prstGeom prst="line">
              <a:avLst/>
            </a:prstGeom>
            <a:ln w="38100">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243" name="直線コネクタ 242"/>
            <p:cNvCxnSpPr/>
            <p:nvPr/>
          </p:nvCxnSpPr>
          <p:spPr>
            <a:xfrm flipH="1" flipV="1">
              <a:off x="9756576" y="2276872"/>
              <a:ext cx="137006" cy="69167"/>
            </a:xfrm>
            <a:prstGeom prst="line">
              <a:avLst/>
            </a:prstGeom>
            <a:ln w="31750">
              <a:solidFill>
                <a:srgbClr val="00B050"/>
              </a:solidFill>
            </a:ln>
          </p:spPr>
          <p:style>
            <a:lnRef idx="1">
              <a:schemeClr val="accent1"/>
            </a:lnRef>
            <a:fillRef idx="0">
              <a:schemeClr val="accent1"/>
            </a:fillRef>
            <a:effectRef idx="0">
              <a:schemeClr val="accent1"/>
            </a:effectRef>
            <a:fontRef idx="minor">
              <a:schemeClr val="tx1"/>
            </a:fontRef>
          </p:style>
        </p:cxnSp>
      </p:grpSp>
      <p:sp>
        <p:nvSpPr>
          <p:cNvPr id="246" name="テキスト ボックス 245"/>
          <p:cNvSpPr txBox="1"/>
          <p:nvPr/>
        </p:nvSpPr>
        <p:spPr>
          <a:xfrm>
            <a:off x="2377427" y="3570875"/>
            <a:ext cx="1715534" cy="369332"/>
          </a:xfrm>
          <a:prstGeom prst="rect">
            <a:avLst/>
          </a:prstGeom>
          <a:noFill/>
        </p:spPr>
        <p:txBody>
          <a:bodyPr wrap="none" rtlCol="0">
            <a:spAutoFit/>
          </a:bodyPr>
          <a:lstStyle/>
          <a:p>
            <a:r>
              <a:rPr kumimoji="1" lang="ja-JP" altLang="en-US" dirty="0" smtClean="0"/>
              <a:t>；タグ付き抗体</a:t>
            </a:r>
            <a:r>
              <a:rPr kumimoji="1" lang="en-US" altLang="ja-JP" dirty="0" smtClean="0"/>
              <a:t>A</a:t>
            </a:r>
            <a:endParaRPr kumimoji="1" lang="ja-JP" altLang="en-US" dirty="0"/>
          </a:p>
        </p:txBody>
      </p:sp>
      <p:sp>
        <p:nvSpPr>
          <p:cNvPr id="247" name="テキスト ボックス 246"/>
          <p:cNvSpPr txBox="1"/>
          <p:nvPr/>
        </p:nvSpPr>
        <p:spPr>
          <a:xfrm>
            <a:off x="4506080" y="3570875"/>
            <a:ext cx="1356462" cy="369332"/>
          </a:xfrm>
          <a:prstGeom prst="rect">
            <a:avLst/>
          </a:prstGeom>
          <a:noFill/>
        </p:spPr>
        <p:txBody>
          <a:bodyPr wrap="none" rtlCol="0">
            <a:spAutoFit/>
          </a:bodyPr>
          <a:lstStyle/>
          <a:p>
            <a:r>
              <a:rPr kumimoji="1" lang="ja-JP" altLang="en-US" dirty="0" smtClean="0"/>
              <a:t>：標識抗体</a:t>
            </a:r>
            <a:r>
              <a:rPr kumimoji="1" lang="en-US" altLang="ja-JP" dirty="0" smtClean="0"/>
              <a:t>A</a:t>
            </a:r>
            <a:endParaRPr kumimoji="1" lang="ja-JP" altLang="en-US" dirty="0"/>
          </a:p>
        </p:txBody>
      </p:sp>
      <p:grpSp>
        <p:nvGrpSpPr>
          <p:cNvPr id="249" name="グループ化 248"/>
          <p:cNvGrpSpPr/>
          <p:nvPr/>
        </p:nvGrpSpPr>
        <p:grpSpPr>
          <a:xfrm rot="10800000">
            <a:off x="4170967" y="4021949"/>
            <a:ext cx="311765" cy="357332"/>
            <a:chOff x="-3210635" y="2300068"/>
            <a:chExt cx="2229098" cy="3837806"/>
          </a:xfrm>
        </p:grpSpPr>
        <p:sp>
          <p:nvSpPr>
            <p:cNvPr id="253" name="フリーフォーム 252"/>
            <p:cNvSpPr/>
            <p:nvPr/>
          </p:nvSpPr>
          <p:spPr>
            <a:xfrm>
              <a:off x="-3210635" y="2300068"/>
              <a:ext cx="2229098" cy="1209848"/>
            </a:xfrm>
            <a:custGeom>
              <a:avLst/>
              <a:gdLst>
                <a:gd name="connsiteX0" fmla="*/ 0 w 1491176"/>
                <a:gd name="connsiteY0" fmla="*/ 28135 h 1209848"/>
                <a:gd name="connsiteX1" fmla="*/ 773723 w 1491176"/>
                <a:gd name="connsiteY1" fmla="*/ 1209821 h 1209848"/>
                <a:gd name="connsiteX2" fmla="*/ 1491176 w 1491176"/>
                <a:gd name="connsiteY2" fmla="*/ 0 h 1209848"/>
              </a:gdLst>
              <a:ahLst/>
              <a:cxnLst>
                <a:cxn ang="0">
                  <a:pos x="connsiteX0" y="connsiteY0"/>
                </a:cxn>
                <a:cxn ang="0">
                  <a:pos x="connsiteX1" y="connsiteY1"/>
                </a:cxn>
                <a:cxn ang="0">
                  <a:pos x="connsiteX2" y="connsiteY2"/>
                </a:cxn>
              </a:cxnLst>
              <a:rect l="l" t="t" r="r" b="b"/>
              <a:pathLst>
                <a:path w="1491176" h="1209848">
                  <a:moveTo>
                    <a:pt x="0" y="28135"/>
                  </a:moveTo>
                  <a:cubicBezTo>
                    <a:pt x="262597" y="621322"/>
                    <a:pt x="525194" y="1214510"/>
                    <a:pt x="773723" y="1209821"/>
                  </a:cubicBezTo>
                  <a:cubicBezTo>
                    <a:pt x="1022252" y="1205132"/>
                    <a:pt x="1256714" y="602566"/>
                    <a:pt x="1491176" y="0"/>
                  </a:cubicBezTo>
                </a:path>
              </a:pathLst>
            </a:custGeom>
            <a:no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sp>
          <p:nvSpPr>
            <p:cNvPr id="254" name="円/楕円 253"/>
            <p:cNvSpPr/>
            <p:nvPr/>
          </p:nvSpPr>
          <p:spPr>
            <a:xfrm>
              <a:off x="-3019436" y="4355159"/>
              <a:ext cx="1846700" cy="1782715"/>
            </a:xfrm>
            <a:prstGeom prst="ellipse">
              <a:avLst/>
            </a:prstGeom>
            <a:solidFill>
              <a:srgbClr val="FF0000">
                <a:alpha val="57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255" name="直線コネクタ 254"/>
            <p:cNvCxnSpPr>
              <a:stCxn id="253" idx="1"/>
              <a:endCxn id="254" idx="0"/>
            </p:cNvCxnSpPr>
            <p:nvPr/>
          </p:nvCxnSpPr>
          <p:spPr>
            <a:xfrm flipH="1">
              <a:off x="-2096086" y="3509889"/>
              <a:ext cx="42058" cy="845270"/>
            </a:xfrm>
            <a:prstGeom prst="line">
              <a:avLst/>
            </a:prstGeom>
            <a:ln w="38100">
              <a:solidFill>
                <a:srgbClr val="FFC000"/>
              </a:solidFill>
            </a:ln>
          </p:spPr>
          <p:style>
            <a:lnRef idx="1">
              <a:schemeClr val="accent1"/>
            </a:lnRef>
            <a:fillRef idx="0">
              <a:schemeClr val="accent1"/>
            </a:fillRef>
            <a:effectRef idx="0">
              <a:schemeClr val="accent1"/>
            </a:effectRef>
            <a:fontRef idx="minor">
              <a:schemeClr val="tx1"/>
            </a:fontRef>
          </p:style>
        </p:cxnSp>
      </p:grpSp>
      <p:grpSp>
        <p:nvGrpSpPr>
          <p:cNvPr id="257" name="グループ化 256"/>
          <p:cNvGrpSpPr/>
          <p:nvPr/>
        </p:nvGrpSpPr>
        <p:grpSpPr>
          <a:xfrm>
            <a:off x="2097177" y="4027691"/>
            <a:ext cx="327291" cy="371402"/>
            <a:chOff x="9775140" y="2121494"/>
            <a:chExt cx="327291" cy="371402"/>
          </a:xfrm>
        </p:grpSpPr>
        <p:sp>
          <p:nvSpPr>
            <p:cNvPr id="251" name="フリーフォーム 250"/>
            <p:cNvSpPr/>
            <p:nvPr/>
          </p:nvSpPr>
          <p:spPr>
            <a:xfrm rot="32573">
              <a:off x="9775140" y="2121494"/>
              <a:ext cx="251133" cy="184694"/>
            </a:xfrm>
            <a:custGeom>
              <a:avLst/>
              <a:gdLst>
                <a:gd name="connsiteX0" fmla="*/ 0 w 1491176"/>
                <a:gd name="connsiteY0" fmla="*/ 28135 h 1209848"/>
                <a:gd name="connsiteX1" fmla="*/ 773723 w 1491176"/>
                <a:gd name="connsiteY1" fmla="*/ 1209821 h 1209848"/>
                <a:gd name="connsiteX2" fmla="*/ 1491176 w 1491176"/>
                <a:gd name="connsiteY2" fmla="*/ 0 h 1209848"/>
              </a:gdLst>
              <a:ahLst/>
              <a:cxnLst>
                <a:cxn ang="0">
                  <a:pos x="connsiteX0" y="connsiteY0"/>
                </a:cxn>
                <a:cxn ang="0">
                  <a:pos x="connsiteX1" y="connsiteY1"/>
                </a:cxn>
                <a:cxn ang="0">
                  <a:pos x="connsiteX2" y="connsiteY2"/>
                </a:cxn>
              </a:cxnLst>
              <a:rect l="l" t="t" r="r" b="b"/>
              <a:pathLst>
                <a:path w="1491176" h="1209848">
                  <a:moveTo>
                    <a:pt x="0" y="28135"/>
                  </a:moveTo>
                  <a:cubicBezTo>
                    <a:pt x="262597" y="621322"/>
                    <a:pt x="525194" y="1214510"/>
                    <a:pt x="773723" y="1209821"/>
                  </a:cubicBezTo>
                  <a:cubicBezTo>
                    <a:pt x="1022252" y="1205132"/>
                    <a:pt x="1256714" y="602566"/>
                    <a:pt x="1491176" y="0"/>
                  </a:cubicBezTo>
                </a:path>
              </a:pathLst>
            </a:custGeom>
            <a:no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cxnSp>
          <p:nvCxnSpPr>
            <p:cNvPr id="252" name="直線コネクタ 251"/>
            <p:cNvCxnSpPr>
              <a:stCxn id="251" idx="1"/>
            </p:cNvCxnSpPr>
            <p:nvPr/>
          </p:nvCxnSpPr>
          <p:spPr>
            <a:xfrm rot="32573" flipH="1">
              <a:off x="9906585" y="2300234"/>
              <a:ext cx="4738" cy="129038"/>
            </a:xfrm>
            <a:prstGeom prst="line">
              <a:avLst/>
            </a:prstGeom>
            <a:ln w="38100">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256" name="直線コネクタ 255"/>
            <p:cNvCxnSpPr/>
            <p:nvPr/>
          </p:nvCxnSpPr>
          <p:spPr>
            <a:xfrm rot="10800000">
              <a:off x="9900592" y="2402384"/>
              <a:ext cx="201839" cy="90512"/>
            </a:xfrm>
            <a:prstGeom prst="line">
              <a:avLst/>
            </a:prstGeom>
            <a:ln w="25400">
              <a:solidFill>
                <a:srgbClr val="FFC000"/>
              </a:solidFill>
            </a:ln>
          </p:spPr>
          <p:style>
            <a:lnRef idx="1">
              <a:schemeClr val="accent1"/>
            </a:lnRef>
            <a:fillRef idx="0">
              <a:schemeClr val="accent1"/>
            </a:fillRef>
            <a:effectRef idx="0">
              <a:schemeClr val="accent1"/>
            </a:effectRef>
            <a:fontRef idx="minor">
              <a:schemeClr val="tx1"/>
            </a:fontRef>
          </p:style>
        </p:cxnSp>
      </p:grpSp>
      <p:sp>
        <p:nvSpPr>
          <p:cNvPr id="258" name="テキスト ボックス 257"/>
          <p:cNvSpPr txBox="1"/>
          <p:nvPr/>
        </p:nvSpPr>
        <p:spPr>
          <a:xfrm>
            <a:off x="2424468" y="4063970"/>
            <a:ext cx="1707519" cy="369332"/>
          </a:xfrm>
          <a:prstGeom prst="rect">
            <a:avLst/>
          </a:prstGeom>
          <a:noFill/>
        </p:spPr>
        <p:txBody>
          <a:bodyPr wrap="none" rtlCol="0">
            <a:spAutoFit/>
          </a:bodyPr>
          <a:lstStyle/>
          <a:p>
            <a:r>
              <a:rPr kumimoji="1" lang="ja-JP" altLang="en-US" dirty="0" smtClean="0"/>
              <a:t>：タグ付き抗体</a:t>
            </a:r>
            <a:r>
              <a:rPr kumimoji="1" lang="en-US" altLang="ja-JP" dirty="0" smtClean="0"/>
              <a:t>B</a:t>
            </a:r>
            <a:endParaRPr kumimoji="1" lang="ja-JP" altLang="en-US" dirty="0"/>
          </a:p>
        </p:txBody>
      </p:sp>
      <p:grpSp>
        <p:nvGrpSpPr>
          <p:cNvPr id="259" name="グループ化 258"/>
          <p:cNvGrpSpPr/>
          <p:nvPr/>
        </p:nvGrpSpPr>
        <p:grpSpPr>
          <a:xfrm rot="19343557">
            <a:off x="2172667" y="4454680"/>
            <a:ext cx="251133" cy="282046"/>
            <a:chOff x="9960141" y="5228540"/>
            <a:chExt cx="265857" cy="239470"/>
          </a:xfrm>
        </p:grpSpPr>
        <p:sp>
          <p:nvSpPr>
            <p:cNvPr id="260" name="フリーフォーム 259"/>
            <p:cNvSpPr/>
            <p:nvPr/>
          </p:nvSpPr>
          <p:spPr>
            <a:xfrm rot="2289016">
              <a:off x="9960141" y="5228540"/>
              <a:ext cx="265857" cy="156813"/>
            </a:xfrm>
            <a:custGeom>
              <a:avLst/>
              <a:gdLst>
                <a:gd name="connsiteX0" fmla="*/ 0 w 1491176"/>
                <a:gd name="connsiteY0" fmla="*/ 28135 h 1209848"/>
                <a:gd name="connsiteX1" fmla="*/ 773723 w 1491176"/>
                <a:gd name="connsiteY1" fmla="*/ 1209821 h 1209848"/>
                <a:gd name="connsiteX2" fmla="*/ 1491176 w 1491176"/>
                <a:gd name="connsiteY2" fmla="*/ 0 h 1209848"/>
              </a:gdLst>
              <a:ahLst/>
              <a:cxnLst>
                <a:cxn ang="0">
                  <a:pos x="connsiteX0" y="connsiteY0"/>
                </a:cxn>
                <a:cxn ang="0">
                  <a:pos x="connsiteX1" y="connsiteY1"/>
                </a:cxn>
                <a:cxn ang="0">
                  <a:pos x="connsiteX2" y="connsiteY2"/>
                </a:cxn>
              </a:cxnLst>
              <a:rect l="l" t="t" r="r" b="b"/>
              <a:pathLst>
                <a:path w="1491176" h="1209848">
                  <a:moveTo>
                    <a:pt x="0" y="28135"/>
                  </a:moveTo>
                  <a:cubicBezTo>
                    <a:pt x="262597" y="621322"/>
                    <a:pt x="525194" y="1214510"/>
                    <a:pt x="773723" y="1209821"/>
                  </a:cubicBezTo>
                  <a:cubicBezTo>
                    <a:pt x="1022252" y="1205132"/>
                    <a:pt x="1256714" y="602566"/>
                    <a:pt x="1491176" y="0"/>
                  </a:cubicBezTo>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cxnSp>
          <p:nvCxnSpPr>
            <p:cNvPr id="261" name="直線コネクタ 260"/>
            <p:cNvCxnSpPr>
              <a:stCxn id="260" idx="1"/>
            </p:cNvCxnSpPr>
            <p:nvPr/>
          </p:nvCxnSpPr>
          <p:spPr>
            <a:xfrm rot="2289016" flipH="1">
              <a:off x="10010263" y="5358451"/>
              <a:ext cx="5016" cy="109559"/>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grpSp>
      <p:cxnSp>
        <p:nvCxnSpPr>
          <p:cNvPr id="262" name="直線コネクタ 261"/>
          <p:cNvCxnSpPr/>
          <p:nvPr/>
        </p:nvCxnSpPr>
        <p:spPr>
          <a:xfrm>
            <a:off x="2295858" y="4719511"/>
            <a:ext cx="187910" cy="64539"/>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sp>
        <p:nvSpPr>
          <p:cNvPr id="263" name="テキスト ボックス 262"/>
          <p:cNvSpPr txBox="1"/>
          <p:nvPr/>
        </p:nvSpPr>
        <p:spPr>
          <a:xfrm>
            <a:off x="2411760" y="4496018"/>
            <a:ext cx="1705916" cy="369332"/>
          </a:xfrm>
          <a:prstGeom prst="rect">
            <a:avLst/>
          </a:prstGeom>
          <a:noFill/>
        </p:spPr>
        <p:txBody>
          <a:bodyPr wrap="none" rtlCol="0">
            <a:spAutoFit/>
          </a:bodyPr>
          <a:lstStyle/>
          <a:p>
            <a:r>
              <a:rPr kumimoji="1" lang="ja-JP" altLang="en-US" dirty="0" smtClean="0"/>
              <a:t>：タグ付き抗体</a:t>
            </a:r>
            <a:r>
              <a:rPr kumimoji="1" lang="en-US" altLang="ja-JP" dirty="0" smtClean="0"/>
              <a:t>C</a:t>
            </a:r>
            <a:endParaRPr kumimoji="1" lang="ja-JP" altLang="en-US" dirty="0"/>
          </a:p>
        </p:txBody>
      </p:sp>
      <p:sp>
        <p:nvSpPr>
          <p:cNvPr id="266" name="テキスト ボックス 265"/>
          <p:cNvSpPr txBox="1"/>
          <p:nvPr/>
        </p:nvSpPr>
        <p:spPr>
          <a:xfrm>
            <a:off x="4519698" y="3991962"/>
            <a:ext cx="1348446" cy="369332"/>
          </a:xfrm>
          <a:prstGeom prst="rect">
            <a:avLst/>
          </a:prstGeom>
          <a:noFill/>
        </p:spPr>
        <p:txBody>
          <a:bodyPr wrap="none" rtlCol="0">
            <a:spAutoFit/>
          </a:bodyPr>
          <a:lstStyle/>
          <a:p>
            <a:r>
              <a:rPr kumimoji="1" lang="ja-JP" altLang="en-US" dirty="0" smtClean="0"/>
              <a:t>：標識抗体</a:t>
            </a:r>
            <a:r>
              <a:rPr kumimoji="1" lang="en-US" altLang="ja-JP" dirty="0" smtClean="0"/>
              <a:t>B</a:t>
            </a:r>
            <a:endParaRPr kumimoji="1" lang="ja-JP" altLang="en-US" dirty="0"/>
          </a:p>
        </p:txBody>
      </p:sp>
      <p:cxnSp>
        <p:nvCxnSpPr>
          <p:cNvPr id="267" name="直線コネクタ 266"/>
          <p:cNvCxnSpPr/>
          <p:nvPr/>
        </p:nvCxnSpPr>
        <p:spPr>
          <a:xfrm flipV="1">
            <a:off x="6156176" y="3691066"/>
            <a:ext cx="0" cy="228888"/>
          </a:xfrm>
          <a:prstGeom prst="line">
            <a:avLst/>
          </a:prstGeom>
          <a:ln w="317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68" name="直線コネクタ 267"/>
          <p:cNvCxnSpPr/>
          <p:nvPr/>
        </p:nvCxnSpPr>
        <p:spPr>
          <a:xfrm>
            <a:off x="5968266" y="3639391"/>
            <a:ext cx="187910" cy="64539"/>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69" name="直線コネクタ 268"/>
          <p:cNvCxnSpPr/>
          <p:nvPr/>
        </p:nvCxnSpPr>
        <p:spPr>
          <a:xfrm flipV="1">
            <a:off x="6156176" y="4135978"/>
            <a:ext cx="0" cy="216370"/>
          </a:xfrm>
          <a:prstGeom prst="line">
            <a:avLst/>
          </a:prstGeom>
          <a:ln w="3175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271" name="直線コネクタ 270"/>
          <p:cNvCxnSpPr/>
          <p:nvPr/>
        </p:nvCxnSpPr>
        <p:spPr>
          <a:xfrm flipH="1" flipV="1">
            <a:off x="6012160" y="4092943"/>
            <a:ext cx="132673" cy="43035"/>
          </a:xfrm>
          <a:prstGeom prst="line">
            <a:avLst/>
          </a:prstGeom>
          <a:ln w="31750"/>
        </p:spPr>
        <p:style>
          <a:lnRef idx="1">
            <a:schemeClr val="accent1"/>
          </a:lnRef>
          <a:fillRef idx="0">
            <a:schemeClr val="accent1"/>
          </a:fillRef>
          <a:effectRef idx="0">
            <a:schemeClr val="accent1"/>
          </a:effectRef>
          <a:fontRef idx="minor">
            <a:schemeClr val="tx1"/>
          </a:fontRef>
        </p:style>
      </p:cxnSp>
      <p:cxnSp>
        <p:nvCxnSpPr>
          <p:cNvPr id="272" name="直線コネクタ 271"/>
          <p:cNvCxnSpPr/>
          <p:nvPr/>
        </p:nvCxnSpPr>
        <p:spPr>
          <a:xfrm flipV="1">
            <a:off x="6156176" y="4508957"/>
            <a:ext cx="0" cy="203085"/>
          </a:xfrm>
          <a:prstGeom prst="line">
            <a:avLst/>
          </a:prstGeom>
          <a:ln w="31750">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273" name="直線コネクタ 272"/>
          <p:cNvCxnSpPr/>
          <p:nvPr/>
        </p:nvCxnSpPr>
        <p:spPr>
          <a:xfrm flipH="1" flipV="1">
            <a:off x="5997972" y="4496018"/>
            <a:ext cx="158204" cy="41943"/>
          </a:xfrm>
          <a:prstGeom prst="line">
            <a:avLst/>
          </a:prstGeom>
          <a:ln w="31750">
            <a:solidFill>
              <a:srgbClr val="00B050"/>
            </a:solidFill>
          </a:ln>
        </p:spPr>
        <p:style>
          <a:lnRef idx="1">
            <a:schemeClr val="accent1"/>
          </a:lnRef>
          <a:fillRef idx="0">
            <a:schemeClr val="accent1"/>
          </a:fillRef>
          <a:effectRef idx="0">
            <a:schemeClr val="accent1"/>
          </a:effectRef>
          <a:fontRef idx="minor">
            <a:schemeClr val="tx1"/>
          </a:fontRef>
        </p:style>
      </p:cxnSp>
      <p:sp>
        <p:nvSpPr>
          <p:cNvPr id="274" name="テキスト ボックス 273"/>
          <p:cNvSpPr txBox="1"/>
          <p:nvPr/>
        </p:nvSpPr>
        <p:spPr>
          <a:xfrm>
            <a:off x="6228184" y="3559914"/>
            <a:ext cx="1417376" cy="369332"/>
          </a:xfrm>
          <a:prstGeom prst="rect">
            <a:avLst/>
          </a:prstGeom>
          <a:noFill/>
        </p:spPr>
        <p:txBody>
          <a:bodyPr wrap="none" rtlCol="0">
            <a:spAutoFit/>
          </a:bodyPr>
          <a:lstStyle/>
          <a:p>
            <a:r>
              <a:rPr kumimoji="1" lang="ja-JP" altLang="en-US" dirty="0" smtClean="0"/>
              <a:t>：コモンタグ</a:t>
            </a:r>
            <a:r>
              <a:rPr kumimoji="1" lang="en-US" altLang="ja-JP" dirty="0" smtClean="0"/>
              <a:t>A</a:t>
            </a:r>
            <a:endParaRPr kumimoji="1" lang="ja-JP" altLang="en-US" dirty="0"/>
          </a:p>
        </p:txBody>
      </p:sp>
      <p:sp>
        <p:nvSpPr>
          <p:cNvPr id="275" name="テキスト ボックス 274"/>
          <p:cNvSpPr txBox="1"/>
          <p:nvPr/>
        </p:nvSpPr>
        <p:spPr>
          <a:xfrm>
            <a:off x="6228184" y="4021949"/>
            <a:ext cx="1409360" cy="369332"/>
          </a:xfrm>
          <a:prstGeom prst="rect">
            <a:avLst/>
          </a:prstGeom>
          <a:noFill/>
        </p:spPr>
        <p:txBody>
          <a:bodyPr wrap="none" rtlCol="0">
            <a:spAutoFit/>
          </a:bodyPr>
          <a:lstStyle/>
          <a:p>
            <a:r>
              <a:rPr kumimoji="1" lang="ja-JP" altLang="en-US" dirty="0" smtClean="0"/>
              <a:t>：コモンタグ</a:t>
            </a:r>
            <a:r>
              <a:rPr kumimoji="1" lang="en-US" altLang="ja-JP" dirty="0" smtClean="0"/>
              <a:t>B</a:t>
            </a:r>
            <a:endParaRPr kumimoji="1" lang="ja-JP" altLang="en-US" dirty="0"/>
          </a:p>
        </p:txBody>
      </p:sp>
      <p:sp>
        <p:nvSpPr>
          <p:cNvPr id="276" name="テキスト ボックス 275"/>
          <p:cNvSpPr txBox="1"/>
          <p:nvPr/>
        </p:nvSpPr>
        <p:spPr>
          <a:xfrm>
            <a:off x="6228184" y="4424010"/>
            <a:ext cx="1407758" cy="369332"/>
          </a:xfrm>
          <a:prstGeom prst="rect">
            <a:avLst/>
          </a:prstGeom>
          <a:noFill/>
        </p:spPr>
        <p:txBody>
          <a:bodyPr wrap="none" rtlCol="0">
            <a:spAutoFit/>
          </a:bodyPr>
          <a:lstStyle/>
          <a:p>
            <a:r>
              <a:rPr kumimoji="1" lang="ja-JP" altLang="en-US" dirty="0" smtClean="0"/>
              <a:t>：コモンタグ</a:t>
            </a:r>
            <a:r>
              <a:rPr kumimoji="1" lang="en-US" altLang="ja-JP" dirty="0" smtClean="0"/>
              <a:t>C</a:t>
            </a:r>
            <a:endParaRPr kumimoji="1" lang="ja-JP" altLang="en-US" dirty="0"/>
          </a:p>
        </p:txBody>
      </p:sp>
      <p:sp>
        <p:nvSpPr>
          <p:cNvPr id="277" name="正方形/長方形 276"/>
          <p:cNvSpPr/>
          <p:nvPr/>
        </p:nvSpPr>
        <p:spPr>
          <a:xfrm>
            <a:off x="284648" y="3241751"/>
            <a:ext cx="8263291" cy="1686315"/>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43" name="右矢印 142"/>
          <p:cNvSpPr/>
          <p:nvPr/>
        </p:nvSpPr>
        <p:spPr>
          <a:xfrm rot="1802704">
            <a:off x="1703987" y="2144790"/>
            <a:ext cx="360040" cy="26624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20" name="グループ化 19"/>
          <p:cNvGrpSpPr/>
          <p:nvPr/>
        </p:nvGrpSpPr>
        <p:grpSpPr>
          <a:xfrm>
            <a:off x="2827017" y="1700808"/>
            <a:ext cx="1676414" cy="1134924"/>
            <a:chOff x="2827017" y="1219811"/>
            <a:chExt cx="1676414" cy="1134924"/>
          </a:xfrm>
        </p:grpSpPr>
        <p:sp>
          <p:nvSpPr>
            <p:cNvPr id="144" name="フリーフォーム 143"/>
            <p:cNvSpPr/>
            <p:nvPr/>
          </p:nvSpPr>
          <p:spPr>
            <a:xfrm>
              <a:off x="3278919" y="1857541"/>
              <a:ext cx="293803" cy="156737"/>
            </a:xfrm>
            <a:custGeom>
              <a:avLst/>
              <a:gdLst>
                <a:gd name="connsiteX0" fmla="*/ 0 w 1491176"/>
                <a:gd name="connsiteY0" fmla="*/ 28135 h 1209848"/>
                <a:gd name="connsiteX1" fmla="*/ 773723 w 1491176"/>
                <a:gd name="connsiteY1" fmla="*/ 1209821 h 1209848"/>
                <a:gd name="connsiteX2" fmla="*/ 1491176 w 1491176"/>
                <a:gd name="connsiteY2" fmla="*/ 0 h 1209848"/>
              </a:gdLst>
              <a:ahLst/>
              <a:cxnLst>
                <a:cxn ang="0">
                  <a:pos x="connsiteX0" y="connsiteY0"/>
                </a:cxn>
                <a:cxn ang="0">
                  <a:pos x="connsiteX1" y="connsiteY1"/>
                </a:cxn>
                <a:cxn ang="0">
                  <a:pos x="connsiteX2" y="connsiteY2"/>
                </a:cxn>
              </a:cxnLst>
              <a:rect l="l" t="t" r="r" b="b"/>
              <a:pathLst>
                <a:path w="1491176" h="1209848">
                  <a:moveTo>
                    <a:pt x="0" y="28135"/>
                  </a:moveTo>
                  <a:cubicBezTo>
                    <a:pt x="262597" y="621322"/>
                    <a:pt x="525194" y="1214510"/>
                    <a:pt x="773723" y="1209821"/>
                  </a:cubicBezTo>
                  <a:cubicBezTo>
                    <a:pt x="1022252" y="1205132"/>
                    <a:pt x="1256714" y="602566"/>
                    <a:pt x="1491176" y="0"/>
                  </a:cubicBezTo>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sp>
          <p:nvSpPr>
            <p:cNvPr id="145" name="円/楕円 144"/>
            <p:cNvSpPr/>
            <p:nvPr/>
          </p:nvSpPr>
          <p:spPr>
            <a:xfrm>
              <a:off x="3304120" y="2123781"/>
              <a:ext cx="243402" cy="230954"/>
            </a:xfrm>
            <a:prstGeom prst="ellipse">
              <a:avLst/>
            </a:prstGeom>
            <a:solidFill>
              <a:srgbClr val="FF0000">
                <a:alpha val="57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146" name="直線コネクタ 145"/>
            <p:cNvCxnSpPr>
              <a:stCxn id="144" idx="1"/>
              <a:endCxn id="145" idx="0"/>
            </p:cNvCxnSpPr>
            <p:nvPr/>
          </p:nvCxnSpPr>
          <p:spPr>
            <a:xfrm flipH="1">
              <a:off x="3425820" y="2014275"/>
              <a:ext cx="5543" cy="109506"/>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147" name="フリーフォーム 146"/>
            <p:cNvSpPr/>
            <p:nvPr/>
          </p:nvSpPr>
          <p:spPr>
            <a:xfrm>
              <a:off x="3627010" y="1840310"/>
              <a:ext cx="293803" cy="156737"/>
            </a:xfrm>
            <a:custGeom>
              <a:avLst/>
              <a:gdLst>
                <a:gd name="connsiteX0" fmla="*/ 0 w 1491176"/>
                <a:gd name="connsiteY0" fmla="*/ 28135 h 1209848"/>
                <a:gd name="connsiteX1" fmla="*/ 773723 w 1491176"/>
                <a:gd name="connsiteY1" fmla="*/ 1209821 h 1209848"/>
                <a:gd name="connsiteX2" fmla="*/ 1491176 w 1491176"/>
                <a:gd name="connsiteY2" fmla="*/ 0 h 1209848"/>
              </a:gdLst>
              <a:ahLst/>
              <a:cxnLst>
                <a:cxn ang="0">
                  <a:pos x="connsiteX0" y="connsiteY0"/>
                </a:cxn>
                <a:cxn ang="0">
                  <a:pos x="connsiteX1" y="connsiteY1"/>
                </a:cxn>
                <a:cxn ang="0">
                  <a:pos x="connsiteX2" y="connsiteY2"/>
                </a:cxn>
              </a:cxnLst>
              <a:rect l="l" t="t" r="r" b="b"/>
              <a:pathLst>
                <a:path w="1491176" h="1209848">
                  <a:moveTo>
                    <a:pt x="0" y="28135"/>
                  </a:moveTo>
                  <a:cubicBezTo>
                    <a:pt x="262597" y="621322"/>
                    <a:pt x="525194" y="1214510"/>
                    <a:pt x="773723" y="1209821"/>
                  </a:cubicBezTo>
                  <a:cubicBezTo>
                    <a:pt x="1022252" y="1205132"/>
                    <a:pt x="1256714" y="602566"/>
                    <a:pt x="1491176" y="0"/>
                  </a:cubicBezTo>
                </a:path>
              </a:pathLst>
            </a:custGeom>
            <a:no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sp>
          <p:nvSpPr>
            <p:cNvPr id="148" name="円/楕円 147"/>
            <p:cNvSpPr/>
            <p:nvPr/>
          </p:nvSpPr>
          <p:spPr>
            <a:xfrm>
              <a:off x="3652211" y="2106549"/>
              <a:ext cx="243402" cy="230954"/>
            </a:xfrm>
            <a:prstGeom prst="ellipse">
              <a:avLst/>
            </a:prstGeom>
            <a:solidFill>
              <a:srgbClr val="FF0000">
                <a:alpha val="57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149" name="直線コネクタ 148"/>
            <p:cNvCxnSpPr>
              <a:stCxn id="147" idx="1"/>
              <a:endCxn id="148" idx="0"/>
            </p:cNvCxnSpPr>
            <p:nvPr/>
          </p:nvCxnSpPr>
          <p:spPr>
            <a:xfrm flipH="1">
              <a:off x="3773911" y="1997043"/>
              <a:ext cx="5543" cy="109506"/>
            </a:xfrm>
            <a:prstGeom prst="line">
              <a:avLst/>
            </a:prstGeom>
            <a:ln w="38100">
              <a:solidFill>
                <a:srgbClr val="FFCC00"/>
              </a:solidFill>
            </a:ln>
          </p:spPr>
          <p:style>
            <a:lnRef idx="1">
              <a:schemeClr val="accent1"/>
            </a:lnRef>
            <a:fillRef idx="0">
              <a:schemeClr val="accent1"/>
            </a:fillRef>
            <a:effectRef idx="0">
              <a:schemeClr val="accent1"/>
            </a:effectRef>
            <a:fontRef idx="minor">
              <a:schemeClr val="tx1"/>
            </a:fontRef>
          </p:style>
        </p:cxnSp>
        <p:sp>
          <p:nvSpPr>
            <p:cNvPr id="150" name="フリーフォーム 149"/>
            <p:cNvSpPr/>
            <p:nvPr/>
          </p:nvSpPr>
          <p:spPr>
            <a:xfrm>
              <a:off x="3989207" y="1827024"/>
              <a:ext cx="293803" cy="156737"/>
            </a:xfrm>
            <a:custGeom>
              <a:avLst/>
              <a:gdLst>
                <a:gd name="connsiteX0" fmla="*/ 0 w 1491176"/>
                <a:gd name="connsiteY0" fmla="*/ 28135 h 1209848"/>
                <a:gd name="connsiteX1" fmla="*/ 773723 w 1491176"/>
                <a:gd name="connsiteY1" fmla="*/ 1209821 h 1209848"/>
                <a:gd name="connsiteX2" fmla="*/ 1491176 w 1491176"/>
                <a:gd name="connsiteY2" fmla="*/ 0 h 1209848"/>
              </a:gdLst>
              <a:ahLst/>
              <a:cxnLst>
                <a:cxn ang="0">
                  <a:pos x="connsiteX0" y="connsiteY0"/>
                </a:cxn>
                <a:cxn ang="0">
                  <a:pos x="connsiteX1" y="connsiteY1"/>
                </a:cxn>
                <a:cxn ang="0">
                  <a:pos x="connsiteX2" y="connsiteY2"/>
                </a:cxn>
              </a:cxnLst>
              <a:rect l="l" t="t" r="r" b="b"/>
              <a:pathLst>
                <a:path w="1491176" h="1209848">
                  <a:moveTo>
                    <a:pt x="0" y="28135"/>
                  </a:moveTo>
                  <a:cubicBezTo>
                    <a:pt x="262597" y="621322"/>
                    <a:pt x="525194" y="1214510"/>
                    <a:pt x="773723" y="1209821"/>
                  </a:cubicBezTo>
                  <a:cubicBezTo>
                    <a:pt x="1022252" y="1205132"/>
                    <a:pt x="1256714" y="602566"/>
                    <a:pt x="1491176" y="0"/>
                  </a:cubicBezTo>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sp>
          <p:nvSpPr>
            <p:cNvPr id="151" name="円/楕円 150"/>
            <p:cNvSpPr/>
            <p:nvPr/>
          </p:nvSpPr>
          <p:spPr>
            <a:xfrm>
              <a:off x="4014408" y="2093264"/>
              <a:ext cx="243402" cy="230954"/>
            </a:xfrm>
            <a:prstGeom prst="ellipse">
              <a:avLst/>
            </a:prstGeom>
            <a:solidFill>
              <a:srgbClr val="FF0000">
                <a:alpha val="57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152" name="直線コネクタ 151"/>
            <p:cNvCxnSpPr>
              <a:stCxn id="150" idx="1"/>
              <a:endCxn id="151" idx="0"/>
            </p:cNvCxnSpPr>
            <p:nvPr/>
          </p:nvCxnSpPr>
          <p:spPr>
            <a:xfrm flipH="1">
              <a:off x="4136108" y="1983758"/>
              <a:ext cx="5543" cy="109506"/>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grpSp>
          <p:nvGrpSpPr>
            <p:cNvPr id="153" name="グループ化 152"/>
            <p:cNvGrpSpPr/>
            <p:nvPr/>
          </p:nvGrpSpPr>
          <p:grpSpPr>
            <a:xfrm>
              <a:off x="2890522" y="1854786"/>
              <a:ext cx="293803" cy="497193"/>
              <a:chOff x="-3210635" y="2300068"/>
              <a:chExt cx="2229098" cy="3837806"/>
            </a:xfrm>
          </p:grpSpPr>
          <p:sp>
            <p:nvSpPr>
              <p:cNvPr id="154" name="フリーフォーム 153"/>
              <p:cNvSpPr/>
              <p:nvPr/>
            </p:nvSpPr>
            <p:spPr>
              <a:xfrm>
                <a:off x="-3210635" y="2300068"/>
                <a:ext cx="2229098" cy="1209848"/>
              </a:xfrm>
              <a:custGeom>
                <a:avLst/>
                <a:gdLst>
                  <a:gd name="connsiteX0" fmla="*/ 0 w 1491176"/>
                  <a:gd name="connsiteY0" fmla="*/ 28135 h 1209848"/>
                  <a:gd name="connsiteX1" fmla="*/ 773723 w 1491176"/>
                  <a:gd name="connsiteY1" fmla="*/ 1209821 h 1209848"/>
                  <a:gd name="connsiteX2" fmla="*/ 1491176 w 1491176"/>
                  <a:gd name="connsiteY2" fmla="*/ 0 h 1209848"/>
                </a:gdLst>
                <a:ahLst/>
                <a:cxnLst>
                  <a:cxn ang="0">
                    <a:pos x="connsiteX0" y="connsiteY0"/>
                  </a:cxn>
                  <a:cxn ang="0">
                    <a:pos x="connsiteX1" y="connsiteY1"/>
                  </a:cxn>
                  <a:cxn ang="0">
                    <a:pos x="connsiteX2" y="connsiteY2"/>
                  </a:cxn>
                </a:cxnLst>
                <a:rect l="l" t="t" r="r" b="b"/>
                <a:pathLst>
                  <a:path w="1491176" h="1209848">
                    <a:moveTo>
                      <a:pt x="0" y="28135"/>
                    </a:moveTo>
                    <a:cubicBezTo>
                      <a:pt x="262597" y="621322"/>
                      <a:pt x="525194" y="1214510"/>
                      <a:pt x="773723" y="1209821"/>
                    </a:cubicBezTo>
                    <a:cubicBezTo>
                      <a:pt x="1022252" y="1205132"/>
                      <a:pt x="1256714" y="602566"/>
                      <a:pt x="1491176" y="0"/>
                    </a:cubicBezTo>
                  </a:path>
                </a:pathLst>
              </a:cu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sp>
            <p:nvSpPr>
              <p:cNvPr id="155" name="円/楕円 154"/>
              <p:cNvSpPr/>
              <p:nvPr/>
            </p:nvSpPr>
            <p:spPr>
              <a:xfrm>
                <a:off x="-3019436" y="4355159"/>
                <a:ext cx="1846700" cy="1782715"/>
              </a:xfrm>
              <a:prstGeom prst="ellipse">
                <a:avLst/>
              </a:prstGeom>
              <a:solidFill>
                <a:srgbClr val="FF0000">
                  <a:alpha val="57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156" name="直線コネクタ 155"/>
              <p:cNvCxnSpPr>
                <a:stCxn id="154" idx="1"/>
                <a:endCxn id="155" idx="0"/>
              </p:cNvCxnSpPr>
              <p:nvPr/>
            </p:nvCxnSpPr>
            <p:spPr>
              <a:xfrm flipH="1">
                <a:off x="-2096086" y="3509889"/>
                <a:ext cx="42058" cy="845270"/>
              </a:xfrm>
              <a:prstGeom prst="line">
                <a:avLst/>
              </a:prstGeom>
              <a:ln w="38100">
                <a:solidFill>
                  <a:srgbClr val="00B050"/>
                </a:solidFill>
              </a:ln>
            </p:spPr>
            <p:style>
              <a:lnRef idx="1">
                <a:schemeClr val="accent1"/>
              </a:lnRef>
              <a:fillRef idx="0">
                <a:schemeClr val="accent1"/>
              </a:fillRef>
              <a:effectRef idx="0">
                <a:schemeClr val="accent1"/>
              </a:effectRef>
              <a:fontRef idx="minor">
                <a:schemeClr val="tx1"/>
              </a:fontRef>
            </p:style>
          </p:cxnSp>
        </p:grpSp>
        <p:sp>
          <p:nvSpPr>
            <p:cNvPr id="157" name="六角形 156"/>
            <p:cNvSpPr/>
            <p:nvPr/>
          </p:nvSpPr>
          <p:spPr>
            <a:xfrm rot="16200000">
              <a:off x="2908852" y="1704350"/>
              <a:ext cx="257143" cy="252029"/>
            </a:xfrm>
            <a:prstGeom prst="hexagon">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58" name="六角形 157"/>
            <p:cNvSpPr/>
            <p:nvPr/>
          </p:nvSpPr>
          <p:spPr>
            <a:xfrm rot="16200000">
              <a:off x="3641027" y="1681888"/>
              <a:ext cx="257143" cy="252029"/>
            </a:xfrm>
            <a:prstGeom prst="hexagon">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160" name="グループ化 159"/>
            <p:cNvGrpSpPr/>
            <p:nvPr/>
          </p:nvGrpSpPr>
          <p:grpSpPr>
            <a:xfrm rot="10800000">
              <a:off x="2827017" y="1386527"/>
              <a:ext cx="300860" cy="447737"/>
              <a:chOff x="1097809" y="821453"/>
              <a:chExt cx="280097" cy="319256"/>
            </a:xfrm>
          </p:grpSpPr>
          <p:grpSp>
            <p:nvGrpSpPr>
              <p:cNvPr id="161" name="グループ化 160"/>
              <p:cNvGrpSpPr/>
              <p:nvPr/>
            </p:nvGrpSpPr>
            <p:grpSpPr>
              <a:xfrm rot="19343557">
                <a:off x="1097809" y="821453"/>
                <a:ext cx="251133" cy="282046"/>
                <a:chOff x="9960141" y="5228540"/>
                <a:chExt cx="265857" cy="239470"/>
              </a:xfrm>
            </p:grpSpPr>
            <p:sp>
              <p:nvSpPr>
                <p:cNvPr id="163" name="フリーフォーム 162"/>
                <p:cNvSpPr/>
                <p:nvPr/>
              </p:nvSpPr>
              <p:spPr>
                <a:xfrm rot="2289016">
                  <a:off x="9960141" y="5228540"/>
                  <a:ext cx="265857" cy="156813"/>
                </a:xfrm>
                <a:custGeom>
                  <a:avLst/>
                  <a:gdLst>
                    <a:gd name="connsiteX0" fmla="*/ 0 w 1491176"/>
                    <a:gd name="connsiteY0" fmla="*/ 28135 h 1209848"/>
                    <a:gd name="connsiteX1" fmla="*/ 773723 w 1491176"/>
                    <a:gd name="connsiteY1" fmla="*/ 1209821 h 1209848"/>
                    <a:gd name="connsiteX2" fmla="*/ 1491176 w 1491176"/>
                    <a:gd name="connsiteY2" fmla="*/ 0 h 1209848"/>
                  </a:gdLst>
                  <a:ahLst/>
                  <a:cxnLst>
                    <a:cxn ang="0">
                      <a:pos x="connsiteX0" y="connsiteY0"/>
                    </a:cxn>
                    <a:cxn ang="0">
                      <a:pos x="connsiteX1" y="connsiteY1"/>
                    </a:cxn>
                    <a:cxn ang="0">
                      <a:pos x="connsiteX2" y="connsiteY2"/>
                    </a:cxn>
                  </a:cxnLst>
                  <a:rect l="l" t="t" r="r" b="b"/>
                  <a:pathLst>
                    <a:path w="1491176" h="1209848">
                      <a:moveTo>
                        <a:pt x="0" y="28135"/>
                      </a:moveTo>
                      <a:cubicBezTo>
                        <a:pt x="262597" y="621322"/>
                        <a:pt x="525194" y="1214510"/>
                        <a:pt x="773723" y="1209821"/>
                      </a:cubicBezTo>
                      <a:cubicBezTo>
                        <a:pt x="1022252" y="1205132"/>
                        <a:pt x="1256714" y="602566"/>
                        <a:pt x="1491176" y="0"/>
                      </a:cubicBezTo>
                    </a:path>
                  </a:pathLst>
                </a:cu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cxnSp>
              <p:nvCxnSpPr>
                <p:cNvPr id="164" name="直線コネクタ 163"/>
                <p:cNvCxnSpPr>
                  <a:stCxn id="163" idx="1"/>
                </p:cNvCxnSpPr>
                <p:nvPr/>
              </p:nvCxnSpPr>
              <p:spPr>
                <a:xfrm rot="2289016" flipH="1">
                  <a:off x="10010263" y="5358451"/>
                  <a:ext cx="5016" cy="109559"/>
                </a:xfrm>
                <a:prstGeom prst="line">
                  <a:avLst/>
                </a:prstGeom>
                <a:ln w="38100">
                  <a:solidFill>
                    <a:srgbClr val="00B050"/>
                  </a:solidFill>
                </a:ln>
              </p:spPr>
              <p:style>
                <a:lnRef idx="1">
                  <a:schemeClr val="accent1"/>
                </a:lnRef>
                <a:fillRef idx="0">
                  <a:schemeClr val="accent1"/>
                </a:fillRef>
                <a:effectRef idx="0">
                  <a:schemeClr val="accent1"/>
                </a:effectRef>
                <a:fontRef idx="minor">
                  <a:schemeClr val="tx1"/>
                </a:fontRef>
              </p:style>
            </p:cxnSp>
          </p:grpSp>
          <p:cxnSp>
            <p:nvCxnSpPr>
              <p:cNvPr id="162" name="直線コネクタ 161"/>
              <p:cNvCxnSpPr/>
              <p:nvPr/>
            </p:nvCxnSpPr>
            <p:spPr>
              <a:xfrm rot="10800000" flipH="1" flipV="1">
                <a:off x="1207099" y="1066880"/>
                <a:ext cx="170807" cy="73829"/>
              </a:xfrm>
              <a:prstGeom prst="line">
                <a:avLst/>
              </a:prstGeom>
              <a:ln w="25400">
                <a:solidFill>
                  <a:srgbClr val="00B050"/>
                </a:solidFill>
              </a:ln>
            </p:spPr>
            <p:style>
              <a:lnRef idx="1">
                <a:schemeClr val="accent1"/>
              </a:lnRef>
              <a:fillRef idx="0">
                <a:schemeClr val="accent1"/>
              </a:fillRef>
              <a:effectRef idx="0">
                <a:schemeClr val="accent1"/>
              </a:effectRef>
              <a:fontRef idx="minor">
                <a:schemeClr val="tx1"/>
              </a:fontRef>
            </p:style>
          </p:cxnSp>
        </p:grpSp>
        <p:grpSp>
          <p:nvGrpSpPr>
            <p:cNvPr id="165" name="グループ化 164"/>
            <p:cNvGrpSpPr/>
            <p:nvPr/>
          </p:nvGrpSpPr>
          <p:grpSpPr>
            <a:xfrm rot="10800000">
              <a:off x="3563889" y="1314912"/>
              <a:ext cx="300861" cy="447737"/>
              <a:chOff x="1097809" y="821453"/>
              <a:chExt cx="280098" cy="319256"/>
            </a:xfrm>
          </p:grpSpPr>
          <p:grpSp>
            <p:nvGrpSpPr>
              <p:cNvPr id="171" name="グループ化 170"/>
              <p:cNvGrpSpPr/>
              <p:nvPr/>
            </p:nvGrpSpPr>
            <p:grpSpPr>
              <a:xfrm rot="19343557">
                <a:off x="1097809" y="821453"/>
                <a:ext cx="251133" cy="282046"/>
                <a:chOff x="9960141" y="5228540"/>
                <a:chExt cx="265857" cy="239470"/>
              </a:xfrm>
            </p:grpSpPr>
            <p:sp>
              <p:nvSpPr>
                <p:cNvPr id="173" name="フリーフォーム 172"/>
                <p:cNvSpPr/>
                <p:nvPr/>
              </p:nvSpPr>
              <p:spPr>
                <a:xfrm rot="2289016">
                  <a:off x="9960141" y="5228540"/>
                  <a:ext cx="265857" cy="156813"/>
                </a:xfrm>
                <a:custGeom>
                  <a:avLst/>
                  <a:gdLst>
                    <a:gd name="connsiteX0" fmla="*/ 0 w 1491176"/>
                    <a:gd name="connsiteY0" fmla="*/ 28135 h 1209848"/>
                    <a:gd name="connsiteX1" fmla="*/ 773723 w 1491176"/>
                    <a:gd name="connsiteY1" fmla="*/ 1209821 h 1209848"/>
                    <a:gd name="connsiteX2" fmla="*/ 1491176 w 1491176"/>
                    <a:gd name="connsiteY2" fmla="*/ 0 h 1209848"/>
                  </a:gdLst>
                  <a:ahLst/>
                  <a:cxnLst>
                    <a:cxn ang="0">
                      <a:pos x="connsiteX0" y="connsiteY0"/>
                    </a:cxn>
                    <a:cxn ang="0">
                      <a:pos x="connsiteX1" y="connsiteY1"/>
                    </a:cxn>
                    <a:cxn ang="0">
                      <a:pos x="connsiteX2" y="connsiteY2"/>
                    </a:cxn>
                  </a:cxnLst>
                  <a:rect l="l" t="t" r="r" b="b"/>
                  <a:pathLst>
                    <a:path w="1491176" h="1209848">
                      <a:moveTo>
                        <a:pt x="0" y="28135"/>
                      </a:moveTo>
                      <a:cubicBezTo>
                        <a:pt x="262597" y="621322"/>
                        <a:pt x="525194" y="1214510"/>
                        <a:pt x="773723" y="1209821"/>
                      </a:cubicBezTo>
                      <a:cubicBezTo>
                        <a:pt x="1022252" y="1205132"/>
                        <a:pt x="1256714" y="602566"/>
                        <a:pt x="1491176" y="0"/>
                      </a:cubicBezTo>
                    </a:path>
                  </a:pathLst>
                </a:custGeom>
                <a:no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cxnSp>
              <p:nvCxnSpPr>
                <p:cNvPr id="174" name="直線コネクタ 173"/>
                <p:cNvCxnSpPr>
                  <a:stCxn id="173" idx="1"/>
                </p:cNvCxnSpPr>
                <p:nvPr/>
              </p:nvCxnSpPr>
              <p:spPr>
                <a:xfrm rot="2289016" flipH="1">
                  <a:off x="10010263" y="5358451"/>
                  <a:ext cx="5016" cy="109559"/>
                </a:xfrm>
                <a:prstGeom prst="line">
                  <a:avLst/>
                </a:prstGeom>
                <a:ln w="38100">
                  <a:solidFill>
                    <a:srgbClr val="FFC000"/>
                  </a:solidFill>
                </a:ln>
              </p:spPr>
              <p:style>
                <a:lnRef idx="1">
                  <a:schemeClr val="accent1"/>
                </a:lnRef>
                <a:fillRef idx="0">
                  <a:schemeClr val="accent1"/>
                </a:fillRef>
                <a:effectRef idx="0">
                  <a:schemeClr val="accent1"/>
                </a:effectRef>
                <a:fontRef idx="minor">
                  <a:schemeClr val="tx1"/>
                </a:fontRef>
              </p:style>
            </p:cxnSp>
          </p:grpSp>
          <p:cxnSp>
            <p:nvCxnSpPr>
              <p:cNvPr id="172" name="直線コネクタ 171"/>
              <p:cNvCxnSpPr/>
              <p:nvPr/>
            </p:nvCxnSpPr>
            <p:spPr>
              <a:xfrm>
                <a:off x="1189997" y="1076170"/>
                <a:ext cx="187910" cy="64539"/>
              </a:xfrm>
              <a:prstGeom prst="line">
                <a:avLst/>
              </a:prstGeom>
              <a:ln w="25400">
                <a:solidFill>
                  <a:srgbClr val="FFC000"/>
                </a:solidFill>
              </a:ln>
            </p:spPr>
            <p:style>
              <a:lnRef idx="1">
                <a:schemeClr val="accent1"/>
              </a:lnRef>
              <a:fillRef idx="0">
                <a:schemeClr val="accent1"/>
              </a:fillRef>
              <a:effectRef idx="0">
                <a:schemeClr val="accent1"/>
              </a:effectRef>
              <a:fontRef idx="minor">
                <a:schemeClr val="tx1"/>
              </a:fontRef>
            </p:style>
          </p:cxnSp>
        </p:grpSp>
        <p:grpSp>
          <p:nvGrpSpPr>
            <p:cNvPr id="175" name="グループ化 174"/>
            <p:cNvGrpSpPr/>
            <p:nvPr/>
          </p:nvGrpSpPr>
          <p:grpSpPr>
            <a:xfrm rot="12351561">
              <a:off x="4188308" y="1219811"/>
              <a:ext cx="315123" cy="512451"/>
              <a:chOff x="1097809" y="821453"/>
              <a:chExt cx="280098" cy="319256"/>
            </a:xfrm>
          </p:grpSpPr>
          <p:grpSp>
            <p:nvGrpSpPr>
              <p:cNvPr id="186" name="グループ化 185"/>
              <p:cNvGrpSpPr/>
              <p:nvPr/>
            </p:nvGrpSpPr>
            <p:grpSpPr>
              <a:xfrm rot="19343557">
                <a:off x="1097809" y="821453"/>
                <a:ext cx="251133" cy="282046"/>
                <a:chOff x="9960141" y="5228540"/>
                <a:chExt cx="265857" cy="239470"/>
              </a:xfrm>
            </p:grpSpPr>
            <p:sp>
              <p:nvSpPr>
                <p:cNvPr id="188" name="フリーフォーム 187"/>
                <p:cNvSpPr/>
                <p:nvPr/>
              </p:nvSpPr>
              <p:spPr>
                <a:xfrm rot="2289016">
                  <a:off x="9960141" y="5228540"/>
                  <a:ext cx="265857" cy="156813"/>
                </a:xfrm>
                <a:custGeom>
                  <a:avLst/>
                  <a:gdLst>
                    <a:gd name="connsiteX0" fmla="*/ 0 w 1491176"/>
                    <a:gd name="connsiteY0" fmla="*/ 28135 h 1209848"/>
                    <a:gd name="connsiteX1" fmla="*/ 773723 w 1491176"/>
                    <a:gd name="connsiteY1" fmla="*/ 1209821 h 1209848"/>
                    <a:gd name="connsiteX2" fmla="*/ 1491176 w 1491176"/>
                    <a:gd name="connsiteY2" fmla="*/ 0 h 1209848"/>
                  </a:gdLst>
                  <a:ahLst/>
                  <a:cxnLst>
                    <a:cxn ang="0">
                      <a:pos x="connsiteX0" y="connsiteY0"/>
                    </a:cxn>
                    <a:cxn ang="0">
                      <a:pos x="connsiteX1" y="connsiteY1"/>
                    </a:cxn>
                    <a:cxn ang="0">
                      <a:pos x="connsiteX2" y="connsiteY2"/>
                    </a:cxn>
                  </a:cxnLst>
                  <a:rect l="l" t="t" r="r" b="b"/>
                  <a:pathLst>
                    <a:path w="1491176" h="1209848">
                      <a:moveTo>
                        <a:pt x="0" y="28135"/>
                      </a:moveTo>
                      <a:cubicBezTo>
                        <a:pt x="262597" y="621322"/>
                        <a:pt x="525194" y="1214510"/>
                        <a:pt x="773723" y="1209821"/>
                      </a:cubicBezTo>
                      <a:cubicBezTo>
                        <a:pt x="1022252" y="1205132"/>
                        <a:pt x="1256714" y="602566"/>
                        <a:pt x="1491176" y="0"/>
                      </a:cubicBezTo>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cxnSp>
              <p:nvCxnSpPr>
                <p:cNvPr id="189" name="直線コネクタ 188"/>
                <p:cNvCxnSpPr>
                  <a:stCxn id="188" idx="1"/>
                </p:cNvCxnSpPr>
                <p:nvPr/>
              </p:nvCxnSpPr>
              <p:spPr>
                <a:xfrm rot="2289016" flipH="1">
                  <a:off x="10010263" y="5358451"/>
                  <a:ext cx="5016" cy="109559"/>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grpSp>
          <p:cxnSp>
            <p:nvCxnSpPr>
              <p:cNvPr id="187" name="直線コネクタ 186"/>
              <p:cNvCxnSpPr/>
              <p:nvPr/>
            </p:nvCxnSpPr>
            <p:spPr>
              <a:xfrm>
                <a:off x="1189997" y="1076170"/>
                <a:ext cx="187910" cy="64539"/>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grpSp>
      </p:grpSp>
      <p:sp>
        <p:nvSpPr>
          <p:cNvPr id="24" name="テキスト ボックス 23"/>
          <p:cNvSpPr txBox="1"/>
          <p:nvPr/>
        </p:nvSpPr>
        <p:spPr>
          <a:xfrm>
            <a:off x="2483767" y="260648"/>
            <a:ext cx="5631233" cy="584775"/>
          </a:xfrm>
          <a:prstGeom prst="rect">
            <a:avLst/>
          </a:prstGeom>
          <a:noFill/>
        </p:spPr>
        <p:txBody>
          <a:bodyPr wrap="square" rtlCol="0">
            <a:spAutoFit/>
          </a:bodyPr>
          <a:lstStyle/>
          <a:p>
            <a:r>
              <a:rPr kumimoji="1" lang="ja-JP" altLang="en-US" sz="3200" u="sng" dirty="0" smtClean="0"/>
              <a:t>タグ</a:t>
            </a:r>
            <a:r>
              <a:rPr kumimoji="1" lang="en-US" altLang="ja-JP" sz="3200" u="sng" dirty="0" smtClean="0"/>
              <a:t>DNA</a:t>
            </a:r>
            <a:r>
              <a:rPr kumimoji="1" lang="ja-JP" altLang="en-US" sz="3200" u="sng" dirty="0" smtClean="0"/>
              <a:t>を用いたイムノクロマト</a:t>
            </a:r>
            <a:endParaRPr kumimoji="1" lang="ja-JP" altLang="en-US" sz="3200" u="sng" dirty="0"/>
          </a:p>
        </p:txBody>
      </p:sp>
    </p:spTree>
    <p:extLst>
      <p:ext uri="{BB962C8B-B14F-4D97-AF65-F5344CB8AC3E}">
        <p14:creationId xmlns:p14="http://schemas.microsoft.com/office/powerpoint/2010/main" val="64126032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67544" y="33895"/>
            <a:ext cx="8229600" cy="1143000"/>
          </a:xfrm>
        </p:spPr>
        <p:txBody>
          <a:bodyPr>
            <a:normAutofit/>
          </a:bodyPr>
          <a:lstStyle/>
          <a:p>
            <a:pPr algn="l"/>
            <a:r>
              <a:rPr kumimoji="1" lang="ja-JP" altLang="en-US" sz="4000" u="sng" dirty="0" smtClean="0"/>
              <a:t>研究の方針</a:t>
            </a:r>
            <a:endParaRPr kumimoji="1" lang="ja-JP" altLang="en-US" sz="4000" u="sng" dirty="0"/>
          </a:p>
        </p:txBody>
      </p:sp>
      <p:sp>
        <p:nvSpPr>
          <p:cNvPr id="3" name="コンテンツ プレースホルダー 2"/>
          <p:cNvSpPr>
            <a:spLocks noGrp="1"/>
          </p:cNvSpPr>
          <p:nvPr>
            <p:ph idx="1"/>
          </p:nvPr>
        </p:nvSpPr>
        <p:spPr>
          <a:xfrm>
            <a:off x="179512" y="980728"/>
            <a:ext cx="8507288" cy="5472608"/>
          </a:xfrm>
        </p:spPr>
        <p:txBody>
          <a:bodyPr/>
          <a:lstStyle/>
          <a:p>
            <a:pPr marL="0" indent="0">
              <a:buNone/>
            </a:pPr>
            <a:r>
              <a:rPr kumimoji="1" lang="ja-JP" altLang="en-US" dirty="0" smtClean="0"/>
              <a:t>・物理吸着以外の固定化法の決定</a:t>
            </a:r>
            <a:endParaRPr kumimoji="1" lang="en-US" altLang="ja-JP" dirty="0" smtClean="0"/>
          </a:p>
          <a:p>
            <a:pPr marL="0" indent="0">
              <a:buNone/>
            </a:pPr>
            <a:r>
              <a:rPr lang="ja-JP" altLang="en-US" dirty="0"/>
              <a:t>　</a:t>
            </a:r>
            <a:r>
              <a:rPr lang="ja-JP" altLang="en-US" sz="2400" dirty="0" smtClean="0"/>
              <a:t>サザンブロットなどで用いられる</a:t>
            </a:r>
            <a:endParaRPr lang="en-US" altLang="ja-JP" sz="2400" dirty="0" smtClean="0"/>
          </a:p>
          <a:p>
            <a:pPr marL="0" indent="0">
              <a:buNone/>
            </a:pPr>
            <a:r>
              <a:rPr lang="ja-JP" altLang="en-US" sz="2400" dirty="0"/>
              <a:t>　</a:t>
            </a:r>
            <a:r>
              <a:rPr lang="ja-JP" altLang="en-US" sz="2400" dirty="0" smtClean="0"/>
              <a:t>　　　　　　　　　　　　紫外線（</a:t>
            </a:r>
            <a:r>
              <a:rPr lang="en-US" altLang="ja-JP" sz="2400" dirty="0" smtClean="0"/>
              <a:t>312nm</a:t>
            </a:r>
            <a:r>
              <a:rPr lang="ja-JP" altLang="en-US" sz="2400" dirty="0" smtClean="0"/>
              <a:t>）照射による固定化を採用</a:t>
            </a:r>
            <a:endParaRPr lang="en-US" altLang="ja-JP" sz="2400" dirty="0" smtClean="0"/>
          </a:p>
          <a:p>
            <a:pPr marL="0" indent="0">
              <a:buNone/>
            </a:pPr>
            <a:r>
              <a:rPr lang="ja-JP" altLang="en-US" sz="2400" dirty="0"/>
              <a:t>　</a:t>
            </a:r>
            <a:r>
              <a:rPr lang="ja-JP" altLang="en-US" sz="2400" dirty="0" smtClean="0"/>
              <a:t>　　　　</a:t>
            </a:r>
            <a:endParaRPr lang="en-US" altLang="ja-JP" sz="2400" dirty="0" smtClean="0"/>
          </a:p>
          <a:p>
            <a:pPr marL="0" indent="0">
              <a:buNone/>
            </a:pPr>
            <a:r>
              <a:rPr kumimoji="1" lang="ja-JP" altLang="en-US" sz="2400" dirty="0"/>
              <a:t>　</a:t>
            </a:r>
            <a:r>
              <a:rPr kumimoji="1" lang="ja-JP" altLang="en-US" sz="2400" dirty="0" smtClean="0"/>
              <a:t>　　　</a:t>
            </a:r>
            <a:endParaRPr kumimoji="1" lang="ja-JP" altLang="en-US" dirty="0"/>
          </a:p>
        </p:txBody>
      </p:sp>
      <p:sp>
        <p:nvSpPr>
          <p:cNvPr id="19" name="正方形/長方形 18"/>
          <p:cNvSpPr/>
          <p:nvPr/>
        </p:nvSpPr>
        <p:spPr>
          <a:xfrm>
            <a:off x="107504" y="980728"/>
            <a:ext cx="8712968" cy="576064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22" name="直線コネクタ 21"/>
          <p:cNvCxnSpPr/>
          <p:nvPr/>
        </p:nvCxnSpPr>
        <p:spPr>
          <a:xfrm>
            <a:off x="2915816" y="2564904"/>
            <a:ext cx="4392488" cy="0"/>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grpSp>
        <p:nvGrpSpPr>
          <p:cNvPr id="14" name="グループ化 13"/>
          <p:cNvGrpSpPr/>
          <p:nvPr/>
        </p:nvGrpSpPr>
        <p:grpSpPr>
          <a:xfrm>
            <a:off x="197021" y="2708920"/>
            <a:ext cx="8479435" cy="1811170"/>
            <a:chOff x="121536" y="4221088"/>
            <a:chExt cx="8479435" cy="1811170"/>
          </a:xfrm>
        </p:grpSpPr>
        <p:grpSp>
          <p:nvGrpSpPr>
            <p:cNvPr id="16" name="グループ化 15"/>
            <p:cNvGrpSpPr/>
            <p:nvPr/>
          </p:nvGrpSpPr>
          <p:grpSpPr>
            <a:xfrm>
              <a:off x="5220072" y="4421143"/>
              <a:ext cx="3380899" cy="1584176"/>
              <a:chOff x="2483768" y="4581128"/>
              <a:chExt cx="3380899" cy="1584176"/>
            </a:xfrm>
          </p:grpSpPr>
          <p:sp>
            <p:nvSpPr>
              <p:cNvPr id="31" name="正方形/長方形 30"/>
              <p:cNvSpPr/>
              <p:nvPr/>
            </p:nvSpPr>
            <p:spPr>
              <a:xfrm>
                <a:off x="2483768" y="5877272"/>
                <a:ext cx="3380899" cy="288032"/>
              </a:xfrm>
              <a:prstGeom prst="rect">
                <a:avLst/>
              </a:prstGeom>
              <a:solidFill>
                <a:srgbClr val="FFFF00">
                  <a:alpha val="50000"/>
                </a:srgb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dirty="0" smtClean="0">
                    <a:solidFill>
                      <a:schemeClr val="tx1"/>
                    </a:solidFill>
                  </a:rPr>
                  <a:t>メンブレン</a:t>
                </a:r>
                <a:endParaRPr kumimoji="1" lang="ja-JP" altLang="en-US" dirty="0">
                  <a:solidFill>
                    <a:schemeClr val="tx1"/>
                  </a:solidFill>
                </a:endParaRPr>
              </a:p>
            </p:txBody>
          </p:sp>
          <p:sp>
            <p:nvSpPr>
              <p:cNvPr id="32" name="正方形/長方形 31"/>
              <p:cNvSpPr/>
              <p:nvPr/>
            </p:nvSpPr>
            <p:spPr>
              <a:xfrm>
                <a:off x="4319972" y="5733256"/>
                <a:ext cx="1332148" cy="144016"/>
              </a:xfrm>
              <a:prstGeom prst="rect">
                <a:avLst/>
              </a:prstGeom>
              <a:solidFill>
                <a:schemeClr val="tx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2">
                      <a:lumMod val="40000"/>
                      <a:lumOff val="60000"/>
                    </a:schemeClr>
                  </a:solidFill>
                </a:endParaRPr>
              </a:p>
            </p:txBody>
          </p:sp>
          <p:sp>
            <p:nvSpPr>
              <p:cNvPr id="33" name="正方形/長方形 32"/>
              <p:cNvSpPr/>
              <p:nvPr/>
            </p:nvSpPr>
            <p:spPr>
              <a:xfrm>
                <a:off x="4319972" y="4581128"/>
                <a:ext cx="180020" cy="1152128"/>
              </a:xfrm>
              <a:prstGeom prst="rect">
                <a:avLst/>
              </a:prstGeom>
              <a:solidFill>
                <a:srgbClr val="FF0000">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20" name="正方形/長方形 19"/>
            <p:cNvSpPr/>
            <p:nvPr/>
          </p:nvSpPr>
          <p:spPr>
            <a:xfrm>
              <a:off x="217930" y="5744226"/>
              <a:ext cx="3672408" cy="288032"/>
            </a:xfrm>
            <a:prstGeom prst="rect">
              <a:avLst/>
            </a:prstGeom>
            <a:solidFill>
              <a:srgbClr val="FFFF00">
                <a:alpha val="50000"/>
              </a:srgb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dirty="0" smtClean="0">
                  <a:solidFill>
                    <a:schemeClr val="tx1"/>
                  </a:solidFill>
                </a:rPr>
                <a:t>メンブレン</a:t>
              </a:r>
              <a:endParaRPr kumimoji="1" lang="ja-JP" altLang="en-US" dirty="0">
                <a:solidFill>
                  <a:schemeClr val="tx1"/>
                </a:solidFill>
              </a:endParaRPr>
            </a:p>
          </p:txBody>
        </p:sp>
        <p:grpSp>
          <p:nvGrpSpPr>
            <p:cNvPr id="21" name="グループ化 20"/>
            <p:cNvGrpSpPr/>
            <p:nvPr/>
          </p:nvGrpSpPr>
          <p:grpSpPr>
            <a:xfrm rot="676291">
              <a:off x="721984" y="5271413"/>
              <a:ext cx="2664297" cy="144016"/>
              <a:chOff x="-3060848" y="4080498"/>
              <a:chExt cx="2664297" cy="144016"/>
            </a:xfrm>
          </p:grpSpPr>
          <p:sp>
            <p:nvSpPr>
              <p:cNvPr id="29" name="正方形/長方形 28"/>
              <p:cNvSpPr/>
              <p:nvPr/>
            </p:nvSpPr>
            <p:spPr>
              <a:xfrm rot="16200000">
                <a:off x="-2466781" y="3486433"/>
                <a:ext cx="144014" cy="1332147"/>
              </a:xfrm>
              <a:prstGeom prst="rect">
                <a:avLst/>
              </a:prstGeom>
              <a:solidFill>
                <a:srgbClr val="FF0000">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0" name="正方形/長方形 29"/>
              <p:cNvSpPr/>
              <p:nvPr/>
            </p:nvSpPr>
            <p:spPr>
              <a:xfrm>
                <a:off x="-1728699" y="4080498"/>
                <a:ext cx="1332148" cy="144016"/>
              </a:xfrm>
              <a:prstGeom prst="rect">
                <a:avLst/>
              </a:prstGeom>
              <a:solidFill>
                <a:schemeClr val="tx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2">
                      <a:lumMod val="40000"/>
                      <a:lumOff val="60000"/>
                    </a:schemeClr>
                  </a:solidFill>
                </a:endParaRPr>
              </a:p>
            </p:txBody>
          </p:sp>
        </p:grpSp>
        <p:sp>
          <p:nvSpPr>
            <p:cNvPr id="24" name="テキスト ボックス 23"/>
            <p:cNvSpPr txBox="1"/>
            <p:nvPr/>
          </p:nvSpPr>
          <p:spPr>
            <a:xfrm>
              <a:off x="121536" y="4505983"/>
              <a:ext cx="1224136" cy="338554"/>
            </a:xfrm>
            <a:prstGeom prst="rect">
              <a:avLst/>
            </a:prstGeom>
            <a:noFill/>
          </p:spPr>
          <p:txBody>
            <a:bodyPr wrap="square" rtlCol="0">
              <a:spAutoFit/>
            </a:bodyPr>
            <a:lstStyle/>
            <a:p>
              <a:r>
                <a:rPr kumimoji="1" lang="ja-JP" altLang="en-US" sz="1600" dirty="0" smtClean="0"/>
                <a:t>タグ部分</a:t>
              </a:r>
              <a:endParaRPr kumimoji="1" lang="ja-JP" altLang="en-US" sz="1600" dirty="0"/>
            </a:p>
          </p:txBody>
        </p:sp>
        <p:sp>
          <p:nvSpPr>
            <p:cNvPr id="25" name="テキスト ボックス 24"/>
            <p:cNvSpPr txBox="1"/>
            <p:nvPr/>
          </p:nvSpPr>
          <p:spPr>
            <a:xfrm>
              <a:off x="2671377" y="4688026"/>
              <a:ext cx="1406570" cy="584775"/>
            </a:xfrm>
            <a:prstGeom prst="rect">
              <a:avLst/>
            </a:prstGeom>
            <a:noFill/>
          </p:spPr>
          <p:txBody>
            <a:bodyPr wrap="square" rtlCol="0">
              <a:spAutoFit/>
            </a:bodyPr>
            <a:lstStyle/>
            <a:p>
              <a:r>
                <a:rPr kumimoji="1" lang="ja-JP" altLang="en-US" sz="1600" dirty="0" smtClean="0"/>
                <a:t>固定部分（</a:t>
              </a:r>
              <a:r>
                <a:rPr kumimoji="1" lang="en-US" altLang="ja-JP" sz="1600" dirty="0" err="1" smtClean="0"/>
                <a:t>PolyT</a:t>
              </a:r>
              <a:r>
                <a:rPr kumimoji="1" lang="en-US" altLang="ja-JP" sz="1600" dirty="0" smtClean="0"/>
                <a:t>)</a:t>
              </a:r>
              <a:endParaRPr kumimoji="1" lang="ja-JP" altLang="en-US" sz="1600" dirty="0"/>
            </a:p>
          </p:txBody>
        </p:sp>
        <p:sp>
          <p:nvSpPr>
            <p:cNvPr id="27" name="右矢印 26"/>
            <p:cNvSpPr/>
            <p:nvPr/>
          </p:nvSpPr>
          <p:spPr>
            <a:xfrm>
              <a:off x="3925152" y="4786486"/>
              <a:ext cx="1401742" cy="632856"/>
            </a:xfrm>
            <a:prstGeom prst="rightArrow">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8" name="テキスト ボックス 27"/>
            <p:cNvSpPr txBox="1"/>
            <p:nvPr/>
          </p:nvSpPr>
          <p:spPr>
            <a:xfrm>
              <a:off x="3890338" y="4221088"/>
              <a:ext cx="1584176" cy="400110"/>
            </a:xfrm>
            <a:prstGeom prst="rect">
              <a:avLst/>
            </a:prstGeom>
            <a:noFill/>
          </p:spPr>
          <p:txBody>
            <a:bodyPr wrap="square" rtlCol="0">
              <a:spAutoFit/>
            </a:bodyPr>
            <a:lstStyle/>
            <a:p>
              <a:r>
                <a:rPr kumimoji="1" lang="ja-JP" altLang="en-US" sz="2000" dirty="0" smtClean="0"/>
                <a:t>紫外線照射</a:t>
              </a:r>
              <a:endParaRPr kumimoji="1" lang="ja-JP" altLang="en-US" sz="2000" dirty="0"/>
            </a:p>
          </p:txBody>
        </p:sp>
      </p:grpSp>
      <p:sp>
        <p:nvSpPr>
          <p:cNvPr id="4" name="正方形/長方形 3"/>
          <p:cNvSpPr/>
          <p:nvPr/>
        </p:nvSpPr>
        <p:spPr>
          <a:xfrm>
            <a:off x="361209" y="4725144"/>
            <a:ext cx="8479435" cy="954107"/>
          </a:xfrm>
          <a:prstGeom prst="rect">
            <a:avLst/>
          </a:prstGeom>
        </p:spPr>
        <p:txBody>
          <a:bodyPr wrap="square">
            <a:spAutoFit/>
          </a:bodyPr>
          <a:lstStyle/>
          <a:p>
            <a:r>
              <a:rPr lang="en-US" altLang="ja-JP" sz="2800" dirty="0" smtClean="0"/>
              <a:t>DNA</a:t>
            </a:r>
            <a:r>
              <a:rPr lang="ja-JP" altLang="en-US" sz="2800" dirty="0" smtClean="0"/>
              <a:t>配列の一例：</a:t>
            </a:r>
            <a:r>
              <a:rPr lang="en-US" altLang="ja-JP" sz="2800" dirty="0" smtClean="0"/>
              <a:t>GCAGATTCATTGGTCAGAGAAACAT</a:t>
            </a:r>
            <a:r>
              <a:rPr lang="ja-JP" altLang="en-US" sz="2800" dirty="0" smtClean="0"/>
              <a:t>（</a:t>
            </a:r>
            <a:r>
              <a:rPr lang="en-US" altLang="ja-JP" sz="2800" dirty="0" smtClean="0"/>
              <a:t>20</a:t>
            </a:r>
            <a:r>
              <a:rPr lang="ja-JP" altLang="en-US" sz="2800" dirty="0" smtClean="0"/>
              <a:t>）</a:t>
            </a:r>
          </a:p>
          <a:p>
            <a:endParaRPr lang="en-US" altLang="ja-JP" sz="2800" dirty="0"/>
          </a:p>
        </p:txBody>
      </p:sp>
      <p:sp>
        <p:nvSpPr>
          <p:cNvPr id="5" name="正方形/長方形 4"/>
          <p:cNvSpPr/>
          <p:nvPr/>
        </p:nvSpPr>
        <p:spPr>
          <a:xfrm>
            <a:off x="293415" y="4581128"/>
            <a:ext cx="8383041" cy="864096"/>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 name="下矢印 5"/>
          <p:cNvSpPr/>
          <p:nvPr/>
        </p:nvSpPr>
        <p:spPr>
          <a:xfrm>
            <a:off x="3965823" y="5589240"/>
            <a:ext cx="635103" cy="432048"/>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 name="テキスト ボックス 6"/>
          <p:cNvSpPr txBox="1"/>
          <p:nvPr/>
        </p:nvSpPr>
        <p:spPr>
          <a:xfrm>
            <a:off x="58120" y="6093296"/>
            <a:ext cx="9085612" cy="523220"/>
          </a:xfrm>
          <a:prstGeom prst="rect">
            <a:avLst/>
          </a:prstGeom>
          <a:noFill/>
        </p:spPr>
        <p:txBody>
          <a:bodyPr wrap="square" rtlCol="0">
            <a:spAutoFit/>
          </a:bodyPr>
          <a:lstStyle/>
          <a:p>
            <a:r>
              <a:rPr lang="ja-JP" altLang="en-US" sz="2800" dirty="0" smtClean="0"/>
              <a:t>この方法により固定化が可能なメンブレン素材を選定する</a:t>
            </a:r>
            <a:endParaRPr kumimoji="1" lang="ja-JP" altLang="en-US" sz="2800" dirty="0"/>
          </a:p>
        </p:txBody>
      </p:sp>
    </p:spTree>
    <p:extLst>
      <p:ext uri="{BB962C8B-B14F-4D97-AF65-F5344CB8AC3E}">
        <p14:creationId xmlns:p14="http://schemas.microsoft.com/office/powerpoint/2010/main" val="3970979428"/>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3318</TotalTime>
  <Words>1495</Words>
  <Application>Microsoft Office PowerPoint</Application>
  <PresentationFormat>画面に合わせる (4:3)</PresentationFormat>
  <Paragraphs>504</Paragraphs>
  <Slides>41</Slides>
  <Notes>0</Notes>
  <HiddenSlides>0</HiddenSlides>
  <MMClips>0</MMClips>
  <ScaleCrop>false</ScaleCrop>
  <HeadingPairs>
    <vt:vector size="6" baseType="variant">
      <vt:variant>
        <vt:lpstr>テーマ</vt:lpstr>
      </vt:variant>
      <vt:variant>
        <vt:i4>1</vt:i4>
      </vt:variant>
      <vt:variant>
        <vt:lpstr>埋め込まれた OLE サーバー</vt:lpstr>
      </vt:variant>
      <vt:variant>
        <vt:i4>1</vt:i4>
      </vt:variant>
      <vt:variant>
        <vt:lpstr>スライド タイトル</vt:lpstr>
      </vt:variant>
      <vt:variant>
        <vt:i4>41</vt:i4>
      </vt:variant>
    </vt:vector>
  </HeadingPairs>
  <TitlesOfParts>
    <vt:vector size="43" baseType="lpstr">
      <vt:lpstr>Office ​​テーマ</vt:lpstr>
      <vt:lpstr>ワークシート</vt:lpstr>
      <vt:lpstr>DNAを介した親水性メンブレン上への 抗体の固定化と イムノクロマトへの応用</vt:lpstr>
      <vt:lpstr>研究の背景 </vt:lpstr>
      <vt:lpstr>PowerPoint プレゼンテーション</vt:lpstr>
      <vt:lpstr>PowerPoint プレゼンテーション</vt:lpstr>
      <vt:lpstr>PowerPoint プレゼンテーション</vt:lpstr>
      <vt:lpstr>STH法（一本鎖タグ付き遺伝子増幅検査技術）</vt:lpstr>
      <vt:lpstr>PowerPoint プレゼンテーション</vt:lpstr>
      <vt:lpstr>PowerPoint プレゼンテーション</vt:lpstr>
      <vt:lpstr>研究の方針</vt:lpstr>
      <vt:lpstr>メンブレン素材の選定</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固定化後、コモンタグと反応するかの確認</vt:lpstr>
      <vt:lpstr>実験結果</vt:lpstr>
      <vt:lpstr>PowerPoint プレゼンテーション</vt:lpstr>
      <vt:lpstr>抗体へのコモンタグの導入</vt:lpstr>
      <vt:lpstr>PowerPoint プレゼンテーション</vt:lpstr>
      <vt:lpstr>タグDNAとSPDP-Rabbit IgGの合成</vt:lpstr>
      <vt:lpstr>合成したコモンタグ-IgGを用いた系での検出</vt:lpstr>
      <vt:lpstr>PowerPoint プレゼンテーション</vt:lpstr>
      <vt:lpstr>抗体濃度を振って測定</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DNAを介した</dc:title>
  <dc:creator>keisuke</dc:creator>
  <cp:lastModifiedBy>keisuke</cp:lastModifiedBy>
  <cp:revision>98</cp:revision>
  <cp:lastPrinted>2014-01-30T09:35:44Z</cp:lastPrinted>
  <dcterms:created xsi:type="dcterms:W3CDTF">2014-01-30T02:17:20Z</dcterms:created>
  <dcterms:modified xsi:type="dcterms:W3CDTF">2014-02-07T08:57:56Z</dcterms:modified>
</cp:coreProperties>
</file>