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58" r:id="rId4"/>
    <p:sldId id="259" r:id="rId5"/>
    <p:sldId id="275" r:id="rId6"/>
    <p:sldId id="286" r:id="rId7"/>
    <p:sldId id="290" r:id="rId8"/>
    <p:sldId id="276" r:id="rId9"/>
    <p:sldId id="277" r:id="rId10"/>
    <p:sldId id="271" r:id="rId11"/>
    <p:sldId id="292" r:id="rId12"/>
    <p:sldId id="278" r:id="rId13"/>
    <p:sldId id="261" r:id="rId14"/>
    <p:sldId id="272" r:id="rId15"/>
    <p:sldId id="284" r:id="rId16"/>
    <p:sldId id="288" r:id="rId17"/>
    <p:sldId id="289" r:id="rId18"/>
    <p:sldId id="287" r:id="rId19"/>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D37"/>
    <a:srgbClr val="FF1160"/>
    <a:srgbClr val="D00045"/>
    <a:srgbClr val="990033"/>
    <a:srgbClr val="FF9999"/>
    <a:srgbClr val="FFFFFF"/>
    <a:srgbClr val="F2F2F2"/>
    <a:srgbClr val="D5E2B9"/>
    <a:srgbClr val="B0C4E6"/>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55740" autoAdjust="0"/>
  </p:normalViewPr>
  <p:slideViewPr>
    <p:cSldViewPr snapToGrid="0">
      <p:cViewPr varScale="1">
        <p:scale>
          <a:sx n="33" d="100"/>
          <a:sy n="33" d="100"/>
        </p:scale>
        <p:origin x="225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fuu20\Desktop\&#21330;&#30740;\&#9733;&#27178;&#23665;&#26963;&#23395;_B4\11&#26376;\&#38750;&#29305;&#30064;&#12501;&#12449;&#12540;&#12472;&#26908;&#35388;.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96988635989665"/>
          <c:y val="9.8405645398743621E-2"/>
          <c:w val="0.7026478239152486"/>
          <c:h val="0.62595429526201829"/>
        </c:manualLayout>
      </c:layout>
      <c:lineChart>
        <c:grouping val="standard"/>
        <c:varyColors val="0"/>
        <c:ser>
          <c:idx val="0"/>
          <c:order val="0"/>
          <c:tx>
            <c:strRef>
              <c:f>'10.5の結果よりグルアル最適濃度'!$B$2</c:f>
              <c:strCache>
                <c:ptCount val="1"/>
                <c:pt idx="0">
                  <c:v>タンパク質量</c:v>
                </c:pt>
              </c:strCache>
            </c:strRef>
          </c:tx>
          <c:spPr>
            <a:ln w="25400" cap="rnd">
              <a:solidFill>
                <a:srgbClr val="203864">
                  <a:lumMod val="60000"/>
                  <a:lumOff val="40000"/>
                </a:srgbClr>
              </a:solidFill>
              <a:round/>
            </a:ln>
            <a:effectLst/>
          </c:spPr>
          <c:marker>
            <c:symbol val="circle"/>
            <c:size val="5"/>
            <c:spPr>
              <a:solidFill>
                <a:srgbClr val="203864">
                  <a:lumMod val="60000"/>
                  <a:lumOff val="40000"/>
                </a:srgbClr>
              </a:solidFill>
              <a:ln w="9525">
                <a:solidFill>
                  <a:srgbClr val="203864">
                    <a:lumMod val="60000"/>
                    <a:lumOff val="40000"/>
                  </a:srgbClr>
                </a:solidFill>
              </a:ln>
              <a:effectLst/>
            </c:spPr>
          </c:marker>
          <c:cat>
            <c:numRef>
              <c:f>'10.5の結果よりグルアル最適濃度'!$C$3:$C$8</c:f>
              <c:numCache>
                <c:formatCode>0.00</c:formatCode>
                <c:ptCount val="6"/>
                <c:pt idx="0" formatCode="General">
                  <c:v>0</c:v>
                </c:pt>
                <c:pt idx="1">
                  <c:v>5.1999999999999998E-2</c:v>
                </c:pt>
                <c:pt idx="2">
                  <c:v>0.1</c:v>
                </c:pt>
                <c:pt idx="3">
                  <c:v>0.2</c:v>
                </c:pt>
                <c:pt idx="4">
                  <c:v>0.4</c:v>
                </c:pt>
                <c:pt idx="5">
                  <c:v>0.8</c:v>
                </c:pt>
              </c:numCache>
            </c:numRef>
          </c:cat>
          <c:val>
            <c:numRef>
              <c:f>'10.5の結果よりグルアル最適濃度'!$B$3:$B$8</c:f>
              <c:numCache>
                <c:formatCode>General</c:formatCode>
                <c:ptCount val="6"/>
                <c:pt idx="0">
                  <c:v>0</c:v>
                </c:pt>
                <c:pt idx="1">
                  <c:v>2.2000000000000002</c:v>
                </c:pt>
                <c:pt idx="2">
                  <c:v>0.04</c:v>
                </c:pt>
                <c:pt idx="3">
                  <c:v>1.65</c:v>
                </c:pt>
                <c:pt idx="4">
                  <c:v>9.7200000000000006</c:v>
                </c:pt>
                <c:pt idx="5">
                  <c:v>21.5</c:v>
                </c:pt>
              </c:numCache>
            </c:numRef>
          </c:val>
          <c:smooth val="0"/>
          <c:extLst>
            <c:ext xmlns:c16="http://schemas.microsoft.com/office/drawing/2014/chart" uri="{C3380CC4-5D6E-409C-BE32-E72D297353CC}">
              <c16:uniqueId val="{00000000-7BD1-4360-A130-E95419138B20}"/>
            </c:ext>
          </c:extLst>
        </c:ser>
        <c:dLbls>
          <c:showLegendKey val="0"/>
          <c:showVal val="0"/>
          <c:showCatName val="0"/>
          <c:showSerName val="0"/>
          <c:showPercent val="0"/>
          <c:showBubbleSize val="0"/>
        </c:dLbls>
        <c:marker val="1"/>
        <c:smooth val="0"/>
        <c:axId val="849648351"/>
        <c:axId val="849637951"/>
      </c:lineChart>
      <c:catAx>
        <c:axId val="84964835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dirty="0">
                    <a:solidFill>
                      <a:schemeClr val="tx1"/>
                    </a:solidFill>
                    <a:latin typeface="ＭＳ 明朝" panose="02020609040205080304" pitchFamily="17" charset="-128"/>
                    <a:ea typeface="ＭＳ 明朝" panose="02020609040205080304" pitchFamily="17" charset="-128"/>
                  </a:rPr>
                  <a:t>グルタルアルデヒド終濃度</a:t>
                </a:r>
                <a:r>
                  <a:rPr lang="en-US" altLang="ja-JP" dirty="0">
                    <a:solidFill>
                      <a:schemeClr val="tx1"/>
                    </a:solidFill>
                    <a:latin typeface="ＭＳ 明朝" panose="02020609040205080304" pitchFamily="17" charset="-128"/>
                    <a:ea typeface="ＭＳ 明朝" panose="02020609040205080304" pitchFamily="17" charset="-128"/>
                  </a:rPr>
                  <a:t>(w/v%)</a:t>
                </a:r>
                <a:endParaRPr lang="ja-JP" altLang="en-US" dirty="0">
                  <a:solidFill>
                    <a:schemeClr val="tx1"/>
                  </a:solidFill>
                  <a:latin typeface="ＭＳ 明朝" panose="02020609040205080304" pitchFamily="17" charset="-128"/>
                  <a:ea typeface="ＭＳ 明朝" panose="02020609040205080304" pitchFamily="17" charset="-128"/>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mn-cs"/>
              </a:defRPr>
            </a:pPr>
            <a:endParaRPr lang="ja-JP"/>
          </a:p>
        </c:txPr>
        <c:crossAx val="849637951"/>
        <c:crosses val="autoZero"/>
        <c:auto val="1"/>
        <c:lblAlgn val="ctr"/>
        <c:lblOffset val="100"/>
        <c:tickMarkSkip val="1"/>
        <c:noMultiLvlLbl val="0"/>
      </c:catAx>
      <c:valAx>
        <c:axId val="849637951"/>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ＭＳ 明朝" panose="02020609040205080304" pitchFamily="17" charset="-128"/>
                    <a:ea typeface="ＭＳ 明朝" panose="02020609040205080304" pitchFamily="17" charset="-128"/>
                    <a:cs typeface="+mn-cs"/>
                  </a:defRPr>
                </a:pPr>
                <a:r>
                  <a:rPr lang="ja-JP" altLang="en-US">
                    <a:solidFill>
                      <a:schemeClr val="tx1"/>
                    </a:solidFill>
                    <a:latin typeface="ＭＳ 明朝" panose="02020609040205080304" pitchFamily="17" charset="-128"/>
                    <a:ea typeface="ＭＳ 明朝" panose="02020609040205080304" pitchFamily="17" charset="-128"/>
                  </a:rPr>
                  <a:t>抗原濃度</a:t>
                </a:r>
                <a:r>
                  <a:rPr lang="en-US" altLang="ja-JP">
                    <a:solidFill>
                      <a:schemeClr val="tx1"/>
                    </a:solidFill>
                    <a:latin typeface="ＭＳ 明朝" panose="02020609040205080304" pitchFamily="17" charset="-128"/>
                    <a:ea typeface="ＭＳ 明朝" panose="02020609040205080304" pitchFamily="17" charset="-128"/>
                  </a:rPr>
                  <a:t>(µg/mL)</a:t>
                </a:r>
                <a:endParaRPr lang="ja-JP" altLang="en-US">
                  <a:solidFill>
                    <a:schemeClr val="tx1"/>
                  </a:solidFill>
                  <a:latin typeface="ＭＳ 明朝" panose="02020609040205080304" pitchFamily="17" charset="-128"/>
                  <a:ea typeface="ＭＳ 明朝" panose="02020609040205080304" pitchFamily="17" charset="-128"/>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ＭＳ 明朝" panose="02020609040205080304" pitchFamily="17" charset="-128"/>
                  <a:ea typeface="ＭＳ 明朝" panose="02020609040205080304" pitchFamily="17" charset="-128"/>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ＭＳ 明朝" panose="02020609040205080304" pitchFamily="17" charset="-128"/>
                <a:cs typeface="+mn-cs"/>
              </a:defRPr>
            </a:pPr>
            <a:endParaRPr lang="ja-JP"/>
          </a:p>
        </c:txPr>
        <c:crossAx val="849648351"/>
        <c:crosses val="autoZero"/>
        <c:crossBetween val="midCat"/>
      </c:valAx>
      <c:spPr>
        <a:noFill/>
        <a:ln w="12700">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95859412038"/>
          <c:y val="7.7876725257886498E-2"/>
          <c:w val="0.74972606202002512"/>
          <c:h val="0.67932514855043979"/>
        </c:manualLayout>
      </c:layout>
      <c:barChart>
        <c:barDir val="col"/>
        <c:grouping val="clustered"/>
        <c:varyColors val="0"/>
        <c:ser>
          <c:idx val="0"/>
          <c:order val="0"/>
          <c:tx>
            <c:strRef>
              <c:f>参考!$B$4</c:f>
              <c:strCache>
                <c:ptCount val="1"/>
                <c:pt idx="0">
                  <c:v>RNaseA</c:v>
                </c:pt>
              </c:strCache>
            </c:strRef>
          </c:tx>
          <c:spPr>
            <a:solidFill>
              <a:schemeClr val="tx2"/>
            </a:solidFill>
            <a:ln>
              <a:noFill/>
            </a:ln>
            <a:effectLst/>
          </c:spPr>
          <c:invertIfNegative val="0"/>
          <c:cat>
            <c:strRef>
              <c:f>参考!$C$3:$H$3</c:f>
              <c:strCache>
                <c:ptCount val="6"/>
                <c:pt idx="0">
                  <c:v>Initial</c:v>
                </c:pt>
                <c:pt idx="1">
                  <c:v>I</c:v>
                </c:pt>
                <c:pt idx="2">
                  <c:v>II</c:v>
                </c:pt>
                <c:pt idx="3">
                  <c:v>III</c:v>
                </c:pt>
                <c:pt idx="4">
                  <c:v>IV</c:v>
                </c:pt>
                <c:pt idx="5">
                  <c:v>V</c:v>
                </c:pt>
              </c:strCache>
            </c:strRef>
          </c:cat>
          <c:val>
            <c:numRef>
              <c:f>参考!$C$4:$H$4</c:f>
              <c:numCache>
                <c:formatCode>0.0000</c:formatCode>
                <c:ptCount val="6"/>
                <c:pt idx="0">
                  <c:v>5.1999999999999998E-2</c:v>
                </c:pt>
                <c:pt idx="1">
                  <c:v>0.106</c:v>
                </c:pt>
                <c:pt idx="2">
                  <c:v>0.218</c:v>
                </c:pt>
                <c:pt idx="3">
                  <c:v>0.36299999999999999</c:v>
                </c:pt>
                <c:pt idx="4">
                  <c:v>2.0720000000000001</c:v>
                </c:pt>
                <c:pt idx="5">
                  <c:v>0.98599999999999999</c:v>
                </c:pt>
              </c:numCache>
            </c:numRef>
          </c:val>
          <c:extLst>
            <c:ext xmlns:c16="http://schemas.microsoft.com/office/drawing/2014/chart" uri="{C3380CC4-5D6E-409C-BE32-E72D297353CC}">
              <c16:uniqueId val="{00000000-2086-4EC5-BA8E-00DEEE1AF858}"/>
            </c:ext>
          </c:extLst>
        </c:ser>
        <c:ser>
          <c:idx val="1"/>
          <c:order val="1"/>
          <c:tx>
            <c:strRef>
              <c:f>参考!$B$5</c:f>
              <c:strCache>
                <c:ptCount val="1"/>
                <c:pt idx="0">
                  <c:v>BSA</c:v>
                </c:pt>
              </c:strCache>
            </c:strRef>
          </c:tx>
          <c:spPr>
            <a:solidFill>
              <a:srgbClr val="8EAADB"/>
            </a:solidFill>
            <a:ln>
              <a:noFill/>
            </a:ln>
            <a:effectLst/>
          </c:spPr>
          <c:invertIfNegative val="0"/>
          <c:cat>
            <c:strRef>
              <c:f>参考!$C$3:$H$3</c:f>
              <c:strCache>
                <c:ptCount val="6"/>
                <c:pt idx="0">
                  <c:v>Initial</c:v>
                </c:pt>
                <c:pt idx="1">
                  <c:v>I</c:v>
                </c:pt>
                <c:pt idx="2">
                  <c:v>II</c:v>
                </c:pt>
                <c:pt idx="3">
                  <c:v>III</c:v>
                </c:pt>
                <c:pt idx="4">
                  <c:v>IV</c:v>
                </c:pt>
                <c:pt idx="5">
                  <c:v>V</c:v>
                </c:pt>
              </c:strCache>
            </c:strRef>
          </c:cat>
          <c:val>
            <c:numRef>
              <c:f>参考!$C$5:$H$5</c:f>
              <c:numCache>
                <c:formatCode>0.0000</c:formatCode>
                <c:ptCount val="6"/>
                <c:pt idx="0">
                  <c:v>1.9E-2</c:v>
                </c:pt>
                <c:pt idx="1">
                  <c:v>5.0999999999999997E-2</c:v>
                </c:pt>
                <c:pt idx="2">
                  <c:v>6.2E-2</c:v>
                </c:pt>
                <c:pt idx="3">
                  <c:v>8.1000000000000003E-2</c:v>
                </c:pt>
                <c:pt idx="4">
                  <c:v>0.48899999999999999</c:v>
                </c:pt>
                <c:pt idx="5">
                  <c:v>0.28999999999999998</c:v>
                </c:pt>
              </c:numCache>
            </c:numRef>
          </c:val>
          <c:extLst>
            <c:ext xmlns:c16="http://schemas.microsoft.com/office/drawing/2014/chart" uri="{C3380CC4-5D6E-409C-BE32-E72D297353CC}">
              <c16:uniqueId val="{00000001-2086-4EC5-BA8E-00DEEE1AF858}"/>
            </c:ext>
          </c:extLst>
        </c:ser>
        <c:ser>
          <c:idx val="2"/>
          <c:order val="2"/>
          <c:tx>
            <c:strRef>
              <c:f>参考!$B$6</c:f>
              <c:strCache>
                <c:ptCount val="1"/>
                <c:pt idx="0">
                  <c:v>HSA</c:v>
                </c:pt>
              </c:strCache>
            </c:strRef>
          </c:tx>
          <c:spPr>
            <a:solidFill>
              <a:schemeClr val="accent3">
                <a:lumMod val="60000"/>
                <a:lumOff val="40000"/>
              </a:schemeClr>
            </a:solidFill>
            <a:ln>
              <a:noFill/>
            </a:ln>
            <a:effectLst/>
          </c:spPr>
          <c:invertIfNegative val="0"/>
          <c:cat>
            <c:strRef>
              <c:f>参考!$C$3:$H$3</c:f>
              <c:strCache>
                <c:ptCount val="6"/>
                <c:pt idx="0">
                  <c:v>Initial</c:v>
                </c:pt>
                <c:pt idx="1">
                  <c:v>I</c:v>
                </c:pt>
                <c:pt idx="2">
                  <c:v>II</c:v>
                </c:pt>
                <c:pt idx="3">
                  <c:v>III</c:v>
                </c:pt>
                <c:pt idx="4">
                  <c:v>IV</c:v>
                </c:pt>
                <c:pt idx="5">
                  <c:v>V</c:v>
                </c:pt>
              </c:strCache>
            </c:strRef>
          </c:cat>
          <c:val>
            <c:numRef>
              <c:f>参考!$C$6:$H$6</c:f>
              <c:numCache>
                <c:formatCode>0.0000</c:formatCode>
                <c:ptCount val="6"/>
                <c:pt idx="0">
                  <c:v>1.7999999999999999E-2</c:v>
                </c:pt>
                <c:pt idx="1">
                  <c:v>5.7000000000000002E-2</c:v>
                </c:pt>
                <c:pt idx="2">
                  <c:v>0.17</c:v>
                </c:pt>
                <c:pt idx="3">
                  <c:v>0.153</c:v>
                </c:pt>
                <c:pt idx="4">
                  <c:v>0.74</c:v>
                </c:pt>
                <c:pt idx="5">
                  <c:v>0.64600000000000002</c:v>
                </c:pt>
              </c:numCache>
            </c:numRef>
          </c:val>
          <c:extLst>
            <c:ext xmlns:c16="http://schemas.microsoft.com/office/drawing/2014/chart" uri="{C3380CC4-5D6E-409C-BE32-E72D297353CC}">
              <c16:uniqueId val="{00000002-2086-4EC5-BA8E-00DEEE1AF858}"/>
            </c:ext>
          </c:extLst>
        </c:ser>
        <c:dLbls>
          <c:showLegendKey val="0"/>
          <c:showVal val="0"/>
          <c:showCatName val="0"/>
          <c:showSerName val="0"/>
          <c:showPercent val="0"/>
          <c:showBubbleSize val="0"/>
        </c:dLbls>
        <c:gapWidth val="219"/>
        <c:overlap val="-27"/>
        <c:axId val="1805276176"/>
        <c:axId val="1805277424"/>
      </c:barChart>
      <c:catAx>
        <c:axId val="180527617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ＭＳ 明朝" panose="02020609040205080304" pitchFamily="17" charset="-128"/>
                    <a:cs typeface="+mn-cs"/>
                  </a:defRPr>
                </a:pPr>
                <a:r>
                  <a:rPr lang="en-US"/>
                  <a:t>Round</a:t>
                </a:r>
                <a:endParaRPr lang="ja-JP"/>
              </a:p>
            </c:rich>
          </c:tx>
          <c:layout>
            <c:manualLayout>
              <c:xMode val="edge"/>
              <c:yMode val="edge"/>
              <c:x val="0.52526334208223968"/>
              <c:y val="0.8459343794579172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ＭＳ 明朝" panose="02020609040205080304" pitchFamily="17" charset="-128"/>
                  <a:cs typeface="+mn-cs"/>
                </a:defRPr>
              </a:pPr>
              <a:endParaRPr lang="ja-JP"/>
            </a:p>
          </c:txPr>
        </c:title>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ＭＳ 明朝" panose="02020609040205080304" pitchFamily="17" charset="-128"/>
                <a:cs typeface="+mn-cs"/>
              </a:defRPr>
            </a:pPr>
            <a:endParaRPr lang="ja-JP"/>
          </a:p>
        </c:txPr>
        <c:crossAx val="1805277424"/>
        <c:crosses val="autoZero"/>
        <c:auto val="1"/>
        <c:lblAlgn val="ctr"/>
        <c:lblOffset val="100"/>
        <c:noMultiLvlLbl val="0"/>
      </c:catAx>
      <c:valAx>
        <c:axId val="180527742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ＭＳ 明朝" panose="02020609040205080304" pitchFamily="17" charset="-128"/>
                    <a:cs typeface="+mn-cs"/>
                  </a:defRPr>
                </a:pPr>
                <a:r>
                  <a:rPr lang="en-US"/>
                  <a:t>Absorbance at 450 nm</a:t>
                </a:r>
              </a:p>
              <a:p>
                <a:pPr>
                  <a:defRPr/>
                </a:pPr>
                <a:r>
                  <a:rPr lang="en-US"/>
                  <a:t>(Ref. 650 nm)</a:t>
                </a:r>
                <a:endParaRPr lang="ja-JP"/>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ＭＳ 明朝" panose="02020609040205080304" pitchFamily="17" charset="-128"/>
                  <a:cs typeface="+mn-cs"/>
                </a:defRPr>
              </a:pPr>
              <a:endParaRPr lang="ja-JP"/>
            </a:p>
          </c:txPr>
        </c:title>
        <c:numFmt formatCode="0.0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ＭＳ 明朝" panose="02020609040205080304" pitchFamily="17" charset="-128"/>
                <a:cs typeface="+mn-cs"/>
              </a:defRPr>
            </a:pPr>
            <a:endParaRPr lang="ja-JP"/>
          </a:p>
        </c:txPr>
        <c:crossAx val="1805276176"/>
        <c:crosses val="autoZero"/>
        <c:crossBetween val="between"/>
      </c:valAx>
      <c:spPr>
        <a:noFill/>
        <a:ln w="12700">
          <a:solidFill>
            <a:schemeClr val="tx1"/>
          </a:solidFill>
        </a:ln>
        <a:effectLst/>
      </c:spPr>
    </c:plotArea>
    <c:legend>
      <c:legendPos val="r"/>
      <c:layout>
        <c:manualLayout>
          <c:xMode val="edge"/>
          <c:yMode val="edge"/>
          <c:x val="0.20860222222222222"/>
          <c:y val="6.9589285714285701E-2"/>
          <c:w val="0.14967447587570074"/>
          <c:h val="0.2715895177867388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ＭＳ 明朝" panose="02020609040205080304" pitchFamily="17"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baseline="0">
          <a:solidFill>
            <a:schemeClr val="tx1"/>
          </a:solidFill>
          <a:latin typeface="Times New Roman" panose="02020603050405020304" pitchFamily="18" charset="0"/>
          <a:ea typeface="ＭＳ 明朝" panose="02020609040205080304" pitchFamily="17" charset="-128"/>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41851075293247"/>
          <c:y val="6.2588904694167849E-2"/>
          <c:w val="0.74863752912996351"/>
          <c:h val="0.68023745253749401"/>
        </c:manualLayout>
      </c:layout>
      <c:barChart>
        <c:barDir val="col"/>
        <c:grouping val="clustered"/>
        <c:varyColors val="0"/>
        <c:ser>
          <c:idx val="0"/>
          <c:order val="0"/>
          <c:tx>
            <c:strRef>
              <c:f>参考!$L$4</c:f>
              <c:strCache>
                <c:ptCount val="1"/>
                <c:pt idx="0">
                  <c:v>RNase A</c:v>
                </c:pt>
              </c:strCache>
            </c:strRef>
          </c:tx>
          <c:spPr>
            <a:solidFill>
              <a:schemeClr val="tx2"/>
            </a:solidFill>
            <a:ln>
              <a:noFill/>
            </a:ln>
            <a:effectLst/>
          </c:spPr>
          <c:invertIfNegative val="0"/>
          <c:cat>
            <c:strRef>
              <c:f>参考!$M$3:$R$3</c:f>
              <c:strCache>
                <c:ptCount val="6"/>
                <c:pt idx="0">
                  <c:v>initial</c:v>
                </c:pt>
                <c:pt idx="1">
                  <c:v>I</c:v>
                </c:pt>
                <c:pt idx="2">
                  <c:v>II</c:v>
                </c:pt>
                <c:pt idx="3">
                  <c:v>III</c:v>
                </c:pt>
                <c:pt idx="4">
                  <c:v>IV</c:v>
                </c:pt>
                <c:pt idx="5">
                  <c:v>V</c:v>
                </c:pt>
              </c:strCache>
            </c:strRef>
          </c:cat>
          <c:val>
            <c:numRef>
              <c:f>参考!$M$4:$R$4</c:f>
              <c:numCache>
                <c:formatCode>0.0000</c:formatCode>
                <c:ptCount val="6"/>
                <c:pt idx="0">
                  <c:v>0.125</c:v>
                </c:pt>
                <c:pt idx="1">
                  <c:v>0.16600000000000001</c:v>
                </c:pt>
                <c:pt idx="2">
                  <c:v>0.107</c:v>
                </c:pt>
                <c:pt idx="3">
                  <c:v>0.60299999999999998</c:v>
                </c:pt>
                <c:pt idx="4">
                  <c:v>1.6060000000000001</c:v>
                </c:pt>
                <c:pt idx="5">
                  <c:v>0.83399999999999996</c:v>
                </c:pt>
              </c:numCache>
            </c:numRef>
          </c:val>
          <c:extLst>
            <c:ext xmlns:c16="http://schemas.microsoft.com/office/drawing/2014/chart" uri="{C3380CC4-5D6E-409C-BE32-E72D297353CC}">
              <c16:uniqueId val="{00000000-0506-458E-82FD-BD3479725FEF}"/>
            </c:ext>
          </c:extLst>
        </c:ser>
        <c:ser>
          <c:idx val="1"/>
          <c:order val="1"/>
          <c:tx>
            <c:strRef>
              <c:f>参考!$L$5</c:f>
              <c:strCache>
                <c:ptCount val="1"/>
                <c:pt idx="0">
                  <c:v>BSA</c:v>
                </c:pt>
              </c:strCache>
            </c:strRef>
          </c:tx>
          <c:spPr>
            <a:solidFill>
              <a:srgbClr val="8EAADB"/>
            </a:solidFill>
            <a:ln>
              <a:noFill/>
            </a:ln>
            <a:effectLst/>
          </c:spPr>
          <c:invertIfNegative val="0"/>
          <c:cat>
            <c:strRef>
              <c:f>参考!$M$3:$R$3</c:f>
              <c:strCache>
                <c:ptCount val="6"/>
                <c:pt idx="0">
                  <c:v>initial</c:v>
                </c:pt>
                <c:pt idx="1">
                  <c:v>I</c:v>
                </c:pt>
                <c:pt idx="2">
                  <c:v>II</c:v>
                </c:pt>
                <c:pt idx="3">
                  <c:v>III</c:v>
                </c:pt>
                <c:pt idx="4">
                  <c:v>IV</c:v>
                </c:pt>
                <c:pt idx="5">
                  <c:v>V</c:v>
                </c:pt>
              </c:strCache>
            </c:strRef>
          </c:cat>
          <c:val>
            <c:numRef>
              <c:f>参考!$M$5:$R$5</c:f>
              <c:numCache>
                <c:formatCode>0.0000</c:formatCode>
                <c:ptCount val="6"/>
                <c:pt idx="1">
                  <c:v>3.1E-2</c:v>
                </c:pt>
                <c:pt idx="2">
                  <c:v>3.5999999999999997E-2</c:v>
                </c:pt>
                <c:pt idx="3">
                  <c:v>8.5999999999999993E-2</c:v>
                </c:pt>
                <c:pt idx="4">
                  <c:v>0.16500000000000001</c:v>
                </c:pt>
                <c:pt idx="5">
                  <c:v>0.104</c:v>
                </c:pt>
              </c:numCache>
            </c:numRef>
          </c:val>
          <c:extLst>
            <c:ext xmlns:c16="http://schemas.microsoft.com/office/drawing/2014/chart" uri="{C3380CC4-5D6E-409C-BE32-E72D297353CC}">
              <c16:uniqueId val="{00000001-0506-458E-82FD-BD3479725FEF}"/>
            </c:ext>
          </c:extLst>
        </c:ser>
        <c:ser>
          <c:idx val="2"/>
          <c:order val="2"/>
          <c:tx>
            <c:v>HSA</c:v>
          </c:tx>
          <c:spPr>
            <a:solidFill>
              <a:schemeClr val="accent3">
                <a:lumMod val="60000"/>
                <a:lumOff val="40000"/>
              </a:schemeClr>
            </a:solidFill>
            <a:ln>
              <a:noFill/>
            </a:ln>
            <a:effectLst/>
          </c:spPr>
          <c:invertIfNegative val="0"/>
          <c:cat>
            <c:strRef>
              <c:f>参考!$M$3:$R$3</c:f>
              <c:strCache>
                <c:ptCount val="6"/>
                <c:pt idx="0">
                  <c:v>initial</c:v>
                </c:pt>
                <c:pt idx="1">
                  <c:v>I</c:v>
                </c:pt>
                <c:pt idx="2">
                  <c:v>II</c:v>
                </c:pt>
                <c:pt idx="3">
                  <c:v>III</c:v>
                </c:pt>
                <c:pt idx="4">
                  <c:v>IV</c:v>
                </c:pt>
                <c:pt idx="5">
                  <c:v>V</c:v>
                </c:pt>
              </c:strCache>
            </c:strRef>
          </c:cat>
          <c:val>
            <c:numRef>
              <c:f>参考!$M$6:$R$6</c:f>
              <c:numCache>
                <c:formatCode>0.0000</c:formatCode>
                <c:ptCount val="6"/>
                <c:pt idx="0">
                  <c:v>5.6000000000000001E-2</c:v>
                </c:pt>
                <c:pt idx="1">
                  <c:v>7.4999999999999997E-2</c:v>
                </c:pt>
                <c:pt idx="2">
                  <c:v>5.0999999999999997E-2</c:v>
                </c:pt>
                <c:pt idx="3">
                  <c:v>0.19500000000000001</c:v>
                </c:pt>
                <c:pt idx="4">
                  <c:v>0.5</c:v>
                </c:pt>
                <c:pt idx="5">
                  <c:v>0.27100000000000002</c:v>
                </c:pt>
              </c:numCache>
            </c:numRef>
          </c:val>
          <c:extLst>
            <c:ext xmlns:c16="http://schemas.microsoft.com/office/drawing/2014/chart" uri="{C3380CC4-5D6E-409C-BE32-E72D297353CC}">
              <c16:uniqueId val="{00000002-0506-458E-82FD-BD3479725FEF}"/>
            </c:ext>
          </c:extLst>
        </c:ser>
        <c:dLbls>
          <c:showLegendKey val="0"/>
          <c:showVal val="0"/>
          <c:showCatName val="0"/>
          <c:showSerName val="0"/>
          <c:showPercent val="0"/>
          <c:showBubbleSize val="0"/>
        </c:dLbls>
        <c:gapWidth val="219"/>
        <c:overlap val="-27"/>
        <c:axId val="636391856"/>
        <c:axId val="1575926096"/>
      </c:barChart>
      <c:catAx>
        <c:axId val="6363918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ＭＳ 明朝" panose="02020609040205080304" pitchFamily="17" charset="-128"/>
                    <a:cs typeface="+mn-cs"/>
                  </a:defRPr>
                </a:pPr>
                <a:r>
                  <a:rPr lang="en-US"/>
                  <a:t>Round</a:t>
                </a:r>
                <a:endParaRPr lang="ja-JP"/>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ＭＳ 明朝" panose="02020609040205080304" pitchFamily="17" charset="-128"/>
                  <a:cs typeface="+mn-cs"/>
                </a:defRPr>
              </a:pPr>
              <a:endParaRPr lang="ja-JP"/>
            </a:p>
          </c:txPr>
        </c:title>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ＭＳ 明朝" panose="02020609040205080304" pitchFamily="17" charset="-128"/>
                <a:cs typeface="+mn-cs"/>
              </a:defRPr>
            </a:pPr>
            <a:endParaRPr lang="ja-JP"/>
          </a:p>
        </c:txPr>
        <c:crossAx val="1575926096"/>
        <c:crosses val="autoZero"/>
        <c:auto val="1"/>
        <c:lblAlgn val="ctr"/>
        <c:lblOffset val="100"/>
        <c:noMultiLvlLbl val="0"/>
      </c:catAx>
      <c:valAx>
        <c:axId val="1575926096"/>
        <c:scaling>
          <c:orientation val="minMax"/>
          <c:max val="2.5"/>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ＭＳ 明朝" panose="02020609040205080304" pitchFamily="17" charset="-128"/>
                    <a:cs typeface="+mn-cs"/>
                  </a:defRPr>
                </a:pPr>
                <a:r>
                  <a:rPr lang="en-US"/>
                  <a:t>Absorbance at 450 nm</a:t>
                </a:r>
              </a:p>
              <a:p>
                <a:pPr>
                  <a:defRPr/>
                </a:pPr>
                <a:r>
                  <a:rPr lang="en-US"/>
                  <a:t>(Ref. 650 nm)</a:t>
                </a:r>
                <a:endParaRPr lang="ja-JP"/>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ＭＳ 明朝" panose="02020609040205080304" pitchFamily="17" charset="-128"/>
                  <a:cs typeface="+mn-cs"/>
                </a:defRPr>
              </a:pPr>
              <a:endParaRPr lang="ja-JP"/>
            </a:p>
          </c:txPr>
        </c:title>
        <c:numFmt formatCode="0.00" sourceLinked="0"/>
        <c:majorTickMark val="in"/>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ＭＳ 明朝" panose="02020609040205080304" pitchFamily="17" charset="-128"/>
                <a:cs typeface="+mn-cs"/>
              </a:defRPr>
            </a:pPr>
            <a:endParaRPr lang="ja-JP"/>
          </a:p>
        </c:txPr>
        <c:crossAx val="636391856"/>
        <c:crosses val="autoZero"/>
        <c:crossBetween val="between"/>
      </c:valAx>
      <c:spPr>
        <a:noFill/>
        <a:ln w="12700">
          <a:solidFill>
            <a:schemeClr val="tx1"/>
          </a:solidFill>
        </a:ln>
        <a:effectLst/>
      </c:spPr>
    </c:plotArea>
    <c:legend>
      <c:legendPos val="r"/>
      <c:layout>
        <c:manualLayout>
          <c:xMode val="edge"/>
          <c:yMode val="edge"/>
          <c:x val="0.20426534069885949"/>
          <c:y val="6.5788241619157486E-2"/>
          <c:w val="0.15734088061745785"/>
          <c:h val="0.2708168591301620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ＭＳ 明朝" panose="02020609040205080304" pitchFamily="17"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baseline="0">
          <a:solidFill>
            <a:schemeClr val="tx1"/>
          </a:solidFill>
          <a:latin typeface="Times New Roman" panose="02020603050405020304" pitchFamily="18" charset="0"/>
          <a:ea typeface="ＭＳ 明朝" panose="02020609040205080304" pitchFamily="17" charset="-128"/>
        </a:defRPr>
      </a:pPr>
      <a:endParaRPr lang="ja-JP"/>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[非特異ファージ検証.xlsx]Sheet1!$Y$8</c:f>
              <c:strCache>
                <c:ptCount val="1"/>
                <c:pt idx="0">
                  <c:v>ave</c:v>
                </c:pt>
              </c:strCache>
            </c:strRef>
          </c:tx>
          <c:spPr>
            <a:solidFill>
              <a:schemeClr val="accent5"/>
            </a:solidFill>
            <a:ln>
              <a:noFill/>
            </a:ln>
            <a:effectLst/>
          </c:spPr>
          <c:invertIfNegative val="0"/>
          <c:errBars>
            <c:errBarType val="both"/>
            <c:errValType val="cust"/>
            <c:noEndCap val="0"/>
            <c:plus>
              <c:numRef>
                <c:f>[非特異ファージ検証.xlsx]Sheet1!$Z$9:$AB$9</c:f>
                <c:numCache>
                  <c:formatCode>General</c:formatCode>
                  <c:ptCount val="3"/>
                  <c:pt idx="0">
                    <c:v>2746.6666666666661</c:v>
                  </c:pt>
                  <c:pt idx="1">
                    <c:v>2034.1666666666661</c:v>
                  </c:pt>
                  <c:pt idx="2">
                    <c:v>1340</c:v>
                  </c:pt>
                </c:numCache>
              </c:numRef>
            </c:plus>
            <c:minus>
              <c:numRef>
                <c:f>[非特異ファージ検証.xlsx]Sheet1!$Z$9:$AB$9</c:f>
                <c:numCache>
                  <c:formatCode>General</c:formatCode>
                  <c:ptCount val="3"/>
                  <c:pt idx="0">
                    <c:v>2746.6666666666661</c:v>
                  </c:pt>
                  <c:pt idx="1">
                    <c:v>2034.1666666666661</c:v>
                  </c:pt>
                  <c:pt idx="2">
                    <c:v>1340</c:v>
                  </c:pt>
                </c:numCache>
              </c:numRef>
            </c:minus>
            <c:spPr>
              <a:noFill/>
              <a:ln w="9525" cap="flat" cmpd="sng" algn="ctr">
                <a:solidFill>
                  <a:schemeClr val="tx1">
                    <a:lumMod val="65000"/>
                    <a:lumOff val="35000"/>
                  </a:schemeClr>
                </a:solidFill>
                <a:round/>
              </a:ln>
              <a:effectLst/>
            </c:spPr>
          </c:errBars>
          <c:cat>
            <c:strRef>
              <c:f>[非特異ファージ検証.xlsx]Sheet1!$Z$7:$AB$7</c:f>
              <c:strCache>
                <c:ptCount val="3"/>
                <c:pt idx="0">
                  <c:v>PE 0.5 µmol</c:v>
                </c:pt>
                <c:pt idx="1">
                  <c:v>PE 2.5 µmol</c:v>
                </c:pt>
                <c:pt idx="2">
                  <c:v>MPB-DPPE</c:v>
                </c:pt>
              </c:strCache>
            </c:strRef>
          </c:cat>
          <c:val>
            <c:numRef>
              <c:f>[非特異ファージ検証.xlsx]Sheet1!$Z$8:$AB$8</c:f>
              <c:numCache>
                <c:formatCode>General</c:formatCode>
                <c:ptCount val="3"/>
                <c:pt idx="0">
                  <c:v>5796.6666666666661</c:v>
                </c:pt>
                <c:pt idx="1">
                  <c:v>4929.1666666666661</c:v>
                </c:pt>
                <c:pt idx="2">
                  <c:v>7643.3333333333321</c:v>
                </c:pt>
              </c:numCache>
            </c:numRef>
          </c:val>
          <c:extLst>
            <c:ext xmlns:c16="http://schemas.microsoft.com/office/drawing/2014/chart" uri="{C3380CC4-5D6E-409C-BE32-E72D297353CC}">
              <c16:uniqueId val="{00000000-ADE8-41A1-9EA0-611FED4CDF1F}"/>
            </c:ext>
          </c:extLst>
        </c:ser>
        <c:dLbls>
          <c:showLegendKey val="0"/>
          <c:showVal val="0"/>
          <c:showCatName val="0"/>
          <c:showSerName val="0"/>
          <c:showPercent val="0"/>
          <c:showBubbleSize val="0"/>
        </c:dLbls>
        <c:gapWidth val="219"/>
        <c:overlap val="-27"/>
        <c:axId val="2011899951"/>
        <c:axId val="2011896623"/>
      </c:barChart>
      <c:catAx>
        <c:axId val="2011899951"/>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ＭＳ 明朝" panose="02020609040205080304" pitchFamily="17" charset="-128"/>
                <a:cs typeface="+mn-cs"/>
              </a:defRPr>
            </a:pPr>
            <a:endParaRPr lang="ja-JP"/>
          </a:p>
        </c:txPr>
        <c:crossAx val="2011896623"/>
        <c:crosses val="autoZero"/>
        <c:auto val="1"/>
        <c:lblAlgn val="ctr"/>
        <c:lblOffset val="100"/>
        <c:noMultiLvlLbl val="0"/>
      </c:catAx>
      <c:valAx>
        <c:axId val="2011896623"/>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ＭＳ 明朝" panose="02020609040205080304" pitchFamily="17" charset="-128"/>
                    <a:cs typeface="+mn-cs"/>
                  </a:defRPr>
                </a:pPr>
                <a:r>
                  <a:rPr lang="ja-JP" altLang="en-US" baseline="0">
                    <a:solidFill>
                      <a:schemeClr val="tx1"/>
                    </a:solidFill>
                    <a:latin typeface="Times New Roman" panose="02020603050405020304" pitchFamily="18" charset="0"/>
                    <a:ea typeface="ＭＳ 明朝" panose="02020609040205080304" pitchFamily="17" charset="-128"/>
                  </a:rPr>
                  <a:t>ファージ濃度 </a:t>
                </a:r>
                <a:r>
                  <a:rPr lang="en-US" altLang="ja-JP" baseline="0">
                    <a:solidFill>
                      <a:schemeClr val="tx1"/>
                    </a:solidFill>
                    <a:latin typeface="Times New Roman" panose="02020603050405020304" pitchFamily="18" charset="0"/>
                    <a:ea typeface="ＭＳ 明朝" panose="02020609040205080304" pitchFamily="17" charset="-128"/>
                  </a:rPr>
                  <a:t>(pfu/mL)</a:t>
                </a:r>
                <a:endParaRPr lang="ja-JP" altLang="en-US" baseline="0">
                  <a:solidFill>
                    <a:schemeClr val="tx1"/>
                  </a:solidFill>
                  <a:latin typeface="Times New Roman" panose="02020603050405020304" pitchFamily="18" charset="0"/>
                  <a:ea typeface="ＭＳ 明朝" panose="02020609040205080304" pitchFamily="17" charset="-128"/>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ＭＳ 明朝" panose="02020609040205080304" pitchFamily="17" charset="-128"/>
                  <a:cs typeface="+mn-cs"/>
                </a:defRPr>
              </a:pPr>
              <a:endParaRPr lang="ja-JP"/>
            </a:p>
          </c:txPr>
        </c:title>
        <c:numFmt formatCode="General" sourceLinked="1"/>
        <c:majorTickMark val="in"/>
        <c:minorTickMark val="none"/>
        <c:tickLblPos val="nextTo"/>
        <c:spPr>
          <a:noFill/>
          <a:ln w="6350">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ＭＳ 明朝" panose="02020609040205080304" pitchFamily="17" charset="-128"/>
                <a:cs typeface="+mn-cs"/>
              </a:defRPr>
            </a:pPr>
            <a:endParaRPr lang="ja-JP"/>
          </a:p>
        </c:txPr>
        <c:crossAx val="2011899951"/>
        <c:crosses val="autoZero"/>
        <c:crossBetween val="between"/>
      </c:valAx>
      <c:spPr>
        <a:noFill/>
        <a:ln w="6350">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ja-JP"/>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41851075293247"/>
          <c:y val="6.2588904694167849E-2"/>
          <c:w val="0.74863752912996351"/>
          <c:h val="0.68023745253749401"/>
        </c:manualLayout>
      </c:layout>
      <c:barChart>
        <c:barDir val="col"/>
        <c:grouping val="clustered"/>
        <c:varyColors val="0"/>
        <c:ser>
          <c:idx val="0"/>
          <c:order val="0"/>
          <c:tx>
            <c:strRef>
              <c:f>参考!$L$4</c:f>
              <c:strCache>
                <c:ptCount val="1"/>
                <c:pt idx="0">
                  <c:v>RNase A</c:v>
                </c:pt>
              </c:strCache>
            </c:strRef>
          </c:tx>
          <c:spPr>
            <a:solidFill>
              <a:schemeClr val="tx2"/>
            </a:solidFill>
            <a:ln>
              <a:noFill/>
            </a:ln>
            <a:effectLst/>
          </c:spPr>
          <c:invertIfNegative val="0"/>
          <c:cat>
            <c:strRef>
              <c:f>参考!$M$3:$R$3</c:f>
              <c:strCache>
                <c:ptCount val="6"/>
                <c:pt idx="0">
                  <c:v>initial</c:v>
                </c:pt>
                <c:pt idx="1">
                  <c:v>I</c:v>
                </c:pt>
                <c:pt idx="2">
                  <c:v>II</c:v>
                </c:pt>
                <c:pt idx="3">
                  <c:v>III</c:v>
                </c:pt>
                <c:pt idx="4">
                  <c:v>IV</c:v>
                </c:pt>
                <c:pt idx="5">
                  <c:v>V</c:v>
                </c:pt>
              </c:strCache>
            </c:strRef>
          </c:cat>
          <c:val>
            <c:numRef>
              <c:f>参考!$M$4:$R$4</c:f>
              <c:numCache>
                <c:formatCode>0.0000</c:formatCode>
                <c:ptCount val="6"/>
                <c:pt idx="0">
                  <c:v>0.125</c:v>
                </c:pt>
                <c:pt idx="1">
                  <c:v>0.16600000000000001</c:v>
                </c:pt>
                <c:pt idx="2">
                  <c:v>0.107</c:v>
                </c:pt>
                <c:pt idx="3">
                  <c:v>0.60299999999999998</c:v>
                </c:pt>
                <c:pt idx="4">
                  <c:v>1.6060000000000001</c:v>
                </c:pt>
                <c:pt idx="5">
                  <c:v>0.83399999999999996</c:v>
                </c:pt>
              </c:numCache>
            </c:numRef>
          </c:val>
          <c:extLst>
            <c:ext xmlns:c16="http://schemas.microsoft.com/office/drawing/2014/chart" uri="{C3380CC4-5D6E-409C-BE32-E72D297353CC}">
              <c16:uniqueId val="{00000000-F1E5-4833-A7DD-C5AB83BE38C1}"/>
            </c:ext>
          </c:extLst>
        </c:ser>
        <c:ser>
          <c:idx val="1"/>
          <c:order val="1"/>
          <c:tx>
            <c:strRef>
              <c:f>参考!$L$5</c:f>
              <c:strCache>
                <c:ptCount val="1"/>
                <c:pt idx="0">
                  <c:v>BSA</c:v>
                </c:pt>
              </c:strCache>
            </c:strRef>
          </c:tx>
          <c:spPr>
            <a:solidFill>
              <a:srgbClr val="8EAADB"/>
            </a:solidFill>
            <a:ln>
              <a:noFill/>
            </a:ln>
            <a:effectLst/>
          </c:spPr>
          <c:invertIfNegative val="0"/>
          <c:cat>
            <c:strRef>
              <c:f>参考!$M$3:$R$3</c:f>
              <c:strCache>
                <c:ptCount val="6"/>
                <c:pt idx="0">
                  <c:v>initial</c:v>
                </c:pt>
                <c:pt idx="1">
                  <c:v>I</c:v>
                </c:pt>
                <c:pt idx="2">
                  <c:v>II</c:v>
                </c:pt>
                <c:pt idx="3">
                  <c:v>III</c:v>
                </c:pt>
                <c:pt idx="4">
                  <c:v>IV</c:v>
                </c:pt>
                <c:pt idx="5">
                  <c:v>V</c:v>
                </c:pt>
              </c:strCache>
            </c:strRef>
          </c:cat>
          <c:val>
            <c:numRef>
              <c:f>参考!$M$5:$R$5</c:f>
              <c:numCache>
                <c:formatCode>0.0000</c:formatCode>
                <c:ptCount val="6"/>
                <c:pt idx="1">
                  <c:v>3.1E-2</c:v>
                </c:pt>
                <c:pt idx="2">
                  <c:v>3.5999999999999997E-2</c:v>
                </c:pt>
                <c:pt idx="3">
                  <c:v>8.5999999999999993E-2</c:v>
                </c:pt>
                <c:pt idx="4">
                  <c:v>0.16500000000000001</c:v>
                </c:pt>
                <c:pt idx="5">
                  <c:v>0.104</c:v>
                </c:pt>
              </c:numCache>
            </c:numRef>
          </c:val>
          <c:extLst>
            <c:ext xmlns:c16="http://schemas.microsoft.com/office/drawing/2014/chart" uri="{C3380CC4-5D6E-409C-BE32-E72D297353CC}">
              <c16:uniqueId val="{00000001-F1E5-4833-A7DD-C5AB83BE38C1}"/>
            </c:ext>
          </c:extLst>
        </c:ser>
        <c:ser>
          <c:idx val="2"/>
          <c:order val="2"/>
          <c:tx>
            <c:v>HSA</c:v>
          </c:tx>
          <c:spPr>
            <a:solidFill>
              <a:schemeClr val="accent3">
                <a:lumMod val="60000"/>
                <a:lumOff val="40000"/>
              </a:schemeClr>
            </a:solidFill>
            <a:ln>
              <a:noFill/>
            </a:ln>
            <a:effectLst/>
          </c:spPr>
          <c:invertIfNegative val="0"/>
          <c:cat>
            <c:strRef>
              <c:f>参考!$M$3:$R$3</c:f>
              <c:strCache>
                <c:ptCount val="6"/>
                <c:pt idx="0">
                  <c:v>initial</c:v>
                </c:pt>
                <c:pt idx="1">
                  <c:v>I</c:v>
                </c:pt>
                <c:pt idx="2">
                  <c:v>II</c:v>
                </c:pt>
                <c:pt idx="3">
                  <c:v>III</c:v>
                </c:pt>
                <c:pt idx="4">
                  <c:v>IV</c:v>
                </c:pt>
                <c:pt idx="5">
                  <c:v>V</c:v>
                </c:pt>
              </c:strCache>
            </c:strRef>
          </c:cat>
          <c:val>
            <c:numRef>
              <c:f>参考!$M$6:$R$6</c:f>
              <c:numCache>
                <c:formatCode>0.0000</c:formatCode>
                <c:ptCount val="6"/>
                <c:pt idx="0">
                  <c:v>5.6000000000000001E-2</c:v>
                </c:pt>
                <c:pt idx="1">
                  <c:v>7.4999999999999997E-2</c:v>
                </c:pt>
                <c:pt idx="2">
                  <c:v>5.0999999999999997E-2</c:v>
                </c:pt>
                <c:pt idx="3">
                  <c:v>0.19500000000000001</c:v>
                </c:pt>
                <c:pt idx="4">
                  <c:v>0.5</c:v>
                </c:pt>
                <c:pt idx="5">
                  <c:v>0.27100000000000002</c:v>
                </c:pt>
              </c:numCache>
            </c:numRef>
          </c:val>
          <c:extLst>
            <c:ext xmlns:c16="http://schemas.microsoft.com/office/drawing/2014/chart" uri="{C3380CC4-5D6E-409C-BE32-E72D297353CC}">
              <c16:uniqueId val="{00000002-F1E5-4833-A7DD-C5AB83BE38C1}"/>
            </c:ext>
          </c:extLst>
        </c:ser>
        <c:dLbls>
          <c:showLegendKey val="0"/>
          <c:showVal val="0"/>
          <c:showCatName val="0"/>
          <c:showSerName val="0"/>
          <c:showPercent val="0"/>
          <c:showBubbleSize val="0"/>
        </c:dLbls>
        <c:gapWidth val="219"/>
        <c:overlap val="-27"/>
        <c:axId val="636391856"/>
        <c:axId val="1575926096"/>
      </c:barChart>
      <c:catAx>
        <c:axId val="6363918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ＭＳ 明朝" panose="02020609040205080304" pitchFamily="17" charset="-128"/>
                    <a:cs typeface="+mn-cs"/>
                  </a:defRPr>
                </a:pPr>
                <a:r>
                  <a:rPr lang="en-US"/>
                  <a:t>Round</a:t>
                </a:r>
                <a:endParaRPr lang="ja-JP"/>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ＭＳ 明朝" panose="02020609040205080304" pitchFamily="17" charset="-128"/>
                  <a:cs typeface="+mn-cs"/>
                </a:defRPr>
              </a:pPr>
              <a:endParaRPr lang="ja-JP"/>
            </a:p>
          </c:txPr>
        </c:title>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ＭＳ 明朝" panose="02020609040205080304" pitchFamily="17" charset="-128"/>
                <a:cs typeface="+mn-cs"/>
              </a:defRPr>
            </a:pPr>
            <a:endParaRPr lang="ja-JP"/>
          </a:p>
        </c:txPr>
        <c:crossAx val="1575926096"/>
        <c:crosses val="autoZero"/>
        <c:auto val="1"/>
        <c:lblAlgn val="ctr"/>
        <c:lblOffset val="100"/>
        <c:noMultiLvlLbl val="0"/>
      </c:catAx>
      <c:valAx>
        <c:axId val="1575926096"/>
        <c:scaling>
          <c:orientation val="minMax"/>
          <c:max val="2.5"/>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ＭＳ 明朝" panose="02020609040205080304" pitchFamily="17" charset="-128"/>
                    <a:cs typeface="+mn-cs"/>
                  </a:defRPr>
                </a:pPr>
                <a:r>
                  <a:rPr lang="en-US"/>
                  <a:t>Absorbance at 450 nm</a:t>
                </a:r>
              </a:p>
              <a:p>
                <a:pPr>
                  <a:defRPr/>
                </a:pPr>
                <a:r>
                  <a:rPr lang="en-US"/>
                  <a:t>(Ref. 650 nm)</a:t>
                </a:r>
                <a:endParaRPr lang="ja-JP"/>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ＭＳ 明朝" panose="02020609040205080304" pitchFamily="17" charset="-128"/>
                  <a:cs typeface="+mn-cs"/>
                </a:defRPr>
              </a:pPr>
              <a:endParaRPr lang="ja-JP"/>
            </a:p>
          </c:txPr>
        </c:title>
        <c:numFmt formatCode="0.0000" sourceLinked="1"/>
        <c:majorTickMark val="in"/>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ＭＳ 明朝" panose="02020609040205080304" pitchFamily="17" charset="-128"/>
                <a:cs typeface="+mn-cs"/>
              </a:defRPr>
            </a:pPr>
            <a:endParaRPr lang="ja-JP"/>
          </a:p>
        </c:txPr>
        <c:crossAx val="636391856"/>
        <c:crosses val="autoZero"/>
        <c:crossBetween val="between"/>
      </c:valAx>
      <c:spPr>
        <a:noFill/>
        <a:ln w="12700">
          <a:solidFill>
            <a:schemeClr val="tx1"/>
          </a:solidFill>
        </a:ln>
        <a:effectLst/>
      </c:spPr>
    </c:plotArea>
    <c:legend>
      <c:legendPos val="r"/>
      <c:layout>
        <c:manualLayout>
          <c:xMode val="edge"/>
          <c:yMode val="edge"/>
          <c:x val="0.20426534069885949"/>
          <c:y val="6.5788241619157486E-2"/>
          <c:w val="0.15734088061745785"/>
          <c:h val="0.2708168591301620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ＭＳ 明朝" panose="02020609040205080304" pitchFamily="17"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baseline="0">
          <a:solidFill>
            <a:schemeClr val="tx1"/>
          </a:solidFill>
          <a:latin typeface="Times New Roman" panose="02020603050405020304" pitchFamily="18" charset="0"/>
          <a:ea typeface="ＭＳ 明朝" panose="02020609040205080304" pitchFamily="17" charset="-128"/>
        </a:defRPr>
      </a:pPr>
      <a:endParaRPr lang="ja-JP"/>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505265823386687"/>
          <c:y val="6.907378335949764E-2"/>
          <c:w val="0.77254261822713066"/>
          <c:h val="0.78025945447913769"/>
        </c:manualLayout>
      </c:layout>
      <c:barChart>
        <c:barDir val="col"/>
        <c:grouping val="clustered"/>
        <c:varyColors val="0"/>
        <c:ser>
          <c:idx val="0"/>
          <c:order val="0"/>
          <c:tx>
            <c:strRef>
              <c:f>結果!$J$23</c:f>
              <c:strCache>
                <c:ptCount val="1"/>
                <c:pt idx="0">
                  <c:v>VLPs</c:v>
                </c:pt>
              </c:strCache>
            </c:strRef>
          </c:tx>
          <c:spPr>
            <a:solidFill>
              <a:srgbClr val="008080"/>
            </a:solidFill>
            <a:ln>
              <a:noFill/>
            </a:ln>
            <a:effectLst/>
          </c:spPr>
          <c:invertIfNegative val="0"/>
          <c:cat>
            <c:strRef>
              <c:f>結果!$K$22:$P$22</c:f>
              <c:strCache>
                <c:ptCount val="6"/>
                <c:pt idx="0">
                  <c:v>initial</c:v>
                </c:pt>
                <c:pt idx="1">
                  <c:v>I</c:v>
                </c:pt>
                <c:pt idx="2">
                  <c:v>II</c:v>
                </c:pt>
                <c:pt idx="3">
                  <c:v>III</c:v>
                </c:pt>
                <c:pt idx="4">
                  <c:v>IV</c:v>
                </c:pt>
                <c:pt idx="5">
                  <c:v>V</c:v>
                </c:pt>
              </c:strCache>
            </c:strRef>
          </c:cat>
          <c:val>
            <c:numRef>
              <c:f>結果!$K$23:$P$23</c:f>
              <c:numCache>
                <c:formatCode>0.0000</c:formatCode>
                <c:ptCount val="6"/>
                <c:pt idx="0">
                  <c:v>0.13</c:v>
                </c:pt>
                <c:pt idx="1">
                  <c:v>0.127</c:v>
                </c:pt>
                <c:pt idx="2">
                  <c:v>0.17799999999999999</c:v>
                </c:pt>
                <c:pt idx="3">
                  <c:v>0.157</c:v>
                </c:pt>
                <c:pt idx="4">
                  <c:v>0.189</c:v>
                </c:pt>
                <c:pt idx="5">
                  <c:v>0.14799999999999999</c:v>
                </c:pt>
              </c:numCache>
            </c:numRef>
          </c:val>
          <c:extLst>
            <c:ext xmlns:c16="http://schemas.microsoft.com/office/drawing/2014/chart" uri="{C3380CC4-5D6E-409C-BE32-E72D297353CC}">
              <c16:uniqueId val="{00000000-9AF8-44CD-B4E6-0F23EF4086D1}"/>
            </c:ext>
          </c:extLst>
        </c:ser>
        <c:ser>
          <c:idx val="1"/>
          <c:order val="1"/>
          <c:tx>
            <c:strRef>
              <c:f>結果!$J$24</c:f>
              <c:strCache>
                <c:ptCount val="1"/>
                <c:pt idx="0">
                  <c:v>BSA</c:v>
                </c:pt>
              </c:strCache>
            </c:strRef>
          </c:tx>
          <c:spPr>
            <a:solidFill>
              <a:srgbClr val="B0C4E6"/>
            </a:solidFill>
            <a:ln>
              <a:noFill/>
            </a:ln>
            <a:effectLst/>
          </c:spPr>
          <c:invertIfNegative val="0"/>
          <c:cat>
            <c:strRef>
              <c:f>結果!$K$22:$P$22</c:f>
              <c:strCache>
                <c:ptCount val="6"/>
                <c:pt idx="0">
                  <c:v>initial</c:v>
                </c:pt>
                <c:pt idx="1">
                  <c:v>I</c:v>
                </c:pt>
                <c:pt idx="2">
                  <c:v>II</c:v>
                </c:pt>
                <c:pt idx="3">
                  <c:v>III</c:v>
                </c:pt>
                <c:pt idx="4">
                  <c:v>IV</c:v>
                </c:pt>
                <c:pt idx="5">
                  <c:v>V</c:v>
                </c:pt>
              </c:strCache>
            </c:strRef>
          </c:cat>
          <c:val>
            <c:numRef>
              <c:f>結果!$K$24:$P$24</c:f>
              <c:numCache>
                <c:formatCode>0.0000</c:formatCode>
                <c:ptCount val="6"/>
                <c:pt idx="1">
                  <c:v>5.8000000000000003E-2</c:v>
                </c:pt>
                <c:pt idx="2">
                  <c:v>6.7000000000000004E-2</c:v>
                </c:pt>
                <c:pt idx="3">
                  <c:v>8.2000000000000003E-2</c:v>
                </c:pt>
                <c:pt idx="4">
                  <c:v>7.8E-2</c:v>
                </c:pt>
                <c:pt idx="5">
                  <c:v>7.4999999999999997E-2</c:v>
                </c:pt>
              </c:numCache>
            </c:numRef>
          </c:val>
          <c:extLst>
            <c:ext xmlns:c16="http://schemas.microsoft.com/office/drawing/2014/chart" uri="{C3380CC4-5D6E-409C-BE32-E72D297353CC}">
              <c16:uniqueId val="{00000001-9AF8-44CD-B4E6-0F23EF4086D1}"/>
            </c:ext>
          </c:extLst>
        </c:ser>
        <c:ser>
          <c:idx val="2"/>
          <c:order val="2"/>
          <c:tx>
            <c:v>HSA</c:v>
          </c:tx>
          <c:spPr>
            <a:solidFill>
              <a:srgbClr val="D5E2B9"/>
            </a:solidFill>
            <a:ln>
              <a:noFill/>
            </a:ln>
            <a:effectLst/>
          </c:spPr>
          <c:invertIfNegative val="0"/>
          <c:cat>
            <c:strRef>
              <c:f>結果!$K$22:$P$22</c:f>
              <c:strCache>
                <c:ptCount val="6"/>
                <c:pt idx="0">
                  <c:v>initial</c:v>
                </c:pt>
                <c:pt idx="1">
                  <c:v>I</c:v>
                </c:pt>
                <c:pt idx="2">
                  <c:v>II</c:v>
                </c:pt>
                <c:pt idx="3">
                  <c:v>III</c:v>
                </c:pt>
                <c:pt idx="4">
                  <c:v>IV</c:v>
                </c:pt>
                <c:pt idx="5">
                  <c:v>V</c:v>
                </c:pt>
              </c:strCache>
            </c:strRef>
          </c:cat>
          <c:val>
            <c:numRef>
              <c:f>結果!$K$25:$P$25</c:f>
              <c:numCache>
                <c:formatCode>0.0000</c:formatCode>
                <c:ptCount val="6"/>
                <c:pt idx="0">
                  <c:v>2.1999999999999999E-2</c:v>
                </c:pt>
                <c:pt idx="1">
                  <c:v>5.1999999999999998E-2</c:v>
                </c:pt>
                <c:pt idx="2">
                  <c:v>0.11899999999999999</c:v>
                </c:pt>
                <c:pt idx="3">
                  <c:v>7.6999999999999999E-2</c:v>
                </c:pt>
                <c:pt idx="4">
                  <c:v>0.11799999999999999</c:v>
                </c:pt>
                <c:pt idx="5">
                  <c:v>0.20899999999999999</c:v>
                </c:pt>
              </c:numCache>
            </c:numRef>
          </c:val>
          <c:extLst>
            <c:ext xmlns:c16="http://schemas.microsoft.com/office/drawing/2014/chart" uri="{C3380CC4-5D6E-409C-BE32-E72D297353CC}">
              <c16:uniqueId val="{00000002-9AF8-44CD-B4E6-0F23EF4086D1}"/>
            </c:ext>
          </c:extLst>
        </c:ser>
        <c:dLbls>
          <c:showLegendKey val="0"/>
          <c:showVal val="0"/>
          <c:showCatName val="0"/>
          <c:showSerName val="0"/>
          <c:showPercent val="0"/>
          <c:showBubbleSize val="0"/>
        </c:dLbls>
        <c:gapWidth val="219"/>
        <c:overlap val="-27"/>
        <c:axId val="121457328"/>
        <c:axId val="121457744"/>
      </c:barChart>
      <c:catAx>
        <c:axId val="1214573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ja-JP">
                    <a:solidFill>
                      <a:schemeClr val="tx1"/>
                    </a:solidFill>
                    <a:latin typeface="Times New Roman" panose="02020603050405020304" pitchFamily="18" charset="0"/>
                    <a:cs typeface="Times New Roman" panose="02020603050405020304" pitchFamily="18" charset="0"/>
                  </a:rPr>
                  <a:t>Round</a:t>
                </a:r>
                <a:endParaRPr lang="ja-JP" altLang="en-US">
                  <a:solidFill>
                    <a:schemeClr val="tx1"/>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mn-cs"/>
              </a:defRPr>
            </a:pPr>
            <a:endParaRPr lang="ja-JP"/>
          </a:p>
        </c:txPr>
        <c:crossAx val="121457744"/>
        <c:crosses val="autoZero"/>
        <c:auto val="1"/>
        <c:lblAlgn val="ctr"/>
        <c:lblOffset val="100"/>
        <c:noMultiLvlLbl val="0"/>
      </c:catAx>
      <c:valAx>
        <c:axId val="121457744"/>
        <c:scaling>
          <c:orientation val="minMax"/>
          <c:max val="2.5"/>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mn-cs"/>
                  </a:defRPr>
                </a:pPr>
                <a:r>
                  <a:rPr lang="en-US" altLang="ja-JP" sz="900" baseline="0">
                    <a:solidFill>
                      <a:schemeClr val="tx1"/>
                    </a:solidFill>
                    <a:latin typeface="Times New Roman" panose="02020603050405020304" pitchFamily="18" charset="0"/>
                  </a:rPr>
                  <a:t>Absorbance at 450 nm</a:t>
                </a:r>
              </a:p>
              <a:p>
                <a:pPr>
                  <a:defRPr>
                    <a:solidFill>
                      <a:schemeClr val="tx1"/>
                    </a:solidFill>
                    <a:latin typeface="Times New Roman" panose="02020603050405020304" pitchFamily="18" charset="0"/>
                  </a:defRPr>
                </a:pPr>
                <a:r>
                  <a:rPr lang="en-US" altLang="ja-JP" sz="900" baseline="0">
                    <a:solidFill>
                      <a:schemeClr val="tx1"/>
                    </a:solidFill>
                    <a:latin typeface="Times New Roman" panose="02020603050405020304" pitchFamily="18" charset="0"/>
                  </a:rPr>
                  <a:t>(Ref. 650 nm)</a:t>
                </a:r>
                <a:endParaRPr lang="ja-JP" altLang="en-US" sz="900" baseline="0">
                  <a:solidFill>
                    <a:schemeClr val="tx1"/>
                  </a:solidFill>
                  <a:latin typeface="Times New Roman" panose="02020603050405020304" pitchFamily="18"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mn-cs"/>
                </a:defRPr>
              </a:pPr>
              <a:endParaRPr lang="ja-JP"/>
            </a:p>
          </c:txPr>
        </c:title>
        <c:numFmt formatCode="0.0000"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mn-cs"/>
              </a:defRPr>
            </a:pPr>
            <a:endParaRPr lang="ja-JP"/>
          </a:p>
        </c:txPr>
        <c:crossAx val="121457328"/>
        <c:crosses val="autoZero"/>
        <c:crossBetween val="between"/>
      </c:valAx>
      <c:spPr>
        <a:noFill/>
        <a:ln>
          <a:solidFill>
            <a:schemeClr val="tx1"/>
          </a:solidFill>
        </a:ln>
        <a:effectLst/>
      </c:spPr>
    </c:plotArea>
    <c:legend>
      <c:legendPos val="r"/>
      <c:layout>
        <c:manualLayout>
          <c:xMode val="edge"/>
          <c:yMode val="edge"/>
          <c:x val="0.19800989806924582"/>
          <c:y val="0.10574130281538376"/>
          <c:w val="0.1480808543304804"/>
          <c:h val="0.1912316973639754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Times New Roman" panose="02020603050405020304" pitchFamily="18" charset="0"/>
              <a:ea typeface="ＭＳ 明朝" panose="02020609040205080304" pitchFamily="17"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96988635989665"/>
          <c:y val="9.8405645398743621E-2"/>
          <c:w val="0.7026478239152486"/>
          <c:h val="0.62595429526201829"/>
        </c:manualLayout>
      </c:layout>
      <c:lineChart>
        <c:grouping val="standard"/>
        <c:varyColors val="0"/>
        <c:ser>
          <c:idx val="0"/>
          <c:order val="0"/>
          <c:tx>
            <c:strRef>
              <c:f>'10.5の結果よりグルアル最適濃度'!$B$2</c:f>
              <c:strCache>
                <c:ptCount val="1"/>
                <c:pt idx="0">
                  <c:v>タンパク質量</c:v>
                </c:pt>
              </c:strCache>
            </c:strRef>
          </c:tx>
          <c:spPr>
            <a:ln w="25400" cap="rnd">
              <a:solidFill>
                <a:srgbClr val="203864">
                  <a:lumMod val="60000"/>
                  <a:lumOff val="40000"/>
                </a:srgbClr>
              </a:solidFill>
              <a:round/>
            </a:ln>
            <a:effectLst/>
          </c:spPr>
          <c:marker>
            <c:symbol val="circle"/>
            <c:size val="5"/>
            <c:spPr>
              <a:solidFill>
                <a:srgbClr val="203864">
                  <a:lumMod val="60000"/>
                  <a:lumOff val="40000"/>
                </a:srgbClr>
              </a:solidFill>
              <a:ln w="9525">
                <a:solidFill>
                  <a:srgbClr val="203864">
                    <a:lumMod val="60000"/>
                    <a:lumOff val="40000"/>
                  </a:srgbClr>
                </a:solidFill>
              </a:ln>
              <a:effectLst/>
            </c:spPr>
          </c:marker>
          <c:cat>
            <c:numRef>
              <c:f>'10.5の結果よりグルアル最適濃度'!$C$3:$C$8</c:f>
              <c:numCache>
                <c:formatCode>0.00</c:formatCode>
                <c:ptCount val="6"/>
                <c:pt idx="0" formatCode="General">
                  <c:v>0</c:v>
                </c:pt>
                <c:pt idx="1">
                  <c:v>5.1999999999999998E-2</c:v>
                </c:pt>
                <c:pt idx="2">
                  <c:v>0.1</c:v>
                </c:pt>
                <c:pt idx="3">
                  <c:v>0.2</c:v>
                </c:pt>
                <c:pt idx="4">
                  <c:v>0.4</c:v>
                </c:pt>
                <c:pt idx="5">
                  <c:v>0.8</c:v>
                </c:pt>
              </c:numCache>
            </c:numRef>
          </c:cat>
          <c:val>
            <c:numRef>
              <c:f>'10.5の結果よりグルアル最適濃度'!$B$3:$B$8</c:f>
              <c:numCache>
                <c:formatCode>General</c:formatCode>
                <c:ptCount val="6"/>
                <c:pt idx="0">
                  <c:v>0</c:v>
                </c:pt>
                <c:pt idx="1">
                  <c:v>2.2000000000000002</c:v>
                </c:pt>
                <c:pt idx="2">
                  <c:v>0.04</c:v>
                </c:pt>
                <c:pt idx="3">
                  <c:v>1.65</c:v>
                </c:pt>
                <c:pt idx="4">
                  <c:v>9.7200000000000006</c:v>
                </c:pt>
                <c:pt idx="5">
                  <c:v>21.5</c:v>
                </c:pt>
              </c:numCache>
            </c:numRef>
          </c:val>
          <c:smooth val="0"/>
          <c:extLst>
            <c:ext xmlns:c16="http://schemas.microsoft.com/office/drawing/2014/chart" uri="{C3380CC4-5D6E-409C-BE32-E72D297353CC}">
              <c16:uniqueId val="{00000000-FC57-4A19-914D-3EF544004DE5}"/>
            </c:ext>
          </c:extLst>
        </c:ser>
        <c:dLbls>
          <c:showLegendKey val="0"/>
          <c:showVal val="0"/>
          <c:showCatName val="0"/>
          <c:showSerName val="0"/>
          <c:showPercent val="0"/>
          <c:showBubbleSize val="0"/>
        </c:dLbls>
        <c:marker val="1"/>
        <c:smooth val="0"/>
        <c:axId val="849648351"/>
        <c:axId val="849637951"/>
      </c:lineChart>
      <c:catAx>
        <c:axId val="84964835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dirty="0">
                    <a:solidFill>
                      <a:schemeClr val="tx1"/>
                    </a:solidFill>
                    <a:latin typeface="ＭＳ 明朝" panose="02020609040205080304" pitchFamily="17" charset="-128"/>
                    <a:ea typeface="ＭＳ 明朝" panose="02020609040205080304" pitchFamily="17" charset="-128"/>
                  </a:rPr>
                  <a:t>グルタルアルデヒド終濃度</a:t>
                </a:r>
                <a:r>
                  <a:rPr lang="en-US" altLang="ja-JP" dirty="0">
                    <a:solidFill>
                      <a:schemeClr val="tx1"/>
                    </a:solidFill>
                    <a:latin typeface="ＭＳ 明朝" panose="02020609040205080304" pitchFamily="17" charset="-128"/>
                    <a:ea typeface="ＭＳ 明朝" panose="02020609040205080304" pitchFamily="17" charset="-128"/>
                  </a:rPr>
                  <a:t>(w/v%)</a:t>
                </a:r>
                <a:endParaRPr lang="ja-JP" altLang="en-US" dirty="0">
                  <a:solidFill>
                    <a:schemeClr val="tx1"/>
                  </a:solidFill>
                  <a:latin typeface="ＭＳ 明朝" panose="02020609040205080304" pitchFamily="17" charset="-128"/>
                  <a:ea typeface="ＭＳ 明朝" panose="02020609040205080304" pitchFamily="17" charset="-128"/>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mn-cs"/>
              </a:defRPr>
            </a:pPr>
            <a:endParaRPr lang="ja-JP"/>
          </a:p>
        </c:txPr>
        <c:crossAx val="849637951"/>
        <c:crosses val="autoZero"/>
        <c:auto val="1"/>
        <c:lblAlgn val="ctr"/>
        <c:lblOffset val="100"/>
        <c:tickMarkSkip val="1"/>
        <c:noMultiLvlLbl val="0"/>
      </c:catAx>
      <c:valAx>
        <c:axId val="849637951"/>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ＭＳ 明朝" panose="02020609040205080304" pitchFamily="17" charset="-128"/>
                    <a:ea typeface="ＭＳ 明朝" panose="02020609040205080304" pitchFamily="17" charset="-128"/>
                    <a:cs typeface="+mn-cs"/>
                  </a:defRPr>
                </a:pPr>
                <a:r>
                  <a:rPr lang="ja-JP" altLang="en-US">
                    <a:solidFill>
                      <a:schemeClr val="tx1"/>
                    </a:solidFill>
                    <a:latin typeface="ＭＳ 明朝" panose="02020609040205080304" pitchFamily="17" charset="-128"/>
                    <a:ea typeface="ＭＳ 明朝" panose="02020609040205080304" pitchFamily="17" charset="-128"/>
                  </a:rPr>
                  <a:t>抗原濃度</a:t>
                </a:r>
                <a:r>
                  <a:rPr lang="en-US" altLang="ja-JP">
                    <a:solidFill>
                      <a:schemeClr val="tx1"/>
                    </a:solidFill>
                    <a:latin typeface="ＭＳ 明朝" panose="02020609040205080304" pitchFamily="17" charset="-128"/>
                    <a:ea typeface="ＭＳ 明朝" panose="02020609040205080304" pitchFamily="17" charset="-128"/>
                  </a:rPr>
                  <a:t>(µg/mL)</a:t>
                </a:r>
                <a:endParaRPr lang="ja-JP" altLang="en-US">
                  <a:solidFill>
                    <a:schemeClr val="tx1"/>
                  </a:solidFill>
                  <a:latin typeface="ＭＳ 明朝" panose="02020609040205080304" pitchFamily="17" charset="-128"/>
                  <a:ea typeface="ＭＳ 明朝" panose="02020609040205080304" pitchFamily="17" charset="-128"/>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ＭＳ 明朝" panose="02020609040205080304" pitchFamily="17" charset="-128"/>
                  <a:ea typeface="ＭＳ 明朝" panose="02020609040205080304" pitchFamily="17" charset="-128"/>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ＭＳ 明朝" panose="02020609040205080304" pitchFamily="17" charset="-128"/>
                <a:cs typeface="+mn-cs"/>
              </a:defRPr>
            </a:pPr>
            <a:endParaRPr lang="ja-JP"/>
          </a:p>
        </c:txPr>
        <c:crossAx val="849648351"/>
        <c:crosses val="autoZero"/>
        <c:crossBetween val="midCat"/>
      </c:valAx>
      <c:spPr>
        <a:noFill/>
        <a:ln w="12700">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9575" cy="498475"/>
          </a:xfrm>
          <a:prstGeom prst="rect">
            <a:avLst/>
          </a:prstGeom>
        </p:spPr>
        <p:txBody>
          <a:bodyPr vert="horz" lIns="91410" tIns="45706" rIns="91410" bIns="4570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10" tIns="45706" rIns="91410" bIns="45706" rtlCol="0"/>
          <a:lstStyle>
            <a:lvl1pPr algn="r">
              <a:defRPr sz="1200"/>
            </a:lvl1pPr>
          </a:lstStyle>
          <a:p>
            <a:fld id="{7722AB92-D118-44A0-B8D3-277C97F61CE8}" type="datetimeFigureOut">
              <a:rPr kumimoji="1" lang="ja-JP" altLang="en-US" smtClean="0"/>
              <a:t>2023/3/4</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10" tIns="45706" rIns="91410" bIns="45706" rtlCol="0" anchor="ctr"/>
          <a:lstStyle/>
          <a:p>
            <a:endParaRPr lang="ja-JP" altLang="en-US"/>
          </a:p>
        </p:txBody>
      </p:sp>
      <p:sp>
        <p:nvSpPr>
          <p:cNvPr id="5" name="ノート プレースホルダー 4"/>
          <p:cNvSpPr>
            <a:spLocks noGrp="1"/>
          </p:cNvSpPr>
          <p:nvPr>
            <p:ph type="body" sz="quarter" idx="3"/>
          </p:nvPr>
        </p:nvSpPr>
        <p:spPr>
          <a:xfrm>
            <a:off x="681041" y="4783141"/>
            <a:ext cx="5445125" cy="3913187"/>
          </a:xfrm>
          <a:prstGeom prst="rect">
            <a:avLst/>
          </a:prstGeom>
        </p:spPr>
        <p:txBody>
          <a:bodyPr vert="horz" lIns="91410" tIns="45706" rIns="91410" bIns="4570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0866"/>
            <a:ext cx="2949575" cy="498475"/>
          </a:xfrm>
          <a:prstGeom prst="rect">
            <a:avLst/>
          </a:prstGeom>
        </p:spPr>
        <p:txBody>
          <a:bodyPr vert="horz" lIns="91410" tIns="45706" rIns="91410" bIns="4570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6"/>
            <a:ext cx="2949575" cy="498475"/>
          </a:xfrm>
          <a:prstGeom prst="rect">
            <a:avLst/>
          </a:prstGeom>
        </p:spPr>
        <p:txBody>
          <a:bodyPr vert="horz" lIns="91410" tIns="45706" rIns="91410" bIns="45706" rtlCol="0" anchor="b"/>
          <a:lstStyle>
            <a:lvl1pPr algn="r">
              <a:defRPr sz="1200"/>
            </a:lvl1pPr>
          </a:lstStyle>
          <a:p>
            <a:fld id="{16157897-5E46-40D4-B7F3-3FEC52FA127A}" type="slidenum">
              <a:rPr kumimoji="1" lang="ja-JP" altLang="en-US" smtClean="0"/>
              <a:t>‹#›</a:t>
            </a:fld>
            <a:endParaRPr kumimoji="1" lang="ja-JP" altLang="en-US"/>
          </a:p>
        </p:txBody>
      </p:sp>
    </p:spTree>
    <p:extLst>
      <p:ext uri="{BB962C8B-B14F-4D97-AF65-F5344CB8AC3E}">
        <p14:creationId xmlns:p14="http://schemas.microsoft.com/office/powerpoint/2010/main" val="40379824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京都工芸繊維大学化学工学研究室の横山楓季です。</a:t>
            </a:r>
            <a:endParaRPr kumimoji="1" lang="en-US" altLang="ja-JP" dirty="0"/>
          </a:p>
          <a:p>
            <a:r>
              <a:rPr kumimoji="1" lang="ja-JP" altLang="en-US" dirty="0"/>
              <a:t>本日はこのようなタイトルで発表をさせていただきます。</a:t>
            </a:r>
          </a:p>
        </p:txBody>
      </p:sp>
      <p:sp>
        <p:nvSpPr>
          <p:cNvPr id="4" name="スライド番号プレースホルダー 3"/>
          <p:cNvSpPr>
            <a:spLocks noGrp="1"/>
          </p:cNvSpPr>
          <p:nvPr>
            <p:ph type="sldNum" sz="quarter" idx="5"/>
          </p:nvPr>
        </p:nvSpPr>
        <p:spPr/>
        <p:txBody>
          <a:bodyPr/>
          <a:lstStyle/>
          <a:p>
            <a:fld id="{16157897-5E46-40D4-B7F3-3FEC52FA127A}" type="slidenum">
              <a:rPr kumimoji="1" lang="ja-JP" altLang="en-US" smtClean="0"/>
              <a:t>1</a:t>
            </a:fld>
            <a:endParaRPr kumimoji="1" lang="ja-JP" altLang="en-US"/>
          </a:p>
        </p:txBody>
      </p:sp>
    </p:spTree>
    <p:extLst>
      <p:ext uri="{BB962C8B-B14F-4D97-AF65-F5344CB8AC3E}">
        <p14:creationId xmlns:p14="http://schemas.microsoft.com/office/powerpoint/2010/main" val="202662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結言です。</a:t>
            </a:r>
            <a:endParaRPr kumimoji="1" lang="en-US" altLang="ja-JP" dirty="0"/>
          </a:p>
          <a:p>
            <a:pPr defTabSz="914106"/>
            <a:r>
              <a:rPr lang="ja-JP" altLang="en-US" dirty="0">
                <a:solidFill>
                  <a:schemeClr val="tx1">
                    <a:lumMod val="85000"/>
                    <a:lumOff val="15000"/>
                  </a:schemeClr>
                </a:solidFill>
                <a:latin typeface="ＭＳ Ｐゴシック" panose="020B0600070205080204" pitchFamily="50" charset="-128"/>
                <a:ea typeface="ＭＳ Ｐゴシック" panose="020B0600070205080204" pitchFamily="50" charset="-128"/>
              </a:rPr>
              <a:t>グルタルアルデヒドを用いることで、マレイミド基を使用しない</a:t>
            </a:r>
            <a:r>
              <a:rPr lang="en-US" altLang="ja-JP" dirty="0">
                <a:solidFill>
                  <a:schemeClr val="tx1">
                    <a:lumMod val="85000"/>
                    <a:lumOff val="15000"/>
                  </a:schemeClr>
                </a:solidFill>
                <a:latin typeface="ＭＳ Ｐゴシック" panose="020B0600070205080204" pitchFamily="50" charset="-128"/>
                <a:ea typeface="ＭＳ Ｐゴシック" panose="020B0600070205080204" pitchFamily="50" charset="-128"/>
              </a:rPr>
              <a:t>Ag-MLVs</a:t>
            </a:r>
            <a:r>
              <a:rPr lang="ja-JP" altLang="en-US" dirty="0">
                <a:solidFill>
                  <a:schemeClr val="tx1">
                    <a:lumMod val="85000"/>
                    <a:lumOff val="15000"/>
                  </a:schemeClr>
                </a:solidFill>
                <a:latin typeface="ＭＳ Ｐゴシック" panose="020B0600070205080204" pitchFamily="50" charset="-128"/>
                <a:ea typeface="ＭＳ Ｐゴシック" panose="020B0600070205080204" pitchFamily="50" charset="-128"/>
              </a:rPr>
              <a:t>の調製に成功しました。</a:t>
            </a:r>
            <a:endParaRPr lang="en-US" altLang="ja-JP" dirty="0">
              <a:solidFill>
                <a:schemeClr val="tx1">
                  <a:lumMod val="85000"/>
                  <a:lumOff val="15000"/>
                </a:schemeClr>
              </a:solidFill>
              <a:latin typeface="ＭＳ Ｐゴシック" panose="020B0600070205080204" pitchFamily="50" charset="-128"/>
              <a:ea typeface="ＭＳ Ｐゴシック" panose="020B0600070205080204" pitchFamily="50" charset="-128"/>
            </a:endParaRPr>
          </a:p>
          <a:p>
            <a:r>
              <a:rPr lang="en-US" altLang="ja-JP" dirty="0">
                <a:solidFill>
                  <a:schemeClr val="tx1">
                    <a:lumMod val="85000"/>
                    <a:lumOff val="15000"/>
                  </a:schemeClr>
                </a:solidFill>
                <a:latin typeface="ＭＳ Ｐゴシック" panose="020B0600070205080204" pitchFamily="50" charset="-128"/>
                <a:ea typeface="ＭＳ Ｐゴシック" panose="020B0600070205080204" pitchFamily="50" charset="-128"/>
              </a:rPr>
              <a:t>GA</a:t>
            </a:r>
            <a:r>
              <a:rPr lang="ja-JP" altLang="en-US" dirty="0">
                <a:solidFill>
                  <a:schemeClr val="tx1">
                    <a:lumMod val="85000"/>
                    <a:lumOff val="15000"/>
                  </a:schemeClr>
                </a:solidFill>
                <a:latin typeface="ＭＳ Ｐゴシック" panose="020B0600070205080204" pitchFamily="50" charset="-128"/>
                <a:ea typeface="ＭＳ Ｐゴシック" panose="020B0600070205080204" pitchFamily="50" charset="-128"/>
              </a:rPr>
              <a:t>法により調製した</a:t>
            </a:r>
            <a:r>
              <a:rPr lang="en-US" altLang="ja-JP" dirty="0">
                <a:solidFill>
                  <a:schemeClr val="tx1">
                    <a:lumMod val="85000"/>
                    <a:lumOff val="15000"/>
                  </a:schemeClr>
                </a:solidFill>
                <a:latin typeface="ＭＳ Ｐゴシック" panose="020B0600070205080204" pitchFamily="50" charset="-128"/>
                <a:ea typeface="ＭＳ Ｐゴシック" panose="020B0600070205080204" pitchFamily="50" charset="-128"/>
              </a:rPr>
              <a:t>Ag-MLVs</a:t>
            </a:r>
            <a:r>
              <a:rPr lang="ja-JP" altLang="en-US" dirty="0">
                <a:solidFill>
                  <a:schemeClr val="tx1">
                    <a:lumMod val="85000"/>
                    <a:lumOff val="15000"/>
                  </a:schemeClr>
                </a:solidFill>
                <a:latin typeface="ＭＳ Ｐゴシック" panose="020B0600070205080204" pitchFamily="50" charset="-128"/>
                <a:ea typeface="ＭＳ Ｐゴシック" panose="020B0600070205080204" pitchFamily="50" charset="-128"/>
              </a:rPr>
              <a:t>を用いたバイオパニングが可能でありました。</a:t>
            </a:r>
            <a:endParaRPr lang="en-US" altLang="ja-JP" dirty="0">
              <a:solidFill>
                <a:schemeClr val="tx1">
                  <a:lumMod val="85000"/>
                  <a:lumOff val="15000"/>
                </a:schemeClr>
              </a:solidFill>
              <a:latin typeface="ＭＳ Ｐゴシック" panose="020B0600070205080204" pitchFamily="50" charset="-128"/>
              <a:ea typeface="ＭＳ Ｐゴシック" panose="020B0600070205080204" pitchFamily="50" charset="-128"/>
            </a:endParaRPr>
          </a:p>
          <a:p>
            <a:r>
              <a:rPr lang="ja-JP" altLang="en-US" dirty="0">
                <a:solidFill>
                  <a:schemeClr val="tx1">
                    <a:lumMod val="85000"/>
                    <a:lumOff val="15000"/>
                  </a:schemeClr>
                </a:solidFill>
                <a:latin typeface="ＭＳ Ｐゴシック" panose="020B0600070205080204" pitchFamily="50" charset="-128"/>
                <a:ea typeface="ＭＳ Ｐゴシック" panose="020B0600070205080204" pitchFamily="50" charset="-128"/>
              </a:rPr>
              <a:t>バイオパニングの結果、モデル抗原</a:t>
            </a:r>
            <a:r>
              <a:rPr lang="en-US" altLang="ja-JP" dirty="0">
                <a:solidFill>
                  <a:schemeClr val="tx1">
                    <a:lumMod val="85000"/>
                    <a:lumOff val="15000"/>
                  </a:schemeClr>
                </a:solidFill>
                <a:latin typeface="ＭＳ Ｐゴシック" panose="020B0600070205080204" pitchFamily="50" charset="-128"/>
                <a:ea typeface="ＭＳ Ｐゴシック" panose="020B0600070205080204" pitchFamily="50" charset="-128"/>
              </a:rPr>
              <a:t>(RNase A)</a:t>
            </a:r>
            <a:r>
              <a:rPr lang="ja-JP" altLang="en-US" dirty="0">
                <a:solidFill>
                  <a:schemeClr val="tx1">
                    <a:lumMod val="85000"/>
                    <a:lumOff val="15000"/>
                  </a:schemeClr>
                </a:solidFill>
                <a:latin typeface="ＭＳ Ｐゴシック" panose="020B0600070205080204" pitchFamily="50" charset="-128"/>
                <a:ea typeface="ＭＳ Ｐゴシック" panose="020B0600070205080204" pitchFamily="50" charset="-128"/>
              </a:rPr>
              <a:t>に対する 抗原結合シグナルを検出できました。</a:t>
            </a:r>
            <a:endParaRPr lang="en-US" altLang="ja-JP" dirty="0">
              <a:solidFill>
                <a:schemeClr val="tx1">
                  <a:lumMod val="85000"/>
                  <a:lumOff val="15000"/>
                </a:schemeClr>
              </a:solidFill>
              <a:latin typeface="ＭＳ Ｐゴシック" panose="020B0600070205080204" pitchFamily="50" charset="-128"/>
              <a:ea typeface="ＭＳ Ｐゴシック" panose="020B0600070205080204" pitchFamily="50" charset="-128"/>
            </a:endParaRPr>
          </a:p>
          <a:p>
            <a:endParaRPr lang="en-US" altLang="ja-JP" dirty="0">
              <a:solidFill>
                <a:schemeClr val="tx1">
                  <a:lumMod val="85000"/>
                  <a:lumOff val="15000"/>
                </a:schemeClr>
              </a:solidFill>
              <a:latin typeface="ＭＳ Ｐゴシック" panose="020B0600070205080204" pitchFamily="50" charset="-128"/>
              <a:ea typeface="ＭＳ Ｐゴシック" panose="020B0600070205080204" pitchFamily="50" charset="-128"/>
            </a:endParaRPr>
          </a:p>
          <a:p>
            <a:r>
              <a:rPr lang="ja-JP" altLang="en-US" dirty="0">
                <a:solidFill>
                  <a:schemeClr val="tx1">
                    <a:lumMod val="85000"/>
                    <a:lumOff val="15000"/>
                  </a:schemeClr>
                </a:solidFill>
                <a:latin typeface="ＭＳ Ｐゴシック" panose="020B0600070205080204" pitchFamily="50" charset="-128"/>
                <a:ea typeface="ＭＳ Ｐゴシック" panose="020B0600070205080204" pitchFamily="50" charset="-128"/>
              </a:rPr>
              <a:t>今後の方針は以下の通りです。</a:t>
            </a:r>
            <a:endParaRPr lang="en-US" altLang="ja-JP" dirty="0">
              <a:solidFill>
                <a:schemeClr val="tx1">
                  <a:lumMod val="85000"/>
                  <a:lumOff val="15000"/>
                </a:schemeClr>
              </a:solidFill>
              <a:latin typeface="ＭＳ Ｐゴシック" panose="020B0600070205080204" pitchFamily="50" charset="-128"/>
              <a:ea typeface="ＭＳ Ｐゴシック" panose="020B0600070205080204" pitchFamily="50" charset="-128"/>
            </a:endParaRPr>
          </a:p>
          <a:p>
            <a:r>
              <a:rPr lang="ja-JP" altLang="en-US" dirty="0">
                <a:solidFill>
                  <a:schemeClr val="tx1">
                    <a:lumMod val="85000"/>
                    <a:lumOff val="15000"/>
                  </a:schemeClr>
                </a:solidFill>
                <a:latin typeface="ＭＳ Ｐゴシック" panose="020B0600070205080204" pitchFamily="50" charset="-128"/>
                <a:ea typeface="ＭＳ Ｐゴシック" panose="020B0600070205080204" pitchFamily="50" charset="-128"/>
              </a:rPr>
              <a:t>ご清聴ありがとうございました。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16157897-5E46-40D4-B7F3-3FEC52FA127A}" type="slidenum">
              <a:rPr kumimoji="1" lang="ja-JP" altLang="en-US" smtClean="0"/>
              <a:t>10</a:t>
            </a:fld>
            <a:endParaRPr kumimoji="1" lang="ja-JP" altLang="en-US"/>
          </a:p>
        </p:txBody>
      </p:sp>
    </p:spTree>
    <p:extLst>
      <p:ext uri="{BB962C8B-B14F-4D97-AF65-F5344CB8AC3E}">
        <p14:creationId xmlns:p14="http://schemas.microsoft.com/office/powerpoint/2010/main" val="1861254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本研究を進めるにあたりご協力いただいたアークリソース株式会社のみやざき・のぶお様、きよせ・のりひこ様、デンカ株式会社のいなの・こういち様、おがさわら・しんや様に厚く御礼申し上げます。</a:t>
            </a:r>
            <a:endParaRPr kumimoji="1" lang="en-US" altLang="ja-JP" dirty="0"/>
          </a:p>
          <a:p>
            <a:r>
              <a:rPr kumimoji="1" lang="ja-JP" altLang="en-US" dirty="0"/>
              <a:t>以上で発表を終わります。ありがとうございました。</a:t>
            </a:r>
          </a:p>
        </p:txBody>
      </p:sp>
      <p:sp>
        <p:nvSpPr>
          <p:cNvPr id="4" name="スライド番号プレースホルダー 3"/>
          <p:cNvSpPr>
            <a:spLocks noGrp="1"/>
          </p:cNvSpPr>
          <p:nvPr>
            <p:ph type="sldNum" sz="quarter" idx="5"/>
          </p:nvPr>
        </p:nvSpPr>
        <p:spPr/>
        <p:txBody>
          <a:bodyPr/>
          <a:lstStyle/>
          <a:p>
            <a:fld id="{16157897-5E46-40D4-B7F3-3FEC52FA127A}" type="slidenum">
              <a:rPr kumimoji="1" lang="ja-JP" altLang="en-US" smtClean="0"/>
              <a:t>11</a:t>
            </a:fld>
            <a:endParaRPr kumimoji="1" lang="ja-JP" altLang="en-US"/>
          </a:p>
        </p:txBody>
      </p:sp>
    </p:spTree>
    <p:extLst>
      <p:ext uri="{BB962C8B-B14F-4D97-AF65-F5344CB8AC3E}">
        <p14:creationId xmlns:p14="http://schemas.microsoft.com/office/powerpoint/2010/main" val="3521379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6157897-5E46-40D4-B7F3-3FEC52FA127A}" type="slidenum">
              <a:rPr kumimoji="1" lang="ja-JP" altLang="en-US" smtClean="0"/>
              <a:t>12</a:t>
            </a:fld>
            <a:endParaRPr kumimoji="1" lang="ja-JP" altLang="en-US"/>
          </a:p>
        </p:txBody>
      </p:sp>
    </p:spTree>
    <p:extLst>
      <p:ext uri="{BB962C8B-B14F-4D97-AF65-F5344CB8AC3E}">
        <p14:creationId xmlns:p14="http://schemas.microsoft.com/office/powerpoint/2010/main" val="3102604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6157897-5E46-40D4-B7F3-3FEC52FA127A}" type="slidenum">
              <a:rPr kumimoji="1" lang="ja-JP" altLang="en-US" smtClean="0"/>
              <a:t>13</a:t>
            </a:fld>
            <a:endParaRPr kumimoji="1" lang="ja-JP" altLang="en-US"/>
          </a:p>
        </p:txBody>
      </p:sp>
    </p:spTree>
    <p:extLst>
      <p:ext uri="{BB962C8B-B14F-4D97-AF65-F5344CB8AC3E}">
        <p14:creationId xmlns:p14="http://schemas.microsoft.com/office/powerpoint/2010/main" val="1304699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6157897-5E46-40D4-B7F3-3FEC52FA127A}" type="slidenum">
              <a:rPr kumimoji="1" lang="ja-JP" altLang="en-US" smtClean="0"/>
              <a:t>14</a:t>
            </a:fld>
            <a:endParaRPr kumimoji="1" lang="ja-JP" altLang="en-US"/>
          </a:p>
        </p:txBody>
      </p:sp>
    </p:spTree>
    <p:extLst>
      <p:ext uri="{BB962C8B-B14F-4D97-AF65-F5344CB8AC3E}">
        <p14:creationId xmlns:p14="http://schemas.microsoft.com/office/powerpoint/2010/main" val="863152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6157897-5E46-40D4-B7F3-3FEC52FA127A}" type="slidenum">
              <a:rPr kumimoji="1" lang="ja-JP" altLang="en-US" smtClean="0"/>
              <a:t>15</a:t>
            </a:fld>
            <a:endParaRPr kumimoji="1" lang="ja-JP" altLang="en-US"/>
          </a:p>
        </p:txBody>
      </p:sp>
    </p:spTree>
    <p:extLst>
      <p:ext uri="{BB962C8B-B14F-4D97-AF65-F5344CB8AC3E}">
        <p14:creationId xmlns:p14="http://schemas.microsoft.com/office/powerpoint/2010/main" val="4157412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6157897-5E46-40D4-B7F3-3FEC52FA127A}" type="slidenum">
              <a:rPr kumimoji="1" lang="ja-JP" altLang="en-US" smtClean="0"/>
              <a:t>16</a:t>
            </a:fld>
            <a:endParaRPr kumimoji="1" lang="ja-JP" altLang="en-US"/>
          </a:p>
        </p:txBody>
      </p:sp>
    </p:spTree>
    <p:extLst>
      <p:ext uri="{BB962C8B-B14F-4D97-AF65-F5344CB8AC3E}">
        <p14:creationId xmlns:p14="http://schemas.microsoft.com/office/powerpoint/2010/main" val="2420688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6157897-5E46-40D4-B7F3-3FEC52FA127A}" type="slidenum">
              <a:rPr kumimoji="1" lang="ja-JP" altLang="en-US" smtClean="0"/>
              <a:t>17</a:t>
            </a:fld>
            <a:endParaRPr kumimoji="1" lang="ja-JP" altLang="en-US"/>
          </a:p>
        </p:txBody>
      </p:sp>
    </p:spTree>
    <p:extLst>
      <p:ext uri="{BB962C8B-B14F-4D97-AF65-F5344CB8AC3E}">
        <p14:creationId xmlns:p14="http://schemas.microsoft.com/office/powerpoint/2010/main" val="2224541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抗原濃度を上げるため、</a:t>
            </a:r>
            <a:r>
              <a:rPr kumimoji="1" lang="en-US" altLang="ja-JP" dirty="0"/>
              <a:t>MLVs</a:t>
            </a:r>
            <a:r>
              <a:rPr kumimoji="1" lang="ja-JP" altLang="en-US" dirty="0"/>
              <a:t>とグルタルアルデヒドとの反応率を上げる必要があります。</a:t>
            </a:r>
            <a:endParaRPr kumimoji="1" lang="en-US" altLang="ja-JP" dirty="0"/>
          </a:p>
          <a:p>
            <a:r>
              <a:rPr kumimoji="1" lang="ja-JP" altLang="en-US" dirty="0"/>
              <a:t>そのためにアミノ基を含むリン脂質</a:t>
            </a:r>
            <a:r>
              <a:rPr kumimoji="1" lang="en-US" altLang="ja-JP" dirty="0"/>
              <a:t>(</a:t>
            </a:r>
            <a:r>
              <a:rPr kumimoji="1" lang="ja-JP" altLang="en-US" dirty="0"/>
              <a:t>ホスファチジルエタノールアミン：</a:t>
            </a:r>
            <a:r>
              <a:rPr kumimoji="1" lang="en-US" altLang="ja-JP" dirty="0"/>
              <a:t>PE)</a:t>
            </a:r>
            <a:r>
              <a:rPr kumimoji="1" lang="ja-JP" altLang="en-US" dirty="0"/>
              <a:t>の含量を</a:t>
            </a:r>
            <a:r>
              <a:rPr kumimoji="1" lang="en-US" altLang="ja-JP" dirty="0"/>
              <a:t>5</a:t>
            </a:r>
            <a:r>
              <a:rPr kumimoji="1" lang="ja-JP" altLang="en-US" dirty="0"/>
              <a:t>倍、</a:t>
            </a:r>
            <a:r>
              <a:rPr kumimoji="1" lang="en-US" altLang="ja-JP" dirty="0"/>
              <a:t>10</a:t>
            </a:r>
            <a:r>
              <a:rPr kumimoji="1" lang="ja-JP" altLang="en-US" dirty="0"/>
              <a:t>倍に増やしました。</a:t>
            </a:r>
            <a:endParaRPr kumimoji="1" lang="en-US" altLang="ja-JP" dirty="0"/>
          </a:p>
          <a:p>
            <a:r>
              <a:rPr kumimoji="1" lang="ja-JP" altLang="en-US" dirty="0"/>
              <a:t>その結果、</a:t>
            </a:r>
            <a:r>
              <a:rPr kumimoji="1" lang="en-US" altLang="ja-JP" dirty="0"/>
              <a:t>5</a:t>
            </a:r>
            <a:r>
              <a:rPr kumimoji="1" lang="ja-JP" altLang="en-US" dirty="0"/>
              <a:t>倍に増やした組成のものが従来法の</a:t>
            </a:r>
            <a:r>
              <a:rPr kumimoji="1" lang="en-US" altLang="ja-JP" dirty="0"/>
              <a:t>Ag-MLVs</a:t>
            </a:r>
            <a:r>
              <a:rPr kumimoji="1" lang="ja-JP" altLang="en-US" dirty="0"/>
              <a:t>と同様の</a:t>
            </a:r>
            <a:r>
              <a:rPr kumimoji="1" lang="en-US" altLang="ja-JP" dirty="0"/>
              <a:t>Protein/DPPC</a:t>
            </a:r>
            <a:r>
              <a:rPr kumimoji="1" lang="ja-JP" altLang="en-US" dirty="0"/>
              <a:t>値を示し、</a:t>
            </a:r>
            <a:endParaRPr kumimoji="1" lang="en-US" altLang="ja-JP" dirty="0"/>
          </a:p>
          <a:p>
            <a:r>
              <a:rPr kumimoji="1" lang="en-US" altLang="ja-JP" dirty="0"/>
              <a:t>MLVs</a:t>
            </a:r>
            <a:r>
              <a:rPr kumimoji="1" lang="ja-JP" altLang="en-US" dirty="0"/>
              <a:t>の組成を</a:t>
            </a:r>
            <a:r>
              <a:rPr kumimoji="1" lang="en-US" altLang="ja-JP" dirty="0"/>
              <a:t>5</a:t>
            </a:r>
            <a:r>
              <a:rPr kumimoji="1" lang="ja-JP" altLang="en-US" dirty="0"/>
              <a:t>倍量の</a:t>
            </a:r>
            <a:r>
              <a:rPr kumimoji="1" lang="en-US" altLang="ja-JP" dirty="0"/>
              <a:t>2.5 µmol</a:t>
            </a:r>
            <a:r>
              <a:rPr kumimoji="1" lang="ja-JP" altLang="en-US" dirty="0"/>
              <a:t>と決定しました。</a:t>
            </a:r>
            <a:endParaRPr kumimoji="1" lang="en-US" altLang="ja-JP" dirty="0"/>
          </a:p>
          <a:p>
            <a:r>
              <a:rPr kumimoji="1" lang="ja-JP" altLang="en-US" dirty="0"/>
              <a:t>続いて、</a:t>
            </a:r>
            <a:r>
              <a:rPr kumimoji="1" lang="en-US" altLang="ja-JP" dirty="0"/>
              <a:t>GA0.8%,</a:t>
            </a:r>
            <a:r>
              <a:rPr kumimoji="1" lang="ja-JP" altLang="en-US" dirty="0"/>
              <a:t> </a:t>
            </a:r>
            <a:r>
              <a:rPr kumimoji="1" lang="en-US" altLang="ja-JP" dirty="0"/>
              <a:t>PE2.5µmol</a:t>
            </a:r>
            <a:r>
              <a:rPr kumimoji="1" lang="ja-JP" altLang="en-US" dirty="0"/>
              <a:t>の条件で</a:t>
            </a:r>
            <a:r>
              <a:rPr kumimoji="1" lang="en-US" altLang="ja-JP" dirty="0"/>
              <a:t>3</a:t>
            </a:r>
            <a:r>
              <a:rPr kumimoji="1" lang="ja-JP" altLang="en-US" dirty="0"/>
              <a:t>種類の抗原タンパクを固定化したところ再現性良く調製できることが明らかとなりました。</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16157897-5E46-40D4-B7F3-3FEC52FA127A}" type="slidenum">
              <a:rPr kumimoji="1" lang="ja-JP" altLang="en-US" smtClean="0"/>
              <a:t>18</a:t>
            </a:fld>
            <a:endParaRPr kumimoji="1" lang="ja-JP" altLang="en-US"/>
          </a:p>
        </p:txBody>
      </p:sp>
    </p:spTree>
    <p:extLst>
      <p:ext uri="{BB962C8B-B14F-4D97-AF65-F5344CB8AC3E}">
        <p14:creationId xmlns:p14="http://schemas.microsoft.com/office/powerpoint/2010/main" val="103214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多様な種類の抗体を提示したファージライブラリから、任意の抗体をスクリーニングする方法のひとつとしてバイオパニングがあります。</a:t>
            </a:r>
            <a:endParaRPr kumimoji="1" lang="en-US" altLang="ja-JP" dirty="0"/>
          </a:p>
          <a:p>
            <a:r>
              <a:rPr kumimoji="1" lang="ja-JP" altLang="en-US" dirty="0"/>
              <a:t>バイオパニングは担体に固定化された抗原に反応する抗体が結合し、特異抗体をスクリーニングする方法です。</a:t>
            </a:r>
            <a:endParaRPr kumimoji="1" lang="en-US" altLang="ja-JP" dirty="0"/>
          </a:p>
          <a:p>
            <a:r>
              <a:rPr kumimoji="1" lang="ja-JP" altLang="en-US" dirty="0"/>
              <a:t>これまでの研究で、抗原を固定化する担体として多重膜リポソーム</a:t>
            </a:r>
            <a:r>
              <a:rPr kumimoji="1" lang="en-US" altLang="ja-JP" dirty="0"/>
              <a:t>(MLVs)</a:t>
            </a:r>
            <a:r>
              <a:rPr kumimoji="1" lang="ja-JP" altLang="en-US" dirty="0"/>
              <a:t>が有効であることが明らかにされています。</a:t>
            </a:r>
            <a:endParaRPr kumimoji="1" lang="en-US" altLang="ja-JP" dirty="0"/>
          </a:p>
          <a:p>
            <a:r>
              <a:rPr kumimoji="1" lang="en-US" altLang="ja-JP" dirty="0"/>
              <a:t>MLVs</a:t>
            </a:r>
            <a:r>
              <a:rPr kumimoji="1" lang="ja-JP" altLang="en-US" dirty="0"/>
              <a:t>は脂質二分子膜の自発的な膜形成によって生じる微粒子で、フォスファチジルコリンを主成分とします。</a:t>
            </a:r>
            <a:endParaRPr kumimoji="1" lang="en-US" altLang="ja-JP" dirty="0"/>
          </a:p>
          <a:p>
            <a:r>
              <a:rPr kumimoji="1" lang="ja-JP" altLang="en-US" dirty="0"/>
              <a:t>バイオパニングで</a:t>
            </a:r>
            <a:r>
              <a:rPr kumimoji="1" lang="en-US" altLang="ja-JP" dirty="0"/>
              <a:t>MLVs</a:t>
            </a:r>
            <a:r>
              <a:rPr kumimoji="1" lang="ja-JP" altLang="en-US" dirty="0"/>
              <a:t>を使用するメリットとして、遠心分離による回収が可能であること、ファージの非特異吸着が少ないこと、反応に関わる比表面積が大きいことが挙げられます。</a:t>
            </a:r>
            <a:endParaRPr kumimoji="1" lang="en-US" altLang="ja-JP" dirty="0"/>
          </a:p>
          <a:p>
            <a:r>
              <a:rPr kumimoji="1" lang="ja-JP" altLang="en-US" dirty="0"/>
              <a:t>先行研究では、</a:t>
            </a:r>
            <a:r>
              <a:rPr kumimoji="1" lang="en-US" altLang="ja-JP" dirty="0"/>
              <a:t>MLVs</a:t>
            </a:r>
            <a:r>
              <a:rPr kumimoji="1" lang="ja-JP" altLang="en-US" dirty="0"/>
              <a:t>を用いたバイオパニングで様々な抗体のスクリーニングに成功していますが、</a:t>
            </a:r>
            <a:r>
              <a:rPr kumimoji="1" lang="en-US" altLang="ja-JP" dirty="0"/>
              <a:t>MLVs</a:t>
            </a:r>
            <a:r>
              <a:rPr kumimoji="1" lang="ja-JP" altLang="en-US" dirty="0"/>
              <a:t>に抗原を固定化する際の収率が低かったり、ばらつきがあったりすることが課題となっています。これらの課題はバイオパニングにおける抗体スクリーニングの不安定化につながると考えられます。</a:t>
            </a:r>
            <a:endParaRPr kumimoji="1" lang="en-US" altLang="ja-JP" dirty="0"/>
          </a:p>
        </p:txBody>
      </p:sp>
      <p:sp>
        <p:nvSpPr>
          <p:cNvPr id="4" name="スライド番号プレースホルダー 3"/>
          <p:cNvSpPr>
            <a:spLocks noGrp="1"/>
          </p:cNvSpPr>
          <p:nvPr>
            <p:ph type="sldNum" sz="quarter" idx="5"/>
          </p:nvPr>
        </p:nvSpPr>
        <p:spPr/>
        <p:txBody>
          <a:bodyPr/>
          <a:lstStyle/>
          <a:p>
            <a:fld id="{16157897-5E46-40D4-B7F3-3FEC52FA127A}" type="slidenum">
              <a:rPr kumimoji="1" lang="ja-JP" altLang="en-US" smtClean="0"/>
              <a:t>2</a:t>
            </a:fld>
            <a:endParaRPr kumimoji="1" lang="ja-JP" altLang="en-US"/>
          </a:p>
        </p:txBody>
      </p:sp>
    </p:spTree>
    <p:extLst>
      <p:ext uri="{BB962C8B-B14F-4D97-AF65-F5344CB8AC3E}">
        <p14:creationId xmlns:p14="http://schemas.microsoft.com/office/powerpoint/2010/main" val="1942172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MLVs</a:t>
            </a:r>
            <a:r>
              <a:rPr kumimoji="1" lang="ja-JP" altLang="en-US" dirty="0"/>
              <a:t>に抗原を固定化した抗原結合</a:t>
            </a:r>
            <a:r>
              <a:rPr kumimoji="1" lang="en-US" altLang="ja-JP" dirty="0"/>
              <a:t>MLVs(Ag-MLVs)</a:t>
            </a:r>
            <a:r>
              <a:rPr kumimoji="1" lang="ja-JP" altLang="en-US" dirty="0"/>
              <a:t>の調製は、</a:t>
            </a:r>
            <a:r>
              <a:rPr kumimoji="1" lang="en-US" altLang="ja-JP" dirty="0"/>
              <a:t>MLVs</a:t>
            </a:r>
            <a:r>
              <a:rPr kumimoji="1" lang="ja-JP" altLang="en-US" dirty="0"/>
              <a:t>と抗原に存在する官能基を連結するためのカップリング反応によって達成されます。</a:t>
            </a:r>
            <a:endParaRPr kumimoji="1" lang="en-US" altLang="ja-JP" dirty="0"/>
          </a:p>
          <a:p>
            <a:r>
              <a:rPr kumimoji="1" lang="ja-JP" altLang="en-US" dirty="0"/>
              <a:t>先行研究では、マレイミド基が導入された</a:t>
            </a:r>
            <a:r>
              <a:rPr kumimoji="1" lang="en-US" altLang="ja-JP" dirty="0"/>
              <a:t>MLVs</a:t>
            </a:r>
            <a:r>
              <a:rPr kumimoji="1" lang="ja-JP" altLang="en-US" dirty="0"/>
              <a:t>に対して、抗原には新たにチオール基を付与し、マレイミドチオールカップリングで固定化を行っていました。</a:t>
            </a:r>
            <a:endParaRPr kumimoji="1" lang="en-US" altLang="ja-JP" dirty="0"/>
          </a:p>
          <a:p>
            <a:r>
              <a:rPr kumimoji="1" lang="ja-JP" altLang="en-US" dirty="0"/>
              <a:t>この反応では表面のマレイミド基が経時的に加水分解することから、反応収率の低下が懸念されています。</a:t>
            </a:r>
            <a:endParaRPr kumimoji="1" lang="en-US" altLang="ja-JP" dirty="0"/>
          </a:p>
          <a:p>
            <a:r>
              <a:rPr kumimoji="1" lang="ja-JP" altLang="en-US" dirty="0"/>
              <a:t>そこで、本研究ではマレイミド基を使用しない固定化方法として、グルタルアルデヒドを用いたアミンカップリングによる方法を検討しました。</a:t>
            </a:r>
            <a:endParaRPr kumimoji="1" lang="en-US" altLang="ja-JP" dirty="0"/>
          </a:p>
          <a:p>
            <a:r>
              <a:rPr kumimoji="1" lang="ja-JP" altLang="en-US" dirty="0"/>
              <a:t>アミノ基を有するリン脂質であるホスファチジルエタノールアミン</a:t>
            </a:r>
            <a:r>
              <a:rPr kumimoji="1" lang="en-US" altLang="ja-JP" dirty="0"/>
              <a:t>(PE)</a:t>
            </a:r>
            <a:r>
              <a:rPr kumimoji="1" lang="ja-JP" altLang="en-US" dirty="0"/>
              <a:t>を用いて</a:t>
            </a:r>
            <a:r>
              <a:rPr kumimoji="1" lang="en-US" altLang="ja-JP" dirty="0"/>
              <a:t>MLVs</a:t>
            </a:r>
            <a:r>
              <a:rPr kumimoji="1" lang="ja-JP" altLang="en-US" dirty="0"/>
              <a:t>を調製し、そのアミノ基と抗原のアミノ基をグルタルアルデヒドで架橋します。</a:t>
            </a:r>
            <a:endParaRPr kumimoji="1" lang="en-US" altLang="ja-JP" dirty="0"/>
          </a:p>
          <a:p>
            <a:r>
              <a:rPr kumimoji="1" lang="ja-JP" altLang="en-US" dirty="0"/>
              <a:t>この方法ではマレイミド基を使わないため加水分解の心配が少なく、課題の改善が期待されます。</a:t>
            </a:r>
            <a:endParaRPr kumimoji="1" lang="en-US" altLang="ja-JP" dirty="0"/>
          </a:p>
        </p:txBody>
      </p:sp>
      <p:sp>
        <p:nvSpPr>
          <p:cNvPr id="4" name="スライド番号プレースホルダー 3"/>
          <p:cNvSpPr>
            <a:spLocks noGrp="1"/>
          </p:cNvSpPr>
          <p:nvPr>
            <p:ph type="sldNum" sz="quarter" idx="5"/>
          </p:nvPr>
        </p:nvSpPr>
        <p:spPr/>
        <p:txBody>
          <a:bodyPr/>
          <a:lstStyle/>
          <a:p>
            <a:fld id="{16157897-5E46-40D4-B7F3-3FEC52FA127A}" type="slidenum">
              <a:rPr kumimoji="1" lang="ja-JP" altLang="en-US" smtClean="0"/>
              <a:t>3</a:t>
            </a:fld>
            <a:endParaRPr kumimoji="1" lang="ja-JP" altLang="en-US"/>
          </a:p>
        </p:txBody>
      </p:sp>
    </p:spTree>
    <p:extLst>
      <p:ext uri="{BB962C8B-B14F-4D97-AF65-F5344CB8AC3E}">
        <p14:creationId xmlns:p14="http://schemas.microsoft.com/office/powerpoint/2010/main" val="491593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本研究の目的は、マレイミド基を使用しない</a:t>
            </a:r>
            <a:r>
              <a:rPr kumimoji="1" lang="en-US" altLang="ja-JP" dirty="0"/>
              <a:t>Ag-MLVs</a:t>
            </a:r>
            <a:r>
              <a:rPr kumimoji="1" lang="ja-JP" altLang="en-US" dirty="0"/>
              <a:t>の調製方法の確立およびバイオパニングへの応用です。</a:t>
            </a:r>
            <a:endParaRPr kumimoji="1" lang="en-US" altLang="ja-JP" dirty="0"/>
          </a:p>
          <a:p>
            <a:r>
              <a:rPr kumimoji="1" lang="ja-JP" altLang="en-US" dirty="0"/>
              <a:t>まず初めにグルタルアルデヒドを用いた</a:t>
            </a:r>
            <a:r>
              <a:rPr kumimoji="1" lang="en-US" altLang="ja-JP" dirty="0"/>
              <a:t>Ag-MLVs</a:t>
            </a:r>
            <a:r>
              <a:rPr kumimoji="1" lang="ja-JP" altLang="en-US" dirty="0"/>
              <a:t>の調製方法の検討を行いました。</a:t>
            </a:r>
            <a:endParaRPr kumimoji="1" lang="en-US" altLang="ja-JP" dirty="0"/>
          </a:p>
          <a:p>
            <a:r>
              <a:rPr kumimoji="1" lang="ja-JP" altLang="en-US" dirty="0"/>
              <a:t>その後、調製した</a:t>
            </a:r>
            <a:r>
              <a:rPr kumimoji="1" lang="en-US" altLang="ja-JP" dirty="0"/>
              <a:t>Ag-MLVs</a:t>
            </a:r>
            <a:r>
              <a:rPr kumimoji="1" lang="ja-JP" altLang="en-US" dirty="0"/>
              <a:t>がバイオパニングで利用できるか検討しました。</a:t>
            </a:r>
            <a:endParaRPr kumimoji="1" lang="en-US" altLang="ja-JP" dirty="0"/>
          </a:p>
        </p:txBody>
      </p:sp>
      <p:sp>
        <p:nvSpPr>
          <p:cNvPr id="4" name="スライド番号プレースホルダー 3"/>
          <p:cNvSpPr>
            <a:spLocks noGrp="1"/>
          </p:cNvSpPr>
          <p:nvPr>
            <p:ph type="sldNum" sz="quarter" idx="5"/>
          </p:nvPr>
        </p:nvSpPr>
        <p:spPr/>
        <p:txBody>
          <a:bodyPr/>
          <a:lstStyle/>
          <a:p>
            <a:fld id="{16157897-5E46-40D4-B7F3-3FEC52FA127A}" type="slidenum">
              <a:rPr kumimoji="1" lang="ja-JP" altLang="en-US" smtClean="0"/>
              <a:t>4</a:t>
            </a:fld>
            <a:endParaRPr kumimoji="1" lang="ja-JP" altLang="en-US"/>
          </a:p>
        </p:txBody>
      </p:sp>
    </p:spTree>
    <p:extLst>
      <p:ext uri="{BB962C8B-B14F-4D97-AF65-F5344CB8AC3E}">
        <p14:creationId xmlns:p14="http://schemas.microsoft.com/office/powerpoint/2010/main" val="733140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まず初めに、グルタルアルデヒドを用いた</a:t>
            </a:r>
            <a:r>
              <a:rPr kumimoji="1" lang="en-US" altLang="ja-JP" dirty="0"/>
              <a:t>Ag-MLVs</a:t>
            </a:r>
            <a:r>
              <a:rPr kumimoji="1" lang="ja-JP" altLang="en-US" dirty="0"/>
              <a:t>の調製方法の検討を行いました。</a:t>
            </a:r>
            <a:endParaRPr kumimoji="1" lang="en-US" altLang="ja-JP" dirty="0"/>
          </a:p>
          <a:p>
            <a:r>
              <a:rPr kumimoji="1" lang="ja-JP" altLang="en-US" dirty="0"/>
              <a:t>先行研究における従来法では、</a:t>
            </a:r>
            <a:r>
              <a:rPr kumimoji="1" lang="en-US" altLang="ja-JP" dirty="0"/>
              <a:t>MLVs</a:t>
            </a:r>
            <a:r>
              <a:rPr kumimoji="1" lang="ja-JP" altLang="en-US" dirty="0"/>
              <a:t>とチオール化した抗原溶液をワンステップで混合して</a:t>
            </a:r>
            <a:r>
              <a:rPr kumimoji="1" lang="en-US" altLang="ja-JP" dirty="0"/>
              <a:t>Ag-MLVs</a:t>
            </a:r>
            <a:r>
              <a:rPr kumimoji="1" lang="ja-JP" altLang="en-US" dirty="0"/>
              <a:t>を調製していました。</a:t>
            </a:r>
            <a:endParaRPr kumimoji="1" lang="en-US" altLang="ja-JP" dirty="0"/>
          </a:p>
          <a:p>
            <a:r>
              <a:rPr kumimoji="1" lang="ja-JP" altLang="en-US" dirty="0"/>
              <a:t>そこで従来法に倣い、本研究で検討する</a:t>
            </a:r>
            <a:r>
              <a:rPr kumimoji="1" lang="en-US" altLang="ja-JP" dirty="0"/>
              <a:t>GA</a:t>
            </a:r>
            <a:r>
              <a:rPr kumimoji="1" lang="ja-JP" altLang="en-US" dirty="0"/>
              <a:t>法においても</a:t>
            </a:r>
            <a:r>
              <a:rPr kumimoji="1" lang="en-US" altLang="ja-JP" dirty="0"/>
              <a:t>MLVs</a:t>
            </a:r>
            <a:r>
              <a:rPr kumimoji="1" lang="ja-JP" altLang="en-US" dirty="0"/>
              <a:t>に抗原溶液・グルタルアルデヒドを添加しワンステップで反応を行いました。</a:t>
            </a:r>
            <a:endParaRPr kumimoji="1" lang="en-US" altLang="ja-JP" dirty="0"/>
          </a:p>
          <a:p>
            <a:r>
              <a:rPr kumimoji="1" lang="ja-JP" altLang="en-US" dirty="0"/>
              <a:t>しかし、この反応では抗原と</a:t>
            </a:r>
            <a:r>
              <a:rPr kumimoji="1" lang="en-US" altLang="ja-JP" dirty="0"/>
              <a:t>MLVs</a:t>
            </a:r>
            <a:r>
              <a:rPr kumimoji="1" lang="ja-JP" altLang="en-US" dirty="0"/>
              <a:t>が過度に反応してしまい凝集体として回収されるため、バイオパニングへの利用が困難でした。</a:t>
            </a:r>
            <a:endParaRPr kumimoji="1" lang="en-US" altLang="ja-JP" dirty="0"/>
          </a:p>
        </p:txBody>
      </p:sp>
      <p:sp>
        <p:nvSpPr>
          <p:cNvPr id="4" name="スライド番号プレースホルダー 3"/>
          <p:cNvSpPr>
            <a:spLocks noGrp="1"/>
          </p:cNvSpPr>
          <p:nvPr>
            <p:ph type="sldNum" sz="quarter" idx="5"/>
          </p:nvPr>
        </p:nvSpPr>
        <p:spPr/>
        <p:txBody>
          <a:bodyPr/>
          <a:lstStyle/>
          <a:p>
            <a:fld id="{16157897-5E46-40D4-B7F3-3FEC52FA127A}" type="slidenum">
              <a:rPr kumimoji="1" lang="ja-JP" altLang="en-US" smtClean="0"/>
              <a:t>5</a:t>
            </a:fld>
            <a:endParaRPr kumimoji="1" lang="ja-JP" altLang="en-US"/>
          </a:p>
        </p:txBody>
      </p:sp>
    </p:spTree>
    <p:extLst>
      <p:ext uri="{BB962C8B-B14F-4D97-AF65-F5344CB8AC3E}">
        <p14:creationId xmlns:p14="http://schemas.microsoft.com/office/powerpoint/2010/main" val="1575168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そこで、</a:t>
            </a:r>
            <a:r>
              <a:rPr kumimoji="1" lang="en-US" altLang="ja-JP" dirty="0"/>
              <a:t>MLVs</a:t>
            </a:r>
            <a:r>
              <a:rPr kumimoji="1" lang="ja-JP" altLang="en-US" dirty="0"/>
              <a:t>にグルタルアルデヒドを加えて表面のアミノ基を活性化した後、洗浄を行って余分なグルタルアルデヒドを除去しました。</a:t>
            </a:r>
            <a:endParaRPr kumimoji="1" lang="en-US" altLang="ja-JP" dirty="0"/>
          </a:p>
          <a:p>
            <a:r>
              <a:rPr kumimoji="1" lang="ja-JP" altLang="en-US" dirty="0"/>
              <a:t>さらに、抗原溶液を加えてカップリングを行いました。</a:t>
            </a:r>
            <a:endParaRPr kumimoji="1" lang="en-US" altLang="ja-JP" dirty="0"/>
          </a:p>
          <a:p>
            <a:r>
              <a:rPr kumimoji="1" lang="ja-JP" altLang="en-US" dirty="0"/>
              <a:t>この反応方法では分散性の高い</a:t>
            </a:r>
            <a:r>
              <a:rPr kumimoji="1" lang="en-US" altLang="ja-JP" dirty="0"/>
              <a:t>Ag-MLVs</a:t>
            </a:r>
            <a:r>
              <a:rPr kumimoji="1" lang="ja-JP" altLang="en-US" dirty="0"/>
              <a:t>が得られ、グルタルアルデヒド濃度の上昇に従って固定化される抗原量も高くなりました。</a:t>
            </a:r>
            <a:endParaRPr kumimoji="1" lang="en-US" altLang="ja-JP" dirty="0"/>
          </a:p>
          <a:p>
            <a:r>
              <a:rPr kumimoji="1" lang="en-US" altLang="ja-JP" dirty="0"/>
              <a:t>0.8%</a:t>
            </a:r>
            <a:r>
              <a:rPr kumimoji="1" lang="ja-JP" altLang="en-US" dirty="0"/>
              <a:t>を超えると</a:t>
            </a:r>
            <a:r>
              <a:rPr kumimoji="1" lang="en-US" altLang="ja-JP" dirty="0"/>
              <a:t>MLVs</a:t>
            </a:r>
            <a:r>
              <a:rPr kumimoji="1" lang="ja-JP" altLang="en-US" dirty="0"/>
              <a:t>の凝集が生じたため、終濃度</a:t>
            </a:r>
            <a:r>
              <a:rPr kumimoji="1" lang="en-US" altLang="ja-JP" dirty="0"/>
              <a:t>0.8%</a:t>
            </a:r>
            <a:r>
              <a:rPr kumimoji="1" lang="ja-JP" altLang="en-US" dirty="0"/>
              <a:t>を最適としました。</a:t>
            </a:r>
            <a:endParaRPr kumimoji="1" lang="en-US" altLang="ja-JP" dirty="0"/>
          </a:p>
          <a:p>
            <a:r>
              <a:rPr kumimoji="1" lang="ja-JP" altLang="en-US" dirty="0"/>
              <a:t>一方で、</a:t>
            </a:r>
            <a:r>
              <a:rPr kumimoji="1" lang="en-US" altLang="ja-JP" dirty="0"/>
              <a:t>MLVs</a:t>
            </a:r>
            <a:r>
              <a:rPr kumimoji="1" lang="ja-JP" altLang="en-US" dirty="0"/>
              <a:t>上に固定化された抗原は従来の半分以下でした。</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16157897-5E46-40D4-B7F3-3FEC52FA127A}" type="slidenum">
              <a:rPr kumimoji="1" lang="ja-JP" altLang="en-US" smtClean="0"/>
              <a:t>6</a:t>
            </a:fld>
            <a:endParaRPr kumimoji="1" lang="ja-JP" altLang="en-US"/>
          </a:p>
        </p:txBody>
      </p:sp>
    </p:spTree>
    <p:extLst>
      <p:ext uri="{BB962C8B-B14F-4D97-AF65-F5344CB8AC3E}">
        <p14:creationId xmlns:p14="http://schemas.microsoft.com/office/powerpoint/2010/main" val="3033663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抗原濃度を上げるため、</a:t>
            </a:r>
            <a:r>
              <a:rPr kumimoji="1" lang="en-US" altLang="ja-JP" dirty="0"/>
              <a:t>MLVs</a:t>
            </a:r>
            <a:r>
              <a:rPr kumimoji="1" lang="ja-JP" altLang="en-US" dirty="0"/>
              <a:t>とグルタルアルデヒドとの反応率を上げる必要があります。</a:t>
            </a:r>
            <a:endParaRPr kumimoji="1" lang="en-US" altLang="ja-JP" dirty="0"/>
          </a:p>
          <a:p>
            <a:r>
              <a:rPr kumimoji="1" lang="ja-JP" altLang="en-US" dirty="0"/>
              <a:t>そのためにアミノ基を含むリン脂質</a:t>
            </a:r>
            <a:r>
              <a:rPr kumimoji="1" lang="en-US" altLang="ja-JP" dirty="0"/>
              <a:t>(</a:t>
            </a:r>
            <a:r>
              <a:rPr kumimoji="1" lang="ja-JP" altLang="en-US" dirty="0"/>
              <a:t>ホスファチジルエタノールアミン：</a:t>
            </a:r>
            <a:r>
              <a:rPr kumimoji="1" lang="en-US" altLang="ja-JP" dirty="0"/>
              <a:t>PE)</a:t>
            </a:r>
            <a:r>
              <a:rPr kumimoji="1" lang="ja-JP" altLang="en-US" dirty="0"/>
              <a:t>の含量を</a:t>
            </a:r>
            <a:r>
              <a:rPr kumimoji="1" lang="en-US" altLang="ja-JP" dirty="0"/>
              <a:t>0.5 µmol</a:t>
            </a:r>
            <a:r>
              <a:rPr kumimoji="1" lang="ja-JP" altLang="en-US" dirty="0"/>
              <a:t>から</a:t>
            </a:r>
            <a:r>
              <a:rPr kumimoji="1" lang="en-US" altLang="ja-JP" dirty="0"/>
              <a:t>2.5 µmol, 5.0 µmol</a:t>
            </a:r>
            <a:r>
              <a:rPr kumimoji="1" lang="ja-JP" altLang="en-US" dirty="0"/>
              <a:t>に増やしました。</a:t>
            </a:r>
            <a:endParaRPr kumimoji="1" lang="en-US" altLang="ja-JP" dirty="0"/>
          </a:p>
          <a:p>
            <a:r>
              <a:rPr kumimoji="1" lang="ja-JP" altLang="en-US" dirty="0"/>
              <a:t>その結果、</a:t>
            </a:r>
            <a:r>
              <a:rPr kumimoji="1" lang="en-US" altLang="ja-JP" dirty="0"/>
              <a:t>2.5 µmol</a:t>
            </a:r>
            <a:r>
              <a:rPr kumimoji="1" lang="ja-JP" altLang="en-US" dirty="0"/>
              <a:t>に増やした組成のものが従来法の</a:t>
            </a:r>
            <a:r>
              <a:rPr kumimoji="1" lang="en-US" altLang="ja-JP" dirty="0"/>
              <a:t>Ag-MLVs</a:t>
            </a:r>
            <a:r>
              <a:rPr kumimoji="1" lang="ja-JP" altLang="en-US" dirty="0"/>
              <a:t>と同様の</a:t>
            </a:r>
            <a:r>
              <a:rPr kumimoji="1" lang="en-US" altLang="ja-JP" dirty="0"/>
              <a:t>Protein/DPPC</a:t>
            </a:r>
            <a:r>
              <a:rPr kumimoji="1" lang="ja-JP" altLang="en-US" dirty="0"/>
              <a:t>値を示し、</a:t>
            </a:r>
            <a:endParaRPr kumimoji="1" lang="en-US" altLang="ja-JP" dirty="0"/>
          </a:p>
          <a:p>
            <a:r>
              <a:rPr kumimoji="1" lang="en-US" altLang="ja-JP" dirty="0"/>
              <a:t>MLVs</a:t>
            </a:r>
            <a:r>
              <a:rPr kumimoji="1" lang="ja-JP" altLang="en-US" dirty="0"/>
              <a:t>の組成を</a:t>
            </a:r>
            <a:r>
              <a:rPr kumimoji="1" lang="en-US" altLang="ja-JP" dirty="0"/>
              <a:t>2.5 µmol</a:t>
            </a:r>
            <a:r>
              <a:rPr kumimoji="1" lang="ja-JP" altLang="en-US" dirty="0"/>
              <a:t>と決定しました。</a:t>
            </a:r>
            <a:endParaRPr kumimoji="1" lang="en-US" altLang="ja-JP" dirty="0"/>
          </a:p>
          <a:p>
            <a:r>
              <a:rPr kumimoji="1" lang="ja-JP" altLang="en-US" dirty="0"/>
              <a:t>続いて、</a:t>
            </a:r>
            <a:r>
              <a:rPr kumimoji="1" lang="en-US" altLang="ja-JP" dirty="0"/>
              <a:t>GA0.8%,</a:t>
            </a:r>
            <a:r>
              <a:rPr kumimoji="1" lang="ja-JP" altLang="en-US" dirty="0"/>
              <a:t> </a:t>
            </a:r>
            <a:r>
              <a:rPr kumimoji="1" lang="en-US" altLang="ja-JP" dirty="0"/>
              <a:t>PE2.5µmol</a:t>
            </a:r>
            <a:r>
              <a:rPr kumimoji="1" lang="ja-JP" altLang="en-US" dirty="0"/>
              <a:t>の条件で</a:t>
            </a:r>
            <a:r>
              <a:rPr kumimoji="1" lang="en-US" altLang="ja-JP" dirty="0"/>
              <a:t>4</a:t>
            </a:r>
            <a:r>
              <a:rPr kumimoji="1" lang="ja-JP" altLang="en-US" dirty="0"/>
              <a:t>種類の抗原タンパクを固定化したところ、いずれも</a:t>
            </a:r>
            <a:r>
              <a:rPr kumimoji="1" lang="en-US" altLang="ja-JP" dirty="0"/>
              <a:t>Ag-MLVs</a:t>
            </a:r>
            <a:r>
              <a:rPr kumimoji="1" lang="ja-JP" altLang="en-US" dirty="0"/>
              <a:t>を再現性良く調製できることが明らかとなりました。</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16157897-5E46-40D4-B7F3-3FEC52FA127A}" type="slidenum">
              <a:rPr kumimoji="1" lang="ja-JP" altLang="en-US" smtClean="0"/>
              <a:t>7</a:t>
            </a:fld>
            <a:endParaRPr kumimoji="1" lang="ja-JP" altLang="en-US"/>
          </a:p>
        </p:txBody>
      </p:sp>
    </p:spTree>
    <p:extLst>
      <p:ext uri="{BB962C8B-B14F-4D97-AF65-F5344CB8AC3E}">
        <p14:creationId xmlns:p14="http://schemas.microsoft.com/office/powerpoint/2010/main" val="1932677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a:t>
            </a:r>
            <a:r>
              <a:rPr kumimoji="1" lang="en-US" altLang="ja-JP" dirty="0"/>
              <a:t>GA</a:t>
            </a:r>
            <a:r>
              <a:rPr kumimoji="1" lang="ja-JP" altLang="en-US" dirty="0"/>
              <a:t>法により調製した</a:t>
            </a:r>
            <a:r>
              <a:rPr kumimoji="1" lang="en-US" altLang="ja-JP" dirty="0"/>
              <a:t>Ag-MLVs</a:t>
            </a:r>
            <a:r>
              <a:rPr kumimoji="1" lang="ja-JP" altLang="en-US" dirty="0"/>
              <a:t>がバイオパニングで使用できるかを確かめました。</a:t>
            </a:r>
            <a:endParaRPr kumimoji="1" lang="en-US" altLang="ja-JP" dirty="0"/>
          </a:p>
          <a:p>
            <a:r>
              <a:rPr kumimoji="1" lang="en-US" altLang="ja-JP" dirty="0"/>
              <a:t>5</a:t>
            </a:r>
            <a:r>
              <a:rPr kumimoji="1" lang="ja-JP" altLang="en-US" dirty="0"/>
              <a:t>ラウンドのバイオパニングで得た菌体を破砕し、菌体ライセートを用いて抗原結合活性評価を行いました。</a:t>
            </a:r>
            <a:endParaRPr kumimoji="1" lang="en-US" altLang="ja-JP" dirty="0"/>
          </a:p>
        </p:txBody>
      </p:sp>
      <p:sp>
        <p:nvSpPr>
          <p:cNvPr id="4" name="スライド番号プレースホルダー 3"/>
          <p:cNvSpPr>
            <a:spLocks noGrp="1"/>
          </p:cNvSpPr>
          <p:nvPr>
            <p:ph type="sldNum" sz="quarter" idx="5"/>
          </p:nvPr>
        </p:nvSpPr>
        <p:spPr/>
        <p:txBody>
          <a:bodyPr/>
          <a:lstStyle/>
          <a:p>
            <a:fld id="{16157897-5E46-40D4-B7F3-3FEC52FA127A}" type="slidenum">
              <a:rPr kumimoji="1" lang="ja-JP" altLang="en-US" smtClean="0"/>
              <a:t>8</a:t>
            </a:fld>
            <a:endParaRPr kumimoji="1" lang="ja-JP" altLang="en-US"/>
          </a:p>
        </p:txBody>
      </p:sp>
    </p:spTree>
    <p:extLst>
      <p:ext uri="{BB962C8B-B14F-4D97-AF65-F5344CB8AC3E}">
        <p14:creationId xmlns:p14="http://schemas.microsoft.com/office/powerpoint/2010/main" val="3986463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RNaseA</a:t>
            </a:r>
            <a:r>
              <a:rPr kumimoji="1" lang="ja-JP" altLang="en-US" dirty="0"/>
              <a:t>をモデル抗原としたバイオパニングの結果を示します。</a:t>
            </a:r>
            <a:endParaRPr kumimoji="1" lang="en-US" altLang="ja-JP" dirty="0"/>
          </a:p>
          <a:p>
            <a:r>
              <a:rPr kumimoji="1" lang="ja-JP" altLang="en-US" dirty="0"/>
              <a:t>こちらは</a:t>
            </a:r>
            <a:r>
              <a:rPr kumimoji="1" lang="en-US" altLang="ja-JP" dirty="0"/>
              <a:t>GA</a:t>
            </a:r>
            <a:r>
              <a:rPr kumimoji="1" lang="ja-JP" altLang="en-US" dirty="0"/>
              <a:t>法により調製した</a:t>
            </a:r>
            <a:r>
              <a:rPr kumimoji="1" lang="en-US" altLang="ja-JP" dirty="0"/>
              <a:t>Ag-MLVs</a:t>
            </a:r>
            <a:r>
              <a:rPr kumimoji="1" lang="ja-JP" altLang="en-US" dirty="0"/>
              <a:t>の結果、右側は従来法により調製した</a:t>
            </a:r>
            <a:r>
              <a:rPr kumimoji="1" lang="en-US" altLang="ja-JP" dirty="0"/>
              <a:t>Ag-MLVs</a:t>
            </a:r>
            <a:r>
              <a:rPr kumimoji="1" lang="ja-JP" altLang="en-US" dirty="0"/>
              <a:t>の結果です。</a:t>
            </a:r>
            <a:endParaRPr kumimoji="1" lang="en-US" altLang="ja-JP" dirty="0"/>
          </a:p>
          <a:p>
            <a:r>
              <a:rPr kumimoji="1" lang="en-US" altLang="ja-JP" dirty="0"/>
              <a:t>GA</a:t>
            </a:r>
            <a:r>
              <a:rPr kumimoji="1" lang="ja-JP" altLang="en-US" dirty="0"/>
              <a:t>法により調製した</a:t>
            </a:r>
            <a:r>
              <a:rPr kumimoji="1" lang="en-US" altLang="ja-JP" dirty="0"/>
              <a:t>Ag-MLVs</a:t>
            </a:r>
            <a:r>
              <a:rPr kumimoji="1" lang="ja-JP" altLang="en-US" dirty="0"/>
              <a:t>をバイオパニングに用いた場合も、ラウンドを増すごとに</a:t>
            </a:r>
            <a:r>
              <a:rPr kumimoji="1" lang="en-US" altLang="ja-JP" dirty="0" err="1"/>
              <a:t>RNaseA</a:t>
            </a:r>
            <a:r>
              <a:rPr kumimoji="1" lang="ja-JP" altLang="en-US" dirty="0"/>
              <a:t>に対する抗原結合活性が上昇しました。</a:t>
            </a:r>
            <a:endParaRPr kumimoji="1" lang="en-US" altLang="ja-JP" dirty="0"/>
          </a:p>
          <a:p>
            <a:r>
              <a:rPr kumimoji="1" lang="ja-JP" altLang="en-US" dirty="0"/>
              <a:t>したがって、抗原に対する特異抗体が回収されていると考えられます。</a:t>
            </a:r>
            <a:endParaRPr kumimoji="1" lang="en-US" altLang="ja-JP" dirty="0"/>
          </a:p>
          <a:p>
            <a:r>
              <a:rPr kumimoji="1" lang="ja-JP" altLang="en-US" dirty="0"/>
              <a:t>これらの結果より、本研究で開発した</a:t>
            </a:r>
            <a:r>
              <a:rPr kumimoji="1" lang="en-US" altLang="ja-JP" dirty="0"/>
              <a:t>Ag-MLVs</a:t>
            </a:r>
            <a:r>
              <a:rPr kumimoji="1" lang="ja-JP" altLang="en-US" dirty="0"/>
              <a:t>がバイオパニングで使用できることが明らかとなりました。</a:t>
            </a:r>
            <a:endParaRPr kumimoji="1" lang="en-US" altLang="ja-JP" dirty="0"/>
          </a:p>
        </p:txBody>
      </p:sp>
      <p:sp>
        <p:nvSpPr>
          <p:cNvPr id="4" name="スライド番号プレースホルダー 3"/>
          <p:cNvSpPr>
            <a:spLocks noGrp="1"/>
          </p:cNvSpPr>
          <p:nvPr>
            <p:ph type="sldNum" sz="quarter" idx="5"/>
          </p:nvPr>
        </p:nvSpPr>
        <p:spPr/>
        <p:txBody>
          <a:bodyPr/>
          <a:lstStyle/>
          <a:p>
            <a:fld id="{16157897-5E46-40D4-B7F3-3FEC52FA127A}" type="slidenum">
              <a:rPr kumimoji="1" lang="ja-JP" altLang="en-US" smtClean="0"/>
              <a:t>9</a:t>
            </a:fld>
            <a:endParaRPr kumimoji="1" lang="ja-JP" altLang="en-US"/>
          </a:p>
        </p:txBody>
      </p:sp>
    </p:spTree>
    <p:extLst>
      <p:ext uri="{BB962C8B-B14F-4D97-AF65-F5344CB8AC3E}">
        <p14:creationId xmlns:p14="http://schemas.microsoft.com/office/powerpoint/2010/main" val="2667086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solidFill>
            <a:srgbClr val="395070"/>
          </a:solidFill>
        </p:spPr>
        <p:txBody>
          <a:bodyPr anchor="b"/>
          <a:lstStyle>
            <a:lvl1pPr algn="ctr">
              <a:defRPr sz="6000">
                <a:solidFill>
                  <a:schemeClr val="bg1"/>
                </a:solidFill>
                <a:latin typeface="ＭＳ Ｐゴシック" panose="020B0600070205080204" pitchFamily="50" charset="-128"/>
                <a:ea typeface="ＭＳ Ｐゴシック" panose="020B0600070205080204"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ＭＳ Ｐゴシック" panose="020B0600070205080204" pitchFamily="50" charset="-128"/>
                <a:ea typeface="ＭＳ Ｐゴシック" panose="020B060007020508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sp>
        <p:nvSpPr>
          <p:cNvPr id="4" name="Date Placeholder 3"/>
          <p:cNvSpPr>
            <a:spLocks noGrp="1"/>
          </p:cNvSpPr>
          <p:nvPr>
            <p:ph type="dt" sz="half" idx="10"/>
          </p:nvPr>
        </p:nvSpPr>
        <p:spPr/>
        <p:txBody>
          <a:bodyPr/>
          <a:lstStyle/>
          <a:p>
            <a:fld id="{30D34F63-6803-44AC-8462-9B1AB88E0FAF}" type="datetimeFigureOut">
              <a:rPr kumimoji="1" lang="ja-JP" altLang="en-US" smtClean="0"/>
              <a:t>2023/3/4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615A672-9B14-49D2-B69F-90058D2AE49A}" type="slidenum">
              <a:rPr kumimoji="1" lang="ja-JP" altLang="en-US" smtClean="0"/>
              <a:t>‹#›</a:t>
            </a:fld>
            <a:endParaRPr kumimoji="1" lang="ja-JP" altLang="en-US"/>
          </a:p>
        </p:txBody>
      </p:sp>
    </p:spTree>
    <p:extLst>
      <p:ext uri="{BB962C8B-B14F-4D97-AF65-F5344CB8AC3E}">
        <p14:creationId xmlns:p14="http://schemas.microsoft.com/office/powerpoint/2010/main" val="673144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0D34F63-6803-44AC-8462-9B1AB88E0FAF}" type="datetimeFigureOut">
              <a:rPr kumimoji="1" lang="ja-JP" altLang="en-US" smtClean="0"/>
              <a:t>2023/3/4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615A672-9B14-49D2-B69F-90058D2AE49A}" type="slidenum">
              <a:rPr kumimoji="1" lang="ja-JP" altLang="en-US" smtClean="0"/>
              <a:t>‹#›</a:t>
            </a:fld>
            <a:endParaRPr kumimoji="1" lang="ja-JP" altLang="en-US"/>
          </a:p>
        </p:txBody>
      </p:sp>
    </p:spTree>
    <p:extLst>
      <p:ext uri="{BB962C8B-B14F-4D97-AF65-F5344CB8AC3E}">
        <p14:creationId xmlns:p14="http://schemas.microsoft.com/office/powerpoint/2010/main" val="4254570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0D34F63-6803-44AC-8462-9B1AB88E0FAF}" type="datetimeFigureOut">
              <a:rPr kumimoji="1" lang="ja-JP" altLang="en-US" smtClean="0"/>
              <a:t>2023/3/4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615A672-9B14-49D2-B69F-90058D2AE49A}" type="slidenum">
              <a:rPr kumimoji="1" lang="ja-JP" altLang="en-US" smtClean="0"/>
              <a:t>‹#›</a:t>
            </a:fld>
            <a:endParaRPr kumimoji="1" lang="ja-JP" altLang="en-US"/>
          </a:p>
        </p:txBody>
      </p:sp>
    </p:spTree>
    <p:extLst>
      <p:ext uri="{BB962C8B-B14F-4D97-AF65-F5344CB8AC3E}">
        <p14:creationId xmlns:p14="http://schemas.microsoft.com/office/powerpoint/2010/main" val="2606237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96413"/>
          </a:xfrm>
          <a:solidFill>
            <a:srgbClr val="395070"/>
          </a:solidFill>
        </p:spPr>
        <p:txBody>
          <a:bodyPr/>
          <a:lstStyle>
            <a:lvl1pPr>
              <a:defRPr>
                <a:solidFill>
                  <a:schemeClr val="bg1"/>
                </a:solidFill>
                <a:latin typeface="ＭＳ Ｐゴシック" panose="020B0600070205080204" pitchFamily="50" charset="-128"/>
                <a:ea typeface="ＭＳ Ｐゴシック" panose="020B0600070205080204"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255639" y="1002890"/>
            <a:ext cx="8632722" cy="5174073"/>
          </a:xfrm>
        </p:spPr>
        <p:txBody>
          <a:bodyPr/>
          <a:lstStyle>
            <a:lvl1pPr>
              <a:defRPr>
                <a:latin typeface="ＭＳ Ｐゴシック" panose="020B0600070205080204" pitchFamily="50" charset="-128"/>
                <a:ea typeface="ＭＳ Ｐゴシック" panose="020B0600070205080204" pitchFamily="50" charset="-128"/>
              </a:defRPr>
            </a:lvl1pPr>
            <a:lvl2pPr>
              <a:defRPr>
                <a:latin typeface="ＭＳ Ｐゴシック" panose="020B0600070205080204" pitchFamily="50" charset="-128"/>
                <a:ea typeface="ＭＳ Ｐゴシック" panose="020B0600070205080204" pitchFamily="50" charset="-128"/>
              </a:defRPr>
            </a:lvl2pPr>
            <a:lvl3pPr>
              <a:defRPr>
                <a:latin typeface="ＭＳ Ｐゴシック" panose="020B0600070205080204" pitchFamily="50" charset="-128"/>
                <a:ea typeface="ＭＳ Ｐゴシック" panose="020B0600070205080204" pitchFamily="50" charset="-128"/>
              </a:defRPr>
            </a:lvl3pPr>
            <a:lvl4pPr>
              <a:defRPr>
                <a:latin typeface="ＭＳ Ｐゴシック" panose="020B0600070205080204" pitchFamily="50" charset="-128"/>
                <a:ea typeface="ＭＳ Ｐゴシック" panose="020B0600070205080204" pitchFamily="50" charset="-128"/>
              </a:defRPr>
            </a:lvl4pPr>
            <a:lvl5pPr>
              <a:defRPr>
                <a:latin typeface="ＭＳ Ｐゴシック" panose="020B0600070205080204" pitchFamily="50" charset="-128"/>
                <a:ea typeface="ＭＳ Ｐゴシック" panose="020B0600070205080204"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30D34F63-6803-44AC-8462-9B1AB88E0FAF}" type="datetimeFigureOut">
              <a:rPr kumimoji="1" lang="ja-JP" altLang="en-US" smtClean="0"/>
              <a:t>2023/3/4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615A672-9B14-49D2-B69F-90058D2AE49A}" type="slidenum">
              <a:rPr kumimoji="1" lang="ja-JP" altLang="en-US" smtClean="0"/>
              <a:t>‹#›</a:t>
            </a:fld>
            <a:endParaRPr kumimoji="1" lang="ja-JP" altLang="en-US"/>
          </a:p>
        </p:txBody>
      </p:sp>
    </p:spTree>
    <p:extLst>
      <p:ext uri="{BB962C8B-B14F-4D97-AF65-F5344CB8AC3E}">
        <p14:creationId xmlns:p14="http://schemas.microsoft.com/office/powerpoint/2010/main" val="2077846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0D34F63-6803-44AC-8462-9B1AB88E0FAF}" type="datetimeFigureOut">
              <a:rPr kumimoji="1" lang="ja-JP" altLang="en-US" smtClean="0"/>
              <a:t>2023/3/4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615A672-9B14-49D2-B69F-90058D2AE49A}" type="slidenum">
              <a:rPr kumimoji="1" lang="ja-JP" altLang="en-US" smtClean="0"/>
              <a:t>‹#›</a:t>
            </a:fld>
            <a:endParaRPr kumimoji="1" lang="ja-JP" altLang="en-US"/>
          </a:p>
        </p:txBody>
      </p:sp>
    </p:spTree>
    <p:extLst>
      <p:ext uri="{BB962C8B-B14F-4D97-AF65-F5344CB8AC3E}">
        <p14:creationId xmlns:p14="http://schemas.microsoft.com/office/powerpoint/2010/main" val="105654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0D34F63-6803-44AC-8462-9B1AB88E0FAF}" type="datetimeFigureOut">
              <a:rPr kumimoji="1" lang="ja-JP" altLang="en-US" smtClean="0"/>
              <a:t>2023/3/4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615A672-9B14-49D2-B69F-90058D2AE49A}" type="slidenum">
              <a:rPr kumimoji="1" lang="ja-JP" altLang="en-US" smtClean="0"/>
              <a:t>‹#›</a:t>
            </a:fld>
            <a:endParaRPr kumimoji="1" lang="ja-JP" altLang="en-US"/>
          </a:p>
        </p:txBody>
      </p:sp>
    </p:spTree>
    <p:extLst>
      <p:ext uri="{BB962C8B-B14F-4D97-AF65-F5344CB8AC3E}">
        <p14:creationId xmlns:p14="http://schemas.microsoft.com/office/powerpoint/2010/main" val="2334238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0D34F63-6803-44AC-8462-9B1AB88E0FAF}" type="datetimeFigureOut">
              <a:rPr kumimoji="1" lang="ja-JP" altLang="en-US" smtClean="0"/>
              <a:t>2023/3/4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615A672-9B14-49D2-B69F-90058D2AE49A}" type="slidenum">
              <a:rPr kumimoji="1" lang="ja-JP" altLang="en-US" smtClean="0"/>
              <a:t>‹#›</a:t>
            </a:fld>
            <a:endParaRPr kumimoji="1" lang="ja-JP" altLang="en-US"/>
          </a:p>
        </p:txBody>
      </p:sp>
    </p:spTree>
    <p:extLst>
      <p:ext uri="{BB962C8B-B14F-4D97-AF65-F5344CB8AC3E}">
        <p14:creationId xmlns:p14="http://schemas.microsoft.com/office/powerpoint/2010/main" val="751593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0D34F63-6803-44AC-8462-9B1AB88E0FAF}" type="datetimeFigureOut">
              <a:rPr kumimoji="1" lang="ja-JP" altLang="en-US" smtClean="0"/>
              <a:t>2023/3/4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615A672-9B14-49D2-B69F-90058D2AE49A}" type="slidenum">
              <a:rPr kumimoji="1" lang="ja-JP" altLang="en-US" smtClean="0"/>
              <a:t>‹#›</a:t>
            </a:fld>
            <a:endParaRPr kumimoji="1" lang="ja-JP" altLang="en-US"/>
          </a:p>
        </p:txBody>
      </p:sp>
    </p:spTree>
    <p:extLst>
      <p:ext uri="{BB962C8B-B14F-4D97-AF65-F5344CB8AC3E}">
        <p14:creationId xmlns:p14="http://schemas.microsoft.com/office/powerpoint/2010/main" val="1740843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D34F63-6803-44AC-8462-9B1AB88E0FAF}" type="datetimeFigureOut">
              <a:rPr kumimoji="1" lang="ja-JP" altLang="en-US" smtClean="0"/>
              <a:t>2023/3/4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615A672-9B14-49D2-B69F-90058D2AE49A}" type="slidenum">
              <a:rPr kumimoji="1" lang="ja-JP" altLang="en-US" smtClean="0"/>
              <a:t>‹#›</a:t>
            </a:fld>
            <a:endParaRPr kumimoji="1" lang="ja-JP" altLang="en-US"/>
          </a:p>
        </p:txBody>
      </p:sp>
    </p:spTree>
    <p:extLst>
      <p:ext uri="{BB962C8B-B14F-4D97-AF65-F5344CB8AC3E}">
        <p14:creationId xmlns:p14="http://schemas.microsoft.com/office/powerpoint/2010/main" val="4175392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0D34F63-6803-44AC-8462-9B1AB88E0FAF}" type="datetimeFigureOut">
              <a:rPr kumimoji="1" lang="ja-JP" altLang="en-US" smtClean="0"/>
              <a:t>2023/3/4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615A672-9B14-49D2-B69F-90058D2AE49A}" type="slidenum">
              <a:rPr kumimoji="1" lang="ja-JP" altLang="en-US" smtClean="0"/>
              <a:t>‹#›</a:t>
            </a:fld>
            <a:endParaRPr kumimoji="1" lang="ja-JP" altLang="en-US"/>
          </a:p>
        </p:txBody>
      </p:sp>
    </p:spTree>
    <p:extLst>
      <p:ext uri="{BB962C8B-B14F-4D97-AF65-F5344CB8AC3E}">
        <p14:creationId xmlns:p14="http://schemas.microsoft.com/office/powerpoint/2010/main" val="3560764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0D34F63-6803-44AC-8462-9B1AB88E0FAF}" type="datetimeFigureOut">
              <a:rPr kumimoji="1" lang="ja-JP" altLang="en-US" smtClean="0"/>
              <a:t>2023/3/4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615A672-9B14-49D2-B69F-90058D2AE49A}" type="slidenum">
              <a:rPr kumimoji="1" lang="ja-JP" altLang="en-US" smtClean="0"/>
              <a:t>‹#›</a:t>
            </a:fld>
            <a:endParaRPr kumimoji="1" lang="ja-JP" altLang="en-US"/>
          </a:p>
        </p:txBody>
      </p:sp>
    </p:spTree>
    <p:extLst>
      <p:ext uri="{BB962C8B-B14F-4D97-AF65-F5344CB8AC3E}">
        <p14:creationId xmlns:p14="http://schemas.microsoft.com/office/powerpoint/2010/main" val="60012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D34F63-6803-44AC-8462-9B1AB88E0FAF}" type="datetimeFigureOut">
              <a:rPr kumimoji="1" lang="ja-JP" altLang="en-US" smtClean="0"/>
              <a:t>2023/3/4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15A672-9B14-49D2-B69F-90058D2AE49A}" type="slidenum">
              <a:rPr kumimoji="1" lang="ja-JP" altLang="en-US" smtClean="0"/>
              <a:t>‹#›</a:t>
            </a:fld>
            <a:endParaRPr kumimoji="1" lang="ja-JP" altLang="en-US"/>
          </a:p>
        </p:txBody>
      </p:sp>
    </p:spTree>
    <p:extLst>
      <p:ext uri="{BB962C8B-B14F-4D97-AF65-F5344CB8AC3E}">
        <p14:creationId xmlns:p14="http://schemas.microsoft.com/office/powerpoint/2010/main" val="20229107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ＭＳ Ｐゴシック" panose="020B0600070205080204" pitchFamily="50" charset="-128"/>
          <a:ea typeface="ＭＳ Ｐゴシック" panose="020B060007020508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chart" Target="../charts/char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B4148B-8A36-F86C-C3DF-D54A92C19AA3}"/>
              </a:ext>
            </a:extLst>
          </p:cNvPr>
          <p:cNvSpPr>
            <a:spLocks noGrp="1"/>
          </p:cNvSpPr>
          <p:nvPr>
            <p:ph type="ctrTitle"/>
          </p:nvPr>
        </p:nvSpPr>
        <p:spPr>
          <a:xfrm>
            <a:off x="0" y="1190846"/>
            <a:ext cx="9144000" cy="2583712"/>
          </a:xfrm>
          <a:solidFill>
            <a:srgbClr val="395070"/>
          </a:solidFill>
        </p:spPr>
        <p:txBody>
          <a:bodyPr anchor="ctr">
            <a:normAutofit/>
          </a:bodyPr>
          <a:lstStyle/>
          <a:p>
            <a:r>
              <a:rPr kumimoji="1" lang="ja-JP" altLang="en-US" sz="4000" dirty="0"/>
              <a:t>グルタルアルデヒドを用いた</a:t>
            </a:r>
            <a:br>
              <a:rPr kumimoji="1" lang="en-US" altLang="ja-JP" sz="4000" dirty="0"/>
            </a:br>
            <a:r>
              <a:rPr kumimoji="1" lang="ja-JP" altLang="en-US" sz="4000" dirty="0"/>
              <a:t>抗原固定化多重膜リポソームの調製と</a:t>
            </a:r>
            <a:br>
              <a:rPr kumimoji="1" lang="ja-JP" altLang="en-US" sz="4000" dirty="0"/>
            </a:br>
            <a:r>
              <a:rPr kumimoji="1" lang="ja-JP" altLang="en-US" sz="4000" dirty="0"/>
              <a:t>バイオパニングへの応用</a:t>
            </a:r>
            <a:endParaRPr kumimoji="1" lang="ja-JP" altLang="en-US" sz="5400" dirty="0"/>
          </a:p>
        </p:txBody>
      </p:sp>
      <p:sp>
        <p:nvSpPr>
          <p:cNvPr id="3" name="字幕 2">
            <a:extLst>
              <a:ext uri="{FF2B5EF4-FFF2-40B4-BE49-F238E27FC236}">
                <a16:creationId xmlns:a16="http://schemas.microsoft.com/office/drawing/2014/main" id="{1380F8EA-E8C5-23E2-027F-C84D7151ADB2}"/>
              </a:ext>
            </a:extLst>
          </p:cNvPr>
          <p:cNvSpPr>
            <a:spLocks noGrp="1"/>
          </p:cNvSpPr>
          <p:nvPr>
            <p:ph type="subTitle" idx="1"/>
          </p:nvPr>
        </p:nvSpPr>
        <p:spPr>
          <a:xfrm>
            <a:off x="943638" y="4011810"/>
            <a:ext cx="7256721" cy="1317979"/>
          </a:xfrm>
        </p:spPr>
        <p:txBody>
          <a:bodyPr anchor="ctr">
            <a:normAutofit/>
          </a:bodyPr>
          <a:lstStyle/>
          <a:p>
            <a:r>
              <a:rPr kumimoji="1" lang="ja-JP" altLang="en-US" sz="2200" dirty="0"/>
              <a:t>〇</a:t>
            </a:r>
            <a:r>
              <a:rPr kumimoji="1" lang="en-US" altLang="ja-JP" sz="2200" dirty="0"/>
              <a:t>(</a:t>
            </a:r>
            <a:r>
              <a:rPr kumimoji="1" lang="ja-JP" altLang="en-US" sz="2200" dirty="0"/>
              <a:t>学</a:t>
            </a:r>
            <a:r>
              <a:rPr kumimoji="1" lang="en-US" altLang="ja-JP" sz="2200" dirty="0"/>
              <a:t>)</a:t>
            </a:r>
            <a:r>
              <a:rPr kumimoji="1" lang="ja-JP" altLang="en-US" sz="2200" dirty="0"/>
              <a:t>横山楓季</a:t>
            </a:r>
            <a:r>
              <a:rPr kumimoji="1" lang="en-US" altLang="ja-JP" sz="2200" baseline="30000" dirty="0"/>
              <a:t>1</a:t>
            </a:r>
            <a:r>
              <a:rPr kumimoji="1" lang="ja-JP" altLang="en-US" sz="2200" dirty="0"/>
              <a:t>・</a:t>
            </a:r>
            <a:r>
              <a:rPr kumimoji="1" lang="en-US" altLang="ja-JP" sz="2200" dirty="0"/>
              <a:t>(</a:t>
            </a:r>
            <a:r>
              <a:rPr kumimoji="1" lang="ja-JP" altLang="en-US" sz="2200" dirty="0"/>
              <a:t>学</a:t>
            </a:r>
            <a:r>
              <a:rPr kumimoji="1" lang="en-US" altLang="ja-JP" sz="2200" dirty="0"/>
              <a:t>)</a:t>
            </a:r>
            <a:r>
              <a:rPr kumimoji="1" lang="ja-JP" altLang="en-US" sz="2200" dirty="0"/>
              <a:t>川口泰輝</a:t>
            </a:r>
            <a:r>
              <a:rPr kumimoji="1" lang="en-US" altLang="ja-JP" sz="2200" baseline="30000" dirty="0"/>
              <a:t>2</a:t>
            </a:r>
            <a:r>
              <a:rPr kumimoji="1" lang="ja-JP" altLang="en-US" sz="2200" dirty="0"/>
              <a:t>・</a:t>
            </a:r>
            <a:r>
              <a:rPr kumimoji="1" lang="en-US" altLang="ja-JP" sz="2200" dirty="0"/>
              <a:t>Ngoc Minh Nguyen</a:t>
            </a:r>
            <a:r>
              <a:rPr kumimoji="1" lang="en-US" altLang="ja-JP" sz="2200" baseline="30000" dirty="0"/>
              <a:t>2</a:t>
            </a:r>
            <a:r>
              <a:rPr kumimoji="1" lang="ja-JP" altLang="en-US" sz="2200" dirty="0"/>
              <a:t>・</a:t>
            </a:r>
            <a:endParaRPr kumimoji="1" lang="en-US" altLang="ja-JP" sz="2200" dirty="0"/>
          </a:p>
          <a:p>
            <a:r>
              <a:rPr kumimoji="1" lang="en-US" altLang="ja-JP" sz="2200" dirty="0"/>
              <a:t>(</a:t>
            </a:r>
            <a:r>
              <a:rPr kumimoji="1" lang="ja-JP" altLang="en-US" sz="2200" dirty="0"/>
              <a:t>正</a:t>
            </a:r>
            <a:r>
              <a:rPr kumimoji="1" lang="en-US" altLang="ja-JP" sz="2200" dirty="0"/>
              <a:t>)</a:t>
            </a:r>
            <a:r>
              <a:rPr kumimoji="1" lang="ja-JP" altLang="en-US" sz="2200" dirty="0"/>
              <a:t>堀内淳一</a:t>
            </a:r>
            <a:r>
              <a:rPr kumimoji="1" lang="en-US" altLang="ja-JP" sz="2200" baseline="30000" dirty="0"/>
              <a:t>3</a:t>
            </a:r>
            <a:r>
              <a:rPr kumimoji="1" lang="ja-JP" altLang="en-US" sz="2200" dirty="0"/>
              <a:t>・</a:t>
            </a:r>
            <a:r>
              <a:rPr kumimoji="1" lang="en-US" altLang="ja-JP" sz="2200" dirty="0"/>
              <a:t>(</a:t>
            </a:r>
            <a:r>
              <a:rPr kumimoji="1" lang="ja-JP" altLang="en-US" sz="2200" dirty="0"/>
              <a:t>正</a:t>
            </a:r>
            <a:r>
              <a:rPr kumimoji="1" lang="en-US" altLang="ja-JP" sz="2200" dirty="0"/>
              <a:t>)</a:t>
            </a:r>
            <a:r>
              <a:rPr kumimoji="1" lang="ja-JP" altLang="en-US" sz="2200" dirty="0"/>
              <a:t>熊田陽一</a:t>
            </a:r>
            <a:r>
              <a:rPr kumimoji="1" lang="en-US" altLang="ja-JP" sz="2200" baseline="30000" dirty="0"/>
              <a:t>3</a:t>
            </a:r>
          </a:p>
        </p:txBody>
      </p:sp>
      <p:sp>
        <p:nvSpPr>
          <p:cNvPr id="4" name="テキスト ボックス 3">
            <a:extLst>
              <a:ext uri="{FF2B5EF4-FFF2-40B4-BE49-F238E27FC236}">
                <a16:creationId xmlns:a16="http://schemas.microsoft.com/office/drawing/2014/main" id="{1CAA8651-9F6A-B3FB-1E1D-45F764F6C9F2}"/>
              </a:ext>
            </a:extLst>
          </p:cNvPr>
          <p:cNvSpPr txBox="1"/>
          <p:nvPr/>
        </p:nvSpPr>
        <p:spPr>
          <a:xfrm>
            <a:off x="1562986" y="5329789"/>
            <a:ext cx="6018029" cy="1179810"/>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 </a:t>
            </a:r>
            <a:r>
              <a:rPr kumimoji="1" lang="ja-JP" altLang="en-US" sz="2000" dirty="0">
                <a:solidFill>
                  <a:prstClr val="black"/>
                </a:solidFill>
                <a:latin typeface="ＭＳ Ｐゴシック" panose="020B0600070205080204" pitchFamily="50" charset="-128"/>
                <a:ea typeface="ＭＳ Ｐゴシック" panose="020B0600070205080204" pitchFamily="50" charset="-128"/>
              </a:rPr>
              <a:t>京都工芸繊維大学 工芸科学部 </a:t>
            </a:r>
            <a:r>
              <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応用化学課程</a:t>
            </a:r>
            <a:endParaRPr kumimoji="1"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 </a:t>
            </a:r>
            <a:r>
              <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京都工芸繊維大学大学院 </a:t>
            </a:r>
            <a:r>
              <a:rPr kumimoji="1" lang="zh-TW"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機能物質化学専攻</a:t>
            </a:r>
            <a:endParaRPr kumimoji="1" lang="en-US" altLang="zh-TW"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zh-TW"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 </a:t>
            </a:r>
            <a:r>
              <a:rPr kumimoji="1" lang="ja-JP" altLang="en-US" sz="2000" dirty="0">
                <a:solidFill>
                  <a:prstClr val="black"/>
                </a:solidFill>
                <a:latin typeface="ＭＳ Ｐゴシック" panose="020B0600070205080204" pitchFamily="50" charset="-128"/>
                <a:ea typeface="ＭＳ Ｐゴシック" panose="020B0600070205080204" pitchFamily="50" charset="-128"/>
              </a:rPr>
              <a:t>京都工芸繊維大学 </a:t>
            </a:r>
            <a:r>
              <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分子化学系</a:t>
            </a:r>
            <a:endParaRPr kumimoji="1" lang="en-US" altLang="zh-TW"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 name="テキスト ボックス 4">
            <a:extLst>
              <a:ext uri="{FF2B5EF4-FFF2-40B4-BE49-F238E27FC236}">
                <a16:creationId xmlns:a16="http://schemas.microsoft.com/office/drawing/2014/main" id="{9938822F-2B16-308C-C333-60ECED7B6DB6}"/>
              </a:ext>
            </a:extLst>
          </p:cNvPr>
          <p:cNvSpPr txBox="1"/>
          <p:nvPr/>
        </p:nvSpPr>
        <p:spPr>
          <a:xfrm>
            <a:off x="0" y="61322"/>
            <a:ext cx="5582093" cy="369332"/>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dirty="0">
                <a:solidFill>
                  <a:prstClr val="black"/>
                </a:solidFill>
                <a:latin typeface="ＭＳ Ｐゴシック" panose="020B0600070205080204" pitchFamily="50" charset="-128"/>
                <a:ea typeface="ＭＳ Ｐゴシック" panose="020B0600070205080204" pitchFamily="50" charset="-128"/>
              </a:rPr>
              <a:t>令和</a:t>
            </a:r>
            <a:r>
              <a:rPr kumimoji="1" lang="en-US" altLang="ja-JP" sz="2000" dirty="0">
                <a:solidFill>
                  <a:prstClr val="black"/>
                </a:solidFill>
                <a:latin typeface="ＭＳ Ｐゴシック" panose="020B0600070205080204" pitchFamily="50" charset="-128"/>
                <a:ea typeface="ＭＳ Ｐゴシック" panose="020B0600070205080204" pitchFamily="50" charset="-128"/>
              </a:rPr>
              <a:t>5</a:t>
            </a:r>
            <a:r>
              <a:rPr kumimoji="1" lang="ja-JP" altLang="en-US" sz="2000" dirty="0">
                <a:solidFill>
                  <a:prstClr val="black"/>
                </a:solidFill>
                <a:latin typeface="ＭＳ Ｐゴシック" panose="020B0600070205080204" pitchFamily="50" charset="-128"/>
                <a:ea typeface="ＭＳ Ｐゴシック" panose="020B0600070205080204" pitchFamily="50" charset="-128"/>
              </a:rPr>
              <a:t>年</a:t>
            </a:r>
            <a:r>
              <a:rPr kumimoji="1" lang="en-US" altLang="ja-JP" sz="2000" dirty="0">
                <a:solidFill>
                  <a:prstClr val="black"/>
                </a:solidFill>
                <a:latin typeface="ＭＳ Ｐゴシック" panose="020B0600070205080204" pitchFamily="50" charset="-128"/>
                <a:ea typeface="ＭＳ Ｐゴシック" panose="020B0600070205080204" pitchFamily="50" charset="-128"/>
              </a:rPr>
              <a:t>3</a:t>
            </a:r>
            <a:r>
              <a:rPr kumimoji="1" lang="ja-JP" altLang="en-US" sz="2000" dirty="0">
                <a:solidFill>
                  <a:prstClr val="black"/>
                </a:solidFill>
                <a:latin typeface="ＭＳ Ｐゴシック" panose="020B0600070205080204" pitchFamily="50" charset="-128"/>
                <a:ea typeface="ＭＳ Ｐゴシック" panose="020B0600070205080204" pitchFamily="50" charset="-128"/>
              </a:rPr>
              <a:t>月</a:t>
            </a:r>
            <a:r>
              <a:rPr kumimoji="1" lang="en-US" altLang="ja-JP" sz="2000" dirty="0">
                <a:solidFill>
                  <a:prstClr val="black"/>
                </a:solidFill>
                <a:latin typeface="ＭＳ Ｐゴシック" panose="020B0600070205080204" pitchFamily="50" charset="-128"/>
                <a:ea typeface="ＭＳ Ｐゴシック" panose="020B0600070205080204" pitchFamily="50" charset="-128"/>
              </a:rPr>
              <a:t>4</a:t>
            </a:r>
            <a:r>
              <a:rPr kumimoji="1" lang="ja-JP" altLang="en-US" sz="2000" dirty="0">
                <a:solidFill>
                  <a:prstClr val="black"/>
                </a:solidFill>
                <a:latin typeface="ＭＳ Ｐゴシック" panose="020B0600070205080204" pitchFamily="50" charset="-128"/>
                <a:ea typeface="ＭＳ Ｐゴシック" panose="020B0600070205080204" pitchFamily="50" charset="-128"/>
              </a:rPr>
              <a:t>日 第</a:t>
            </a:r>
            <a:r>
              <a:rPr kumimoji="1" lang="en-US" altLang="ja-JP" sz="2000" dirty="0">
                <a:solidFill>
                  <a:prstClr val="black"/>
                </a:solidFill>
                <a:latin typeface="ＭＳ Ｐゴシック" panose="020B0600070205080204" pitchFamily="50" charset="-128"/>
                <a:ea typeface="ＭＳ Ｐゴシック" panose="020B0600070205080204" pitchFamily="50" charset="-128"/>
              </a:rPr>
              <a:t>25</a:t>
            </a:r>
            <a:r>
              <a:rPr kumimoji="1" lang="ja-JP" altLang="en-US" sz="2000" dirty="0">
                <a:solidFill>
                  <a:prstClr val="black"/>
                </a:solidFill>
                <a:latin typeface="ＭＳ Ｐゴシック" panose="020B0600070205080204" pitchFamily="50" charset="-128"/>
                <a:ea typeface="ＭＳ Ｐゴシック" panose="020B0600070205080204" pitchFamily="50" charset="-128"/>
              </a:rPr>
              <a:t>回化学工学会学生発表会</a:t>
            </a:r>
            <a:endParaRPr kumimoji="1" lang="en-US" altLang="zh-TW"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3771282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173539-5B10-AC55-5F1C-9CB5A036A2F4}"/>
              </a:ext>
            </a:extLst>
          </p:cNvPr>
          <p:cNvSpPr>
            <a:spLocks noGrp="1"/>
          </p:cNvSpPr>
          <p:nvPr>
            <p:ph type="title"/>
          </p:nvPr>
        </p:nvSpPr>
        <p:spPr/>
        <p:txBody>
          <a:bodyPr/>
          <a:lstStyle/>
          <a:p>
            <a:r>
              <a:rPr kumimoji="1" lang="ja-JP" altLang="en-US" dirty="0"/>
              <a:t>結言</a:t>
            </a:r>
          </a:p>
        </p:txBody>
      </p:sp>
      <p:sp>
        <p:nvSpPr>
          <p:cNvPr id="3" name="テキスト ボックス 2">
            <a:extLst>
              <a:ext uri="{FF2B5EF4-FFF2-40B4-BE49-F238E27FC236}">
                <a16:creationId xmlns:a16="http://schemas.microsoft.com/office/drawing/2014/main" id="{32FEEFEC-9C5A-0D31-48F1-84A5637D0593}"/>
              </a:ext>
            </a:extLst>
          </p:cNvPr>
          <p:cNvSpPr txBox="1"/>
          <p:nvPr/>
        </p:nvSpPr>
        <p:spPr>
          <a:xfrm>
            <a:off x="361507" y="1073888"/>
            <a:ext cx="8420986" cy="3046988"/>
          </a:xfrm>
          <a:prstGeom prst="rect">
            <a:avLst/>
          </a:prstGeom>
          <a:noFill/>
        </p:spPr>
        <p:txBody>
          <a:bodyPr wrap="square" rtlCol="0">
            <a:spAutoFit/>
          </a:bodyPr>
          <a:lstStyle/>
          <a:p>
            <a:pPr marL="457200" indent="-457200">
              <a:buFont typeface="Arial" panose="020B0604020202020204" pitchFamily="34" charset="0"/>
              <a:buChar char="•"/>
            </a:pPr>
            <a:r>
              <a:rPr kumimoji="1" lang="ja-JP" altLang="en-US" sz="2400" dirty="0">
                <a:solidFill>
                  <a:schemeClr val="tx1">
                    <a:lumMod val="85000"/>
                    <a:lumOff val="15000"/>
                  </a:schemeClr>
                </a:solidFill>
                <a:latin typeface="ＭＳ Ｐゴシック" panose="020B0600070205080204" pitchFamily="50" charset="-128"/>
                <a:ea typeface="ＭＳ Ｐゴシック" panose="020B0600070205080204" pitchFamily="50" charset="-128"/>
              </a:rPr>
              <a:t>グルタルアルデヒドを用いることで、マレイミド基を使用しない</a:t>
            </a:r>
            <a:r>
              <a:rPr kumimoji="1" lang="en-US" altLang="ja-JP" sz="2400" dirty="0">
                <a:solidFill>
                  <a:schemeClr val="tx1">
                    <a:lumMod val="85000"/>
                    <a:lumOff val="15000"/>
                  </a:schemeClr>
                </a:solidFill>
                <a:latin typeface="ＭＳ Ｐゴシック" panose="020B0600070205080204" pitchFamily="50" charset="-128"/>
                <a:ea typeface="ＭＳ Ｐゴシック" panose="020B0600070205080204" pitchFamily="50" charset="-128"/>
              </a:rPr>
              <a:t>Ag-MLVs</a:t>
            </a:r>
            <a:r>
              <a:rPr kumimoji="1" lang="ja-JP" altLang="en-US" sz="2400" dirty="0">
                <a:solidFill>
                  <a:schemeClr val="tx1">
                    <a:lumMod val="85000"/>
                    <a:lumOff val="15000"/>
                  </a:schemeClr>
                </a:solidFill>
                <a:latin typeface="ＭＳ Ｐゴシック" panose="020B0600070205080204" pitchFamily="50" charset="-128"/>
                <a:ea typeface="ＭＳ Ｐゴシック" panose="020B0600070205080204" pitchFamily="50" charset="-128"/>
              </a:rPr>
              <a:t>の調製に成功した。</a:t>
            </a:r>
            <a:endParaRPr kumimoji="1" lang="en-US" altLang="ja-JP" sz="2400" dirty="0">
              <a:solidFill>
                <a:schemeClr val="tx1">
                  <a:lumMod val="85000"/>
                  <a:lumOff val="15000"/>
                </a:schemeClr>
              </a:solidFill>
              <a:latin typeface="ＭＳ Ｐゴシック" panose="020B0600070205080204" pitchFamily="50" charset="-128"/>
              <a:ea typeface="ＭＳ Ｐゴシック" panose="020B0600070205080204" pitchFamily="50" charset="-128"/>
            </a:endParaRPr>
          </a:p>
          <a:p>
            <a:endParaRPr kumimoji="1" lang="en-US" altLang="ja-JP" sz="2400" dirty="0">
              <a:solidFill>
                <a:schemeClr val="tx1">
                  <a:lumMod val="85000"/>
                  <a:lumOff val="15000"/>
                </a:schemeClr>
              </a:solidFill>
              <a:latin typeface="ＭＳ Ｐゴシック" panose="020B0600070205080204" pitchFamily="50" charset="-128"/>
              <a:ea typeface="ＭＳ Ｐゴシック" panose="020B0600070205080204" pitchFamily="50" charset="-128"/>
            </a:endParaRPr>
          </a:p>
          <a:p>
            <a:pPr marL="342900" indent="-342900">
              <a:buFont typeface="Arial" panose="020B0604020202020204" pitchFamily="34" charset="0"/>
              <a:buChar char="•"/>
            </a:pPr>
            <a:r>
              <a:rPr kumimoji="1" lang="en-US" altLang="ja-JP" sz="2400" dirty="0">
                <a:solidFill>
                  <a:schemeClr val="tx1">
                    <a:lumMod val="85000"/>
                    <a:lumOff val="15000"/>
                  </a:schemeClr>
                </a:solidFill>
                <a:latin typeface="ＭＳ Ｐゴシック" panose="020B0600070205080204" pitchFamily="50" charset="-128"/>
                <a:ea typeface="ＭＳ Ｐゴシック" panose="020B0600070205080204" pitchFamily="50" charset="-128"/>
              </a:rPr>
              <a:t>GA</a:t>
            </a:r>
            <a:r>
              <a:rPr kumimoji="1" lang="ja-JP" altLang="en-US" sz="2400" dirty="0">
                <a:solidFill>
                  <a:schemeClr val="tx1">
                    <a:lumMod val="85000"/>
                    <a:lumOff val="15000"/>
                  </a:schemeClr>
                </a:solidFill>
                <a:latin typeface="ＭＳ Ｐゴシック" panose="020B0600070205080204" pitchFamily="50" charset="-128"/>
                <a:ea typeface="ＭＳ Ｐゴシック" panose="020B0600070205080204" pitchFamily="50" charset="-128"/>
              </a:rPr>
              <a:t>法により調製した</a:t>
            </a:r>
            <a:r>
              <a:rPr kumimoji="1" lang="en-US" altLang="ja-JP" sz="2400" dirty="0">
                <a:solidFill>
                  <a:schemeClr val="tx1">
                    <a:lumMod val="85000"/>
                    <a:lumOff val="15000"/>
                  </a:schemeClr>
                </a:solidFill>
                <a:latin typeface="ＭＳ Ｐゴシック" panose="020B0600070205080204" pitchFamily="50" charset="-128"/>
                <a:ea typeface="ＭＳ Ｐゴシック" panose="020B0600070205080204" pitchFamily="50" charset="-128"/>
              </a:rPr>
              <a:t>Ag-MLVs</a:t>
            </a:r>
            <a:r>
              <a:rPr kumimoji="1" lang="ja-JP" altLang="en-US" sz="2400" dirty="0">
                <a:solidFill>
                  <a:schemeClr val="tx1">
                    <a:lumMod val="85000"/>
                    <a:lumOff val="15000"/>
                  </a:schemeClr>
                </a:solidFill>
                <a:latin typeface="ＭＳ Ｐゴシック" panose="020B0600070205080204" pitchFamily="50" charset="-128"/>
                <a:ea typeface="ＭＳ Ｐゴシック" panose="020B0600070205080204" pitchFamily="50" charset="-128"/>
              </a:rPr>
              <a:t>を用いたバイオパニングが</a:t>
            </a:r>
            <a:endParaRPr kumimoji="1" lang="en-US" altLang="ja-JP" sz="2400" dirty="0">
              <a:solidFill>
                <a:schemeClr val="tx1">
                  <a:lumMod val="85000"/>
                  <a:lumOff val="15000"/>
                </a:schemeClr>
              </a:solidFill>
              <a:latin typeface="ＭＳ Ｐゴシック" panose="020B0600070205080204" pitchFamily="50" charset="-128"/>
              <a:ea typeface="ＭＳ Ｐゴシック" panose="020B0600070205080204" pitchFamily="50" charset="-128"/>
            </a:endParaRPr>
          </a:p>
          <a:p>
            <a:r>
              <a:rPr kumimoji="1" lang="en-US" altLang="ja-JP" sz="2400" dirty="0">
                <a:solidFill>
                  <a:schemeClr val="tx1">
                    <a:lumMod val="85000"/>
                    <a:lumOff val="15000"/>
                  </a:schemeClr>
                </a:solidFill>
                <a:latin typeface="ＭＳ Ｐゴシック" panose="020B0600070205080204" pitchFamily="50" charset="-128"/>
                <a:ea typeface="ＭＳ Ｐゴシック" panose="020B0600070205080204" pitchFamily="50" charset="-128"/>
              </a:rPr>
              <a:t>    </a:t>
            </a:r>
            <a:r>
              <a:rPr kumimoji="1" lang="ja-JP" altLang="en-US" sz="2400" dirty="0">
                <a:solidFill>
                  <a:schemeClr val="tx1">
                    <a:lumMod val="85000"/>
                    <a:lumOff val="15000"/>
                  </a:schemeClr>
                </a:solidFill>
                <a:latin typeface="ＭＳ Ｐゴシック" panose="020B0600070205080204" pitchFamily="50" charset="-128"/>
                <a:ea typeface="ＭＳ Ｐゴシック" panose="020B0600070205080204" pitchFamily="50" charset="-128"/>
              </a:rPr>
              <a:t>可能であった。</a:t>
            </a:r>
            <a:endParaRPr kumimoji="1" lang="en-US" altLang="ja-JP" sz="2400" dirty="0">
              <a:solidFill>
                <a:schemeClr val="tx1">
                  <a:lumMod val="85000"/>
                  <a:lumOff val="15000"/>
                </a:schemeClr>
              </a:solidFill>
              <a:latin typeface="ＭＳ Ｐゴシック" panose="020B0600070205080204" pitchFamily="50" charset="-128"/>
              <a:ea typeface="ＭＳ Ｐゴシック" panose="020B0600070205080204" pitchFamily="50" charset="-128"/>
            </a:endParaRPr>
          </a:p>
          <a:p>
            <a:pPr marL="342900" indent="-342900">
              <a:buFont typeface="Arial" panose="020B0604020202020204" pitchFamily="34" charset="0"/>
              <a:buChar char="•"/>
            </a:pPr>
            <a:endParaRPr kumimoji="1" lang="en-US" altLang="ja-JP" sz="2400" dirty="0">
              <a:solidFill>
                <a:schemeClr val="tx1">
                  <a:lumMod val="85000"/>
                  <a:lumOff val="15000"/>
                </a:schemeClr>
              </a:solidFill>
              <a:latin typeface="ＭＳ Ｐゴシック" panose="020B0600070205080204" pitchFamily="50" charset="-128"/>
              <a:ea typeface="ＭＳ Ｐゴシック" panose="020B0600070205080204" pitchFamily="50" charset="-128"/>
            </a:endParaRPr>
          </a:p>
          <a:p>
            <a:pPr marL="342900" indent="-342900">
              <a:buFont typeface="Arial" panose="020B0604020202020204" pitchFamily="34" charset="0"/>
              <a:buChar char="•"/>
            </a:pPr>
            <a:r>
              <a:rPr kumimoji="1" lang="ja-JP" altLang="en-US" sz="2400" dirty="0">
                <a:solidFill>
                  <a:schemeClr val="tx1">
                    <a:lumMod val="85000"/>
                    <a:lumOff val="15000"/>
                  </a:schemeClr>
                </a:solidFill>
                <a:latin typeface="ＭＳ Ｐゴシック" panose="020B0600070205080204" pitchFamily="50" charset="-128"/>
                <a:ea typeface="ＭＳ Ｐゴシック" panose="020B0600070205080204" pitchFamily="50" charset="-128"/>
              </a:rPr>
              <a:t>バイオパニングの結果、モデル抗原</a:t>
            </a:r>
            <a:r>
              <a:rPr kumimoji="1" lang="en-US" altLang="ja-JP" sz="2400" dirty="0">
                <a:solidFill>
                  <a:schemeClr val="tx1">
                    <a:lumMod val="85000"/>
                    <a:lumOff val="15000"/>
                  </a:schemeClr>
                </a:solidFill>
                <a:latin typeface="ＭＳ Ｐゴシック" panose="020B0600070205080204" pitchFamily="50" charset="-128"/>
                <a:ea typeface="ＭＳ Ｐゴシック" panose="020B0600070205080204" pitchFamily="50" charset="-128"/>
              </a:rPr>
              <a:t>(RNase A)</a:t>
            </a:r>
            <a:r>
              <a:rPr kumimoji="1" lang="ja-JP" altLang="en-US" sz="2400" dirty="0">
                <a:solidFill>
                  <a:schemeClr val="tx1">
                    <a:lumMod val="85000"/>
                    <a:lumOff val="15000"/>
                  </a:schemeClr>
                </a:solidFill>
                <a:latin typeface="ＭＳ Ｐゴシック" panose="020B0600070205080204" pitchFamily="50" charset="-128"/>
                <a:ea typeface="ＭＳ Ｐゴシック" panose="020B0600070205080204" pitchFamily="50" charset="-128"/>
              </a:rPr>
              <a:t>に対する</a:t>
            </a:r>
            <a:endParaRPr kumimoji="1" lang="en-US" altLang="ja-JP" sz="2400" dirty="0">
              <a:solidFill>
                <a:schemeClr val="tx1">
                  <a:lumMod val="85000"/>
                  <a:lumOff val="15000"/>
                </a:schemeClr>
              </a:solidFill>
              <a:latin typeface="ＭＳ Ｐゴシック" panose="020B0600070205080204" pitchFamily="50" charset="-128"/>
              <a:ea typeface="ＭＳ Ｐゴシック" panose="020B0600070205080204" pitchFamily="50" charset="-128"/>
            </a:endParaRPr>
          </a:p>
          <a:p>
            <a:r>
              <a:rPr kumimoji="1" lang="ja-JP" altLang="en-US" sz="2400" dirty="0">
                <a:solidFill>
                  <a:schemeClr val="tx1">
                    <a:lumMod val="85000"/>
                    <a:lumOff val="15000"/>
                  </a:schemeClr>
                </a:solidFill>
                <a:latin typeface="ＭＳ Ｐゴシック" panose="020B0600070205080204" pitchFamily="50" charset="-128"/>
                <a:ea typeface="ＭＳ Ｐゴシック" panose="020B0600070205080204" pitchFamily="50" charset="-128"/>
              </a:rPr>
              <a:t>　  抗原結合シグナルを検出できた。</a:t>
            </a:r>
          </a:p>
        </p:txBody>
      </p:sp>
      <p:sp>
        <p:nvSpPr>
          <p:cNvPr id="5" name="テキスト ボックス 4">
            <a:extLst>
              <a:ext uri="{FF2B5EF4-FFF2-40B4-BE49-F238E27FC236}">
                <a16:creationId xmlns:a16="http://schemas.microsoft.com/office/drawing/2014/main" id="{D86C2061-A94E-3823-AFBE-78B4E5ED243F}"/>
              </a:ext>
            </a:extLst>
          </p:cNvPr>
          <p:cNvSpPr txBox="1"/>
          <p:nvPr/>
        </p:nvSpPr>
        <p:spPr>
          <a:xfrm>
            <a:off x="361507" y="5122392"/>
            <a:ext cx="7992139" cy="1323439"/>
          </a:xfrm>
          <a:prstGeom prst="rect">
            <a:avLst/>
          </a:prstGeom>
          <a:noFill/>
        </p:spPr>
        <p:txBody>
          <a:bodyPr wrap="square" rtlCol="0">
            <a:spAutoFit/>
          </a:bodyPr>
          <a:lstStyle/>
          <a:p>
            <a:pPr marL="342900" indent="-342900">
              <a:buFont typeface="Arial" panose="020B0604020202020204" pitchFamily="34" charset="0"/>
              <a:buChar char="•"/>
            </a:pPr>
            <a:r>
              <a:rPr kumimoji="1" lang="en-US" altLang="ja-JP" sz="2000" dirty="0">
                <a:latin typeface="ＭＳ Ｐゴシック" panose="020B0600070205080204" pitchFamily="50" charset="-128"/>
                <a:ea typeface="ＭＳ Ｐゴシック" panose="020B0600070205080204" pitchFamily="50" charset="-128"/>
              </a:rPr>
              <a:t>GA</a:t>
            </a:r>
            <a:r>
              <a:rPr kumimoji="1" lang="ja-JP" altLang="en-US" sz="2000" dirty="0">
                <a:latin typeface="ＭＳ Ｐゴシック" panose="020B0600070205080204" pitchFamily="50" charset="-128"/>
                <a:ea typeface="ＭＳ Ｐゴシック" panose="020B0600070205080204" pitchFamily="50" charset="-128"/>
              </a:rPr>
              <a:t>法によって調製された</a:t>
            </a:r>
            <a:r>
              <a:rPr kumimoji="1" lang="en-US" altLang="ja-JP" sz="2000" dirty="0">
                <a:latin typeface="ＭＳ Ｐゴシック" panose="020B0600070205080204" pitchFamily="50" charset="-128"/>
                <a:ea typeface="ＭＳ Ｐゴシック" panose="020B0600070205080204" pitchFamily="50" charset="-128"/>
              </a:rPr>
              <a:t>Ag-MLVs</a:t>
            </a:r>
            <a:r>
              <a:rPr kumimoji="1" lang="ja-JP" altLang="en-US" sz="2000" dirty="0">
                <a:latin typeface="ＭＳ Ｐゴシック" panose="020B0600070205080204" pitchFamily="50" charset="-128"/>
                <a:ea typeface="ＭＳ Ｐゴシック" panose="020B0600070205080204" pitchFamily="50" charset="-128"/>
              </a:rPr>
              <a:t>のバイオパニングにおける</a:t>
            </a:r>
            <a:endParaRPr kumimoji="1" lang="en-US" altLang="ja-JP" sz="2000" dirty="0">
              <a:latin typeface="ＭＳ Ｐゴシック" panose="020B0600070205080204" pitchFamily="50" charset="-128"/>
              <a:ea typeface="ＭＳ Ｐゴシック" panose="020B0600070205080204" pitchFamily="50" charset="-128"/>
            </a:endParaRPr>
          </a:p>
          <a:p>
            <a:r>
              <a:rPr kumimoji="1" lang="ja-JP" altLang="en-US" sz="2000" dirty="0">
                <a:latin typeface="ＭＳ Ｐゴシック" panose="020B0600070205080204" pitchFamily="50" charset="-128"/>
                <a:ea typeface="ＭＳ Ｐゴシック" panose="020B0600070205080204" pitchFamily="50" charset="-128"/>
              </a:rPr>
              <a:t>　　反応条件の最適化</a:t>
            </a:r>
            <a:endParaRPr kumimoji="1" lang="en-US" altLang="ja-JP" sz="2000" dirty="0">
              <a:latin typeface="ＭＳ Ｐゴシック" panose="020B0600070205080204" pitchFamily="50" charset="-128"/>
              <a:ea typeface="ＭＳ Ｐゴシック" panose="020B0600070205080204" pitchFamily="50" charset="-128"/>
            </a:endParaRPr>
          </a:p>
          <a:p>
            <a:endParaRPr kumimoji="1" lang="en-US" altLang="ja-JP" sz="2000" dirty="0">
              <a:latin typeface="ＭＳ Ｐゴシック" panose="020B0600070205080204" pitchFamily="50" charset="-128"/>
              <a:ea typeface="ＭＳ Ｐゴシック" panose="020B0600070205080204" pitchFamily="50" charset="-128"/>
            </a:endParaRPr>
          </a:p>
          <a:p>
            <a:pPr marL="342900" indent="-342900">
              <a:buFont typeface="Arial" panose="020B0604020202020204" pitchFamily="34" charset="0"/>
              <a:buChar char="•"/>
            </a:pPr>
            <a:r>
              <a:rPr kumimoji="1" lang="ja-JP" altLang="en-US" sz="2000" dirty="0">
                <a:latin typeface="ＭＳ Ｐゴシック" panose="020B0600070205080204" pitchFamily="50" charset="-128"/>
                <a:ea typeface="ＭＳ Ｐゴシック" panose="020B0600070205080204" pitchFamily="50" charset="-128"/>
              </a:rPr>
              <a:t>多様な抗原の固定化と、バイオパニングへの利用</a:t>
            </a:r>
          </a:p>
        </p:txBody>
      </p:sp>
      <p:sp>
        <p:nvSpPr>
          <p:cNvPr id="6" name="タイトル 1">
            <a:extLst>
              <a:ext uri="{FF2B5EF4-FFF2-40B4-BE49-F238E27FC236}">
                <a16:creationId xmlns:a16="http://schemas.microsoft.com/office/drawing/2014/main" id="{2977F395-8883-66CE-7589-089512B7C356}"/>
              </a:ext>
            </a:extLst>
          </p:cNvPr>
          <p:cNvSpPr txBox="1">
            <a:spLocks/>
          </p:cNvSpPr>
          <p:nvPr/>
        </p:nvSpPr>
        <p:spPr>
          <a:xfrm>
            <a:off x="0" y="4398351"/>
            <a:ext cx="9144000" cy="567900"/>
          </a:xfrm>
          <a:prstGeom prst="rect">
            <a:avLst/>
          </a:prstGeom>
          <a:solidFill>
            <a:srgbClr val="395070"/>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bg1"/>
                </a:solidFill>
                <a:latin typeface="ＭＳ Ｐゴシック" panose="020B0600070205080204" pitchFamily="50" charset="-128"/>
                <a:ea typeface="ＭＳ Ｐゴシック" panose="020B0600070205080204" pitchFamily="50" charset="-128"/>
                <a:cs typeface="+mj-cs"/>
              </a:defRPr>
            </a:lvl1pPr>
          </a:lstStyle>
          <a:p>
            <a:r>
              <a:rPr lang="ja-JP" altLang="en-US" sz="3200" dirty="0"/>
              <a:t>今後の方針</a:t>
            </a:r>
          </a:p>
        </p:txBody>
      </p:sp>
    </p:spTree>
    <p:extLst>
      <p:ext uri="{BB962C8B-B14F-4D97-AF65-F5344CB8AC3E}">
        <p14:creationId xmlns:p14="http://schemas.microsoft.com/office/powerpoint/2010/main" val="3384659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B457E0-0445-1D48-8B92-5E2D8DF3D50C}"/>
              </a:ext>
            </a:extLst>
          </p:cNvPr>
          <p:cNvSpPr>
            <a:spLocks noGrp="1"/>
          </p:cNvSpPr>
          <p:nvPr>
            <p:ph type="title"/>
          </p:nvPr>
        </p:nvSpPr>
        <p:spPr/>
        <p:txBody>
          <a:bodyPr/>
          <a:lstStyle/>
          <a:p>
            <a:r>
              <a:rPr kumimoji="1" lang="ja-JP" altLang="en-US" dirty="0"/>
              <a:t>謝辞</a:t>
            </a:r>
          </a:p>
        </p:txBody>
      </p:sp>
      <p:sp>
        <p:nvSpPr>
          <p:cNvPr id="5" name="テキスト ボックス 4">
            <a:extLst>
              <a:ext uri="{FF2B5EF4-FFF2-40B4-BE49-F238E27FC236}">
                <a16:creationId xmlns:a16="http://schemas.microsoft.com/office/drawing/2014/main" id="{6E7C6D8C-F0B4-55D6-4406-0AC2D8C7E1FC}"/>
              </a:ext>
            </a:extLst>
          </p:cNvPr>
          <p:cNvSpPr txBox="1"/>
          <p:nvPr/>
        </p:nvSpPr>
        <p:spPr>
          <a:xfrm>
            <a:off x="1403498" y="1382286"/>
            <a:ext cx="6337004" cy="4093428"/>
          </a:xfrm>
          <a:prstGeom prst="rect">
            <a:avLst/>
          </a:prstGeom>
          <a:noFill/>
        </p:spPr>
        <p:txBody>
          <a:bodyPr wrap="square">
            <a:spAutoFit/>
          </a:bodyPr>
          <a:lstStyle/>
          <a:p>
            <a:pPr algn="ctr"/>
            <a:r>
              <a:rPr kumimoji="1" lang="ja-JP" altLang="en-US" sz="4000" dirty="0">
                <a:latin typeface="ＭＳ Ｐゴシック" panose="020B0600070205080204" pitchFamily="50" charset="-128"/>
                <a:ea typeface="ＭＳ Ｐゴシック" panose="020B0600070205080204" pitchFamily="50" charset="-128"/>
              </a:rPr>
              <a:t>アークリソース株式会社</a:t>
            </a:r>
            <a:endParaRPr kumimoji="1" lang="en-US" altLang="ja-JP" sz="4000" dirty="0">
              <a:latin typeface="ＭＳ Ｐゴシック" panose="020B0600070205080204" pitchFamily="50" charset="-128"/>
              <a:ea typeface="ＭＳ Ｐゴシック" panose="020B0600070205080204" pitchFamily="50" charset="-128"/>
            </a:endParaRPr>
          </a:p>
          <a:p>
            <a:pPr algn="ctr"/>
            <a:r>
              <a:rPr kumimoji="1" lang="ja-JP" altLang="en-US" sz="3600" dirty="0">
                <a:latin typeface="ＭＳ Ｐゴシック" panose="020B0600070205080204" pitchFamily="50" charset="-128"/>
                <a:ea typeface="ＭＳ Ｐゴシック" panose="020B0600070205080204" pitchFamily="50" charset="-128"/>
              </a:rPr>
              <a:t>宮崎 誠生 様</a:t>
            </a:r>
            <a:endParaRPr kumimoji="1" lang="en-US" altLang="ja-JP" sz="3600" dirty="0">
              <a:latin typeface="ＭＳ Ｐゴシック" panose="020B0600070205080204" pitchFamily="50" charset="-128"/>
              <a:ea typeface="ＭＳ Ｐゴシック" panose="020B0600070205080204" pitchFamily="50" charset="-128"/>
            </a:endParaRPr>
          </a:p>
          <a:p>
            <a:pPr algn="ctr"/>
            <a:r>
              <a:rPr kumimoji="1" lang="ja-JP" altLang="en-US" sz="3600" dirty="0">
                <a:latin typeface="ＭＳ Ｐゴシック" panose="020B0600070205080204" pitchFamily="50" charset="-128"/>
                <a:ea typeface="ＭＳ Ｐゴシック" panose="020B0600070205080204" pitchFamily="50" charset="-128"/>
              </a:rPr>
              <a:t>清瀬 紀彦 様</a:t>
            </a:r>
            <a:endParaRPr kumimoji="1" lang="en-US" altLang="ja-JP" sz="3600" dirty="0">
              <a:latin typeface="ＭＳ Ｐゴシック" panose="020B0600070205080204" pitchFamily="50" charset="-128"/>
              <a:ea typeface="ＭＳ Ｐゴシック" panose="020B0600070205080204" pitchFamily="50" charset="-128"/>
            </a:endParaRPr>
          </a:p>
          <a:p>
            <a:pPr algn="ctr"/>
            <a:endParaRPr kumimoji="1" lang="en-US" altLang="ja-JP" sz="3600" dirty="0">
              <a:latin typeface="ＭＳ Ｐゴシック" panose="020B0600070205080204" pitchFamily="50" charset="-128"/>
              <a:ea typeface="ＭＳ Ｐゴシック" panose="020B0600070205080204" pitchFamily="50" charset="-128"/>
            </a:endParaRPr>
          </a:p>
          <a:p>
            <a:pPr algn="ctr"/>
            <a:r>
              <a:rPr kumimoji="1" lang="ja-JP" altLang="en-US" sz="4000" dirty="0">
                <a:latin typeface="ＭＳ Ｐゴシック" panose="020B0600070205080204" pitchFamily="50" charset="-128"/>
                <a:ea typeface="ＭＳ Ｐゴシック" panose="020B0600070205080204" pitchFamily="50" charset="-128"/>
              </a:rPr>
              <a:t>デンカ株式会社</a:t>
            </a:r>
            <a:endParaRPr kumimoji="1" lang="en-US" altLang="ja-JP" sz="4000" dirty="0">
              <a:latin typeface="ＭＳ Ｐゴシック" panose="020B0600070205080204" pitchFamily="50" charset="-128"/>
              <a:ea typeface="ＭＳ Ｐゴシック" panose="020B0600070205080204" pitchFamily="50" charset="-128"/>
            </a:endParaRPr>
          </a:p>
          <a:p>
            <a:pPr algn="ctr"/>
            <a:r>
              <a:rPr kumimoji="1" lang="ja-JP" altLang="en-US" sz="3600" dirty="0">
                <a:latin typeface="ＭＳ Ｐゴシック" panose="020B0600070205080204" pitchFamily="50" charset="-128"/>
                <a:ea typeface="ＭＳ Ｐゴシック" panose="020B0600070205080204" pitchFamily="50" charset="-128"/>
              </a:rPr>
              <a:t>稲野 浩一 様</a:t>
            </a:r>
            <a:endParaRPr kumimoji="1" lang="en-US" altLang="ja-JP" sz="3600" dirty="0">
              <a:latin typeface="ＭＳ Ｐゴシック" panose="020B0600070205080204" pitchFamily="50" charset="-128"/>
              <a:ea typeface="ＭＳ Ｐゴシック" panose="020B0600070205080204" pitchFamily="50" charset="-128"/>
            </a:endParaRPr>
          </a:p>
          <a:p>
            <a:pPr algn="ctr"/>
            <a:r>
              <a:rPr kumimoji="1" lang="ja-JP" altLang="en-US" sz="3600" dirty="0">
                <a:latin typeface="ＭＳ Ｐゴシック" panose="020B0600070205080204" pitchFamily="50" charset="-128"/>
                <a:ea typeface="ＭＳ Ｐゴシック" panose="020B0600070205080204" pitchFamily="50" charset="-128"/>
              </a:rPr>
              <a:t>小笠原 真也 様</a:t>
            </a:r>
          </a:p>
        </p:txBody>
      </p:sp>
    </p:spTree>
    <p:extLst>
      <p:ext uri="{BB962C8B-B14F-4D97-AF65-F5344CB8AC3E}">
        <p14:creationId xmlns:p14="http://schemas.microsoft.com/office/powerpoint/2010/main" val="2295199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6825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52EE90-62BB-E816-3640-DC87A021F0CA}"/>
              </a:ext>
            </a:extLst>
          </p:cNvPr>
          <p:cNvSpPr>
            <a:spLocks noGrp="1"/>
          </p:cNvSpPr>
          <p:nvPr>
            <p:ph type="title"/>
          </p:nvPr>
        </p:nvSpPr>
        <p:spPr/>
        <p:txBody>
          <a:bodyPr/>
          <a:lstStyle/>
          <a:p>
            <a:r>
              <a:rPr kumimoji="1" lang="ja-JP" altLang="en-US" sz="4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j-cs"/>
              </a:rPr>
              <a:t>補足資料①：</a:t>
            </a:r>
            <a:r>
              <a:rPr kumimoji="1" lang="ja-JP" altLang="en-US" sz="32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j-cs"/>
              </a:rPr>
              <a:t>ファージの非特異吸着調査</a:t>
            </a:r>
            <a:endParaRPr kumimoji="1" lang="ja-JP" altLang="en-US" dirty="0"/>
          </a:p>
        </p:txBody>
      </p:sp>
      <p:graphicFrame>
        <p:nvGraphicFramePr>
          <p:cNvPr id="7" name="表 7">
            <a:extLst>
              <a:ext uri="{FF2B5EF4-FFF2-40B4-BE49-F238E27FC236}">
                <a16:creationId xmlns:a16="http://schemas.microsoft.com/office/drawing/2014/main" id="{20477D9A-9563-C9D8-E7D3-72291398D957}"/>
              </a:ext>
            </a:extLst>
          </p:cNvPr>
          <p:cNvGraphicFramePr>
            <a:graphicFrameLocks noGrp="1"/>
          </p:cNvGraphicFramePr>
          <p:nvPr>
            <p:extLst>
              <p:ext uri="{D42A27DB-BD31-4B8C-83A1-F6EECF244321}">
                <p14:modId xmlns:p14="http://schemas.microsoft.com/office/powerpoint/2010/main" val="1180244162"/>
              </p:ext>
            </p:extLst>
          </p:nvPr>
        </p:nvGraphicFramePr>
        <p:xfrm>
          <a:off x="515222" y="2508571"/>
          <a:ext cx="3668233" cy="1737360"/>
        </p:xfrm>
        <a:graphic>
          <a:graphicData uri="http://schemas.openxmlformats.org/drawingml/2006/table">
            <a:tbl>
              <a:tblPr firstRow="1" bandRow="1"/>
              <a:tblGrid>
                <a:gridCol w="1392865">
                  <a:extLst>
                    <a:ext uri="{9D8B030D-6E8A-4147-A177-3AD203B41FA5}">
                      <a16:colId xmlns:a16="http://schemas.microsoft.com/office/drawing/2014/main" val="1340177863"/>
                    </a:ext>
                  </a:extLst>
                </a:gridCol>
                <a:gridCol w="2275368">
                  <a:extLst>
                    <a:ext uri="{9D8B030D-6E8A-4147-A177-3AD203B41FA5}">
                      <a16:colId xmlns:a16="http://schemas.microsoft.com/office/drawing/2014/main" val="670649922"/>
                    </a:ext>
                  </a:extLst>
                </a:gridCol>
              </a:tblGrid>
              <a:tr h="5255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ＭＳ Ｐゴシック" panose="020B0600070205080204" pitchFamily="50" charset="-128"/>
                        <a:ea typeface="ＭＳ Ｐゴシック" panose="020B0600070205080204" pitchFamily="50" charset="-128"/>
                      </a:endParaRPr>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dirty="0">
                          <a:latin typeface="ＭＳ Ｐゴシック" panose="020B0600070205080204" pitchFamily="50" charset="-128"/>
                          <a:ea typeface="ＭＳ Ｐゴシック" panose="020B0600070205080204" pitchFamily="50" charset="-128"/>
                        </a:rPr>
                        <a:t>DPPC Conc.</a:t>
                      </a:r>
                    </a:p>
                    <a:p>
                      <a:pPr algn="ctr"/>
                      <a:r>
                        <a:rPr kumimoji="1" lang="en-US" altLang="ja-JP" dirty="0">
                          <a:latin typeface="ＭＳ Ｐゴシック" panose="020B0600070205080204" pitchFamily="50" charset="-128"/>
                          <a:ea typeface="ＭＳ Ｐゴシック" panose="020B0600070205080204" pitchFamily="50" charset="-128"/>
                        </a:rPr>
                        <a:t>(nmol/mL)</a:t>
                      </a:r>
                      <a:endParaRPr kumimoji="1" lang="ja-JP" altLang="en-US" dirty="0">
                        <a:latin typeface="ＭＳ Ｐゴシック" panose="020B0600070205080204" pitchFamily="50" charset="-128"/>
                        <a:ea typeface="ＭＳ Ｐゴシック" panose="020B0600070205080204" pitchFamily="50" charset="-128"/>
                      </a:endParaRPr>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57073192"/>
                  </a:ext>
                </a:extLst>
              </a:tr>
              <a:tr h="3044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latin typeface="ＭＳ Ｐゴシック" panose="020B0600070205080204" pitchFamily="50" charset="-128"/>
                          <a:ea typeface="ＭＳ Ｐゴシック" panose="020B0600070205080204" pitchFamily="50" charset="-128"/>
                        </a:rPr>
                        <a:t>PE0.5 µmol</a:t>
                      </a:r>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a:r>
                        <a:rPr kumimoji="1" lang="en-US" altLang="ja-JP" dirty="0">
                          <a:latin typeface="ＭＳ Ｐゴシック" panose="020B0600070205080204" pitchFamily="50" charset="-128"/>
                          <a:ea typeface="ＭＳ Ｐゴシック" panose="020B0600070205080204" pitchFamily="50" charset="-128"/>
                        </a:rPr>
                        <a:t>1281 nmol/mL</a:t>
                      </a:r>
                      <a:endParaRPr kumimoji="1" lang="ja-JP" altLang="en-US" dirty="0">
                        <a:latin typeface="ＭＳ Ｐゴシック" panose="020B0600070205080204" pitchFamily="50" charset="-128"/>
                        <a:ea typeface="ＭＳ Ｐゴシック" panose="020B0600070205080204" pitchFamily="50" charset="-128"/>
                      </a:endParaRPr>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125076713"/>
                  </a:ext>
                </a:extLst>
              </a:tr>
              <a:tr h="304460">
                <a:tc>
                  <a:txBody>
                    <a:bodyPr/>
                    <a:lstStyle/>
                    <a:p>
                      <a:pPr algn="ctr"/>
                      <a:r>
                        <a:rPr kumimoji="1" lang="en-US" altLang="ja-JP" dirty="0">
                          <a:latin typeface="ＭＳ Ｐゴシック" panose="020B0600070205080204" pitchFamily="50" charset="-128"/>
                          <a:ea typeface="ＭＳ Ｐゴシック" panose="020B0600070205080204" pitchFamily="50" charset="-128"/>
                        </a:rPr>
                        <a:t>PE2.5 µmol</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kumimoji="1" lang="en-US" altLang="ja-JP" dirty="0">
                          <a:latin typeface="ＭＳ Ｐゴシック" panose="020B0600070205080204" pitchFamily="50" charset="-128"/>
                          <a:ea typeface="ＭＳ Ｐゴシック" panose="020B0600070205080204" pitchFamily="50" charset="-128"/>
                        </a:rPr>
                        <a:t>2602</a:t>
                      </a:r>
                      <a:endParaRPr kumimoji="1" lang="ja-JP" altLang="en-US" dirty="0">
                        <a:latin typeface="ＭＳ Ｐゴシック" panose="020B0600070205080204" pitchFamily="50" charset="-128"/>
                        <a:ea typeface="ＭＳ Ｐゴシック" panose="020B0600070205080204" pitchFamily="50" charset="-128"/>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348101617"/>
                  </a:ext>
                </a:extLst>
              </a:tr>
              <a:tr h="304460">
                <a:tc>
                  <a:txBody>
                    <a:bodyPr/>
                    <a:lstStyle/>
                    <a:p>
                      <a:pPr algn="ctr"/>
                      <a:r>
                        <a:rPr kumimoji="1" lang="en-US" altLang="ja-JP" dirty="0">
                          <a:latin typeface="ＭＳ Ｐゴシック" panose="020B0600070205080204" pitchFamily="50" charset="-128"/>
                          <a:ea typeface="ＭＳ Ｐゴシック" panose="020B0600070205080204" pitchFamily="50" charset="-128"/>
                        </a:rPr>
                        <a:t>MPB-DPPE</a:t>
                      </a:r>
                    </a:p>
                  </a:txBody>
                  <a:tcP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dirty="0">
                          <a:latin typeface="ＭＳ Ｐゴシック" panose="020B0600070205080204" pitchFamily="50" charset="-128"/>
                          <a:ea typeface="ＭＳ Ｐゴシック" panose="020B0600070205080204" pitchFamily="50" charset="-128"/>
                        </a:rPr>
                        <a:t>2163</a:t>
                      </a:r>
                      <a:endParaRPr kumimoji="1" lang="ja-JP" altLang="en-US" dirty="0">
                        <a:latin typeface="ＭＳ Ｐゴシック" panose="020B0600070205080204" pitchFamily="50" charset="-128"/>
                        <a:ea typeface="ＭＳ Ｐゴシック" panose="020B0600070205080204" pitchFamily="50" charset="-128"/>
                      </a:endParaRPr>
                    </a:p>
                  </a:txBody>
                  <a:tcP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5234608"/>
                  </a:ext>
                </a:extLst>
              </a:tr>
            </a:tbl>
          </a:graphicData>
        </a:graphic>
      </p:graphicFrame>
      <p:sp>
        <p:nvSpPr>
          <p:cNvPr id="8" name="テキスト ボックス 7">
            <a:extLst>
              <a:ext uri="{FF2B5EF4-FFF2-40B4-BE49-F238E27FC236}">
                <a16:creationId xmlns:a16="http://schemas.microsoft.com/office/drawing/2014/main" id="{3B407F8C-DBFD-8BC0-CD8E-9D8B5BE6EA3C}"/>
              </a:ext>
            </a:extLst>
          </p:cNvPr>
          <p:cNvSpPr txBox="1"/>
          <p:nvPr/>
        </p:nvSpPr>
        <p:spPr>
          <a:xfrm>
            <a:off x="648831" y="5281142"/>
            <a:ext cx="7846338" cy="461665"/>
          </a:xfrm>
          <a:prstGeom prst="rect">
            <a:avLst/>
          </a:prstGeom>
          <a:noFill/>
        </p:spPr>
        <p:txBody>
          <a:bodyPr wrap="square" rtlCol="0">
            <a:spAutoFit/>
          </a:bodyPr>
          <a:lstStyle/>
          <a:p>
            <a:pPr algn="ctr"/>
            <a:r>
              <a:rPr kumimoji="1" lang="ja-JP" altLang="en-US" sz="2400" dirty="0">
                <a:latin typeface="ＭＳ Ｐゴシック" panose="020B0600070205080204" pitchFamily="50" charset="-128"/>
                <a:ea typeface="ＭＳ Ｐゴシック" panose="020B0600070205080204" pitchFamily="50" charset="-128"/>
              </a:rPr>
              <a:t>従来法と同等・またはそれ以下の非特異吸着であった。</a:t>
            </a:r>
            <a:endParaRPr kumimoji="1" lang="en-US" altLang="ja-JP" sz="2400" dirty="0">
              <a:latin typeface="ＭＳ Ｐゴシック" panose="020B0600070205080204" pitchFamily="50" charset="-128"/>
              <a:ea typeface="ＭＳ Ｐゴシック" panose="020B0600070205080204" pitchFamily="50" charset="-128"/>
            </a:endParaRPr>
          </a:p>
        </p:txBody>
      </p:sp>
      <p:sp>
        <p:nvSpPr>
          <p:cNvPr id="9" name="コンテンツ プレースホルダー 2">
            <a:extLst>
              <a:ext uri="{FF2B5EF4-FFF2-40B4-BE49-F238E27FC236}">
                <a16:creationId xmlns:a16="http://schemas.microsoft.com/office/drawing/2014/main" id="{5D7247FF-5383-3946-7223-E3402CBB3F60}"/>
              </a:ext>
            </a:extLst>
          </p:cNvPr>
          <p:cNvSpPr>
            <a:spLocks noGrp="1"/>
          </p:cNvSpPr>
          <p:nvPr>
            <p:ph idx="1"/>
          </p:nvPr>
        </p:nvSpPr>
        <p:spPr>
          <a:xfrm>
            <a:off x="0" y="869924"/>
            <a:ext cx="8632722" cy="560994"/>
          </a:xfrm>
        </p:spPr>
        <p:txBody>
          <a:bodyPr>
            <a:normAutofit/>
          </a:bodyPr>
          <a:lstStyle/>
          <a:p>
            <a:pPr marL="0" indent="0">
              <a:buNone/>
            </a:pPr>
            <a:r>
              <a:rPr kumimoji="1" lang="ja-JP" altLang="en-US" sz="2000" dirty="0"/>
              <a:t>組成を変えたことによりバイオパニングに影響がないか調査した。</a:t>
            </a:r>
          </a:p>
        </p:txBody>
      </p:sp>
      <p:sp>
        <p:nvSpPr>
          <p:cNvPr id="10" name="コンテンツ プレースホルダー 2">
            <a:extLst>
              <a:ext uri="{FF2B5EF4-FFF2-40B4-BE49-F238E27FC236}">
                <a16:creationId xmlns:a16="http://schemas.microsoft.com/office/drawing/2014/main" id="{16DEAAFC-9227-8194-5368-47BF25754C76}"/>
              </a:ext>
            </a:extLst>
          </p:cNvPr>
          <p:cNvSpPr txBox="1">
            <a:spLocks/>
          </p:cNvSpPr>
          <p:nvPr/>
        </p:nvSpPr>
        <p:spPr>
          <a:xfrm>
            <a:off x="0" y="1576858"/>
            <a:ext cx="8632722" cy="5609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400" dirty="0"/>
              <a:t>抗原なし</a:t>
            </a:r>
            <a:r>
              <a:rPr lang="en-US" altLang="ja-JP" sz="2400" dirty="0"/>
              <a:t>MLVs</a:t>
            </a:r>
            <a:r>
              <a:rPr lang="ja-JP" altLang="en-US" sz="2400" dirty="0"/>
              <a:t>の非特異吸着</a:t>
            </a:r>
          </a:p>
        </p:txBody>
      </p:sp>
      <p:graphicFrame>
        <p:nvGraphicFramePr>
          <p:cNvPr id="11" name="グラフ 10">
            <a:extLst>
              <a:ext uri="{FF2B5EF4-FFF2-40B4-BE49-F238E27FC236}">
                <a16:creationId xmlns:a16="http://schemas.microsoft.com/office/drawing/2014/main" id="{A8362E53-7449-CD76-8F71-323331FBA314}"/>
              </a:ext>
            </a:extLst>
          </p:cNvPr>
          <p:cNvGraphicFramePr>
            <a:graphicFrameLocks/>
          </p:cNvGraphicFramePr>
          <p:nvPr>
            <p:extLst>
              <p:ext uri="{D42A27DB-BD31-4B8C-83A1-F6EECF244321}">
                <p14:modId xmlns:p14="http://schemas.microsoft.com/office/powerpoint/2010/main" val="1402634174"/>
              </p:ext>
            </p:extLst>
          </p:nvPr>
        </p:nvGraphicFramePr>
        <p:xfrm>
          <a:off x="4183455" y="2137852"/>
          <a:ext cx="4934712" cy="27138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2834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B482A5D-4E1A-AAB8-2263-3C75B52F6396}"/>
              </a:ext>
            </a:extLst>
          </p:cNvPr>
          <p:cNvPicPr>
            <a:picLocks noChangeAspect="1"/>
          </p:cNvPicPr>
          <p:nvPr/>
        </p:nvPicPr>
        <p:blipFill>
          <a:blip r:embed="rId3"/>
          <a:stretch>
            <a:fillRect/>
          </a:stretch>
        </p:blipFill>
        <p:spPr>
          <a:xfrm>
            <a:off x="4625591" y="4030701"/>
            <a:ext cx="4398919" cy="2183118"/>
          </a:xfrm>
          <a:prstGeom prst="rect">
            <a:avLst/>
          </a:prstGeom>
        </p:spPr>
      </p:pic>
      <p:pic>
        <p:nvPicPr>
          <p:cNvPr id="6" name="図 5">
            <a:extLst>
              <a:ext uri="{FF2B5EF4-FFF2-40B4-BE49-F238E27FC236}">
                <a16:creationId xmlns:a16="http://schemas.microsoft.com/office/drawing/2014/main" id="{7F03FD4E-0D26-E602-C8C9-B208B10913C0}"/>
              </a:ext>
            </a:extLst>
          </p:cNvPr>
          <p:cNvPicPr>
            <a:picLocks noChangeAspect="1"/>
          </p:cNvPicPr>
          <p:nvPr/>
        </p:nvPicPr>
        <p:blipFill>
          <a:blip r:embed="rId4"/>
          <a:stretch>
            <a:fillRect/>
          </a:stretch>
        </p:blipFill>
        <p:spPr>
          <a:xfrm>
            <a:off x="4625591" y="1558716"/>
            <a:ext cx="4379796" cy="2183118"/>
          </a:xfrm>
          <a:prstGeom prst="rect">
            <a:avLst/>
          </a:prstGeom>
        </p:spPr>
      </p:pic>
      <p:graphicFrame>
        <p:nvGraphicFramePr>
          <p:cNvPr id="8" name="表 8">
            <a:extLst>
              <a:ext uri="{FF2B5EF4-FFF2-40B4-BE49-F238E27FC236}">
                <a16:creationId xmlns:a16="http://schemas.microsoft.com/office/drawing/2014/main" id="{E9E9F806-BC95-CA31-B91F-04B09AE97035}"/>
              </a:ext>
            </a:extLst>
          </p:cNvPr>
          <p:cNvGraphicFramePr>
            <a:graphicFrameLocks noGrp="1"/>
          </p:cNvGraphicFramePr>
          <p:nvPr>
            <p:extLst>
              <p:ext uri="{D42A27DB-BD31-4B8C-83A1-F6EECF244321}">
                <p14:modId xmlns:p14="http://schemas.microsoft.com/office/powerpoint/2010/main" val="560601927"/>
              </p:ext>
            </p:extLst>
          </p:nvPr>
        </p:nvGraphicFramePr>
        <p:xfrm>
          <a:off x="547208" y="1754028"/>
          <a:ext cx="3890688" cy="1989204"/>
        </p:xfrm>
        <a:graphic>
          <a:graphicData uri="http://schemas.openxmlformats.org/drawingml/2006/table">
            <a:tbl>
              <a:tblPr firstRow="1" bandRow="1"/>
              <a:tblGrid>
                <a:gridCol w="1296896">
                  <a:extLst>
                    <a:ext uri="{9D8B030D-6E8A-4147-A177-3AD203B41FA5}">
                      <a16:colId xmlns:a16="http://schemas.microsoft.com/office/drawing/2014/main" val="3995481593"/>
                    </a:ext>
                  </a:extLst>
                </a:gridCol>
                <a:gridCol w="1296896">
                  <a:extLst>
                    <a:ext uri="{9D8B030D-6E8A-4147-A177-3AD203B41FA5}">
                      <a16:colId xmlns:a16="http://schemas.microsoft.com/office/drawing/2014/main" val="1918316451"/>
                    </a:ext>
                  </a:extLst>
                </a:gridCol>
                <a:gridCol w="1296896">
                  <a:extLst>
                    <a:ext uri="{9D8B030D-6E8A-4147-A177-3AD203B41FA5}">
                      <a16:colId xmlns:a16="http://schemas.microsoft.com/office/drawing/2014/main" val="3159326958"/>
                    </a:ext>
                  </a:extLst>
                </a:gridCol>
              </a:tblGrid>
              <a:tr h="414294">
                <a:tc>
                  <a:txBody>
                    <a:bodyPr/>
                    <a:lstStyle/>
                    <a:p>
                      <a:pPr algn="ctr"/>
                      <a:endParaRPr kumimoji="1" lang="ja-JP" altLang="en-US" sz="11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100" dirty="0">
                          <a:latin typeface="ＭＳ Ｐゴシック" panose="020B0600070205080204" pitchFamily="50" charset="-128"/>
                          <a:ea typeface="ＭＳ Ｐゴシック" panose="020B0600070205080204" pitchFamily="50" charset="-128"/>
                        </a:rPr>
                        <a:t>DPPC Conc.</a:t>
                      </a:r>
                    </a:p>
                    <a:p>
                      <a:pPr algn="ctr"/>
                      <a:r>
                        <a:rPr kumimoji="1" lang="en-US" altLang="ja-JP" sz="1100" dirty="0">
                          <a:latin typeface="ＭＳ Ｐゴシック" panose="020B0600070205080204" pitchFamily="50" charset="-128"/>
                          <a:ea typeface="ＭＳ Ｐゴシック" panose="020B0600070205080204" pitchFamily="50" charset="-128"/>
                        </a:rPr>
                        <a:t>(nmol/mL)</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100" dirty="0">
                          <a:latin typeface="ＭＳ Ｐゴシック" panose="020B0600070205080204" pitchFamily="50" charset="-128"/>
                          <a:ea typeface="ＭＳ Ｐゴシック" panose="020B0600070205080204" pitchFamily="50" charset="-128"/>
                        </a:rPr>
                        <a:t>Protein Conc.</a:t>
                      </a:r>
                    </a:p>
                    <a:p>
                      <a:pPr algn="ctr"/>
                      <a:r>
                        <a:rPr kumimoji="1" lang="en-US" altLang="ja-JP" sz="1100" dirty="0">
                          <a:latin typeface="ＭＳ Ｐゴシック" panose="020B0600070205080204" pitchFamily="50" charset="-128"/>
                          <a:ea typeface="ＭＳ Ｐゴシック" panose="020B0600070205080204" pitchFamily="50" charset="-128"/>
                        </a:rPr>
                        <a:t>(µg/mL)</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4073548"/>
                  </a:ext>
                </a:extLst>
              </a:tr>
              <a:tr h="267084">
                <a:tc rowSpan="2">
                  <a:txBody>
                    <a:bodyPr/>
                    <a:lstStyle/>
                    <a:p>
                      <a:pPr algn="ctr"/>
                      <a:r>
                        <a:rPr kumimoji="1" lang="en-US" altLang="ja-JP" sz="1100" dirty="0">
                          <a:latin typeface="ＭＳ Ｐゴシック" panose="020B0600070205080204" pitchFamily="50" charset="-128"/>
                          <a:ea typeface="ＭＳ Ｐゴシック" panose="020B0600070205080204" pitchFamily="50" charset="-128"/>
                        </a:rPr>
                        <a:t>MPB</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a:r>
                        <a:rPr kumimoji="1" lang="en-US" altLang="ja-JP" sz="1100" dirty="0">
                          <a:latin typeface="ＭＳ Ｐゴシック" panose="020B0600070205080204" pitchFamily="50" charset="-128"/>
                          <a:ea typeface="ＭＳ Ｐゴシック" panose="020B0600070205080204" pitchFamily="50" charset="-128"/>
                        </a:rPr>
                        <a:t>1643nmol/mL</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a:r>
                        <a:rPr kumimoji="1" lang="en-US" altLang="ja-JP" sz="1100" dirty="0">
                          <a:latin typeface="ＭＳ Ｐゴシック" panose="020B0600070205080204" pitchFamily="50" charset="-128"/>
                          <a:ea typeface="ＭＳ Ｐゴシック" panose="020B0600070205080204" pitchFamily="50" charset="-128"/>
                        </a:rPr>
                        <a:t>82.0</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768260482"/>
                  </a:ext>
                </a:extLst>
              </a:tr>
              <a:tr h="251535">
                <a:tc vMerge="1">
                  <a:txBody>
                    <a:bodyPr/>
                    <a:lstStyle/>
                    <a:p>
                      <a:endParaRPr kumimoji="1" lang="ja-JP" altLang="en-US" sz="1400" dirty="0"/>
                    </a:p>
                  </a:txBody>
                  <a:tcPr/>
                </a:tc>
                <a:tc>
                  <a:txBody>
                    <a:bodyPr/>
                    <a:lstStyle/>
                    <a:p>
                      <a:pPr algn="ctr"/>
                      <a:r>
                        <a:rPr kumimoji="1" lang="en-US" altLang="ja-JP" sz="1100" dirty="0">
                          <a:latin typeface="ＭＳ Ｐゴシック" panose="020B0600070205080204" pitchFamily="50" charset="-128"/>
                          <a:ea typeface="ＭＳ Ｐゴシック" panose="020B0600070205080204" pitchFamily="50" charset="-128"/>
                        </a:rPr>
                        <a:t>1825</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kumimoji="1" lang="en-US" altLang="ja-JP" sz="1100" dirty="0">
                          <a:latin typeface="ＭＳ Ｐゴシック" panose="020B0600070205080204" pitchFamily="50" charset="-128"/>
                          <a:ea typeface="ＭＳ Ｐゴシック" panose="020B0600070205080204" pitchFamily="50" charset="-128"/>
                        </a:rPr>
                        <a:t>57.014</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343285562"/>
                  </a:ext>
                </a:extLst>
              </a:tr>
              <a:tr h="251535">
                <a:tc rowSpan="2">
                  <a:txBody>
                    <a:bodyPr/>
                    <a:lstStyle/>
                    <a:p>
                      <a:pPr algn="ctr"/>
                      <a:r>
                        <a:rPr kumimoji="1" lang="en-US" altLang="ja-JP" sz="1100" dirty="0">
                          <a:latin typeface="ＭＳ Ｐゴシック" panose="020B0600070205080204" pitchFamily="50" charset="-128"/>
                          <a:ea typeface="ＭＳ Ｐゴシック" panose="020B0600070205080204" pitchFamily="50" charset="-128"/>
                        </a:rPr>
                        <a:t>PE0.5</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100" dirty="0">
                          <a:latin typeface="ＭＳ Ｐゴシック" panose="020B0600070205080204" pitchFamily="50" charset="-128"/>
                          <a:ea typeface="ＭＳ Ｐゴシック" panose="020B0600070205080204" pitchFamily="50" charset="-128"/>
                        </a:rPr>
                        <a:t>1793</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kumimoji="1" lang="en-US" altLang="ja-JP" sz="1100" dirty="0">
                          <a:latin typeface="ＭＳ Ｐゴシック" panose="020B0600070205080204" pitchFamily="50" charset="-128"/>
                          <a:ea typeface="ＭＳ Ｐゴシック" panose="020B0600070205080204" pitchFamily="50" charset="-128"/>
                        </a:rPr>
                        <a:t>15.6</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04966108"/>
                  </a:ext>
                </a:extLst>
              </a:tr>
              <a:tr h="251535">
                <a:tc vMerge="1">
                  <a:txBody>
                    <a:bodyPr/>
                    <a:lstStyle/>
                    <a:p>
                      <a:endParaRPr kumimoji="1" lang="ja-JP" altLang="en-US" sz="1400" dirty="0"/>
                    </a:p>
                  </a:txBody>
                  <a:tcPr/>
                </a:tc>
                <a:tc>
                  <a:txBody>
                    <a:bodyPr/>
                    <a:lstStyle/>
                    <a:p>
                      <a:pPr algn="ctr"/>
                      <a:r>
                        <a:rPr kumimoji="1" lang="en-US" altLang="ja-JP" sz="1100" dirty="0">
                          <a:latin typeface="ＭＳ Ｐゴシック" panose="020B0600070205080204" pitchFamily="50" charset="-128"/>
                          <a:ea typeface="ＭＳ Ｐゴシック" panose="020B0600070205080204" pitchFamily="50" charset="-128"/>
                        </a:rPr>
                        <a:t>2106</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100" dirty="0">
                          <a:latin typeface="ＭＳ Ｐゴシック" panose="020B0600070205080204" pitchFamily="50" charset="-128"/>
                          <a:ea typeface="ＭＳ Ｐゴシック" panose="020B0600070205080204" pitchFamily="50" charset="-128"/>
                        </a:rPr>
                        <a:t>4.62</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6541578"/>
                  </a:ext>
                </a:extLst>
              </a:tr>
              <a:tr h="251535">
                <a:tc rowSpan="2">
                  <a:txBody>
                    <a:bodyPr/>
                    <a:lstStyle/>
                    <a:p>
                      <a:pPr algn="ctr"/>
                      <a:r>
                        <a:rPr kumimoji="1" lang="en-US" altLang="ja-JP" sz="1100" dirty="0">
                          <a:latin typeface="ＭＳ Ｐゴシック" panose="020B0600070205080204" pitchFamily="50" charset="-128"/>
                          <a:ea typeface="ＭＳ Ｐゴシック" panose="020B0600070205080204" pitchFamily="50" charset="-128"/>
                        </a:rPr>
                        <a:t>PE2.5</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100" dirty="0">
                          <a:latin typeface="ＭＳ Ｐゴシック" panose="020B0600070205080204" pitchFamily="50" charset="-128"/>
                          <a:ea typeface="ＭＳ Ｐゴシック" panose="020B0600070205080204" pitchFamily="50" charset="-128"/>
                        </a:rPr>
                        <a:t>1457</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a:r>
                        <a:rPr kumimoji="1" lang="en-US" altLang="ja-JP" sz="1100" dirty="0">
                          <a:latin typeface="ＭＳ Ｐゴシック" panose="020B0600070205080204" pitchFamily="50" charset="-128"/>
                          <a:ea typeface="ＭＳ Ｐゴシック" panose="020B0600070205080204" pitchFamily="50" charset="-128"/>
                        </a:rPr>
                        <a:t>30.0</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503113813"/>
                  </a:ext>
                </a:extLst>
              </a:tr>
              <a:tr h="251535">
                <a:tc vMerge="1">
                  <a:txBody>
                    <a:bodyPr/>
                    <a:lstStyle/>
                    <a:p>
                      <a:endParaRPr kumimoji="1" lang="ja-JP" altLang="en-US" sz="1400" dirty="0"/>
                    </a:p>
                  </a:txBody>
                  <a:tcPr/>
                </a:tc>
                <a:tc>
                  <a:txBody>
                    <a:bodyPr/>
                    <a:lstStyle/>
                    <a:p>
                      <a:pPr algn="ctr"/>
                      <a:r>
                        <a:rPr kumimoji="1" lang="en-US" altLang="ja-JP" sz="1100" dirty="0">
                          <a:latin typeface="ＭＳ Ｐゴシック" panose="020B0600070205080204" pitchFamily="50" charset="-128"/>
                          <a:ea typeface="ＭＳ Ｐゴシック" panose="020B0600070205080204" pitchFamily="50" charset="-128"/>
                        </a:rPr>
                        <a:t>2145</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100" dirty="0">
                          <a:latin typeface="ＭＳ Ｐゴシック" panose="020B0600070205080204" pitchFamily="50" charset="-128"/>
                          <a:ea typeface="ＭＳ Ｐゴシック" panose="020B0600070205080204" pitchFamily="50" charset="-128"/>
                        </a:rPr>
                        <a:t>70.7</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5574155"/>
                  </a:ext>
                </a:extLst>
              </a:tr>
            </a:tbl>
          </a:graphicData>
        </a:graphic>
      </p:graphicFrame>
      <p:graphicFrame>
        <p:nvGraphicFramePr>
          <p:cNvPr id="9" name="表 8">
            <a:extLst>
              <a:ext uri="{FF2B5EF4-FFF2-40B4-BE49-F238E27FC236}">
                <a16:creationId xmlns:a16="http://schemas.microsoft.com/office/drawing/2014/main" id="{98DF23A1-A8D6-32D3-D678-5CEB7080F3DE}"/>
              </a:ext>
            </a:extLst>
          </p:cNvPr>
          <p:cNvGraphicFramePr>
            <a:graphicFrameLocks noGrp="1"/>
          </p:cNvGraphicFramePr>
          <p:nvPr>
            <p:extLst>
              <p:ext uri="{D42A27DB-BD31-4B8C-83A1-F6EECF244321}">
                <p14:modId xmlns:p14="http://schemas.microsoft.com/office/powerpoint/2010/main" val="1045392165"/>
              </p:ext>
            </p:extLst>
          </p:nvPr>
        </p:nvGraphicFramePr>
        <p:xfrm>
          <a:off x="536450" y="4284002"/>
          <a:ext cx="3890688" cy="1981200"/>
        </p:xfrm>
        <a:graphic>
          <a:graphicData uri="http://schemas.openxmlformats.org/drawingml/2006/table">
            <a:tbl>
              <a:tblPr firstRow="1" bandRow="1"/>
              <a:tblGrid>
                <a:gridCol w="1296896">
                  <a:extLst>
                    <a:ext uri="{9D8B030D-6E8A-4147-A177-3AD203B41FA5}">
                      <a16:colId xmlns:a16="http://schemas.microsoft.com/office/drawing/2014/main" val="1275390644"/>
                    </a:ext>
                  </a:extLst>
                </a:gridCol>
                <a:gridCol w="1296896">
                  <a:extLst>
                    <a:ext uri="{9D8B030D-6E8A-4147-A177-3AD203B41FA5}">
                      <a16:colId xmlns:a16="http://schemas.microsoft.com/office/drawing/2014/main" val="1159041172"/>
                    </a:ext>
                  </a:extLst>
                </a:gridCol>
                <a:gridCol w="1296896">
                  <a:extLst>
                    <a:ext uri="{9D8B030D-6E8A-4147-A177-3AD203B41FA5}">
                      <a16:colId xmlns:a16="http://schemas.microsoft.com/office/drawing/2014/main" val="3894507093"/>
                    </a:ext>
                  </a:extLst>
                </a:gridCol>
              </a:tblGrid>
              <a:tr h="353653">
                <a:tc>
                  <a:txBody>
                    <a:bodyPr/>
                    <a:lstStyle/>
                    <a:p>
                      <a:pPr algn="ctr"/>
                      <a:endParaRPr kumimoji="1" lang="ja-JP" altLang="en-US" sz="11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100" dirty="0"/>
                        <a:t>DPPC Conc.</a:t>
                      </a:r>
                    </a:p>
                    <a:p>
                      <a:pPr algn="ctr"/>
                      <a:r>
                        <a:rPr kumimoji="1" lang="en-US" altLang="ja-JP" sz="1100" dirty="0"/>
                        <a:t>(nmol/mL)</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100" dirty="0"/>
                        <a:t>Protein Conc.</a:t>
                      </a:r>
                    </a:p>
                    <a:p>
                      <a:pPr algn="ctr"/>
                      <a:r>
                        <a:rPr kumimoji="1" lang="en-US" altLang="ja-JP" sz="1100" dirty="0"/>
                        <a:t>(µg/mL)</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2750893"/>
                  </a:ext>
                </a:extLst>
              </a:tr>
              <a:tr h="252609">
                <a:tc rowSpan="2">
                  <a:txBody>
                    <a:bodyPr/>
                    <a:lstStyle/>
                    <a:p>
                      <a:pPr algn="ctr"/>
                      <a:r>
                        <a:rPr kumimoji="1" lang="en-US" altLang="ja-JP" sz="1100" dirty="0"/>
                        <a:t>MPB</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a:r>
                        <a:rPr kumimoji="1" lang="en-US" altLang="ja-JP" sz="1100" dirty="0"/>
                        <a:t>1643nmol/mL</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a:r>
                        <a:rPr kumimoji="1" lang="en-US" altLang="ja-JP" sz="1100" dirty="0"/>
                        <a:t>82.0</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104824461"/>
                  </a:ext>
                </a:extLst>
              </a:tr>
              <a:tr h="252609">
                <a:tc vMerge="1">
                  <a:txBody>
                    <a:bodyPr/>
                    <a:lstStyle/>
                    <a:p>
                      <a:endParaRPr kumimoji="1" lang="ja-JP" altLang="en-US" sz="1400" dirty="0"/>
                    </a:p>
                  </a:txBody>
                  <a:tcPr/>
                </a:tc>
                <a:tc>
                  <a:txBody>
                    <a:bodyPr/>
                    <a:lstStyle/>
                    <a:p>
                      <a:pPr algn="ctr"/>
                      <a:r>
                        <a:rPr kumimoji="1" lang="en-US" altLang="ja-JP" sz="1100" dirty="0"/>
                        <a:t>1825</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kumimoji="1" lang="en-US" altLang="ja-JP" sz="1100" dirty="0"/>
                        <a:t>57.014</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59180027"/>
                  </a:ext>
                </a:extLst>
              </a:tr>
              <a:tr h="252609">
                <a:tc rowSpan="2">
                  <a:txBody>
                    <a:bodyPr/>
                    <a:lstStyle/>
                    <a:p>
                      <a:pPr algn="ctr"/>
                      <a:r>
                        <a:rPr kumimoji="1" lang="en-US" altLang="ja-JP" sz="1100" dirty="0"/>
                        <a:t>PE0.5</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kumimoji="1" lang="en-US" altLang="ja-JP" sz="1100" dirty="0"/>
                        <a:t>1793</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kumimoji="1" lang="en-US" altLang="ja-JP" sz="1100" dirty="0"/>
                        <a:t>15.6</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782218743"/>
                  </a:ext>
                </a:extLst>
              </a:tr>
              <a:tr h="252609">
                <a:tc vMerge="1">
                  <a:txBody>
                    <a:bodyPr/>
                    <a:lstStyle/>
                    <a:p>
                      <a:endParaRPr kumimoji="1" lang="ja-JP" altLang="en-US" sz="1400" dirty="0"/>
                    </a:p>
                  </a:txBody>
                  <a:tcPr/>
                </a:tc>
                <a:tc>
                  <a:txBody>
                    <a:bodyPr/>
                    <a:lstStyle/>
                    <a:p>
                      <a:pPr algn="ctr"/>
                      <a:r>
                        <a:rPr kumimoji="1" lang="en-US" altLang="ja-JP" sz="1100" dirty="0"/>
                        <a:t>2256</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kumimoji="1" lang="en-US" altLang="ja-JP" sz="1100" dirty="0"/>
                        <a:t>11.9</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31506518"/>
                  </a:ext>
                </a:extLst>
              </a:tr>
              <a:tr h="252609">
                <a:tc rowSpan="2">
                  <a:txBody>
                    <a:bodyPr/>
                    <a:lstStyle/>
                    <a:p>
                      <a:pPr algn="ctr"/>
                      <a:r>
                        <a:rPr kumimoji="1" lang="en-US" altLang="ja-JP" sz="1100" dirty="0"/>
                        <a:t>PE2.5</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100" dirty="0"/>
                        <a:t>1457</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kumimoji="1" lang="en-US" altLang="ja-JP" sz="1100" dirty="0"/>
                        <a:t>30.0</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346225830"/>
                  </a:ext>
                </a:extLst>
              </a:tr>
              <a:tr h="252609">
                <a:tc vMerge="1">
                  <a:txBody>
                    <a:bodyPr/>
                    <a:lstStyle/>
                    <a:p>
                      <a:endParaRPr kumimoji="1" lang="ja-JP" altLang="en-US" sz="1400" dirty="0"/>
                    </a:p>
                  </a:txBody>
                  <a:tcPr/>
                </a:tc>
                <a:tc>
                  <a:txBody>
                    <a:bodyPr/>
                    <a:lstStyle/>
                    <a:p>
                      <a:pPr algn="ctr"/>
                      <a:r>
                        <a:rPr kumimoji="1" lang="en-US" altLang="ja-JP" sz="1100" dirty="0"/>
                        <a:t>2145</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100" dirty="0"/>
                        <a:t>70.7</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5466144"/>
                  </a:ext>
                </a:extLst>
              </a:tr>
            </a:tbl>
          </a:graphicData>
        </a:graphic>
      </p:graphicFrame>
      <p:sp>
        <p:nvSpPr>
          <p:cNvPr id="10" name="テキスト ボックス 9">
            <a:extLst>
              <a:ext uri="{FF2B5EF4-FFF2-40B4-BE49-F238E27FC236}">
                <a16:creationId xmlns:a16="http://schemas.microsoft.com/office/drawing/2014/main" id="{C9BA00C8-89C0-14AE-26C9-DFC2B10A5372}"/>
              </a:ext>
            </a:extLst>
          </p:cNvPr>
          <p:cNvSpPr txBox="1"/>
          <p:nvPr/>
        </p:nvSpPr>
        <p:spPr>
          <a:xfrm>
            <a:off x="1361564" y="6344376"/>
            <a:ext cx="6620256" cy="461665"/>
          </a:xfrm>
          <a:prstGeom prst="rect">
            <a:avLst/>
          </a:prstGeom>
          <a:noFill/>
        </p:spPr>
        <p:txBody>
          <a:bodyPr wrap="square" rtlCol="0">
            <a:spAutoFit/>
          </a:bodyPr>
          <a:lstStyle/>
          <a:p>
            <a:pPr algn="ctr"/>
            <a:r>
              <a:rPr kumimoji="1" lang="ja-JP" altLang="en-US" sz="2400" dirty="0">
                <a:latin typeface="ＭＳ Ｐゴシック" panose="020B0600070205080204" pitchFamily="50" charset="-128"/>
                <a:ea typeface="ＭＳ Ｐゴシック" panose="020B0600070205080204" pitchFamily="50" charset="-128"/>
              </a:rPr>
              <a:t>組成を変えたことによる差は見られなかった。</a:t>
            </a:r>
          </a:p>
        </p:txBody>
      </p:sp>
      <p:sp>
        <p:nvSpPr>
          <p:cNvPr id="4" name="テキスト ボックス 3">
            <a:extLst>
              <a:ext uri="{FF2B5EF4-FFF2-40B4-BE49-F238E27FC236}">
                <a16:creationId xmlns:a16="http://schemas.microsoft.com/office/drawing/2014/main" id="{DB3D6CB6-20E7-A098-EF19-A81FBD7715E8}"/>
              </a:ext>
            </a:extLst>
          </p:cNvPr>
          <p:cNvSpPr txBox="1"/>
          <p:nvPr/>
        </p:nvSpPr>
        <p:spPr>
          <a:xfrm>
            <a:off x="291896" y="1371934"/>
            <a:ext cx="3215699"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脂質を揃えた場合</a:t>
            </a:r>
            <a:r>
              <a:rPr kumimoji="1" lang="en-US" altLang="ja-JP" dirty="0">
                <a:latin typeface="ＭＳ Ｐゴシック" panose="020B0600070205080204" pitchFamily="50" charset="-128"/>
                <a:ea typeface="ＭＳ Ｐゴシック" panose="020B0600070205080204" pitchFamily="50" charset="-128"/>
              </a:rPr>
              <a:t>(200 nmol)</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E11CB902-8E30-7D9C-5320-0D214267CB39}"/>
              </a:ext>
            </a:extLst>
          </p:cNvPr>
          <p:cNvSpPr txBox="1"/>
          <p:nvPr/>
        </p:nvSpPr>
        <p:spPr>
          <a:xfrm>
            <a:off x="291896" y="3900144"/>
            <a:ext cx="4379796"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タンパク質を揃えた場合</a:t>
            </a:r>
            <a:r>
              <a:rPr kumimoji="1" lang="en-US" altLang="ja-JP" dirty="0">
                <a:latin typeface="ＭＳ Ｐゴシック" panose="020B0600070205080204" pitchFamily="50" charset="-128"/>
                <a:ea typeface="ＭＳ Ｐゴシック" panose="020B0600070205080204" pitchFamily="50" charset="-128"/>
              </a:rPr>
              <a:t>(5 µg)</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13" name="コンテンツ プレースホルダー 2">
            <a:extLst>
              <a:ext uri="{FF2B5EF4-FFF2-40B4-BE49-F238E27FC236}">
                <a16:creationId xmlns:a16="http://schemas.microsoft.com/office/drawing/2014/main" id="{6B54F2DC-7539-FB1B-9575-5003EAD7CD0A}"/>
              </a:ext>
            </a:extLst>
          </p:cNvPr>
          <p:cNvSpPr txBox="1">
            <a:spLocks/>
          </p:cNvSpPr>
          <p:nvPr/>
        </p:nvSpPr>
        <p:spPr>
          <a:xfrm>
            <a:off x="-10036" y="897067"/>
            <a:ext cx="8632722" cy="5609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2400" dirty="0"/>
              <a:t>Ag-MLVs</a:t>
            </a:r>
            <a:r>
              <a:rPr lang="ja-JP" altLang="en-US" sz="2400" dirty="0"/>
              <a:t>の非特異吸着</a:t>
            </a:r>
            <a:r>
              <a:rPr lang="en-US" altLang="ja-JP" sz="2400" dirty="0"/>
              <a:t>(</a:t>
            </a:r>
            <a:r>
              <a:rPr lang="ja-JP" altLang="en-US" sz="2400" dirty="0"/>
              <a:t>モデル抗原：</a:t>
            </a:r>
            <a:r>
              <a:rPr lang="en-US" altLang="ja-JP" sz="2400" dirty="0"/>
              <a:t>RNase A)</a:t>
            </a:r>
            <a:endParaRPr lang="ja-JP" altLang="en-US" sz="2400" dirty="0"/>
          </a:p>
        </p:txBody>
      </p:sp>
      <p:sp>
        <p:nvSpPr>
          <p:cNvPr id="15" name="タイトル 14">
            <a:extLst>
              <a:ext uri="{FF2B5EF4-FFF2-40B4-BE49-F238E27FC236}">
                <a16:creationId xmlns:a16="http://schemas.microsoft.com/office/drawing/2014/main" id="{023E9F71-A171-8264-8E6C-AF1092D19CE1}"/>
              </a:ext>
            </a:extLst>
          </p:cNvPr>
          <p:cNvSpPr>
            <a:spLocks noGrp="1"/>
          </p:cNvSpPr>
          <p:nvPr>
            <p:ph type="title"/>
          </p:nvPr>
        </p:nvSpPr>
        <p:spPr/>
        <p:txBody>
          <a:bodyPr/>
          <a:lstStyle/>
          <a:p>
            <a:endParaRPr lang="ja-JP" altLang="en-US"/>
          </a:p>
        </p:txBody>
      </p:sp>
    </p:spTree>
    <p:extLst>
      <p:ext uri="{BB962C8B-B14F-4D97-AF65-F5344CB8AC3E}">
        <p14:creationId xmlns:p14="http://schemas.microsoft.com/office/powerpoint/2010/main" val="3721647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2E9FA6-4A7D-97E0-B563-6194C13710BA}"/>
              </a:ext>
            </a:extLst>
          </p:cNvPr>
          <p:cNvSpPr>
            <a:spLocks noGrp="1"/>
          </p:cNvSpPr>
          <p:nvPr>
            <p:ph type="title"/>
          </p:nvPr>
        </p:nvSpPr>
        <p:spPr/>
        <p:txBody>
          <a:bodyPr/>
          <a:lstStyle/>
          <a:p>
            <a:r>
              <a:rPr kumimoji="1" lang="ja-JP" altLang="en-US" dirty="0"/>
              <a:t>補足資料②：</a:t>
            </a:r>
            <a:r>
              <a:rPr kumimoji="1" lang="en-US" altLang="ja-JP" sz="3200" dirty="0"/>
              <a:t>VLP</a:t>
            </a:r>
            <a:r>
              <a:rPr kumimoji="1" lang="ja-JP" altLang="en-US" sz="3200" dirty="0"/>
              <a:t>ｓのパニング結果</a:t>
            </a:r>
            <a:endParaRPr kumimoji="1" lang="ja-JP" altLang="en-US" dirty="0"/>
          </a:p>
        </p:txBody>
      </p:sp>
      <p:graphicFrame>
        <p:nvGraphicFramePr>
          <p:cNvPr id="5" name="グラフ 4">
            <a:extLst>
              <a:ext uri="{FF2B5EF4-FFF2-40B4-BE49-F238E27FC236}">
                <a16:creationId xmlns:a16="http://schemas.microsoft.com/office/drawing/2014/main" id="{70211316-8AE6-9356-9E7F-C613E926E73B}"/>
              </a:ext>
            </a:extLst>
          </p:cNvPr>
          <p:cNvGraphicFramePr>
            <a:graphicFrameLocks/>
          </p:cNvGraphicFramePr>
          <p:nvPr>
            <p:extLst>
              <p:ext uri="{D42A27DB-BD31-4B8C-83A1-F6EECF244321}">
                <p14:modId xmlns:p14="http://schemas.microsoft.com/office/powerpoint/2010/main" val="962611437"/>
              </p:ext>
            </p:extLst>
          </p:nvPr>
        </p:nvGraphicFramePr>
        <p:xfrm>
          <a:off x="4572000" y="2093579"/>
          <a:ext cx="4500000" cy="2448720"/>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a:extLst>
              <a:ext uri="{FF2B5EF4-FFF2-40B4-BE49-F238E27FC236}">
                <a16:creationId xmlns:a16="http://schemas.microsoft.com/office/drawing/2014/main" id="{4AB75B1C-5393-3443-7793-9D3249B704C4}"/>
              </a:ext>
            </a:extLst>
          </p:cNvPr>
          <p:cNvSpPr txBox="1"/>
          <p:nvPr/>
        </p:nvSpPr>
        <p:spPr>
          <a:xfrm>
            <a:off x="704304" y="1447248"/>
            <a:ext cx="3733300" cy="646331"/>
          </a:xfrm>
          <a:prstGeom prst="roundRect">
            <a:avLst>
              <a:gd name="adj" fmla="val 0"/>
            </a:avLst>
          </a:prstGeom>
          <a:noFill/>
        </p:spPr>
        <p:txBody>
          <a:bodyPr wrap="square" rtlCol="0" anchor="ctr">
            <a:spAutoFit/>
          </a:bodyPr>
          <a:lstStyle/>
          <a:p>
            <a:pPr algn="ctr"/>
            <a:r>
              <a:rPr kumimoji="1" lang="en-US" altLang="ja-JP" dirty="0">
                <a:solidFill>
                  <a:schemeClr val="tx1">
                    <a:lumMod val="85000"/>
                    <a:lumOff val="15000"/>
                  </a:schemeClr>
                </a:solidFill>
                <a:latin typeface="ＭＳ Ｐゴシック" panose="020B0600070205080204" pitchFamily="50" charset="-128"/>
                <a:ea typeface="ＭＳ Ｐゴシック" panose="020B0600070205080204" pitchFamily="50" charset="-128"/>
              </a:rPr>
              <a:t>GA</a:t>
            </a:r>
            <a:r>
              <a:rPr kumimoji="1" lang="ja-JP" altLang="en-US" dirty="0">
                <a:solidFill>
                  <a:schemeClr val="tx1">
                    <a:lumMod val="85000"/>
                    <a:lumOff val="15000"/>
                  </a:schemeClr>
                </a:solidFill>
                <a:latin typeface="ＭＳ Ｐゴシック" panose="020B0600070205080204" pitchFamily="50" charset="-128"/>
                <a:ea typeface="ＭＳ Ｐゴシック" panose="020B0600070205080204" pitchFamily="50" charset="-128"/>
              </a:rPr>
              <a:t>法により調製した</a:t>
            </a:r>
            <a:endParaRPr kumimoji="1" lang="en-US" altLang="ja-JP" dirty="0">
              <a:solidFill>
                <a:schemeClr val="tx1">
                  <a:lumMod val="85000"/>
                  <a:lumOff val="15000"/>
                </a:schemeClr>
              </a:solidFill>
              <a:latin typeface="ＭＳ Ｐゴシック" panose="020B0600070205080204" pitchFamily="50" charset="-128"/>
              <a:ea typeface="ＭＳ Ｐゴシック" panose="020B0600070205080204" pitchFamily="50" charset="-128"/>
            </a:endParaRPr>
          </a:p>
          <a:p>
            <a:pPr algn="ctr"/>
            <a:r>
              <a:rPr kumimoji="1" lang="en-US" altLang="ja-JP" dirty="0">
                <a:solidFill>
                  <a:schemeClr val="tx1">
                    <a:lumMod val="85000"/>
                    <a:lumOff val="15000"/>
                  </a:schemeClr>
                </a:solidFill>
                <a:latin typeface="ＭＳ Ｐゴシック" panose="020B0600070205080204" pitchFamily="50" charset="-128"/>
                <a:ea typeface="ＭＳ Ｐゴシック" panose="020B0600070205080204" pitchFamily="50" charset="-128"/>
              </a:rPr>
              <a:t>VLPs-MLVs</a:t>
            </a:r>
            <a:r>
              <a:rPr kumimoji="1" lang="ja-JP" altLang="en-US" dirty="0">
                <a:solidFill>
                  <a:schemeClr val="tx1">
                    <a:lumMod val="85000"/>
                    <a:lumOff val="15000"/>
                  </a:schemeClr>
                </a:solidFill>
                <a:latin typeface="ＭＳ Ｐゴシック" panose="020B0600070205080204" pitchFamily="50" charset="-128"/>
                <a:ea typeface="ＭＳ Ｐゴシック" panose="020B0600070205080204" pitchFamily="50" charset="-128"/>
              </a:rPr>
              <a:t>の結果</a:t>
            </a:r>
            <a:endParaRPr kumimoji="1" lang="en-US" altLang="ja-JP" dirty="0">
              <a:solidFill>
                <a:schemeClr val="tx1">
                  <a:lumMod val="85000"/>
                  <a:lumOff val="15000"/>
                </a:schemeClr>
              </a:solidFill>
              <a:latin typeface="ＭＳ Ｐゴシック" panose="020B0600070205080204" pitchFamily="50" charset="-128"/>
              <a:ea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DC1149D7-2B64-1108-F30E-7F9381053B7F}"/>
              </a:ext>
            </a:extLst>
          </p:cNvPr>
          <p:cNvSpPr txBox="1"/>
          <p:nvPr/>
        </p:nvSpPr>
        <p:spPr>
          <a:xfrm>
            <a:off x="5145240" y="1447248"/>
            <a:ext cx="3733300" cy="646331"/>
          </a:xfrm>
          <a:prstGeom prst="roundRect">
            <a:avLst>
              <a:gd name="adj" fmla="val 0"/>
            </a:avLst>
          </a:prstGeom>
          <a:noFill/>
        </p:spPr>
        <p:txBody>
          <a:bodyPr wrap="square" rtlCol="0" anchor="ctr">
            <a:spAutoFit/>
          </a:bodyPr>
          <a:lstStyle/>
          <a:p>
            <a:pPr algn="ctr"/>
            <a:r>
              <a:rPr kumimoji="1" lang="ja-JP" altLang="en-US" dirty="0">
                <a:solidFill>
                  <a:schemeClr val="tx1">
                    <a:lumMod val="85000"/>
                    <a:lumOff val="15000"/>
                  </a:schemeClr>
                </a:solidFill>
                <a:latin typeface="ＭＳ Ｐゴシック" panose="020B0600070205080204" pitchFamily="50" charset="-128"/>
                <a:ea typeface="ＭＳ Ｐゴシック" panose="020B0600070205080204" pitchFamily="50" charset="-128"/>
              </a:rPr>
              <a:t>参考：</a:t>
            </a:r>
            <a:r>
              <a:rPr kumimoji="1" lang="en-US" altLang="ja-JP" dirty="0">
                <a:solidFill>
                  <a:schemeClr val="tx1">
                    <a:lumMod val="85000"/>
                    <a:lumOff val="15000"/>
                  </a:schemeClr>
                </a:solidFill>
                <a:latin typeface="ＭＳ Ｐゴシック" panose="020B0600070205080204" pitchFamily="50" charset="-128"/>
                <a:ea typeface="ＭＳ Ｐゴシック" panose="020B0600070205080204" pitchFamily="50" charset="-128"/>
              </a:rPr>
              <a:t>GA</a:t>
            </a:r>
            <a:r>
              <a:rPr kumimoji="1" lang="ja-JP" altLang="en-US" dirty="0">
                <a:solidFill>
                  <a:schemeClr val="tx1">
                    <a:lumMod val="85000"/>
                    <a:lumOff val="15000"/>
                  </a:schemeClr>
                </a:solidFill>
                <a:latin typeface="ＭＳ Ｐゴシック" panose="020B0600070205080204" pitchFamily="50" charset="-128"/>
                <a:ea typeface="ＭＳ Ｐゴシック" panose="020B0600070205080204" pitchFamily="50" charset="-128"/>
              </a:rPr>
              <a:t>法により調製した</a:t>
            </a:r>
            <a:endParaRPr kumimoji="1" lang="en-US" altLang="ja-JP" dirty="0">
              <a:solidFill>
                <a:schemeClr val="tx1">
                  <a:lumMod val="85000"/>
                  <a:lumOff val="15000"/>
                </a:schemeClr>
              </a:solidFill>
              <a:latin typeface="ＭＳ Ｐゴシック" panose="020B0600070205080204" pitchFamily="50" charset="-128"/>
              <a:ea typeface="ＭＳ Ｐゴシック" panose="020B0600070205080204" pitchFamily="50" charset="-128"/>
            </a:endParaRPr>
          </a:p>
          <a:p>
            <a:pPr algn="ctr"/>
            <a:r>
              <a:rPr kumimoji="1" lang="en-US" altLang="ja-JP" dirty="0">
                <a:solidFill>
                  <a:schemeClr val="tx1">
                    <a:lumMod val="85000"/>
                    <a:lumOff val="15000"/>
                  </a:schemeClr>
                </a:solidFill>
                <a:latin typeface="ＭＳ Ｐゴシック" panose="020B0600070205080204" pitchFamily="50" charset="-128"/>
                <a:ea typeface="ＭＳ Ｐゴシック" panose="020B0600070205080204" pitchFamily="50" charset="-128"/>
              </a:rPr>
              <a:t>RNase A-MLVs</a:t>
            </a:r>
            <a:r>
              <a:rPr kumimoji="1" lang="ja-JP" altLang="en-US" dirty="0">
                <a:solidFill>
                  <a:schemeClr val="tx1">
                    <a:lumMod val="85000"/>
                    <a:lumOff val="15000"/>
                  </a:schemeClr>
                </a:solidFill>
                <a:latin typeface="ＭＳ Ｐゴシック" panose="020B0600070205080204" pitchFamily="50" charset="-128"/>
                <a:ea typeface="ＭＳ Ｐゴシック" panose="020B0600070205080204" pitchFamily="50" charset="-128"/>
              </a:rPr>
              <a:t>の結果</a:t>
            </a:r>
            <a:endParaRPr kumimoji="1" lang="en-US" altLang="ja-JP" dirty="0">
              <a:solidFill>
                <a:schemeClr val="tx1">
                  <a:lumMod val="85000"/>
                  <a:lumOff val="15000"/>
                </a:schemeClr>
              </a:solidFill>
              <a:latin typeface="ＭＳ Ｐゴシック" panose="020B0600070205080204" pitchFamily="50" charset="-128"/>
              <a:ea typeface="ＭＳ Ｐゴシック" panose="020B0600070205080204" pitchFamily="50" charset="-128"/>
            </a:endParaRPr>
          </a:p>
        </p:txBody>
      </p:sp>
      <p:graphicFrame>
        <p:nvGraphicFramePr>
          <p:cNvPr id="8" name="グラフ 7">
            <a:extLst>
              <a:ext uri="{FF2B5EF4-FFF2-40B4-BE49-F238E27FC236}">
                <a16:creationId xmlns:a16="http://schemas.microsoft.com/office/drawing/2014/main" id="{89F1D456-5F39-4F59-9970-B635241DF013}"/>
              </a:ext>
            </a:extLst>
          </p:cNvPr>
          <p:cNvGraphicFramePr>
            <a:graphicFrameLocks/>
          </p:cNvGraphicFramePr>
          <p:nvPr>
            <p:extLst>
              <p:ext uri="{D42A27DB-BD31-4B8C-83A1-F6EECF244321}">
                <p14:modId xmlns:p14="http://schemas.microsoft.com/office/powerpoint/2010/main" val="178459358"/>
              </p:ext>
            </p:extLst>
          </p:nvPr>
        </p:nvGraphicFramePr>
        <p:xfrm>
          <a:off x="243277" y="2093579"/>
          <a:ext cx="4328723" cy="2157681"/>
        </p:xfrm>
        <a:graphic>
          <a:graphicData uri="http://schemas.openxmlformats.org/drawingml/2006/chart">
            <c:chart xmlns:c="http://schemas.openxmlformats.org/drawingml/2006/chart" xmlns:r="http://schemas.openxmlformats.org/officeDocument/2006/relationships" r:id="rId4"/>
          </a:graphicData>
        </a:graphic>
      </p:graphicFrame>
      <p:sp>
        <p:nvSpPr>
          <p:cNvPr id="9" name="テキスト ボックス 8">
            <a:extLst>
              <a:ext uri="{FF2B5EF4-FFF2-40B4-BE49-F238E27FC236}">
                <a16:creationId xmlns:a16="http://schemas.microsoft.com/office/drawing/2014/main" id="{AC5DF455-BECC-257D-6258-FB262C15B542}"/>
              </a:ext>
            </a:extLst>
          </p:cNvPr>
          <p:cNvSpPr txBox="1"/>
          <p:nvPr/>
        </p:nvSpPr>
        <p:spPr>
          <a:xfrm>
            <a:off x="831147" y="4897591"/>
            <a:ext cx="7481706" cy="1569660"/>
          </a:xfrm>
          <a:prstGeom prst="rect">
            <a:avLst/>
          </a:prstGeom>
          <a:noFill/>
        </p:spPr>
        <p:txBody>
          <a:bodyPr wrap="square" rtlCol="0">
            <a:spAutoFit/>
          </a:bodyPr>
          <a:lstStyle/>
          <a:p>
            <a:r>
              <a:rPr kumimoji="1" lang="en-US" altLang="ja-JP" sz="2400" dirty="0">
                <a:latin typeface="ＭＳ Ｐゴシック" panose="020B0600070205080204" pitchFamily="50" charset="-128"/>
                <a:ea typeface="ＭＳ Ｐゴシック" panose="020B0600070205080204" pitchFamily="50" charset="-128"/>
              </a:rPr>
              <a:t>VLPs</a:t>
            </a:r>
            <a:r>
              <a:rPr kumimoji="1" lang="ja-JP" altLang="en-US" sz="2400" dirty="0">
                <a:latin typeface="ＭＳ Ｐゴシック" panose="020B0600070205080204" pitchFamily="50" charset="-128"/>
                <a:ea typeface="ＭＳ Ｐゴシック" panose="020B0600070205080204" pitchFamily="50" charset="-128"/>
              </a:rPr>
              <a:t>に対して特異的な抗体は得られたが、</a:t>
            </a:r>
            <a:endParaRPr kumimoji="1" lang="en-US" altLang="ja-JP" sz="2400" dirty="0">
              <a:latin typeface="ＭＳ Ｐゴシック" panose="020B0600070205080204" pitchFamily="50" charset="-128"/>
              <a:ea typeface="ＭＳ Ｐゴシック" panose="020B0600070205080204" pitchFamily="50" charset="-128"/>
            </a:endParaRPr>
          </a:p>
          <a:p>
            <a:r>
              <a:rPr kumimoji="1" lang="ja-JP" altLang="en-US" sz="2400" dirty="0">
                <a:latin typeface="ＭＳ Ｐゴシック" panose="020B0600070205080204" pitchFamily="50" charset="-128"/>
                <a:ea typeface="ＭＳ Ｐゴシック" panose="020B0600070205080204" pitchFamily="50" charset="-128"/>
              </a:rPr>
              <a:t>ラウンドごとの濃縮が見られない。</a:t>
            </a:r>
            <a:endParaRPr kumimoji="1" lang="en-US" altLang="ja-JP" sz="2400" dirty="0">
              <a:latin typeface="ＭＳ Ｐゴシック" panose="020B0600070205080204" pitchFamily="50" charset="-128"/>
              <a:ea typeface="ＭＳ Ｐゴシック" panose="020B0600070205080204" pitchFamily="50" charset="-128"/>
            </a:endParaRPr>
          </a:p>
          <a:p>
            <a:endParaRPr kumimoji="1" lang="en-US" altLang="ja-JP" sz="2400" dirty="0">
              <a:latin typeface="ＭＳ Ｐゴシック" panose="020B0600070205080204" pitchFamily="50" charset="-128"/>
              <a:ea typeface="ＭＳ Ｐゴシック" panose="020B0600070205080204" pitchFamily="50" charset="-128"/>
            </a:endParaRPr>
          </a:p>
          <a:p>
            <a:r>
              <a:rPr kumimoji="1" lang="ja-JP" altLang="en-US" sz="2400" dirty="0">
                <a:latin typeface="ＭＳ Ｐゴシック" panose="020B0600070205080204" pitchFamily="50" charset="-128"/>
                <a:ea typeface="ＭＳ Ｐゴシック" panose="020B0600070205080204" pitchFamily="50" charset="-128"/>
              </a:rPr>
              <a:t>ナイーブ</a:t>
            </a:r>
            <a:r>
              <a:rPr kumimoji="1" lang="en-US" altLang="ja-JP" sz="2400" dirty="0">
                <a:latin typeface="ＭＳ Ｐゴシック" panose="020B0600070205080204" pitchFamily="50" charset="-128"/>
                <a:ea typeface="ＭＳ Ｐゴシック" panose="020B0600070205080204" pitchFamily="50" charset="-128"/>
              </a:rPr>
              <a:t>VHH</a:t>
            </a:r>
            <a:r>
              <a:rPr kumimoji="1" lang="ja-JP" altLang="en-US" sz="2400" dirty="0">
                <a:latin typeface="ＭＳ Ｐゴシック" panose="020B0600070205080204" pitchFamily="50" charset="-128"/>
                <a:ea typeface="ＭＳ Ｐゴシック" panose="020B0600070205080204" pitchFamily="50" charset="-128"/>
              </a:rPr>
              <a:t>ライブラリにおける抗体量が少なかった？</a:t>
            </a:r>
          </a:p>
        </p:txBody>
      </p:sp>
    </p:spTree>
    <p:extLst>
      <p:ext uri="{BB962C8B-B14F-4D97-AF65-F5344CB8AC3E}">
        <p14:creationId xmlns:p14="http://schemas.microsoft.com/office/powerpoint/2010/main" val="3868227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059ED2-4647-929E-ACAB-E85E4C777988}"/>
              </a:ext>
            </a:extLst>
          </p:cNvPr>
          <p:cNvSpPr>
            <a:spLocks noGrp="1"/>
          </p:cNvSpPr>
          <p:nvPr>
            <p:ph type="title"/>
          </p:nvPr>
        </p:nvSpPr>
        <p:spPr/>
        <p:txBody>
          <a:bodyPr/>
          <a:lstStyle/>
          <a:p>
            <a:r>
              <a:rPr kumimoji="1" lang="ja-JP" altLang="en-US" dirty="0"/>
              <a:t>補足資料③：</a:t>
            </a:r>
            <a:r>
              <a:rPr kumimoji="1" lang="en-US" altLang="ja-JP" dirty="0"/>
              <a:t>MLVs</a:t>
            </a:r>
            <a:r>
              <a:rPr kumimoji="1" lang="ja-JP" altLang="en-US" dirty="0"/>
              <a:t>の調製</a:t>
            </a:r>
          </a:p>
        </p:txBody>
      </p:sp>
      <p:graphicFrame>
        <p:nvGraphicFramePr>
          <p:cNvPr id="4" name="表 7">
            <a:extLst>
              <a:ext uri="{FF2B5EF4-FFF2-40B4-BE49-F238E27FC236}">
                <a16:creationId xmlns:a16="http://schemas.microsoft.com/office/drawing/2014/main" id="{F32D8B7A-E6AB-F115-8BDE-D00507E9CEB1}"/>
              </a:ext>
            </a:extLst>
          </p:cNvPr>
          <p:cNvGraphicFramePr>
            <a:graphicFrameLocks noGrp="1"/>
          </p:cNvGraphicFramePr>
          <p:nvPr>
            <p:extLst>
              <p:ext uri="{D42A27DB-BD31-4B8C-83A1-F6EECF244321}">
                <p14:modId xmlns:p14="http://schemas.microsoft.com/office/powerpoint/2010/main" val="563383710"/>
              </p:ext>
            </p:extLst>
          </p:nvPr>
        </p:nvGraphicFramePr>
        <p:xfrm>
          <a:off x="720631" y="1520913"/>
          <a:ext cx="2628000" cy="1240632"/>
        </p:xfrm>
        <a:graphic>
          <a:graphicData uri="http://schemas.openxmlformats.org/drawingml/2006/table">
            <a:tbl>
              <a:tblPr firstRow="1" bandRow="1"/>
              <a:tblGrid>
                <a:gridCol w="965598">
                  <a:extLst>
                    <a:ext uri="{9D8B030D-6E8A-4147-A177-3AD203B41FA5}">
                      <a16:colId xmlns:a16="http://schemas.microsoft.com/office/drawing/2014/main" val="1928414491"/>
                    </a:ext>
                  </a:extLst>
                </a:gridCol>
                <a:gridCol w="1662402">
                  <a:extLst>
                    <a:ext uri="{9D8B030D-6E8A-4147-A177-3AD203B41FA5}">
                      <a16:colId xmlns:a16="http://schemas.microsoft.com/office/drawing/2014/main" val="1837287354"/>
                    </a:ext>
                  </a:extLst>
                </a:gridCol>
              </a:tblGrid>
              <a:tr h="310158">
                <a:tc>
                  <a:txBody>
                    <a:bodyPr/>
                    <a:lstStyle/>
                    <a:p>
                      <a:pPr algn="ctr"/>
                      <a:r>
                        <a:rPr kumimoji="1" lang="en-US" altLang="ja-JP" sz="1100" dirty="0">
                          <a:latin typeface="ＭＳ Ｐゴシック" panose="020B0600070205080204" pitchFamily="50" charset="-128"/>
                          <a:ea typeface="ＭＳ Ｐゴシック" panose="020B0600070205080204" pitchFamily="50" charset="-128"/>
                        </a:rPr>
                        <a:t>DPPC</a:t>
                      </a:r>
                      <a:endParaRPr kumimoji="1" lang="ja-JP" altLang="en-US" sz="1100" b="0" dirty="0">
                        <a:latin typeface="ＭＳ Ｐゴシック" panose="020B0600070205080204" pitchFamily="50" charset="-128"/>
                        <a:ea typeface="ＭＳ Ｐゴシック" panose="020B0600070205080204" pitchFamily="50" charset="-128"/>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kumimoji="1" lang="en-US" altLang="ja-JP" sz="1100" dirty="0">
                          <a:latin typeface="ＭＳ Ｐゴシック" panose="020B0600070205080204" pitchFamily="50" charset="-128"/>
                          <a:ea typeface="ＭＳ Ｐゴシック" panose="020B0600070205080204" pitchFamily="50" charset="-128"/>
                        </a:rPr>
                        <a:t>7.3 mg (10 µmol)</a:t>
                      </a:r>
                      <a:endParaRPr kumimoji="1" lang="ja-JP" altLang="en-US" sz="1100" b="0" dirty="0">
                        <a:latin typeface="ＭＳ Ｐゴシック" panose="020B0600070205080204" pitchFamily="50" charset="-128"/>
                        <a:ea typeface="ＭＳ Ｐゴシック" panose="020B0600070205080204" pitchFamily="50" charset="-128"/>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117278731"/>
                  </a:ext>
                </a:extLst>
              </a:tr>
              <a:tr h="310158">
                <a:tc>
                  <a:txBody>
                    <a:bodyPr/>
                    <a:lstStyle/>
                    <a:p>
                      <a:pPr algn="ctr"/>
                      <a:r>
                        <a:rPr kumimoji="1" lang="en-US" altLang="ja-JP" sz="1100" dirty="0">
                          <a:latin typeface="ＭＳ Ｐゴシック" panose="020B0600070205080204" pitchFamily="50" charset="-128"/>
                          <a:ea typeface="ＭＳ Ｐゴシック" panose="020B0600070205080204" pitchFamily="50" charset="-128"/>
                        </a:rPr>
                        <a:t>DCP</a:t>
                      </a:r>
                      <a:endParaRPr kumimoji="1" lang="ja-JP" altLang="en-US" sz="1100" b="0" dirty="0">
                        <a:latin typeface="ＭＳ Ｐゴシック" panose="020B0600070205080204" pitchFamily="50" charset="-128"/>
                        <a:ea typeface="ＭＳ Ｐゴシック" panose="020B0600070205080204" pitchFamily="50" charset="-128"/>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kumimoji="1" lang="en-US" altLang="ja-JP" sz="1100" dirty="0">
                          <a:latin typeface="ＭＳ Ｐゴシック" panose="020B0600070205080204" pitchFamily="50" charset="-128"/>
                          <a:ea typeface="ＭＳ Ｐゴシック" panose="020B0600070205080204" pitchFamily="50" charset="-128"/>
                        </a:rPr>
                        <a:t>0.5 mg (1 µmol)</a:t>
                      </a:r>
                      <a:endParaRPr kumimoji="1" lang="ja-JP" altLang="en-US" sz="1100" b="0" dirty="0">
                        <a:latin typeface="ＭＳ Ｐゴシック" panose="020B0600070205080204" pitchFamily="50" charset="-128"/>
                        <a:ea typeface="ＭＳ Ｐゴシック" panose="020B0600070205080204" pitchFamily="50" charset="-128"/>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539981677"/>
                  </a:ext>
                </a:extLst>
              </a:tr>
              <a:tr h="310158">
                <a:tc>
                  <a:txBody>
                    <a:bodyPr/>
                    <a:lstStyle/>
                    <a:p>
                      <a:pPr algn="ctr"/>
                      <a:r>
                        <a:rPr kumimoji="1" lang="en-US" altLang="ja-JP" sz="1100" dirty="0">
                          <a:latin typeface="ＭＳ Ｐゴシック" panose="020B0600070205080204" pitchFamily="50" charset="-128"/>
                          <a:ea typeface="ＭＳ Ｐゴシック" panose="020B0600070205080204" pitchFamily="50" charset="-128"/>
                        </a:rPr>
                        <a:t>MCC-DPPE</a:t>
                      </a:r>
                      <a:endParaRPr kumimoji="1" lang="ja-JP" altLang="en-US" sz="1100" b="0" dirty="0">
                        <a:latin typeface="ＭＳ Ｐゴシック" panose="020B0600070205080204" pitchFamily="50" charset="-128"/>
                        <a:ea typeface="ＭＳ Ｐゴシック" panose="020B0600070205080204" pitchFamily="50" charset="-128"/>
                      </a:endParaRPr>
                    </a:p>
                  </a:txBody>
                  <a:tcP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100" b="0" dirty="0">
                          <a:latin typeface="ＭＳ Ｐゴシック" panose="020B0600070205080204" pitchFamily="50" charset="-128"/>
                          <a:ea typeface="ＭＳ Ｐゴシック" panose="020B0600070205080204" pitchFamily="50" charset="-128"/>
                        </a:rPr>
                        <a:t>100 µL (0.5 µmoll)</a:t>
                      </a:r>
                      <a:endParaRPr kumimoji="1" lang="ja-JP" altLang="en-US" sz="1100" b="0" dirty="0">
                        <a:latin typeface="ＭＳ Ｐゴシック" panose="020B0600070205080204" pitchFamily="50" charset="-128"/>
                        <a:ea typeface="ＭＳ Ｐゴシック" panose="020B0600070205080204" pitchFamily="50" charset="-128"/>
                      </a:endParaRPr>
                    </a:p>
                  </a:txBody>
                  <a:tcP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9515040"/>
                  </a:ext>
                </a:extLst>
              </a:tr>
              <a:tr h="310158">
                <a:tc>
                  <a:txBody>
                    <a:bodyPr/>
                    <a:lstStyle/>
                    <a:p>
                      <a:pPr algn="ctr"/>
                      <a:r>
                        <a:rPr kumimoji="1" lang="en-US" altLang="ja-JP" sz="1100" dirty="0">
                          <a:latin typeface="ＭＳ Ｐゴシック" panose="020B0600070205080204" pitchFamily="50" charset="-128"/>
                          <a:ea typeface="ＭＳ Ｐゴシック" panose="020B0600070205080204" pitchFamily="50" charset="-128"/>
                        </a:rPr>
                        <a:t>Chloroform</a:t>
                      </a:r>
                      <a:endParaRPr kumimoji="1" lang="ja-JP" altLang="en-US" sz="1100" b="0" dirty="0">
                        <a:latin typeface="ＭＳ Ｐゴシック" panose="020B0600070205080204" pitchFamily="50" charset="-128"/>
                        <a:ea typeface="ＭＳ Ｐゴシック" panose="020B0600070205080204" pitchFamily="50" charset="-128"/>
                      </a:endParaRPr>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a:r>
                        <a:rPr kumimoji="1" lang="en-US" altLang="ja-JP" sz="1100" dirty="0">
                          <a:latin typeface="ＭＳ Ｐゴシック" panose="020B0600070205080204" pitchFamily="50" charset="-128"/>
                          <a:ea typeface="ＭＳ Ｐゴシック" panose="020B0600070205080204" pitchFamily="50" charset="-128"/>
                        </a:rPr>
                        <a:t>3 mL</a:t>
                      </a:r>
                      <a:endParaRPr kumimoji="1" lang="ja-JP" altLang="en-US" sz="1100" b="0" dirty="0">
                        <a:latin typeface="ＭＳ Ｐゴシック" panose="020B0600070205080204" pitchFamily="50" charset="-128"/>
                        <a:ea typeface="ＭＳ Ｐゴシック" panose="020B0600070205080204" pitchFamily="50" charset="-128"/>
                      </a:endParaRPr>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659204643"/>
                  </a:ext>
                </a:extLst>
              </a:tr>
            </a:tbl>
          </a:graphicData>
        </a:graphic>
      </p:graphicFrame>
      <p:sp>
        <p:nvSpPr>
          <p:cNvPr id="5" name="矢印: 右 4">
            <a:extLst>
              <a:ext uri="{FF2B5EF4-FFF2-40B4-BE49-F238E27FC236}">
                <a16:creationId xmlns:a16="http://schemas.microsoft.com/office/drawing/2014/main" id="{F31FF942-10F2-70FC-16BA-C9D975F0C336}"/>
              </a:ext>
            </a:extLst>
          </p:cNvPr>
          <p:cNvSpPr/>
          <p:nvPr/>
        </p:nvSpPr>
        <p:spPr>
          <a:xfrm>
            <a:off x="3388474" y="1789558"/>
            <a:ext cx="1167568" cy="224242"/>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6" name="テキスト ボックス 5">
            <a:extLst>
              <a:ext uri="{FF2B5EF4-FFF2-40B4-BE49-F238E27FC236}">
                <a16:creationId xmlns:a16="http://schemas.microsoft.com/office/drawing/2014/main" id="{166AEFA3-8955-ED58-CB53-A47095B5CE00}"/>
              </a:ext>
            </a:extLst>
          </p:cNvPr>
          <p:cNvSpPr txBox="1"/>
          <p:nvPr/>
        </p:nvSpPr>
        <p:spPr>
          <a:xfrm>
            <a:off x="3698069" y="1538801"/>
            <a:ext cx="832104" cy="276999"/>
          </a:xfrm>
          <a:prstGeom prst="rect">
            <a:avLst/>
          </a:prstGeom>
          <a:noFill/>
        </p:spPr>
        <p:txBody>
          <a:bodyPr wrap="square" rtlCol="0">
            <a:spAutoFit/>
          </a:bodyPr>
          <a:lstStyle/>
          <a:p>
            <a:r>
              <a:rPr kumimoji="1" lang="en-US" altLang="ja-JP" sz="1200" dirty="0">
                <a:latin typeface="ＭＳ Ｐゴシック" panose="020B0600070205080204" pitchFamily="50" charset="-128"/>
                <a:ea typeface="ＭＳ Ｐゴシック" panose="020B0600070205080204" pitchFamily="50" charset="-128"/>
              </a:rPr>
              <a:t>52 </a:t>
            </a:r>
            <a:r>
              <a:rPr kumimoji="1" lang="ja-JP" altLang="en-US" sz="1200" dirty="0">
                <a:latin typeface="ＭＳ Ｐゴシック" panose="020B0600070205080204" pitchFamily="50" charset="-128"/>
                <a:ea typeface="ＭＳ Ｐゴシック" panose="020B0600070205080204" pitchFamily="50" charset="-128"/>
              </a:rPr>
              <a:t>℃</a:t>
            </a:r>
          </a:p>
        </p:txBody>
      </p:sp>
      <p:sp>
        <p:nvSpPr>
          <p:cNvPr id="7" name="テキスト ボックス 6">
            <a:extLst>
              <a:ext uri="{FF2B5EF4-FFF2-40B4-BE49-F238E27FC236}">
                <a16:creationId xmlns:a16="http://schemas.microsoft.com/office/drawing/2014/main" id="{83DF69A7-F08F-095E-8F8B-8486FC50480E}"/>
              </a:ext>
            </a:extLst>
          </p:cNvPr>
          <p:cNvSpPr txBox="1"/>
          <p:nvPr/>
        </p:nvSpPr>
        <p:spPr>
          <a:xfrm>
            <a:off x="3387175" y="1993088"/>
            <a:ext cx="1551618" cy="461665"/>
          </a:xfrm>
          <a:prstGeom prst="rect">
            <a:avLst/>
          </a:prstGeom>
          <a:noFill/>
        </p:spPr>
        <p:txBody>
          <a:bodyPr wrap="square" rtlCol="0">
            <a:spAutoFit/>
          </a:bodyPr>
          <a:lstStyle/>
          <a:p>
            <a:pPr marL="342900" indent="-342900">
              <a:buAutoNum type="arabicPeriod"/>
            </a:pPr>
            <a:r>
              <a:rPr kumimoji="1" lang="ja-JP" altLang="en-US" sz="1200" dirty="0">
                <a:latin typeface="ＭＳ Ｐゴシック" panose="020B0600070205080204" pitchFamily="50" charset="-128"/>
                <a:ea typeface="ＭＳ Ｐゴシック" panose="020B0600070205080204" pitchFamily="50" charset="-128"/>
              </a:rPr>
              <a:t>減圧留去</a:t>
            </a:r>
            <a:endParaRPr kumimoji="1" lang="en-US" altLang="ja-JP" sz="1200" dirty="0">
              <a:latin typeface="ＭＳ Ｐゴシック" panose="020B0600070205080204" pitchFamily="50" charset="-128"/>
              <a:ea typeface="ＭＳ Ｐゴシック" panose="020B0600070205080204" pitchFamily="50" charset="-128"/>
            </a:endParaRPr>
          </a:p>
          <a:p>
            <a:pPr marL="342900" indent="-342900">
              <a:buAutoNum type="arabicPeriod"/>
            </a:pPr>
            <a:r>
              <a:rPr kumimoji="1" lang="en-US" altLang="ja-JP" sz="1200" dirty="0">
                <a:latin typeface="ＭＳ Ｐゴシック" panose="020B0600070205080204" pitchFamily="50" charset="-128"/>
                <a:ea typeface="ＭＳ Ｐゴシック" panose="020B0600070205080204" pitchFamily="50" charset="-128"/>
              </a:rPr>
              <a:t>PBS 3 mL</a:t>
            </a:r>
            <a:endParaRPr kumimoji="1" lang="ja-JP" altLang="en-US" sz="1200" dirty="0">
              <a:latin typeface="ＭＳ Ｐゴシック" panose="020B0600070205080204" pitchFamily="50" charset="-128"/>
              <a:ea typeface="ＭＳ Ｐゴシック" panose="020B0600070205080204" pitchFamily="50" charset="-128"/>
            </a:endParaRPr>
          </a:p>
        </p:txBody>
      </p:sp>
      <p:sp>
        <p:nvSpPr>
          <p:cNvPr id="8" name="矢印: 右 7">
            <a:extLst>
              <a:ext uri="{FF2B5EF4-FFF2-40B4-BE49-F238E27FC236}">
                <a16:creationId xmlns:a16="http://schemas.microsoft.com/office/drawing/2014/main" id="{6E0B166F-5611-37B9-93A2-CDDD100382A0}"/>
              </a:ext>
            </a:extLst>
          </p:cNvPr>
          <p:cNvSpPr/>
          <p:nvPr/>
        </p:nvSpPr>
        <p:spPr>
          <a:xfrm>
            <a:off x="4658565" y="1793889"/>
            <a:ext cx="1350575" cy="224242"/>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9" name="テキスト ボックス 8">
            <a:extLst>
              <a:ext uri="{FF2B5EF4-FFF2-40B4-BE49-F238E27FC236}">
                <a16:creationId xmlns:a16="http://schemas.microsoft.com/office/drawing/2014/main" id="{ED5BDEA4-FA94-FA75-4E53-AA04521A650E}"/>
              </a:ext>
            </a:extLst>
          </p:cNvPr>
          <p:cNvSpPr txBox="1"/>
          <p:nvPr/>
        </p:nvSpPr>
        <p:spPr>
          <a:xfrm>
            <a:off x="4658565" y="1974711"/>
            <a:ext cx="1551618" cy="461665"/>
          </a:xfrm>
          <a:prstGeom prst="rect">
            <a:avLst/>
          </a:prstGeom>
          <a:noFill/>
        </p:spPr>
        <p:txBody>
          <a:bodyPr wrap="square" rtlCol="0">
            <a:spAutoFit/>
          </a:bodyPr>
          <a:lstStyle/>
          <a:p>
            <a:pPr marL="342900" indent="-342900">
              <a:buAutoNum type="arabicPeriod"/>
            </a:pPr>
            <a:r>
              <a:rPr kumimoji="1" lang="ja-JP" altLang="en-US" sz="1200" dirty="0">
                <a:latin typeface="ＭＳ Ｐゴシック" panose="020B0600070205080204" pitchFamily="50" charset="-128"/>
                <a:ea typeface="ＭＳ Ｐゴシック" panose="020B0600070205080204" pitchFamily="50" charset="-128"/>
              </a:rPr>
              <a:t>遠心分離</a:t>
            </a:r>
            <a:endParaRPr kumimoji="1" lang="en-US" altLang="ja-JP" sz="1200" dirty="0">
              <a:latin typeface="ＭＳ Ｐゴシック" panose="020B0600070205080204" pitchFamily="50" charset="-128"/>
              <a:ea typeface="ＭＳ Ｐゴシック" panose="020B0600070205080204" pitchFamily="50" charset="-128"/>
            </a:endParaRPr>
          </a:p>
          <a:p>
            <a:pPr marL="342900" indent="-342900">
              <a:buAutoNum type="arabicPeriod"/>
            </a:pPr>
            <a:r>
              <a:rPr kumimoji="1" lang="en-US" altLang="ja-JP" sz="1200" dirty="0">
                <a:latin typeface="ＭＳ Ｐゴシック" panose="020B0600070205080204" pitchFamily="50" charset="-128"/>
                <a:ea typeface="ＭＳ Ｐゴシック" panose="020B0600070205080204" pitchFamily="50" charset="-128"/>
              </a:rPr>
              <a:t>PBS 3 mL</a:t>
            </a:r>
            <a:endParaRPr kumimoji="1" lang="ja-JP" altLang="en-US" sz="1200" dirty="0">
              <a:latin typeface="ＭＳ Ｐゴシック" panose="020B0600070205080204" pitchFamily="50" charset="-128"/>
              <a:ea typeface="ＭＳ Ｐゴシック" panose="020B0600070205080204" pitchFamily="50" charset="-128"/>
            </a:endParaRPr>
          </a:p>
        </p:txBody>
      </p:sp>
      <p:pic>
        <p:nvPicPr>
          <p:cNvPr id="10" name="図 9">
            <a:extLst>
              <a:ext uri="{FF2B5EF4-FFF2-40B4-BE49-F238E27FC236}">
                <a16:creationId xmlns:a16="http://schemas.microsoft.com/office/drawing/2014/main" id="{6DCC2763-0E56-DEE3-BD8A-61564B4E418E}"/>
              </a:ext>
            </a:extLst>
          </p:cNvPr>
          <p:cNvPicPr>
            <a:picLocks noChangeAspect="1"/>
          </p:cNvPicPr>
          <p:nvPr/>
        </p:nvPicPr>
        <p:blipFill>
          <a:blip r:embed="rId3"/>
          <a:stretch>
            <a:fillRect/>
          </a:stretch>
        </p:blipFill>
        <p:spPr>
          <a:xfrm>
            <a:off x="6086410" y="1565307"/>
            <a:ext cx="583144" cy="576000"/>
          </a:xfrm>
          <a:prstGeom prst="rect">
            <a:avLst/>
          </a:prstGeom>
        </p:spPr>
      </p:pic>
      <p:sp>
        <p:nvSpPr>
          <p:cNvPr id="11" name="テキスト ボックス 10">
            <a:extLst>
              <a:ext uri="{FF2B5EF4-FFF2-40B4-BE49-F238E27FC236}">
                <a16:creationId xmlns:a16="http://schemas.microsoft.com/office/drawing/2014/main" id="{8EAC8634-158C-D382-26B7-6F5A4CF3C8BE}"/>
              </a:ext>
            </a:extLst>
          </p:cNvPr>
          <p:cNvSpPr txBox="1"/>
          <p:nvPr/>
        </p:nvSpPr>
        <p:spPr>
          <a:xfrm>
            <a:off x="5630089" y="2143357"/>
            <a:ext cx="1551618" cy="338554"/>
          </a:xfrm>
          <a:prstGeom prst="rect">
            <a:avLst/>
          </a:prstGeom>
          <a:noFill/>
        </p:spPr>
        <p:txBody>
          <a:bodyPr wrap="square" rtlCol="0">
            <a:spAutoFit/>
          </a:bodyPr>
          <a:lstStyle/>
          <a:p>
            <a:pPr algn="ctr"/>
            <a:r>
              <a:rPr kumimoji="1" lang="en-US" altLang="ja-JP" sz="1600" b="1" dirty="0">
                <a:latin typeface="ＭＳ Ｐゴシック" panose="020B0600070205080204" pitchFamily="50" charset="-128"/>
                <a:ea typeface="ＭＳ Ｐゴシック" panose="020B0600070205080204" pitchFamily="50" charset="-128"/>
              </a:rPr>
              <a:t>MLVs</a:t>
            </a:r>
            <a:endParaRPr kumimoji="1" lang="ja-JP" altLang="en-US" sz="1600" b="1" dirty="0">
              <a:latin typeface="ＭＳ Ｐゴシック" panose="020B0600070205080204" pitchFamily="50" charset="-128"/>
              <a:ea typeface="ＭＳ Ｐゴシック" panose="020B0600070205080204" pitchFamily="50" charset="-128"/>
            </a:endParaRPr>
          </a:p>
        </p:txBody>
      </p:sp>
      <p:graphicFrame>
        <p:nvGraphicFramePr>
          <p:cNvPr id="12" name="表 7">
            <a:extLst>
              <a:ext uri="{FF2B5EF4-FFF2-40B4-BE49-F238E27FC236}">
                <a16:creationId xmlns:a16="http://schemas.microsoft.com/office/drawing/2014/main" id="{1E05A51C-DE9C-A9EB-9BA0-62E952A7DDE3}"/>
              </a:ext>
            </a:extLst>
          </p:cNvPr>
          <p:cNvGraphicFramePr>
            <a:graphicFrameLocks noGrp="1"/>
          </p:cNvGraphicFramePr>
          <p:nvPr>
            <p:extLst>
              <p:ext uri="{D42A27DB-BD31-4B8C-83A1-F6EECF244321}">
                <p14:modId xmlns:p14="http://schemas.microsoft.com/office/powerpoint/2010/main" val="200430541"/>
              </p:ext>
            </p:extLst>
          </p:nvPr>
        </p:nvGraphicFramePr>
        <p:xfrm>
          <a:off x="720631" y="3476140"/>
          <a:ext cx="2628000" cy="1357194"/>
        </p:xfrm>
        <a:graphic>
          <a:graphicData uri="http://schemas.openxmlformats.org/drawingml/2006/table">
            <a:tbl>
              <a:tblPr firstRow="1" bandRow="1"/>
              <a:tblGrid>
                <a:gridCol w="965598">
                  <a:extLst>
                    <a:ext uri="{9D8B030D-6E8A-4147-A177-3AD203B41FA5}">
                      <a16:colId xmlns:a16="http://schemas.microsoft.com/office/drawing/2014/main" val="1928414491"/>
                    </a:ext>
                  </a:extLst>
                </a:gridCol>
                <a:gridCol w="1662402">
                  <a:extLst>
                    <a:ext uri="{9D8B030D-6E8A-4147-A177-3AD203B41FA5}">
                      <a16:colId xmlns:a16="http://schemas.microsoft.com/office/drawing/2014/main" val="1837287354"/>
                    </a:ext>
                  </a:extLst>
                </a:gridCol>
              </a:tblGrid>
              <a:tr h="310158">
                <a:tc>
                  <a:txBody>
                    <a:bodyPr/>
                    <a:lstStyle/>
                    <a:p>
                      <a:pPr algn="ctr"/>
                      <a:r>
                        <a:rPr kumimoji="1" lang="en-US" altLang="ja-JP" sz="1100" dirty="0">
                          <a:latin typeface="ＭＳ Ｐゴシック" panose="020B0600070205080204" pitchFamily="50" charset="-128"/>
                          <a:ea typeface="ＭＳ Ｐゴシック" panose="020B0600070205080204" pitchFamily="50" charset="-128"/>
                        </a:rPr>
                        <a:t>DPPC</a:t>
                      </a:r>
                      <a:endParaRPr kumimoji="1" lang="ja-JP" altLang="en-US" sz="1100" b="0" dirty="0">
                        <a:latin typeface="ＭＳ Ｐゴシック" panose="020B0600070205080204" pitchFamily="50" charset="-128"/>
                        <a:ea typeface="ＭＳ Ｐゴシック" panose="020B0600070205080204" pitchFamily="50" charset="-128"/>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kumimoji="1" lang="en-US" altLang="ja-JP" sz="1100" dirty="0">
                          <a:latin typeface="ＭＳ Ｐゴシック" panose="020B0600070205080204" pitchFamily="50" charset="-128"/>
                          <a:ea typeface="ＭＳ Ｐゴシック" panose="020B0600070205080204" pitchFamily="50" charset="-128"/>
                        </a:rPr>
                        <a:t>7.3 mg (10 µmol)</a:t>
                      </a:r>
                      <a:endParaRPr kumimoji="1" lang="ja-JP" altLang="en-US" sz="1100" b="0" dirty="0">
                        <a:latin typeface="ＭＳ Ｐゴシック" panose="020B0600070205080204" pitchFamily="50" charset="-128"/>
                        <a:ea typeface="ＭＳ Ｐゴシック" panose="020B0600070205080204" pitchFamily="50" charset="-128"/>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117278731"/>
                  </a:ext>
                </a:extLst>
              </a:tr>
              <a:tr h="310158">
                <a:tc>
                  <a:txBody>
                    <a:bodyPr/>
                    <a:lstStyle/>
                    <a:p>
                      <a:pPr algn="ctr"/>
                      <a:r>
                        <a:rPr kumimoji="1" lang="en-US" altLang="ja-JP" sz="1100" dirty="0">
                          <a:latin typeface="ＭＳ Ｐゴシック" panose="020B0600070205080204" pitchFamily="50" charset="-128"/>
                          <a:ea typeface="ＭＳ Ｐゴシック" panose="020B0600070205080204" pitchFamily="50" charset="-128"/>
                        </a:rPr>
                        <a:t>DCP</a:t>
                      </a:r>
                      <a:endParaRPr kumimoji="1" lang="ja-JP" altLang="en-US" sz="1100" b="0" dirty="0">
                        <a:latin typeface="ＭＳ Ｐゴシック" panose="020B0600070205080204" pitchFamily="50" charset="-128"/>
                        <a:ea typeface="ＭＳ Ｐゴシック" panose="020B0600070205080204" pitchFamily="50" charset="-128"/>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kumimoji="1" lang="en-US" altLang="ja-JP" sz="1100" dirty="0">
                          <a:latin typeface="ＭＳ Ｐゴシック" panose="020B0600070205080204" pitchFamily="50" charset="-128"/>
                          <a:ea typeface="ＭＳ Ｐゴシック" panose="020B0600070205080204" pitchFamily="50" charset="-128"/>
                        </a:rPr>
                        <a:t>0.5 mg (1 µmol)</a:t>
                      </a:r>
                      <a:endParaRPr kumimoji="1" lang="ja-JP" altLang="en-US" sz="1100" b="0" dirty="0">
                        <a:latin typeface="ＭＳ Ｐゴシック" panose="020B0600070205080204" pitchFamily="50" charset="-128"/>
                        <a:ea typeface="ＭＳ Ｐゴシック" panose="020B0600070205080204" pitchFamily="50" charset="-128"/>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539981677"/>
                  </a:ext>
                </a:extLst>
              </a:tr>
              <a:tr h="310158">
                <a:tc>
                  <a:txBody>
                    <a:bodyPr/>
                    <a:lstStyle/>
                    <a:p>
                      <a:pPr algn="ctr"/>
                      <a:r>
                        <a:rPr kumimoji="1" lang="en-US" altLang="ja-JP" sz="1100" dirty="0">
                          <a:latin typeface="ＭＳ Ｐゴシック" panose="020B0600070205080204" pitchFamily="50" charset="-128"/>
                          <a:ea typeface="ＭＳ Ｐゴシック" panose="020B0600070205080204" pitchFamily="50" charset="-128"/>
                        </a:rPr>
                        <a:t>DPPE</a:t>
                      </a:r>
                      <a:endParaRPr kumimoji="1" lang="ja-JP" altLang="en-US" sz="1100" b="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100" b="0" dirty="0">
                          <a:latin typeface="ＭＳ Ｐゴシック" panose="020B0600070205080204" pitchFamily="50" charset="-128"/>
                          <a:ea typeface="ＭＳ Ｐゴシック" panose="020B0600070205080204" pitchFamily="50" charset="-128"/>
                        </a:rPr>
                        <a:t>0.3 mg/1.5 mg</a:t>
                      </a:r>
                    </a:p>
                    <a:p>
                      <a:pPr algn="ctr"/>
                      <a:r>
                        <a:rPr kumimoji="1" lang="en-US" altLang="ja-JP" sz="1100" b="0" dirty="0">
                          <a:latin typeface="ＭＳ Ｐゴシック" panose="020B0600070205080204" pitchFamily="50" charset="-128"/>
                          <a:ea typeface="ＭＳ Ｐゴシック" panose="020B0600070205080204" pitchFamily="50" charset="-128"/>
                        </a:rPr>
                        <a:t> (0.5 µmol/2.5 µmol)</a:t>
                      </a:r>
                      <a:endParaRPr kumimoji="1" lang="ja-JP" altLang="en-US" sz="1100" b="0" dirty="0">
                        <a:latin typeface="ＭＳ Ｐゴシック" panose="020B0600070205080204" pitchFamily="50" charset="-128"/>
                        <a:ea typeface="ＭＳ Ｐゴシック" panose="020B0600070205080204" pitchFamily="50" charset="-128"/>
                      </a:endParaRPr>
                    </a:p>
                  </a:txBody>
                  <a:tcP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9515040"/>
                  </a:ext>
                </a:extLst>
              </a:tr>
              <a:tr h="310158">
                <a:tc>
                  <a:txBody>
                    <a:bodyPr/>
                    <a:lstStyle/>
                    <a:p>
                      <a:pPr algn="ctr"/>
                      <a:r>
                        <a:rPr kumimoji="1" lang="en-US" altLang="ja-JP" sz="1100" dirty="0">
                          <a:latin typeface="ＭＳ Ｐゴシック" panose="020B0600070205080204" pitchFamily="50" charset="-128"/>
                          <a:ea typeface="ＭＳ Ｐゴシック" panose="020B0600070205080204" pitchFamily="50" charset="-128"/>
                        </a:rPr>
                        <a:t>Chloroform</a:t>
                      </a:r>
                      <a:endParaRPr kumimoji="1" lang="ja-JP" altLang="en-US" sz="1100" b="0" dirty="0">
                        <a:latin typeface="ＭＳ Ｐゴシック" panose="020B0600070205080204" pitchFamily="50" charset="-128"/>
                        <a:ea typeface="ＭＳ Ｐゴシック" panose="020B0600070205080204" pitchFamily="50" charset="-128"/>
                      </a:endParaRPr>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a:r>
                        <a:rPr kumimoji="1" lang="en-US" altLang="ja-JP" sz="1100" dirty="0">
                          <a:latin typeface="ＭＳ Ｐゴシック" panose="020B0600070205080204" pitchFamily="50" charset="-128"/>
                          <a:ea typeface="ＭＳ Ｐゴシック" panose="020B0600070205080204" pitchFamily="50" charset="-128"/>
                        </a:rPr>
                        <a:t>3 mL</a:t>
                      </a:r>
                      <a:endParaRPr kumimoji="1" lang="ja-JP" altLang="en-US" sz="1100" b="0" dirty="0">
                        <a:latin typeface="ＭＳ Ｐゴシック" panose="020B0600070205080204" pitchFamily="50" charset="-128"/>
                        <a:ea typeface="ＭＳ Ｐゴシック" panose="020B0600070205080204" pitchFamily="50" charset="-128"/>
                      </a:endParaRPr>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659204643"/>
                  </a:ext>
                </a:extLst>
              </a:tr>
            </a:tbl>
          </a:graphicData>
        </a:graphic>
      </p:graphicFrame>
      <p:sp>
        <p:nvSpPr>
          <p:cNvPr id="13" name="矢印: 右 12">
            <a:extLst>
              <a:ext uri="{FF2B5EF4-FFF2-40B4-BE49-F238E27FC236}">
                <a16:creationId xmlns:a16="http://schemas.microsoft.com/office/drawing/2014/main" id="{783EBE10-6FFF-48D4-5301-836CCDDDB6F3}"/>
              </a:ext>
            </a:extLst>
          </p:cNvPr>
          <p:cNvSpPr/>
          <p:nvPr/>
        </p:nvSpPr>
        <p:spPr>
          <a:xfrm>
            <a:off x="3388474" y="3744785"/>
            <a:ext cx="1167568" cy="224242"/>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4" name="テキスト ボックス 13">
            <a:extLst>
              <a:ext uri="{FF2B5EF4-FFF2-40B4-BE49-F238E27FC236}">
                <a16:creationId xmlns:a16="http://schemas.microsoft.com/office/drawing/2014/main" id="{9357A873-4FC3-F194-B0F0-3F4149B6A04E}"/>
              </a:ext>
            </a:extLst>
          </p:cNvPr>
          <p:cNvSpPr txBox="1"/>
          <p:nvPr/>
        </p:nvSpPr>
        <p:spPr>
          <a:xfrm>
            <a:off x="3698069" y="3494028"/>
            <a:ext cx="832104" cy="276999"/>
          </a:xfrm>
          <a:prstGeom prst="rect">
            <a:avLst/>
          </a:prstGeom>
          <a:noFill/>
        </p:spPr>
        <p:txBody>
          <a:bodyPr wrap="square" rtlCol="0">
            <a:spAutoFit/>
          </a:bodyPr>
          <a:lstStyle/>
          <a:p>
            <a:r>
              <a:rPr kumimoji="1" lang="en-US" altLang="ja-JP" sz="1200" dirty="0">
                <a:latin typeface="ＭＳ Ｐゴシック" panose="020B0600070205080204" pitchFamily="50" charset="-128"/>
                <a:ea typeface="ＭＳ Ｐゴシック" panose="020B0600070205080204" pitchFamily="50" charset="-128"/>
              </a:rPr>
              <a:t>52 </a:t>
            </a:r>
            <a:r>
              <a:rPr kumimoji="1" lang="ja-JP" altLang="en-US" sz="1200" dirty="0">
                <a:latin typeface="ＭＳ Ｐゴシック" panose="020B0600070205080204" pitchFamily="50" charset="-128"/>
                <a:ea typeface="ＭＳ Ｐゴシック" panose="020B0600070205080204" pitchFamily="50" charset="-128"/>
              </a:rPr>
              <a:t>℃</a:t>
            </a:r>
          </a:p>
        </p:txBody>
      </p:sp>
      <p:sp>
        <p:nvSpPr>
          <p:cNvPr id="15" name="テキスト ボックス 14">
            <a:extLst>
              <a:ext uri="{FF2B5EF4-FFF2-40B4-BE49-F238E27FC236}">
                <a16:creationId xmlns:a16="http://schemas.microsoft.com/office/drawing/2014/main" id="{F224B921-7E1C-5CE8-EF84-D230D9E87186}"/>
              </a:ext>
            </a:extLst>
          </p:cNvPr>
          <p:cNvSpPr txBox="1"/>
          <p:nvPr/>
        </p:nvSpPr>
        <p:spPr>
          <a:xfrm>
            <a:off x="3387175" y="3948315"/>
            <a:ext cx="1551618" cy="461665"/>
          </a:xfrm>
          <a:prstGeom prst="rect">
            <a:avLst/>
          </a:prstGeom>
          <a:noFill/>
        </p:spPr>
        <p:txBody>
          <a:bodyPr wrap="square" rtlCol="0">
            <a:spAutoFit/>
          </a:bodyPr>
          <a:lstStyle/>
          <a:p>
            <a:pPr marL="342900" indent="-342900">
              <a:buAutoNum type="arabicPeriod"/>
            </a:pPr>
            <a:r>
              <a:rPr kumimoji="1" lang="ja-JP" altLang="en-US" sz="1200" dirty="0">
                <a:latin typeface="ＭＳ Ｐゴシック" panose="020B0600070205080204" pitchFamily="50" charset="-128"/>
                <a:ea typeface="ＭＳ Ｐゴシック" panose="020B0600070205080204" pitchFamily="50" charset="-128"/>
              </a:rPr>
              <a:t>減圧留去</a:t>
            </a:r>
            <a:endParaRPr kumimoji="1" lang="en-US" altLang="ja-JP" sz="1200" dirty="0">
              <a:latin typeface="ＭＳ Ｐゴシック" panose="020B0600070205080204" pitchFamily="50" charset="-128"/>
              <a:ea typeface="ＭＳ Ｐゴシック" panose="020B0600070205080204" pitchFamily="50" charset="-128"/>
            </a:endParaRPr>
          </a:p>
          <a:p>
            <a:pPr marL="342900" indent="-342900">
              <a:buAutoNum type="arabicPeriod"/>
            </a:pPr>
            <a:r>
              <a:rPr kumimoji="1" lang="en-US" altLang="ja-JP" sz="1200" dirty="0">
                <a:latin typeface="ＭＳ Ｐゴシック" panose="020B0600070205080204" pitchFamily="50" charset="-128"/>
                <a:ea typeface="ＭＳ Ｐゴシック" panose="020B0600070205080204" pitchFamily="50" charset="-128"/>
              </a:rPr>
              <a:t>PBS 3 mL</a:t>
            </a:r>
            <a:endParaRPr kumimoji="1" lang="ja-JP" altLang="en-US" sz="1200" dirty="0">
              <a:latin typeface="ＭＳ Ｐゴシック" panose="020B0600070205080204" pitchFamily="50" charset="-128"/>
              <a:ea typeface="ＭＳ Ｐゴシック" panose="020B0600070205080204" pitchFamily="50" charset="-128"/>
            </a:endParaRPr>
          </a:p>
        </p:txBody>
      </p:sp>
      <p:sp>
        <p:nvSpPr>
          <p:cNvPr id="16" name="矢印: 右 15">
            <a:extLst>
              <a:ext uri="{FF2B5EF4-FFF2-40B4-BE49-F238E27FC236}">
                <a16:creationId xmlns:a16="http://schemas.microsoft.com/office/drawing/2014/main" id="{AF4819F2-1F7D-4674-C958-1276286AB59B}"/>
              </a:ext>
            </a:extLst>
          </p:cNvPr>
          <p:cNvSpPr/>
          <p:nvPr/>
        </p:nvSpPr>
        <p:spPr>
          <a:xfrm>
            <a:off x="4658565" y="3749116"/>
            <a:ext cx="1350575" cy="224242"/>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7" name="テキスト ボックス 16">
            <a:extLst>
              <a:ext uri="{FF2B5EF4-FFF2-40B4-BE49-F238E27FC236}">
                <a16:creationId xmlns:a16="http://schemas.microsoft.com/office/drawing/2014/main" id="{170E01C2-827B-E1BB-B527-B181169D2AD0}"/>
              </a:ext>
            </a:extLst>
          </p:cNvPr>
          <p:cNvSpPr txBox="1"/>
          <p:nvPr/>
        </p:nvSpPr>
        <p:spPr>
          <a:xfrm>
            <a:off x="4658565" y="3929938"/>
            <a:ext cx="1551618" cy="461665"/>
          </a:xfrm>
          <a:prstGeom prst="rect">
            <a:avLst/>
          </a:prstGeom>
          <a:noFill/>
        </p:spPr>
        <p:txBody>
          <a:bodyPr wrap="square" rtlCol="0">
            <a:spAutoFit/>
          </a:bodyPr>
          <a:lstStyle/>
          <a:p>
            <a:pPr marL="342900" indent="-342900">
              <a:buAutoNum type="arabicPeriod"/>
            </a:pPr>
            <a:r>
              <a:rPr kumimoji="1" lang="ja-JP" altLang="en-US" sz="1200" dirty="0">
                <a:latin typeface="ＭＳ Ｐゴシック" panose="020B0600070205080204" pitchFamily="50" charset="-128"/>
                <a:ea typeface="ＭＳ Ｐゴシック" panose="020B0600070205080204" pitchFamily="50" charset="-128"/>
              </a:rPr>
              <a:t>遠心分離</a:t>
            </a:r>
            <a:endParaRPr kumimoji="1" lang="en-US" altLang="ja-JP" sz="1200" dirty="0">
              <a:latin typeface="ＭＳ Ｐゴシック" panose="020B0600070205080204" pitchFamily="50" charset="-128"/>
              <a:ea typeface="ＭＳ Ｐゴシック" panose="020B0600070205080204" pitchFamily="50" charset="-128"/>
            </a:endParaRPr>
          </a:p>
          <a:p>
            <a:pPr marL="342900" indent="-342900">
              <a:buAutoNum type="arabicPeriod"/>
            </a:pPr>
            <a:r>
              <a:rPr kumimoji="1" lang="en-US" altLang="ja-JP" sz="1200" dirty="0">
                <a:latin typeface="ＭＳ Ｐゴシック" panose="020B0600070205080204" pitchFamily="50" charset="-128"/>
                <a:ea typeface="ＭＳ Ｐゴシック" panose="020B0600070205080204" pitchFamily="50" charset="-128"/>
              </a:rPr>
              <a:t>PBS 3 mL</a:t>
            </a:r>
            <a:endParaRPr kumimoji="1" lang="ja-JP" altLang="en-US" sz="1200" dirty="0">
              <a:latin typeface="ＭＳ Ｐゴシック" panose="020B0600070205080204" pitchFamily="50" charset="-128"/>
              <a:ea typeface="ＭＳ Ｐゴシック" panose="020B0600070205080204" pitchFamily="50" charset="-128"/>
            </a:endParaRPr>
          </a:p>
        </p:txBody>
      </p:sp>
      <p:pic>
        <p:nvPicPr>
          <p:cNvPr id="18" name="図 17">
            <a:extLst>
              <a:ext uri="{FF2B5EF4-FFF2-40B4-BE49-F238E27FC236}">
                <a16:creationId xmlns:a16="http://schemas.microsoft.com/office/drawing/2014/main" id="{D07C4F75-9824-28CE-FA4C-2DEB75EA5F29}"/>
              </a:ext>
            </a:extLst>
          </p:cNvPr>
          <p:cNvPicPr>
            <a:picLocks noChangeAspect="1"/>
          </p:cNvPicPr>
          <p:nvPr/>
        </p:nvPicPr>
        <p:blipFill>
          <a:blip r:embed="rId3"/>
          <a:stretch>
            <a:fillRect/>
          </a:stretch>
        </p:blipFill>
        <p:spPr>
          <a:xfrm>
            <a:off x="6086410" y="3520534"/>
            <a:ext cx="583144" cy="576000"/>
          </a:xfrm>
          <a:prstGeom prst="rect">
            <a:avLst/>
          </a:prstGeom>
        </p:spPr>
      </p:pic>
      <p:sp>
        <p:nvSpPr>
          <p:cNvPr id="19" name="テキスト ボックス 18">
            <a:extLst>
              <a:ext uri="{FF2B5EF4-FFF2-40B4-BE49-F238E27FC236}">
                <a16:creationId xmlns:a16="http://schemas.microsoft.com/office/drawing/2014/main" id="{97B2A2FC-E323-BF8C-D9B6-F33B5B9E709C}"/>
              </a:ext>
            </a:extLst>
          </p:cNvPr>
          <p:cNvSpPr txBox="1"/>
          <p:nvPr/>
        </p:nvSpPr>
        <p:spPr>
          <a:xfrm>
            <a:off x="5630089" y="4098584"/>
            <a:ext cx="1551618" cy="338554"/>
          </a:xfrm>
          <a:prstGeom prst="rect">
            <a:avLst/>
          </a:prstGeom>
          <a:noFill/>
        </p:spPr>
        <p:txBody>
          <a:bodyPr wrap="square" rtlCol="0">
            <a:spAutoFit/>
          </a:bodyPr>
          <a:lstStyle/>
          <a:p>
            <a:pPr algn="ctr"/>
            <a:r>
              <a:rPr kumimoji="1" lang="en-US" altLang="ja-JP" sz="1600" b="1" dirty="0">
                <a:latin typeface="ＭＳ Ｐゴシック" panose="020B0600070205080204" pitchFamily="50" charset="-128"/>
                <a:ea typeface="ＭＳ Ｐゴシック" panose="020B0600070205080204" pitchFamily="50" charset="-128"/>
              </a:rPr>
              <a:t>MLVs</a:t>
            </a:r>
            <a:endParaRPr kumimoji="1" lang="ja-JP" altLang="en-US" sz="1600" b="1" dirty="0">
              <a:latin typeface="ＭＳ Ｐゴシック" panose="020B0600070205080204" pitchFamily="50" charset="-128"/>
              <a:ea typeface="ＭＳ Ｐゴシック" panose="020B0600070205080204" pitchFamily="50" charset="-128"/>
            </a:endParaRPr>
          </a:p>
        </p:txBody>
      </p:sp>
      <p:sp>
        <p:nvSpPr>
          <p:cNvPr id="20" name="テキスト ボックス 19">
            <a:extLst>
              <a:ext uri="{FF2B5EF4-FFF2-40B4-BE49-F238E27FC236}">
                <a16:creationId xmlns:a16="http://schemas.microsoft.com/office/drawing/2014/main" id="{F1707793-E308-8CEC-8BD0-A2CCE7252E09}"/>
              </a:ext>
            </a:extLst>
          </p:cNvPr>
          <p:cNvSpPr txBox="1"/>
          <p:nvPr/>
        </p:nvSpPr>
        <p:spPr>
          <a:xfrm>
            <a:off x="326062" y="1141676"/>
            <a:ext cx="2806995" cy="369332"/>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dirty="0">
                <a:latin typeface="ＭＳ Ｐゴシック" panose="020B0600070205080204" pitchFamily="50" charset="-128"/>
                <a:ea typeface="ＭＳ Ｐゴシック" panose="020B0600070205080204" pitchFamily="50" charset="-128"/>
              </a:rPr>
              <a:t>従来法</a:t>
            </a:r>
          </a:p>
        </p:txBody>
      </p:sp>
      <p:sp>
        <p:nvSpPr>
          <p:cNvPr id="21" name="テキスト ボックス 20">
            <a:extLst>
              <a:ext uri="{FF2B5EF4-FFF2-40B4-BE49-F238E27FC236}">
                <a16:creationId xmlns:a16="http://schemas.microsoft.com/office/drawing/2014/main" id="{0E55C03B-EA85-DFD6-44AC-7AE41B2D67B6}"/>
              </a:ext>
            </a:extLst>
          </p:cNvPr>
          <p:cNvSpPr txBox="1"/>
          <p:nvPr/>
        </p:nvSpPr>
        <p:spPr>
          <a:xfrm>
            <a:off x="326063" y="3013713"/>
            <a:ext cx="2806995" cy="369332"/>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ＭＳ Ｐゴシック" panose="020B0600070205080204" pitchFamily="50" charset="-128"/>
                <a:ea typeface="ＭＳ Ｐゴシック" panose="020B0600070205080204" pitchFamily="50" charset="-128"/>
              </a:rPr>
              <a:t>GA</a:t>
            </a:r>
            <a:r>
              <a:rPr kumimoji="1" lang="ja-JP" altLang="en-US" dirty="0">
                <a:latin typeface="ＭＳ Ｐゴシック" panose="020B0600070205080204" pitchFamily="50" charset="-128"/>
                <a:ea typeface="ＭＳ Ｐゴシック" panose="020B0600070205080204" pitchFamily="50" charset="-128"/>
              </a:rPr>
              <a:t>法</a:t>
            </a:r>
          </a:p>
        </p:txBody>
      </p:sp>
    </p:spTree>
    <p:extLst>
      <p:ext uri="{BB962C8B-B14F-4D97-AF65-F5344CB8AC3E}">
        <p14:creationId xmlns:p14="http://schemas.microsoft.com/office/powerpoint/2010/main" val="3361399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028B91-5DC7-AA3E-53AE-45E9F2E18A4B}"/>
              </a:ext>
            </a:extLst>
          </p:cNvPr>
          <p:cNvSpPr>
            <a:spLocks noGrp="1"/>
          </p:cNvSpPr>
          <p:nvPr>
            <p:ph type="title"/>
          </p:nvPr>
        </p:nvSpPr>
        <p:spPr/>
        <p:txBody>
          <a:bodyPr/>
          <a:lstStyle/>
          <a:p>
            <a:r>
              <a:rPr kumimoji="1" lang="ja-JP" altLang="en-US" dirty="0"/>
              <a:t>補足資料④：抗原濃度の改善</a:t>
            </a:r>
          </a:p>
        </p:txBody>
      </p:sp>
      <p:graphicFrame>
        <p:nvGraphicFramePr>
          <p:cNvPr id="4" name="表 3">
            <a:extLst>
              <a:ext uri="{FF2B5EF4-FFF2-40B4-BE49-F238E27FC236}">
                <a16:creationId xmlns:a16="http://schemas.microsoft.com/office/drawing/2014/main" id="{AF917396-7841-7273-6ED8-4AEACF8FB5D0}"/>
              </a:ext>
            </a:extLst>
          </p:cNvPr>
          <p:cNvGraphicFramePr>
            <a:graphicFrameLocks noGrp="1"/>
          </p:cNvGraphicFramePr>
          <p:nvPr>
            <p:extLst>
              <p:ext uri="{D42A27DB-BD31-4B8C-83A1-F6EECF244321}">
                <p14:modId xmlns:p14="http://schemas.microsoft.com/office/powerpoint/2010/main" val="3465736567"/>
              </p:ext>
            </p:extLst>
          </p:nvPr>
        </p:nvGraphicFramePr>
        <p:xfrm>
          <a:off x="500932" y="1286624"/>
          <a:ext cx="4875738" cy="2005214"/>
        </p:xfrm>
        <a:graphic>
          <a:graphicData uri="http://schemas.openxmlformats.org/drawingml/2006/table">
            <a:tbl>
              <a:tblPr firstRow="1" bandRow="1"/>
              <a:tblGrid>
                <a:gridCol w="1258722">
                  <a:extLst>
                    <a:ext uri="{9D8B030D-6E8A-4147-A177-3AD203B41FA5}">
                      <a16:colId xmlns:a16="http://schemas.microsoft.com/office/drawing/2014/main" val="2176610882"/>
                    </a:ext>
                  </a:extLst>
                </a:gridCol>
                <a:gridCol w="904254">
                  <a:extLst>
                    <a:ext uri="{9D8B030D-6E8A-4147-A177-3AD203B41FA5}">
                      <a16:colId xmlns:a16="http://schemas.microsoft.com/office/drawing/2014/main" val="1875939287"/>
                    </a:ext>
                  </a:extLst>
                </a:gridCol>
                <a:gridCol w="904254">
                  <a:extLst>
                    <a:ext uri="{9D8B030D-6E8A-4147-A177-3AD203B41FA5}">
                      <a16:colId xmlns:a16="http://schemas.microsoft.com/office/drawing/2014/main" val="3979215154"/>
                    </a:ext>
                  </a:extLst>
                </a:gridCol>
                <a:gridCol w="904254">
                  <a:extLst>
                    <a:ext uri="{9D8B030D-6E8A-4147-A177-3AD203B41FA5}">
                      <a16:colId xmlns:a16="http://schemas.microsoft.com/office/drawing/2014/main" val="271895503"/>
                    </a:ext>
                  </a:extLst>
                </a:gridCol>
                <a:gridCol w="904254">
                  <a:extLst>
                    <a:ext uri="{9D8B030D-6E8A-4147-A177-3AD203B41FA5}">
                      <a16:colId xmlns:a16="http://schemas.microsoft.com/office/drawing/2014/main" val="621859908"/>
                    </a:ext>
                  </a:extLst>
                </a:gridCol>
              </a:tblGrid>
              <a:tr h="620577">
                <a:tc rowSpan="2">
                  <a:txBody>
                    <a:bodyPr/>
                    <a:lstStyle/>
                    <a:p>
                      <a:pPr algn="ctr"/>
                      <a:r>
                        <a:rPr kumimoji="1" lang="en-US" altLang="ja-JP" sz="1200" dirty="0">
                          <a:latin typeface="Times New Roman" panose="02020603050405020304" pitchFamily="18" charset="0"/>
                          <a:cs typeface="Times New Roman" panose="02020603050405020304" pitchFamily="18" charset="0"/>
                        </a:rPr>
                        <a:t>Cross-linking</a:t>
                      </a:r>
                      <a:r>
                        <a:rPr kumimoji="1" lang="ja-JP" altLang="en-US" sz="1200" dirty="0">
                          <a:latin typeface="Times New Roman" panose="02020603050405020304" pitchFamily="18" charset="0"/>
                          <a:cs typeface="Times New Roman" panose="02020603050405020304" pitchFamily="18" charset="0"/>
                        </a:rPr>
                        <a:t> </a:t>
                      </a:r>
                      <a:r>
                        <a:rPr kumimoji="1" lang="en-US" altLang="ja-JP" sz="1200" dirty="0">
                          <a:latin typeface="Times New Roman" panose="02020603050405020304" pitchFamily="18" charset="0"/>
                          <a:cs typeface="Times New Roman" panose="02020603050405020304" pitchFamily="18" charset="0"/>
                        </a:rPr>
                        <a:t>method</a:t>
                      </a:r>
                      <a:endParaRPr kumimoji="1" lang="ja-JP" altLang="en-US" sz="12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kumimoji="1" lang="en-US" altLang="ja-JP" sz="1200" dirty="0">
                          <a:latin typeface="Times New Roman" panose="02020603050405020304" pitchFamily="18" charset="0"/>
                          <a:cs typeface="Times New Roman" panose="02020603050405020304" pitchFamily="18" charset="0"/>
                        </a:rPr>
                        <a:t>Antigen Conc.</a:t>
                      </a:r>
                    </a:p>
                    <a:p>
                      <a:pPr algn="ctr"/>
                      <a:r>
                        <a:rPr kumimoji="1" lang="en-US" altLang="ja-JP" sz="1200" dirty="0">
                          <a:latin typeface="Times New Roman" panose="02020603050405020304" pitchFamily="18" charset="0"/>
                          <a:cs typeface="Times New Roman" panose="02020603050405020304" pitchFamily="18" charset="0"/>
                        </a:rPr>
                        <a:t>(µg/mL)</a:t>
                      </a:r>
                      <a:endParaRPr kumimoji="1" lang="ja-JP" altLang="en-US" sz="12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kumimoji="1" lang="ja-JP" altLang="en-US" sz="9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kumimoji="1" lang="en-US" altLang="ja-JP" sz="1200" dirty="0">
                          <a:latin typeface="Times New Roman" panose="02020603050405020304" pitchFamily="18" charset="0"/>
                          <a:cs typeface="Times New Roman" panose="02020603050405020304" pitchFamily="18" charset="0"/>
                        </a:rPr>
                        <a:t>P/L</a:t>
                      </a:r>
                    </a:p>
                    <a:p>
                      <a:pPr algn="ctr"/>
                      <a:r>
                        <a:rPr kumimoji="1" lang="en-US" altLang="ja-JP" sz="1200" dirty="0">
                          <a:latin typeface="Times New Roman" panose="02020603050405020304" pitchFamily="18" charset="0"/>
                          <a:cs typeface="Times New Roman" panose="02020603050405020304" pitchFamily="18" charset="0"/>
                        </a:rPr>
                        <a:t>(-)</a:t>
                      </a:r>
                      <a:endParaRPr kumimoji="1" lang="ja-JP" altLang="en-US" sz="12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kumimoji="1" lang="ja-JP" altLang="en-US" sz="9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5136202"/>
                  </a:ext>
                </a:extLst>
              </a:tr>
              <a:tr h="330348">
                <a:tc vMerge="1">
                  <a:txBody>
                    <a:bodyPr/>
                    <a:lstStyle/>
                    <a:p>
                      <a:endParaRPr kumimoji="1" lang="ja-JP" altLang="en-US"/>
                    </a:p>
                  </a:txBody>
                  <a:tcPr/>
                </a:tc>
                <a:tc>
                  <a:txBody>
                    <a:bodyPr/>
                    <a:lstStyle/>
                    <a:p>
                      <a:pPr algn="ctr"/>
                      <a:r>
                        <a:rPr kumimoji="1" lang="en-US" altLang="ja-JP" sz="1200" dirty="0">
                          <a:latin typeface="Times New Roman" panose="02020603050405020304" pitchFamily="18" charset="0"/>
                          <a:cs typeface="Times New Roman" panose="02020603050405020304" pitchFamily="18" charset="0"/>
                        </a:rPr>
                        <a:t>Average</a:t>
                      </a:r>
                      <a:endParaRPr kumimoji="1" lang="ja-JP" altLang="en-US" sz="12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Times New Roman" panose="02020603050405020304" pitchFamily="18" charset="0"/>
                          <a:cs typeface="Times New Roman" panose="02020603050405020304" pitchFamily="18" charset="0"/>
                        </a:rPr>
                        <a:t>CV</a:t>
                      </a:r>
                      <a:endParaRPr kumimoji="1" lang="ja-JP" altLang="en-US" sz="12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Times New Roman" panose="02020603050405020304" pitchFamily="18" charset="0"/>
                          <a:cs typeface="Times New Roman" panose="02020603050405020304" pitchFamily="18" charset="0"/>
                        </a:rPr>
                        <a:t>Average</a:t>
                      </a:r>
                      <a:endParaRPr kumimoji="1" lang="ja-JP" altLang="en-US" sz="12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Times New Roman" panose="02020603050405020304" pitchFamily="18" charset="0"/>
                          <a:cs typeface="Times New Roman" panose="02020603050405020304" pitchFamily="18" charset="0"/>
                        </a:rPr>
                        <a:t>CV</a:t>
                      </a:r>
                      <a:endParaRPr kumimoji="1" lang="ja-JP" altLang="en-US" sz="12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008177"/>
                  </a:ext>
                </a:extLst>
              </a:tr>
              <a:tr h="525732">
                <a:tc>
                  <a:txBody>
                    <a:bodyPr/>
                    <a:lstStyle/>
                    <a:p>
                      <a:pPr algn="ctr"/>
                      <a:r>
                        <a:rPr kumimoji="1" lang="en-US" altLang="ja-JP" sz="1200" dirty="0">
                          <a:latin typeface="Times New Roman" panose="02020603050405020304" pitchFamily="18" charset="0"/>
                          <a:cs typeface="Times New Roman" panose="02020603050405020304" pitchFamily="18" charset="0"/>
                        </a:rPr>
                        <a:t>MCC</a:t>
                      </a:r>
                      <a:endParaRPr kumimoji="1" lang="ja-JP" altLang="en-US" sz="12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kern="100" dirty="0">
                          <a:effectLst/>
                          <a:latin typeface="Times New Roman" panose="02020603050405020304" pitchFamily="18" charset="0"/>
                          <a:ea typeface="ＭＳ 明朝" panose="02020609040205080304" pitchFamily="17" charset="-128"/>
                          <a:cs typeface="Times New Roman" panose="02020603050405020304" pitchFamily="18" charset="0"/>
                        </a:rPr>
                        <a:t>40.9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kern="100" dirty="0">
                          <a:effectLst/>
                          <a:latin typeface="Times New Roman" panose="02020603050405020304" pitchFamily="18" charset="0"/>
                          <a:ea typeface="ＭＳ 明朝" panose="02020609040205080304" pitchFamily="17" charset="-128"/>
                          <a:cs typeface="Times New Roman" panose="02020603050405020304" pitchFamily="18" charset="0"/>
                        </a:rPr>
                        <a:t>0.592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1200" kern="100" dirty="0">
                          <a:effectLst/>
                          <a:latin typeface="Times New Roman" panose="02020603050405020304" pitchFamily="18" charset="0"/>
                          <a:ea typeface="ＭＳ 明朝" panose="02020609040205080304" pitchFamily="17" charset="-128"/>
                          <a:cs typeface="Times New Roman" panose="02020603050405020304" pitchFamily="18" charset="0"/>
                        </a:rPr>
                        <a:t>1.59</a:t>
                      </a:r>
                      <a:r>
                        <a:rPr lang="ja-JP" sz="1200" kern="100" dirty="0">
                          <a:effectLst/>
                          <a:latin typeface="Times New Roman" panose="02020603050405020304" pitchFamily="18" charset="0"/>
                          <a:ea typeface="ＭＳ 明朝" panose="02020609040205080304" pitchFamily="17" charset="-128"/>
                          <a:cs typeface="Times New Roman" panose="02020603050405020304" pitchFamily="18" charset="0"/>
                        </a:rPr>
                        <a:t>×</a:t>
                      </a:r>
                      <a:r>
                        <a:rPr lang="en-US" sz="1200" kern="100" dirty="0">
                          <a:effectLst/>
                          <a:latin typeface="Times New Roman" panose="02020603050405020304" pitchFamily="18" charset="0"/>
                          <a:ea typeface="ＭＳ 明朝" panose="02020609040205080304" pitchFamily="17" charset="-128"/>
                          <a:cs typeface="Times New Roman" panose="02020603050405020304" pitchFamily="18" charset="0"/>
                        </a:rPr>
                        <a:t>10</a:t>
                      </a:r>
                      <a:r>
                        <a:rPr lang="en-US" sz="1200" kern="100" baseline="30000" dirty="0">
                          <a:effectLst/>
                          <a:latin typeface="Times New Roman" panose="02020603050405020304" pitchFamily="18" charset="0"/>
                          <a:ea typeface="ＭＳ 明朝" panose="02020609040205080304" pitchFamily="17" charset="-128"/>
                          <a:cs typeface="Times New Roman" panose="02020603050405020304" pitchFamily="18" charset="0"/>
                        </a:rPr>
                        <a:t>-3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kern="100" dirty="0">
                          <a:effectLst/>
                          <a:latin typeface="Times New Roman" panose="02020603050405020304" pitchFamily="18" charset="0"/>
                          <a:ea typeface="ＭＳ 明朝" panose="02020609040205080304" pitchFamily="17" charset="-128"/>
                          <a:cs typeface="Times New Roman" panose="02020603050405020304" pitchFamily="18" charset="0"/>
                        </a:rPr>
                        <a:t>0.597</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7715255"/>
                  </a:ext>
                </a:extLst>
              </a:tr>
              <a:tr h="528557">
                <a:tc>
                  <a:txBody>
                    <a:bodyPr/>
                    <a:lstStyle/>
                    <a:p>
                      <a:pPr algn="ctr"/>
                      <a:r>
                        <a:rPr kumimoji="1" lang="en-US" altLang="ja-JP" sz="1200" dirty="0">
                          <a:latin typeface="Times New Roman" panose="02020603050405020304" pitchFamily="18" charset="0"/>
                          <a:cs typeface="Times New Roman" panose="02020603050405020304" pitchFamily="18" charset="0"/>
                        </a:rPr>
                        <a:t>Glutaraldehyde</a:t>
                      </a:r>
                      <a:endParaRPr kumimoji="1" lang="ja-JP" altLang="en-US" sz="1200" dirty="0">
                        <a:latin typeface="Times New Roman" panose="02020603050405020304" pitchFamily="18" charset="0"/>
                        <a:cs typeface="Times New Roman" panose="02020603050405020304" pitchFamily="18" charset="0"/>
                      </a:endParaRPr>
                    </a:p>
                    <a:p>
                      <a:pPr algn="ctr"/>
                      <a:r>
                        <a:rPr kumimoji="1" lang="en-US" altLang="ja-JP" sz="1200" dirty="0">
                          <a:latin typeface="Times New Roman" panose="02020603050405020304" pitchFamily="18" charset="0"/>
                          <a:cs typeface="Times New Roman" panose="02020603050405020304" pitchFamily="18" charset="0"/>
                        </a:rPr>
                        <a:t>(PE2.5 µmol)</a:t>
                      </a:r>
                      <a:endParaRPr kumimoji="1" lang="ja-JP" altLang="en-US" sz="1200" dirty="0">
                        <a:latin typeface="Times New Roman" panose="02020603050405020304" pitchFamily="18" charset="0"/>
                        <a:cs typeface="Times New Roman" panose="02020603050405020304" pitchFamily="18" charset="0"/>
                      </a:endParaRPr>
                    </a:p>
                  </a:txBody>
                  <a:tcPr anchor="ctr">
                    <a:lnL w="12700" cmpd="sng">
                      <a:noFill/>
                      <a:prstDash val="solid"/>
                    </a:lnL>
                    <a:lnR w="12700" cmpd="sng">
                      <a:noFill/>
                      <a:prstDash val="solid"/>
                    </a:lnR>
                    <a:lnT w="3175" cap="flat" cmpd="sng" algn="ctr">
                      <a:noFill/>
                      <a:prstDash val="solid"/>
                      <a:round/>
                      <a:headEnd type="none" w="med" len="med"/>
                      <a:tailEnd type="none" w="med" len="med"/>
                    </a:lnT>
                  </a:tcPr>
                </a:tc>
                <a:tc>
                  <a:txBody>
                    <a:bodyPr/>
                    <a:lstStyle/>
                    <a:p>
                      <a:pPr algn="ctr"/>
                      <a:r>
                        <a:rPr lang="en-US" altLang="ja-JP" sz="1200" kern="100" dirty="0">
                          <a:effectLst/>
                          <a:latin typeface="Times New Roman" panose="02020603050405020304" pitchFamily="18" charset="0"/>
                          <a:ea typeface="ＭＳ 明朝" panose="02020609040205080304" pitchFamily="17" charset="-128"/>
                          <a:cs typeface="Times New Roman" panose="02020603050405020304" pitchFamily="18" charset="0"/>
                        </a:rPr>
                        <a:t>54.6</a:t>
                      </a:r>
                      <a:endParaRPr lang="ja-JP" sz="12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1200" kern="100" dirty="0">
                          <a:effectLst/>
                          <a:latin typeface="Times New Roman" panose="02020603050405020304" pitchFamily="18" charset="0"/>
                          <a:ea typeface="ＭＳ 明朝" panose="02020609040205080304" pitchFamily="17" charset="-128"/>
                          <a:cs typeface="Times New Roman" panose="02020603050405020304" pitchFamily="18" charset="0"/>
                        </a:rPr>
                        <a:t>0.214</a:t>
                      </a:r>
                      <a:endParaRPr lang="ja-JP" sz="12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2.95</a:t>
                      </a:r>
                      <a:r>
                        <a:rPr kumimoji="1" lang="en-US" sz="12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×10</a:t>
                      </a:r>
                      <a:r>
                        <a:rPr kumimoji="1" lang="en-US" sz="1200" kern="100" baseline="300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-3</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sz="12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0.</a:t>
                      </a:r>
                      <a:r>
                        <a:rPr lang="en-US" sz="12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386</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6066329"/>
                  </a:ext>
                </a:extLst>
              </a:tr>
            </a:tbl>
          </a:graphicData>
        </a:graphic>
      </p:graphicFrame>
      <p:graphicFrame>
        <p:nvGraphicFramePr>
          <p:cNvPr id="9" name="表 8">
            <a:extLst>
              <a:ext uri="{FF2B5EF4-FFF2-40B4-BE49-F238E27FC236}">
                <a16:creationId xmlns:a16="http://schemas.microsoft.com/office/drawing/2014/main" id="{62A1A53A-6A6C-0C91-844F-86DB3A5461B8}"/>
              </a:ext>
            </a:extLst>
          </p:cNvPr>
          <p:cNvGraphicFramePr>
            <a:graphicFrameLocks noGrp="1"/>
          </p:cNvGraphicFramePr>
          <p:nvPr>
            <p:extLst>
              <p:ext uri="{D42A27DB-BD31-4B8C-83A1-F6EECF244321}">
                <p14:modId xmlns:p14="http://schemas.microsoft.com/office/powerpoint/2010/main" val="3508272695"/>
              </p:ext>
            </p:extLst>
          </p:nvPr>
        </p:nvGraphicFramePr>
        <p:xfrm>
          <a:off x="328871" y="4151381"/>
          <a:ext cx="6997700" cy="2507615"/>
        </p:xfrm>
        <a:graphic>
          <a:graphicData uri="http://schemas.openxmlformats.org/drawingml/2006/table">
            <a:tbl>
              <a:tblPr firstRow="1" firstCol="1" bandRow="1"/>
              <a:tblGrid>
                <a:gridCol w="1538770">
                  <a:extLst>
                    <a:ext uri="{9D8B030D-6E8A-4147-A177-3AD203B41FA5}">
                      <a16:colId xmlns:a16="http://schemas.microsoft.com/office/drawing/2014/main" val="2582665032"/>
                    </a:ext>
                  </a:extLst>
                </a:gridCol>
                <a:gridCol w="980040">
                  <a:extLst>
                    <a:ext uri="{9D8B030D-6E8A-4147-A177-3AD203B41FA5}">
                      <a16:colId xmlns:a16="http://schemas.microsoft.com/office/drawing/2014/main" val="4254148935"/>
                    </a:ext>
                  </a:extLst>
                </a:gridCol>
                <a:gridCol w="980040">
                  <a:extLst>
                    <a:ext uri="{9D8B030D-6E8A-4147-A177-3AD203B41FA5}">
                      <a16:colId xmlns:a16="http://schemas.microsoft.com/office/drawing/2014/main" val="2910788650"/>
                    </a:ext>
                  </a:extLst>
                </a:gridCol>
                <a:gridCol w="1538770">
                  <a:extLst>
                    <a:ext uri="{9D8B030D-6E8A-4147-A177-3AD203B41FA5}">
                      <a16:colId xmlns:a16="http://schemas.microsoft.com/office/drawing/2014/main" val="2738483167"/>
                    </a:ext>
                  </a:extLst>
                </a:gridCol>
                <a:gridCol w="980040">
                  <a:extLst>
                    <a:ext uri="{9D8B030D-6E8A-4147-A177-3AD203B41FA5}">
                      <a16:colId xmlns:a16="http://schemas.microsoft.com/office/drawing/2014/main" val="3811494212"/>
                    </a:ext>
                  </a:extLst>
                </a:gridCol>
                <a:gridCol w="980040">
                  <a:extLst>
                    <a:ext uri="{9D8B030D-6E8A-4147-A177-3AD203B41FA5}">
                      <a16:colId xmlns:a16="http://schemas.microsoft.com/office/drawing/2014/main" val="655059683"/>
                    </a:ext>
                  </a:extLst>
                </a:gridCol>
              </a:tblGrid>
              <a:tr h="215900">
                <a:tc gridSpan="3">
                  <a:txBody>
                    <a:bodyPr/>
                    <a:lstStyle/>
                    <a:p>
                      <a:pPr algn="ctr"/>
                      <a:r>
                        <a:rPr lang="en-US"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MCC-DPPE</a:t>
                      </a:r>
                      <a:r>
                        <a:rPr 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を使用した場合</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ctr"/>
                      <a:r>
                        <a:rPr 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グルタルアルデヒドを</a:t>
                      </a:r>
                      <a:endParaRPr lang="en-US" alt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endParaRPr>
                    </a:p>
                    <a:p>
                      <a:pPr algn="ctr"/>
                      <a:r>
                        <a:rPr lang="ja-JP" sz="18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使用した場合</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282573687"/>
                  </a:ext>
                </a:extLst>
              </a:tr>
              <a:tr h="0">
                <a:tc>
                  <a:txBody>
                    <a:bodyPr/>
                    <a:lstStyle/>
                    <a:p>
                      <a:pPr algn="ctr"/>
                      <a:r>
                        <a:rPr lang="en-US" sz="16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DPPC</a:t>
                      </a:r>
                      <a:endParaRPr lang="ja-JP" sz="16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r"/>
                      <a:r>
                        <a:rPr lang="en-US" sz="16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0.0073 g</a:t>
                      </a:r>
                      <a:endParaRPr lang="ja-JP" sz="16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r"/>
                      <a:r>
                        <a:rPr lang="en-US" sz="1600" kern="10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508</a:t>
                      </a:r>
                      <a:r>
                        <a:rPr lang="ja-JP" sz="1600" kern="10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円</a:t>
                      </a:r>
                      <a:endParaRPr lang="ja-JP" sz="16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a:r>
                        <a:rPr lang="en-US" sz="16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DPPC</a:t>
                      </a:r>
                      <a:endParaRPr lang="ja-JP" sz="16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r"/>
                      <a:r>
                        <a:rPr lang="en-US" sz="16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0.0073 g</a:t>
                      </a:r>
                      <a:endParaRPr lang="ja-JP" sz="16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r"/>
                      <a:r>
                        <a:rPr lang="en-US" sz="1600" kern="10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508</a:t>
                      </a:r>
                      <a:r>
                        <a:rPr lang="ja-JP" sz="1600" kern="10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円</a:t>
                      </a:r>
                      <a:endParaRPr lang="ja-JP" sz="16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2385817779"/>
                  </a:ext>
                </a:extLst>
              </a:tr>
              <a:tr h="0">
                <a:tc>
                  <a:txBody>
                    <a:bodyPr/>
                    <a:lstStyle/>
                    <a:p>
                      <a:pPr algn="ctr"/>
                      <a:r>
                        <a:rPr lang="en-US" sz="16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DCP</a:t>
                      </a:r>
                      <a:endParaRPr lang="ja-JP" sz="16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lnL>
                      <a:noFill/>
                    </a:lnL>
                    <a:lnR>
                      <a:noFill/>
                    </a:lnR>
                    <a:lnT>
                      <a:noFill/>
                    </a:lnT>
                    <a:lnB>
                      <a:noFill/>
                    </a:lnB>
                  </a:tcPr>
                </a:tc>
                <a:tc>
                  <a:txBody>
                    <a:bodyPr/>
                    <a:lstStyle/>
                    <a:p>
                      <a:pPr algn="r"/>
                      <a:r>
                        <a:rPr lang="en-US" sz="16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0.0005 g</a:t>
                      </a:r>
                      <a:endParaRPr lang="ja-JP" sz="16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lnL>
                      <a:noFill/>
                    </a:lnL>
                    <a:lnR>
                      <a:noFill/>
                    </a:lnR>
                    <a:lnT>
                      <a:noFill/>
                    </a:lnT>
                    <a:lnB>
                      <a:noFill/>
                    </a:lnB>
                  </a:tcPr>
                </a:tc>
                <a:tc>
                  <a:txBody>
                    <a:bodyPr/>
                    <a:lstStyle/>
                    <a:p>
                      <a:pPr algn="r"/>
                      <a:r>
                        <a:rPr lang="en-US" sz="16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16.5</a:t>
                      </a:r>
                      <a:r>
                        <a:rPr lang="ja-JP" sz="16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円</a:t>
                      </a:r>
                      <a:endParaRPr lang="ja-JP" sz="16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r>
                        <a:rPr lang="en-US" sz="1600" kern="10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DCP</a:t>
                      </a:r>
                      <a:endParaRPr lang="ja-JP" sz="16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a:r>
                        <a:rPr lang="en-US" sz="1600" kern="10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0.0005 g</a:t>
                      </a:r>
                      <a:endParaRPr lang="ja-JP" sz="16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lnL>
                      <a:noFill/>
                    </a:lnL>
                    <a:lnR>
                      <a:noFill/>
                    </a:lnR>
                    <a:lnT>
                      <a:noFill/>
                    </a:lnT>
                    <a:lnB>
                      <a:noFill/>
                    </a:lnB>
                  </a:tcPr>
                </a:tc>
                <a:tc>
                  <a:txBody>
                    <a:bodyPr/>
                    <a:lstStyle/>
                    <a:p>
                      <a:pPr algn="r"/>
                      <a:r>
                        <a:rPr lang="en-US" sz="16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16.5</a:t>
                      </a:r>
                      <a:r>
                        <a:rPr lang="ja-JP" sz="16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円</a:t>
                      </a:r>
                      <a:endParaRPr lang="ja-JP" sz="16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042908703"/>
                  </a:ext>
                </a:extLst>
              </a:tr>
              <a:tr h="0">
                <a:tc>
                  <a:txBody>
                    <a:bodyPr/>
                    <a:lstStyle/>
                    <a:p>
                      <a:pPr algn="ctr"/>
                      <a:r>
                        <a:rPr lang="en-US" sz="1600" kern="100" dirty="0">
                          <a:solidFill>
                            <a:schemeClr val="accent2"/>
                          </a:solidFill>
                          <a:effectLst/>
                          <a:latin typeface="Times New Roman" panose="02020603050405020304" pitchFamily="18" charset="0"/>
                          <a:ea typeface="ＭＳ 明朝" panose="02020609040205080304" pitchFamily="17" charset="-128"/>
                          <a:cs typeface="Times New Roman" panose="02020603050405020304" pitchFamily="18" charset="0"/>
                        </a:rPr>
                        <a:t>MCC-DPPE</a:t>
                      </a:r>
                      <a:endParaRPr lang="ja-JP" sz="1600" kern="100" dirty="0">
                        <a:solidFill>
                          <a:schemeClr val="accent2"/>
                        </a:solidFill>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lnL>
                      <a:noFill/>
                    </a:lnL>
                    <a:lnR>
                      <a:noFill/>
                    </a:lnR>
                    <a:lnT>
                      <a:noFill/>
                    </a:lnT>
                    <a:lnB>
                      <a:noFill/>
                    </a:lnB>
                  </a:tcPr>
                </a:tc>
                <a:tc>
                  <a:txBody>
                    <a:bodyPr/>
                    <a:lstStyle/>
                    <a:p>
                      <a:pPr algn="r"/>
                      <a:r>
                        <a:rPr lang="en-US" sz="1600" kern="100" dirty="0">
                          <a:solidFill>
                            <a:schemeClr val="accent2"/>
                          </a:solidFill>
                          <a:effectLst/>
                          <a:latin typeface="Times New Roman" panose="02020603050405020304" pitchFamily="18" charset="0"/>
                          <a:ea typeface="ＭＳ 明朝" panose="02020609040205080304" pitchFamily="17" charset="-128"/>
                          <a:cs typeface="Times New Roman" panose="02020603050405020304" pitchFamily="18" charset="0"/>
                        </a:rPr>
                        <a:t>466.3 µg</a:t>
                      </a:r>
                      <a:endParaRPr lang="ja-JP" sz="1600" kern="100" dirty="0">
                        <a:solidFill>
                          <a:schemeClr val="accent2"/>
                        </a:solidFill>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lnL>
                      <a:noFill/>
                    </a:lnL>
                    <a:lnR>
                      <a:noFill/>
                    </a:lnR>
                    <a:lnT>
                      <a:noFill/>
                    </a:lnT>
                    <a:lnB>
                      <a:noFill/>
                    </a:lnB>
                  </a:tcPr>
                </a:tc>
                <a:tc>
                  <a:txBody>
                    <a:bodyPr/>
                    <a:lstStyle/>
                    <a:p>
                      <a:pPr algn="r"/>
                      <a:r>
                        <a:rPr lang="en-US" sz="1600" kern="100" dirty="0">
                          <a:solidFill>
                            <a:schemeClr val="accent2"/>
                          </a:solidFill>
                          <a:effectLst/>
                          <a:latin typeface="Times New Roman" panose="02020603050405020304" pitchFamily="18" charset="0"/>
                          <a:ea typeface="ＭＳ 明朝" panose="02020609040205080304" pitchFamily="17" charset="-128"/>
                          <a:cs typeface="Times New Roman" panose="02020603050405020304" pitchFamily="18" charset="0"/>
                        </a:rPr>
                        <a:t>1919</a:t>
                      </a:r>
                      <a:r>
                        <a:rPr lang="ja-JP" sz="1600" kern="100" dirty="0">
                          <a:solidFill>
                            <a:schemeClr val="accent2"/>
                          </a:solidFill>
                          <a:effectLst/>
                          <a:latin typeface="Times New Roman" panose="02020603050405020304" pitchFamily="18" charset="0"/>
                          <a:ea typeface="ＭＳ 明朝" panose="02020609040205080304" pitchFamily="17" charset="-128"/>
                          <a:cs typeface="Times New Roman" panose="02020603050405020304" pitchFamily="18" charset="0"/>
                        </a:rPr>
                        <a:t>円</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r>
                        <a:rPr lang="ja-JP" sz="1600" kern="100" dirty="0">
                          <a:solidFill>
                            <a:schemeClr val="accent2"/>
                          </a:solidFill>
                          <a:effectLst/>
                          <a:latin typeface="Times New Roman" panose="02020603050405020304" pitchFamily="18" charset="0"/>
                          <a:ea typeface="ＭＳ 明朝" panose="02020609040205080304" pitchFamily="17" charset="-128"/>
                          <a:cs typeface="Times New Roman" panose="02020603050405020304" pitchFamily="18" charset="0"/>
                        </a:rPr>
                        <a:t>グルタル</a:t>
                      </a:r>
                    </a:p>
                    <a:p>
                      <a:pPr algn="ctr"/>
                      <a:r>
                        <a:rPr lang="ja-JP" sz="1600" kern="100" dirty="0">
                          <a:solidFill>
                            <a:schemeClr val="accent2"/>
                          </a:solidFill>
                          <a:effectLst/>
                          <a:latin typeface="Times New Roman" panose="02020603050405020304" pitchFamily="18" charset="0"/>
                          <a:ea typeface="ＭＳ 明朝" panose="02020609040205080304" pitchFamily="17" charset="-128"/>
                          <a:cs typeface="Times New Roman" panose="02020603050405020304" pitchFamily="18" charset="0"/>
                        </a:rPr>
                        <a:t>アルデヒド</a:t>
                      </a: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a:r>
                        <a:rPr lang="en-US" sz="1600" kern="100" dirty="0">
                          <a:solidFill>
                            <a:schemeClr val="accent2"/>
                          </a:solidFill>
                          <a:effectLst/>
                          <a:latin typeface="Times New Roman" panose="02020603050405020304" pitchFamily="18" charset="0"/>
                          <a:ea typeface="ＭＳ 明朝" panose="02020609040205080304" pitchFamily="17" charset="-128"/>
                          <a:cs typeface="Times New Roman" panose="02020603050405020304" pitchFamily="18" charset="0"/>
                        </a:rPr>
                        <a:t>0.0025 g</a:t>
                      </a:r>
                      <a:endParaRPr lang="ja-JP" sz="1600" kern="100" dirty="0">
                        <a:solidFill>
                          <a:schemeClr val="accent2"/>
                        </a:solidFill>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lnL>
                      <a:noFill/>
                    </a:lnL>
                    <a:lnR>
                      <a:noFill/>
                    </a:lnR>
                    <a:lnT>
                      <a:noFill/>
                    </a:lnT>
                    <a:lnB>
                      <a:noFill/>
                    </a:lnB>
                  </a:tcPr>
                </a:tc>
                <a:tc>
                  <a:txBody>
                    <a:bodyPr/>
                    <a:lstStyle/>
                    <a:p>
                      <a:pPr algn="r"/>
                      <a:r>
                        <a:rPr lang="en-US" sz="1600" kern="100" dirty="0">
                          <a:solidFill>
                            <a:schemeClr val="accent2"/>
                          </a:solidFill>
                          <a:effectLst/>
                          <a:latin typeface="Times New Roman" panose="02020603050405020304" pitchFamily="18" charset="0"/>
                          <a:ea typeface="ＭＳ 明朝" panose="02020609040205080304" pitchFamily="17" charset="-128"/>
                          <a:cs typeface="Times New Roman" panose="02020603050405020304" pitchFamily="18" charset="0"/>
                        </a:rPr>
                        <a:t>2.65</a:t>
                      </a:r>
                      <a:r>
                        <a:rPr lang="ja-JP" sz="1600" kern="100" dirty="0">
                          <a:solidFill>
                            <a:schemeClr val="accent2"/>
                          </a:solidFill>
                          <a:effectLst/>
                          <a:latin typeface="Times New Roman" panose="02020603050405020304" pitchFamily="18" charset="0"/>
                          <a:ea typeface="ＭＳ 明朝" panose="02020609040205080304" pitchFamily="17" charset="-128"/>
                          <a:cs typeface="Times New Roman" panose="02020603050405020304" pitchFamily="18" charset="0"/>
                        </a:rPr>
                        <a:t>円</a:t>
                      </a:r>
                    </a:p>
                  </a:txBody>
                  <a:tcPr marL="68580" marR="68580" marT="0" marB="0" anchor="ctr">
                    <a:lnL>
                      <a:noFill/>
                    </a:lnL>
                    <a:lnR>
                      <a:noFill/>
                    </a:lnR>
                    <a:lnT>
                      <a:noFill/>
                    </a:lnT>
                    <a:lnB>
                      <a:noFill/>
                    </a:lnB>
                  </a:tcPr>
                </a:tc>
                <a:extLst>
                  <a:ext uri="{0D108BD9-81ED-4DB2-BD59-A6C34878D82A}">
                    <a16:rowId xmlns:a16="http://schemas.microsoft.com/office/drawing/2014/main" val="3950388435"/>
                  </a:ext>
                </a:extLst>
              </a:tr>
              <a:tr h="0">
                <a:tc>
                  <a:txBody>
                    <a:bodyPr/>
                    <a:lstStyle/>
                    <a:p>
                      <a:pPr algn="ctr"/>
                      <a:r>
                        <a:rPr lang="en-US" sz="16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2-</a:t>
                      </a:r>
                      <a:r>
                        <a:rPr lang="ja-JP" sz="16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イミノ</a:t>
                      </a:r>
                      <a:endParaRPr lang="ja-JP" sz="16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p>
                      <a:pPr algn="ctr"/>
                      <a:r>
                        <a:rPr lang="ja-JP" sz="16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チオラン</a:t>
                      </a:r>
                      <a:endParaRPr lang="en-US" altLang="ja-JP" sz="16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endParaRPr>
                    </a:p>
                    <a:p>
                      <a:pPr algn="ctr"/>
                      <a:r>
                        <a:rPr lang="ja-JP" sz="16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塩酸塩</a:t>
                      </a:r>
                      <a:endParaRPr lang="ja-JP" sz="16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r>
                        <a:rPr lang="en-US" sz="16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0.0030 g</a:t>
                      </a:r>
                      <a:endParaRPr lang="ja-JP" sz="16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r>
                        <a:rPr lang="en-US" sz="16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360</a:t>
                      </a:r>
                      <a:r>
                        <a:rPr lang="ja-JP" sz="16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円</a:t>
                      </a:r>
                      <a:endParaRPr lang="ja-JP" sz="16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r>
                        <a:rPr lang="en-US" sz="16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DPPE</a:t>
                      </a:r>
                      <a:endParaRPr lang="ja-JP" sz="16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a:r>
                        <a:rPr lang="en-US" sz="16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0.00035 g</a:t>
                      </a:r>
                      <a:endParaRPr lang="ja-JP" sz="16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r>
                        <a:rPr lang="en-US" sz="16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73.2</a:t>
                      </a:r>
                      <a:r>
                        <a:rPr lang="ja-JP" sz="16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円</a:t>
                      </a:r>
                      <a:endParaRPr lang="ja-JP" sz="16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1919515"/>
                  </a:ext>
                </a:extLst>
              </a:tr>
              <a:tr h="252095">
                <a:tc>
                  <a:txBody>
                    <a:bodyPr/>
                    <a:lstStyle/>
                    <a:p>
                      <a:pPr algn="ctr"/>
                      <a:r>
                        <a:rPr lang="en-US" sz="1600" b="1" kern="10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total</a:t>
                      </a:r>
                      <a:endParaRPr lang="ja-JP" sz="18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r>
                        <a:rPr lang="en-US" sz="1600" b="1" kern="10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a:t>
                      </a:r>
                      <a:endParaRPr lang="ja-JP" sz="18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r>
                        <a:rPr lang="en-US" sz="1600" b="1" kern="10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2803</a:t>
                      </a:r>
                      <a:r>
                        <a:rPr lang="ja-JP" sz="1600" b="1" kern="10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円</a:t>
                      </a:r>
                      <a:endParaRPr lang="ja-JP" sz="18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r>
                        <a:rPr lang="en-US" sz="1600" b="1" kern="10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a:t>
                      </a:r>
                      <a:endParaRPr lang="ja-JP" sz="1800" kern="10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r>
                        <a:rPr lang="en-US" sz="1600" b="1"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 </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r>
                        <a:rPr lang="en-US" sz="1600" b="1"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600</a:t>
                      </a:r>
                      <a:r>
                        <a:rPr lang="ja-JP" sz="1600" b="1"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円</a:t>
                      </a:r>
                      <a:endParaRPr 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2470505"/>
                  </a:ext>
                </a:extLst>
              </a:tr>
            </a:tbl>
          </a:graphicData>
        </a:graphic>
      </p:graphicFrame>
      <p:sp>
        <p:nvSpPr>
          <p:cNvPr id="10" name="Rectangle 1">
            <a:extLst>
              <a:ext uri="{FF2B5EF4-FFF2-40B4-BE49-F238E27FC236}">
                <a16:creationId xmlns:a16="http://schemas.microsoft.com/office/drawing/2014/main" id="{3F6F939A-567C-038B-93D7-C545A8E97851}"/>
              </a:ext>
            </a:extLst>
          </p:cNvPr>
          <p:cNvSpPr>
            <a:spLocks noChangeArrowheads="1"/>
          </p:cNvSpPr>
          <p:nvPr/>
        </p:nvSpPr>
        <p:spPr bwMode="auto">
          <a:xfrm>
            <a:off x="246583" y="3782049"/>
            <a:ext cx="57501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抗原固定化</a:t>
            </a:r>
            <a:r>
              <a:rPr kumimoji="0" lang="en-US" altLang="ja-JP"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MLVs</a:t>
            </a:r>
            <a:r>
              <a:rPr kumimoji="0" lang="ja-JP" altLang="en-US"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の作製に関わる試薬とその費用</a:t>
            </a:r>
            <a:endParaRPr kumimoji="0" lang="ja-JP" altLang="en-US" sz="11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782492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C87F43-E03F-F654-C394-F0E99862A544}"/>
              </a:ext>
            </a:extLst>
          </p:cNvPr>
          <p:cNvSpPr>
            <a:spLocks noGrp="1"/>
          </p:cNvSpPr>
          <p:nvPr>
            <p:ph type="title"/>
          </p:nvPr>
        </p:nvSpPr>
        <p:spPr/>
        <p:txBody>
          <a:bodyPr>
            <a:normAutofit fontScale="90000"/>
          </a:bodyPr>
          <a:lstStyle/>
          <a:p>
            <a:r>
              <a:rPr lang="ja-JP" altLang="en-US" dirty="0"/>
              <a:t>検討</a:t>
            </a:r>
            <a:r>
              <a:rPr kumimoji="1" lang="ja-JP" altLang="en-US" dirty="0"/>
              <a:t>①：</a:t>
            </a:r>
            <a:r>
              <a:rPr kumimoji="1" lang="ja-JP" altLang="en-US" sz="3100" dirty="0"/>
              <a:t>グルタルアルデヒドを用いた</a:t>
            </a:r>
            <a:r>
              <a:rPr lang="en-US" altLang="ja-JP" sz="3100" dirty="0"/>
              <a:t>Ag-MLVs</a:t>
            </a:r>
            <a:r>
              <a:rPr lang="ja-JP" altLang="en-US" sz="3100" dirty="0"/>
              <a:t>の調製</a:t>
            </a:r>
            <a:endParaRPr kumimoji="1" lang="ja-JP" altLang="en-US" dirty="0"/>
          </a:p>
        </p:txBody>
      </p:sp>
      <p:sp>
        <p:nvSpPr>
          <p:cNvPr id="35" name="二等辺三角形 34">
            <a:extLst>
              <a:ext uri="{FF2B5EF4-FFF2-40B4-BE49-F238E27FC236}">
                <a16:creationId xmlns:a16="http://schemas.microsoft.com/office/drawing/2014/main" id="{84DFFD1F-71FD-3D81-7692-B111152397BF}"/>
              </a:ext>
            </a:extLst>
          </p:cNvPr>
          <p:cNvSpPr/>
          <p:nvPr/>
        </p:nvSpPr>
        <p:spPr>
          <a:xfrm rot="5400000">
            <a:off x="10110102" y="1384137"/>
            <a:ext cx="353732" cy="201168"/>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85000"/>
                  <a:lumOff val="15000"/>
                </a:schemeClr>
              </a:solidFill>
            </a:endParaRPr>
          </a:p>
        </p:txBody>
      </p:sp>
      <p:sp>
        <p:nvSpPr>
          <p:cNvPr id="3" name="正方形/長方形 2">
            <a:extLst>
              <a:ext uri="{FF2B5EF4-FFF2-40B4-BE49-F238E27FC236}">
                <a16:creationId xmlns:a16="http://schemas.microsoft.com/office/drawing/2014/main" id="{7783FE1A-88F7-2C21-AAF2-3685AD93B2B2}"/>
              </a:ext>
            </a:extLst>
          </p:cNvPr>
          <p:cNvSpPr/>
          <p:nvPr/>
        </p:nvSpPr>
        <p:spPr>
          <a:xfrm>
            <a:off x="45634" y="3975795"/>
            <a:ext cx="4492394" cy="1986093"/>
          </a:xfrm>
          <a:prstGeom prst="rect">
            <a:avLst/>
          </a:prstGeom>
          <a:no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E79150BF-FC7B-03DE-60CF-AE5BF4C5ACA1}"/>
              </a:ext>
            </a:extLst>
          </p:cNvPr>
          <p:cNvSpPr txBox="1"/>
          <p:nvPr/>
        </p:nvSpPr>
        <p:spPr>
          <a:xfrm>
            <a:off x="117878" y="3795915"/>
            <a:ext cx="2579389" cy="400110"/>
          </a:xfrm>
          <a:prstGeom prst="rect">
            <a:avLst/>
          </a:prstGeom>
          <a:solidFill>
            <a:schemeClr val="bg1"/>
          </a:solidFill>
        </p:spPr>
        <p:txBody>
          <a:bodyPr wrap="square" rtlCol="0" anchor="ctr">
            <a:spAutoFit/>
          </a:bodyPr>
          <a:lstStyle/>
          <a:p>
            <a:r>
              <a:rPr kumimoji="1" lang="en-US" altLang="ja-JP" sz="2000" dirty="0">
                <a:latin typeface="ＭＳ Ｐゴシック" panose="020B0600070205080204" pitchFamily="50" charset="-128"/>
                <a:ea typeface="ＭＳ Ｐゴシック" panose="020B0600070205080204" pitchFamily="50" charset="-128"/>
              </a:rPr>
              <a:t>PE</a:t>
            </a:r>
            <a:r>
              <a:rPr kumimoji="1" lang="ja-JP" altLang="en-US" sz="2000" dirty="0">
                <a:latin typeface="ＭＳ Ｐゴシック" panose="020B0600070205080204" pitchFamily="50" charset="-128"/>
                <a:ea typeface="ＭＳ Ｐゴシック" panose="020B0600070205080204" pitchFamily="50" charset="-128"/>
              </a:rPr>
              <a:t>含量の影響</a:t>
            </a:r>
            <a:r>
              <a:rPr kumimoji="1" lang="en-US" altLang="ja-JP" sz="1600" dirty="0">
                <a:latin typeface="ＭＳ Ｐゴシック" panose="020B0600070205080204" pitchFamily="50" charset="-128"/>
                <a:ea typeface="ＭＳ Ｐゴシック" panose="020B0600070205080204" pitchFamily="50" charset="-128"/>
              </a:rPr>
              <a:t>(GA0.8%)</a:t>
            </a:r>
            <a:endParaRPr kumimoji="1" lang="ja-JP" altLang="en-US" sz="2000" dirty="0">
              <a:latin typeface="ＭＳ Ｐゴシック" panose="020B0600070205080204" pitchFamily="50" charset="-128"/>
              <a:ea typeface="ＭＳ Ｐゴシック" panose="020B0600070205080204" pitchFamily="50" charset="-128"/>
            </a:endParaRPr>
          </a:p>
        </p:txBody>
      </p:sp>
      <p:graphicFrame>
        <p:nvGraphicFramePr>
          <p:cNvPr id="5" name="表 8">
            <a:extLst>
              <a:ext uri="{FF2B5EF4-FFF2-40B4-BE49-F238E27FC236}">
                <a16:creationId xmlns:a16="http://schemas.microsoft.com/office/drawing/2014/main" id="{E39789DC-A5C3-98C4-5C84-5D236A1CD8B8}"/>
              </a:ext>
            </a:extLst>
          </p:cNvPr>
          <p:cNvGraphicFramePr>
            <a:graphicFrameLocks noGrp="1"/>
          </p:cNvGraphicFramePr>
          <p:nvPr>
            <p:extLst>
              <p:ext uri="{D42A27DB-BD31-4B8C-83A1-F6EECF244321}">
                <p14:modId xmlns:p14="http://schemas.microsoft.com/office/powerpoint/2010/main" val="2016506560"/>
              </p:ext>
            </p:extLst>
          </p:nvPr>
        </p:nvGraphicFramePr>
        <p:xfrm>
          <a:off x="371615" y="4276939"/>
          <a:ext cx="3806455" cy="1499092"/>
        </p:xfrm>
        <a:graphic>
          <a:graphicData uri="http://schemas.openxmlformats.org/drawingml/2006/table">
            <a:tbl>
              <a:tblPr firstRow="1" bandRow="1"/>
              <a:tblGrid>
                <a:gridCol w="1045936">
                  <a:extLst>
                    <a:ext uri="{9D8B030D-6E8A-4147-A177-3AD203B41FA5}">
                      <a16:colId xmlns:a16="http://schemas.microsoft.com/office/drawing/2014/main" val="4246423418"/>
                    </a:ext>
                  </a:extLst>
                </a:gridCol>
                <a:gridCol w="920173">
                  <a:extLst>
                    <a:ext uri="{9D8B030D-6E8A-4147-A177-3AD203B41FA5}">
                      <a16:colId xmlns:a16="http://schemas.microsoft.com/office/drawing/2014/main" val="537342761"/>
                    </a:ext>
                  </a:extLst>
                </a:gridCol>
                <a:gridCol w="920173">
                  <a:extLst>
                    <a:ext uri="{9D8B030D-6E8A-4147-A177-3AD203B41FA5}">
                      <a16:colId xmlns:a16="http://schemas.microsoft.com/office/drawing/2014/main" val="2439090517"/>
                    </a:ext>
                  </a:extLst>
                </a:gridCol>
                <a:gridCol w="920173">
                  <a:extLst>
                    <a:ext uri="{9D8B030D-6E8A-4147-A177-3AD203B41FA5}">
                      <a16:colId xmlns:a16="http://schemas.microsoft.com/office/drawing/2014/main" val="3683643247"/>
                    </a:ext>
                  </a:extLst>
                </a:gridCol>
              </a:tblGrid>
              <a:tr h="398061">
                <a:tc>
                  <a:txBody>
                    <a:bodyPr/>
                    <a:lstStyle/>
                    <a:p>
                      <a:pPr algn="ctr"/>
                      <a:endParaRPr kumimoji="1" lang="ja-JP" altLang="en-US" sz="9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900" dirty="0">
                          <a:latin typeface="ＭＳ Ｐゴシック" panose="020B0600070205080204" pitchFamily="50" charset="-128"/>
                          <a:ea typeface="ＭＳ Ｐゴシック" panose="020B0600070205080204" pitchFamily="50" charset="-128"/>
                        </a:rPr>
                        <a:t>抗原濃度</a:t>
                      </a:r>
                      <a:endParaRPr kumimoji="1" lang="en-US" altLang="ja-JP" sz="900" dirty="0">
                        <a:latin typeface="ＭＳ Ｐゴシック" panose="020B0600070205080204" pitchFamily="50" charset="-128"/>
                        <a:ea typeface="ＭＳ Ｐゴシック" panose="020B0600070205080204" pitchFamily="50" charset="-128"/>
                      </a:endParaRPr>
                    </a:p>
                    <a:p>
                      <a:pPr algn="ctr"/>
                      <a:r>
                        <a:rPr kumimoji="1" lang="en-US" altLang="ja-JP" sz="900" dirty="0">
                          <a:latin typeface="ＭＳ Ｐゴシック" panose="020B0600070205080204" pitchFamily="50" charset="-128"/>
                          <a:ea typeface="ＭＳ Ｐゴシック" panose="020B0600070205080204" pitchFamily="50" charset="-128"/>
                        </a:rPr>
                        <a:t>(µg/mL)</a:t>
                      </a:r>
                      <a:endParaRPr kumimoji="1" lang="ja-JP" altLang="en-US" sz="9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a:latin typeface="ＭＳ Ｐゴシック" panose="020B0600070205080204" pitchFamily="50" charset="-128"/>
                          <a:ea typeface="ＭＳ Ｐゴシック" panose="020B0600070205080204" pitchFamily="50" charset="-128"/>
                        </a:rPr>
                        <a:t>DPPC</a:t>
                      </a:r>
                      <a:r>
                        <a:rPr kumimoji="1" lang="ja-JP" altLang="en-US" sz="900" dirty="0">
                          <a:latin typeface="ＭＳ Ｐゴシック" panose="020B0600070205080204" pitchFamily="50" charset="-128"/>
                          <a:ea typeface="ＭＳ Ｐゴシック" panose="020B0600070205080204" pitchFamily="50" charset="-128"/>
                        </a:rPr>
                        <a:t>濃度</a:t>
                      </a:r>
                      <a:endParaRPr kumimoji="1" lang="en-US" altLang="ja-JP" sz="900" dirty="0">
                        <a:latin typeface="ＭＳ Ｐゴシック" panose="020B0600070205080204" pitchFamily="50" charset="-128"/>
                        <a:ea typeface="ＭＳ Ｐゴシック" panose="020B0600070205080204" pitchFamily="50" charset="-128"/>
                      </a:endParaRPr>
                    </a:p>
                    <a:p>
                      <a:pPr algn="ctr"/>
                      <a:r>
                        <a:rPr kumimoji="1" lang="en-US" altLang="ja-JP" sz="900" dirty="0">
                          <a:latin typeface="ＭＳ Ｐゴシック" panose="020B0600070205080204" pitchFamily="50" charset="-128"/>
                          <a:ea typeface="ＭＳ Ｐゴシック" panose="020B0600070205080204" pitchFamily="50" charset="-128"/>
                        </a:rPr>
                        <a:t>(nmol/mL)</a:t>
                      </a:r>
                      <a:endParaRPr kumimoji="1" lang="ja-JP" altLang="en-US" sz="9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a:latin typeface="ＭＳ Ｐゴシック" panose="020B0600070205080204" pitchFamily="50" charset="-128"/>
                          <a:ea typeface="ＭＳ Ｐゴシック" panose="020B0600070205080204" pitchFamily="50" charset="-128"/>
                        </a:rPr>
                        <a:t>Protein/DPPC</a:t>
                      </a:r>
                    </a:p>
                    <a:p>
                      <a:pPr algn="ctr"/>
                      <a:r>
                        <a:rPr kumimoji="1" lang="en-US" altLang="ja-JP" sz="900" dirty="0">
                          <a:latin typeface="ＭＳ Ｐゴシック" panose="020B0600070205080204" pitchFamily="50" charset="-128"/>
                          <a:ea typeface="ＭＳ Ｐゴシック" panose="020B0600070205080204" pitchFamily="50" charset="-128"/>
                        </a:rPr>
                        <a:t>(-)</a:t>
                      </a:r>
                      <a:endParaRPr kumimoji="1" lang="ja-JP" altLang="en-US" sz="9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9900495"/>
                  </a:ext>
                </a:extLst>
              </a:tr>
              <a:tr h="346651">
                <a:tc>
                  <a:txBody>
                    <a:bodyPr/>
                    <a:lstStyle/>
                    <a:p>
                      <a:pPr algn="ctr"/>
                      <a:r>
                        <a:rPr kumimoji="1" lang="ja-JP" altLang="en-US" sz="900" b="0" dirty="0">
                          <a:latin typeface="ＭＳ Ｐゴシック" panose="020B0600070205080204" pitchFamily="50" charset="-128"/>
                          <a:ea typeface="ＭＳ Ｐゴシック" panose="020B0600070205080204" pitchFamily="50" charset="-128"/>
                        </a:rPr>
                        <a:t>従来法</a:t>
                      </a: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a:r>
                        <a:rPr kumimoji="1" lang="en-US" altLang="ja-JP" sz="1050" dirty="0">
                          <a:latin typeface="ＭＳ Ｐゴシック" panose="020B0600070205080204" pitchFamily="50" charset="-128"/>
                          <a:ea typeface="ＭＳ Ｐゴシック" panose="020B0600070205080204" pitchFamily="50" charset="-128"/>
                        </a:rPr>
                        <a:t>56.3</a:t>
                      </a:r>
                      <a:endParaRPr kumimoji="1" lang="ja-JP" altLang="en-US" sz="105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a:r>
                        <a:rPr kumimoji="1" lang="en-US" altLang="ja-JP" sz="1050" dirty="0">
                          <a:latin typeface="ＭＳ Ｐゴシック" panose="020B0600070205080204" pitchFamily="50" charset="-128"/>
                          <a:ea typeface="ＭＳ Ｐゴシック" panose="020B0600070205080204" pitchFamily="50" charset="-128"/>
                        </a:rPr>
                        <a:t>2.06×10</a:t>
                      </a:r>
                      <a:r>
                        <a:rPr kumimoji="1" lang="en-US" altLang="ja-JP" sz="1050" baseline="30000" dirty="0">
                          <a:latin typeface="ＭＳ Ｐゴシック" panose="020B0600070205080204" pitchFamily="50" charset="-128"/>
                          <a:ea typeface="ＭＳ Ｐゴシック" panose="020B0600070205080204" pitchFamily="50" charset="-128"/>
                        </a:rPr>
                        <a:t>3</a:t>
                      </a:r>
                      <a:endParaRPr kumimoji="1" lang="ja-JP" altLang="en-US" sz="1050" baseline="300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a:r>
                        <a:rPr kumimoji="1" lang="en-US" altLang="ja-JP" sz="1050" dirty="0">
                          <a:latin typeface="ＭＳ Ｐゴシック" panose="020B0600070205080204" pitchFamily="50" charset="-128"/>
                          <a:ea typeface="ＭＳ Ｐゴシック" panose="020B0600070205080204" pitchFamily="50" charset="-128"/>
                        </a:rPr>
                        <a:t>2.00×10</a:t>
                      </a:r>
                      <a:r>
                        <a:rPr kumimoji="1" lang="en-US" altLang="ja-JP" sz="1050" baseline="30000" dirty="0">
                          <a:latin typeface="ＭＳ Ｐゴシック" panose="020B0600070205080204" pitchFamily="50" charset="-128"/>
                          <a:ea typeface="ＭＳ Ｐゴシック" panose="020B0600070205080204" pitchFamily="50" charset="-128"/>
                        </a:rPr>
                        <a:t>-3</a:t>
                      </a:r>
                      <a:endParaRPr kumimoji="1" lang="ja-JP" altLang="en-US" sz="1050" baseline="300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724407"/>
                  </a:ext>
                </a:extLst>
              </a:tr>
              <a:tr h="250504">
                <a:tc>
                  <a:txBody>
                    <a:bodyPr/>
                    <a:lstStyle/>
                    <a:p>
                      <a:pPr algn="ctr"/>
                      <a:r>
                        <a:rPr kumimoji="1" lang="ja-JP" altLang="en-US" sz="900" dirty="0">
                          <a:latin typeface="ＭＳ Ｐゴシック" panose="020B0600070205080204" pitchFamily="50" charset="-128"/>
                          <a:ea typeface="ＭＳ Ｐゴシック" panose="020B0600070205080204" pitchFamily="50" charset="-128"/>
                        </a:rPr>
                        <a:t>本法</a:t>
                      </a:r>
                      <a:r>
                        <a:rPr kumimoji="1" lang="en-US" altLang="ja-JP" sz="900" dirty="0">
                          <a:latin typeface="ＭＳ Ｐゴシック" panose="020B0600070205080204" pitchFamily="50" charset="-128"/>
                          <a:ea typeface="ＭＳ Ｐゴシック" panose="020B0600070205080204" pitchFamily="50" charset="-128"/>
                        </a:rPr>
                        <a:t>-PE 0.5 µmol</a:t>
                      </a:r>
                      <a:endParaRPr kumimoji="1" lang="ja-JP" altLang="en-US" sz="9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kumimoji="1" lang="en-US" altLang="ja-JP" sz="1050" dirty="0">
                          <a:latin typeface="ＭＳ Ｐゴシック" panose="020B0600070205080204" pitchFamily="50" charset="-128"/>
                          <a:ea typeface="ＭＳ Ｐゴシック" panose="020B0600070205080204" pitchFamily="50" charset="-128"/>
                        </a:rPr>
                        <a:t>21.5</a:t>
                      </a:r>
                      <a:endParaRPr kumimoji="1" lang="ja-JP" altLang="en-US" sz="105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ＭＳ Ｐゴシック" panose="020B0600070205080204" pitchFamily="50" charset="-128"/>
                          <a:ea typeface="ＭＳ Ｐゴシック" panose="020B0600070205080204" pitchFamily="50" charset="-128"/>
                        </a:rPr>
                        <a:t>2.34×10</a:t>
                      </a:r>
                      <a:r>
                        <a:rPr kumimoji="1" lang="en-US" altLang="ja-JP" sz="1050" baseline="30000" dirty="0">
                          <a:latin typeface="ＭＳ Ｐゴシック" panose="020B0600070205080204" pitchFamily="50" charset="-128"/>
                          <a:ea typeface="ＭＳ Ｐゴシック" panose="020B0600070205080204" pitchFamily="50" charset="-128"/>
                        </a:rPr>
                        <a:t>3</a:t>
                      </a:r>
                      <a:endParaRPr kumimoji="1" lang="ja-JP" altLang="en-US" sz="1050" baseline="300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ＭＳ Ｐゴシック" panose="020B0600070205080204" pitchFamily="50" charset="-128"/>
                          <a:ea typeface="ＭＳ Ｐゴシック" panose="020B0600070205080204" pitchFamily="50" charset="-128"/>
                        </a:rPr>
                        <a:t>6.72×10</a:t>
                      </a:r>
                      <a:r>
                        <a:rPr kumimoji="1" lang="en-US" altLang="ja-JP" sz="1050" baseline="30000" dirty="0">
                          <a:latin typeface="ＭＳ Ｐゴシック" panose="020B0600070205080204" pitchFamily="50" charset="-128"/>
                          <a:ea typeface="ＭＳ Ｐゴシック" panose="020B0600070205080204" pitchFamily="50" charset="-128"/>
                        </a:rPr>
                        <a:t>-4</a:t>
                      </a:r>
                      <a:endParaRPr kumimoji="1" lang="ja-JP" altLang="en-US" sz="1050" baseline="300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81594826"/>
                  </a:ext>
                </a:extLst>
              </a:tr>
              <a:tr h="2505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dirty="0">
                          <a:latin typeface="ＭＳ Ｐゴシック" panose="020B0600070205080204" pitchFamily="50" charset="-128"/>
                          <a:ea typeface="ＭＳ Ｐゴシック" panose="020B0600070205080204" pitchFamily="50" charset="-128"/>
                        </a:rPr>
                        <a:t>本法</a:t>
                      </a:r>
                      <a:r>
                        <a:rPr kumimoji="1" lang="en-US" altLang="ja-JP" sz="900" b="1" dirty="0">
                          <a:latin typeface="ＭＳ Ｐゴシック" panose="020B0600070205080204" pitchFamily="50" charset="-128"/>
                          <a:ea typeface="ＭＳ Ｐゴシック" panose="020B0600070205080204" pitchFamily="50" charset="-128"/>
                        </a:rPr>
                        <a:t>-PE 2.5 µmol</a:t>
                      </a:r>
                      <a:endParaRPr kumimoji="1" lang="ja-JP" altLang="en-US" sz="900" b="1"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kumimoji="1" lang="en-US" altLang="ja-JP" sz="1050" dirty="0">
                          <a:latin typeface="ＭＳ Ｐゴシック" panose="020B0600070205080204" pitchFamily="50" charset="-128"/>
                          <a:ea typeface="ＭＳ Ｐゴシック" panose="020B0600070205080204" pitchFamily="50" charset="-128"/>
                        </a:rPr>
                        <a:t>43.1</a:t>
                      </a:r>
                      <a:endParaRPr kumimoji="1" lang="ja-JP" altLang="en-US" sz="105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ＭＳ Ｐゴシック" panose="020B0600070205080204" pitchFamily="50" charset="-128"/>
                          <a:ea typeface="ＭＳ Ｐゴシック" panose="020B0600070205080204" pitchFamily="50" charset="-128"/>
                        </a:rPr>
                        <a:t>1.64×10</a:t>
                      </a:r>
                      <a:r>
                        <a:rPr kumimoji="1" lang="en-US" altLang="ja-JP" sz="1050" baseline="30000" dirty="0">
                          <a:latin typeface="ＭＳ Ｐゴシック" panose="020B0600070205080204" pitchFamily="50" charset="-128"/>
                          <a:ea typeface="ＭＳ Ｐゴシック" panose="020B0600070205080204" pitchFamily="50" charset="-128"/>
                        </a:rPr>
                        <a:t>3</a:t>
                      </a:r>
                      <a:endParaRPr kumimoji="1" lang="ja-JP" altLang="en-US" sz="1050" baseline="300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ＭＳ Ｐゴシック" panose="020B0600070205080204" pitchFamily="50" charset="-128"/>
                          <a:ea typeface="ＭＳ Ｐゴシック" panose="020B0600070205080204" pitchFamily="50" charset="-128"/>
                        </a:rPr>
                        <a:t>1.99×10</a:t>
                      </a:r>
                      <a:r>
                        <a:rPr kumimoji="1" lang="en-US" altLang="ja-JP" sz="1050" baseline="30000" dirty="0">
                          <a:latin typeface="ＭＳ Ｐゴシック" panose="020B0600070205080204" pitchFamily="50" charset="-128"/>
                          <a:ea typeface="ＭＳ Ｐゴシック" panose="020B0600070205080204" pitchFamily="50" charset="-128"/>
                        </a:rPr>
                        <a:t>-3</a:t>
                      </a:r>
                      <a:endParaRPr kumimoji="1" lang="ja-JP" altLang="en-US" sz="1050" baseline="300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751956924"/>
                  </a:ext>
                </a:extLst>
              </a:tr>
              <a:tr h="2505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ＭＳ Ｐゴシック" panose="020B0600070205080204" pitchFamily="50" charset="-128"/>
                          <a:ea typeface="ＭＳ Ｐゴシック" panose="020B0600070205080204" pitchFamily="50" charset="-128"/>
                        </a:rPr>
                        <a:t>本法</a:t>
                      </a:r>
                      <a:r>
                        <a:rPr kumimoji="1" lang="en-US" altLang="ja-JP" sz="900" dirty="0">
                          <a:latin typeface="ＭＳ Ｐゴシック" panose="020B0600070205080204" pitchFamily="50" charset="-128"/>
                          <a:ea typeface="ＭＳ Ｐゴシック" panose="020B0600070205080204" pitchFamily="50" charset="-128"/>
                        </a:rPr>
                        <a:t>-PE 5.0 µmol</a:t>
                      </a:r>
                      <a:endParaRPr kumimoji="1" lang="ja-JP" altLang="en-US" sz="9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kumimoji="1" lang="en-US" altLang="ja-JP" sz="1050" dirty="0">
                          <a:latin typeface="ＭＳ Ｐゴシック" panose="020B0600070205080204" pitchFamily="50" charset="-128"/>
                          <a:ea typeface="ＭＳ Ｐゴシック" panose="020B0600070205080204" pitchFamily="50" charset="-128"/>
                        </a:rPr>
                        <a:t>MLVs</a:t>
                      </a:r>
                      <a:r>
                        <a:rPr kumimoji="1" lang="ja-JP" altLang="en-US" sz="1050" dirty="0">
                          <a:latin typeface="ＭＳ Ｐゴシック" panose="020B0600070205080204" pitchFamily="50" charset="-128"/>
                          <a:ea typeface="ＭＳ Ｐゴシック" panose="020B0600070205080204" pitchFamily="50" charset="-128"/>
                        </a:rPr>
                        <a:t>形成せず</a:t>
                      </a:r>
                    </a:p>
                  </a:txBody>
                  <a:tcPr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aseline="300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aseline="300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0635382"/>
                  </a:ext>
                </a:extLst>
              </a:tr>
            </a:tbl>
          </a:graphicData>
        </a:graphic>
      </p:graphicFrame>
      <p:sp>
        <p:nvSpPr>
          <p:cNvPr id="10" name="四角形: 角を丸くする 9">
            <a:extLst>
              <a:ext uri="{FF2B5EF4-FFF2-40B4-BE49-F238E27FC236}">
                <a16:creationId xmlns:a16="http://schemas.microsoft.com/office/drawing/2014/main" id="{8D37CF6C-951D-00B8-2181-13479B7CA3F0}"/>
              </a:ext>
            </a:extLst>
          </p:cNvPr>
          <p:cNvSpPr/>
          <p:nvPr/>
        </p:nvSpPr>
        <p:spPr>
          <a:xfrm>
            <a:off x="3377166" y="4759240"/>
            <a:ext cx="662169" cy="198474"/>
          </a:xfrm>
          <a:prstGeom prst="roundRect">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9C1C475B-D471-3FE3-CE84-146D603C05BB}"/>
              </a:ext>
            </a:extLst>
          </p:cNvPr>
          <p:cNvSpPr/>
          <p:nvPr/>
        </p:nvSpPr>
        <p:spPr>
          <a:xfrm>
            <a:off x="3377166" y="5311101"/>
            <a:ext cx="662169" cy="198474"/>
          </a:xfrm>
          <a:prstGeom prst="roundRect">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98C5EA84-C211-39A4-EC1A-27BC52BF668B}"/>
              </a:ext>
            </a:extLst>
          </p:cNvPr>
          <p:cNvSpPr/>
          <p:nvPr/>
        </p:nvSpPr>
        <p:spPr>
          <a:xfrm>
            <a:off x="4599432" y="3974121"/>
            <a:ext cx="4498852" cy="1986093"/>
          </a:xfrm>
          <a:prstGeom prst="rect">
            <a:avLst/>
          </a:prstGeom>
          <a:no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FADE034D-5906-D715-BE6F-155ADBF767E2}"/>
              </a:ext>
            </a:extLst>
          </p:cNvPr>
          <p:cNvSpPr txBox="1"/>
          <p:nvPr/>
        </p:nvSpPr>
        <p:spPr>
          <a:xfrm>
            <a:off x="4730794" y="3801522"/>
            <a:ext cx="3597539" cy="400110"/>
          </a:xfrm>
          <a:prstGeom prst="rect">
            <a:avLst/>
          </a:prstGeom>
          <a:solidFill>
            <a:schemeClr val="bg1"/>
          </a:solidFill>
        </p:spPr>
        <p:txBody>
          <a:bodyPr wrap="square" rtlCol="0" anchor="ctr">
            <a:spAutoFit/>
          </a:bodyPr>
          <a:lstStyle/>
          <a:p>
            <a:r>
              <a:rPr kumimoji="1" lang="ja-JP" altLang="en-US" sz="2000" dirty="0">
                <a:latin typeface="ＭＳ Ｐゴシック" panose="020B0600070205080204" pitchFamily="50" charset="-128"/>
                <a:ea typeface="ＭＳ Ｐゴシック" panose="020B0600070205080204" pitchFamily="50" charset="-128"/>
              </a:rPr>
              <a:t>再現性の評価</a:t>
            </a:r>
            <a:r>
              <a:rPr kumimoji="1" lang="en-US" altLang="ja-JP" sz="1600" dirty="0">
                <a:latin typeface="ＭＳ Ｐゴシック" panose="020B0600070205080204" pitchFamily="50" charset="-128"/>
                <a:ea typeface="ＭＳ Ｐゴシック" panose="020B0600070205080204" pitchFamily="50" charset="-128"/>
              </a:rPr>
              <a:t>(PE 2.5 µmol, GA0.8%)</a:t>
            </a:r>
            <a:endParaRPr kumimoji="1" lang="ja-JP" altLang="en-US" sz="2000" dirty="0">
              <a:latin typeface="ＭＳ Ｐゴシック" panose="020B0600070205080204" pitchFamily="50" charset="-128"/>
              <a:ea typeface="ＭＳ Ｐゴシック" panose="020B0600070205080204" pitchFamily="50" charset="-128"/>
            </a:endParaRPr>
          </a:p>
        </p:txBody>
      </p:sp>
      <p:graphicFrame>
        <p:nvGraphicFramePr>
          <p:cNvPr id="18" name="表 8">
            <a:extLst>
              <a:ext uri="{FF2B5EF4-FFF2-40B4-BE49-F238E27FC236}">
                <a16:creationId xmlns:a16="http://schemas.microsoft.com/office/drawing/2014/main" id="{5B0263D6-6DA0-DE08-994E-09AF7B65847B}"/>
              </a:ext>
            </a:extLst>
          </p:cNvPr>
          <p:cNvGraphicFramePr>
            <a:graphicFrameLocks noGrp="1"/>
          </p:cNvGraphicFramePr>
          <p:nvPr>
            <p:extLst>
              <p:ext uri="{D42A27DB-BD31-4B8C-83A1-F6EECF244321}">
                <p14:modId xmlns:p14="http://schemas.microsoft.com/office/powerpoint/2010/main" val="892142040"/>
              </p:ext>
            </p:extLst>
          </p:nvPr>
        </p:nvGraphicFramePr>
        <p:xfrm>
          <a:off x="4945630" y="4303592"/>
          <a:ext cx="3806456" cy="1445785"/>
        </p:xfrm>
        <a:graphic>
          <a:graphicData uri="http://schemas.openxmlformats.org/drawingml/2006/table">
            <a:tbl>
              <a:tblPr firstRow="1" bandRow="1"/>
              <a:tblGrid>
                <a:gridCol w="910973">
                  <a:extLst>
                    <a:ext uri="{9D8B030D-6E8A-4147-A177-3AD203B41FA5}">
                      <a16:colId xmlns:a16="http://schemas.microsoft.com/office/drawing/2014/main" val="4246423418"/>
                    </a:ext>
                  </a:extLst>
                </a:gridCol>
                <a:gridCol w="965161">
                  <a:extLst>
                    <a:ext uri="{9D8B030D-6E8A-4147-A177-3AD203B41FA5}">
                      <a16:colId xmlns:a16="http://schemas.microsoft.com/office/drawing/2014/main" val="537342761"/>
                    </a:ext>
                  </a:extLst>
                </a:gridCol>
                <a:gridCol w="965161">
                  <a:extLst>
                    <a:ext uri="{9D8B030D-6E8A-4147-A177-3AD203B41FA5}">
                      <a16:colId xmlns:a16="http://schemas.microsoft.com/office/drawing/2014/main" val="2439090517"/>
                    </a:ext>
                  </a:extLst>
                </a:gridCol>
                <a:gridCol w="965161">
                  <a:extLst>
                    <a:ext uri="{9D8B030D-6E8A-4147-A177-3AD203B41FA5}">
                      <a16:colId xmlns:a16="http://schemas.microsoft.com/office/drawing/2014/main" val="3683643247"/>
                    </a:ext>
                  </a:extLst>
                </a:gridCol>
              </a:tblGrid>
              <a:tr h="372463">
                <a:tc>
                  <a:txBody>
                    <a:bodyPr/>
                    <a:lstStyle/>
                    <a:p>
                      <a:pPr algn="ctr"/>
                      <a:endParaRPr kumimoji="1" lang="ja-JP" altLang="en-US" sz="9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900" dirty="0">
                          <a:latin typeface="ＭＳ Ｐゴシック" panose="020B0600070205080204" pitchFamily="50" charset="-128"/>
                          <a:ea typeface="ＭＳ Ｐゴシック" panose="020B0600070205080204" pitchFamily="50" charset="-128"/>
                        </a:rPr>
                        <a:t>抗原濃度</a:t>
                      </a:r>
                      <a:endParaRPr kumimoji="1" lang="en-US" altLang="ja-JP" sz="900" dirty="0">
                        <a:latin typeface="ＭＳ Ｐゴシック" panose="020B0600070205080204" pitchFamily="50" charset="-128"/>
                        <a:ea typeface="ＭＳ Ｐゴシック" panose="020B0600070205080204" pitchFamily="50" charset="-128"/>
                      </a:endParaRPr>
                    </a:p>
                    <a:p>
                      <a:pPr algn="ctr"/>
                      <a:r>
                        <a:rPr kumimoji="1" lang="en-US" altLang="ja-JP" sz="900" dirty="0">
                          <a:latin typeface="ＭＳ Ｐゴシック" panose="020B0600070205080204" pitchFamily="50" charset="-128"/>
                          <a:ea typeface="ＭＳ Ｐゴシック" panose="020B0600070205080204" pitchFamily="50" charset="-128"/>
                        </a:rPr>
                        <a:t>(µg/mL)</a:t>
                      </a:r>
                      <a:endParaRPr kumimoji="1" lang="ja-JP" altLang="en-US" sz="9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a:latin typeface="ＭＳ Ｐゴシック" panose="020B0600070205080204" pitchFamily="50" charset="-128"/>
                          <a:ea typeface="ＭＳ Ｐゴシック" panose="020B0600070205080204" pitchFamily="50" charset="-128"/>
                        </a:rPr>
                        <a:t>DPPC</a:t>
                      </a:r>
                      <a:r>
                        <a:rPr kumimoji="1" lang="ja-JP" altLang="en-US" sz="900" dirty="0">
                          <a:latin typeface="ＭＳ Ｐゴシック" panose="020B0600070205080204" pitchFamily="50" charset="-128"/>
                          <a:ea typeface="ＭＳ Ｐゴシック" panose="020B0600070205080204" pitchFamily="50" charset="-128"/>
                        </a:rPr>
                        <a:t>濃度</a:t>
                      </a:r>
                      <a:endParaRPr kumimoji="1" lang="en-US" altLang="ja-JP" sz="900" dirty="0">
                        <a:latin typeface="ＭＳ Ｐゴシック" panose="020B0600070205080204" pitchFamily="50" charset="-128"/>
                        <a:ea typeface="ＭＳ Ｐゴシック" panose="020B0600070205080204" pitchFamily="50" charset="-128"/>
                      </a:endParaRPr>
                    </a:p>
                    <a:p>
                      <a:pPr algn="ctr"/>
                      <a:r>
                        <a:rPr kumimoji="1" lang="en-US" altLang="ja-JP" sz="900" dirty="0">
                          <a:latin typeface="ＭＳ Ｐゴシック" panose="020B0600070205080204" pitchFamily="50" charset="-128"/>
                          <a:ea typeface="ＭＳ Ｐゴシック" panose="020B0600070205080204" pitchFamily="50" charset="-128"/>
                        </a:rPr>
                        <a:t>(nmol/mL)</a:t>
                      </a:r>
                      <a:endParaRPr kumimoji="1" lang="ja-JP" altLang="en-US" sz="9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a:latin typeface="ＭＳ Ｐゴシック" panose="020B0600070205080204" pitchFamily="50" charset="-128"/>
                          <a:ea typeface="ＭＳ Ｐゴシック" panose="020B0600070205080204" pitchFamily="50" charset="-128"/>
                        </a:rPr>
                        <a:t>Protein/DPPC</a:t>
                      </a:r>
                    </a:p>
                    <a:p>
                      <a:pPr algn="ctr"/>
                      <a:r>
                        <a:rPr kumimoji="1" lang="en-US" altLang="ja-JP" sz="900" dirty="0">
                          <a:latin typeface="ＭＳ Ｐゴシック" panose="020B0600070205080204" pitchFamily="50" charset="-128"/>
                          <a:ea typeface="ＭＳ Ｐゴシック" panose="020B0600070205080204" pitchFamily="50" charset="-128"/>
                        </a:rPr>
                        <a:t>(-)</a:t>
                      </a:r>
                      <a:endParaRPr kumimoji="1" lang="ja-JP" altLang="en-US" sz="9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9900495"/>
                  </a:ext>
                </a:extLst>
              </a:tr>
              <a:tr h="309823">
                <a:tc>
                  <a:txBody>
                    <a:bodyPr/>
                    <a:lstStyle/>
                    <a:p>
                      <a:pPr algn="ctr"/>
                      <a:r>
                        <a:rPr kumimoji="1" lang="en-US" altLang="ja-JP" sz="900" dirty="0">
                          <a:latin typeface="ＭＳ Ｐゴシック" panose="020B0600070205080204" pitchFamily="50" charset="-128"/>
                          <a:ea typeface="ＭＳ Ｐゴシック" panose="020B0600070205080204" pitchFamily="50" charset="-128"/>
                        </a:rPr>
                        <a:t>RNase A</a:t>
                      </a:r>
                      <a:endParaRPr kumimoji="1" lang="ja-JP" altLang="en-US" sz="9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a:r>
                        <a:rPr kumimoji="1" lang="en-US" altLang="ja-JP" sz="1050" dirty="0">
                          <a:latin typeface="ＭＳ Ｐゴシック" panose="020B0600070205080204" pitchFamily="50" charset="-128"/>
                          <a:ea typeface="ＭＳ Ｐゴシック" panose="020B0600070205080204" pitchFamily="50" charset="-128"/>
                        </a:rPr>
                        <a:t>43.1</a:t>
                      </a:r>
                      <a:endParaRPr kumimoji="1" lang="ja-JP" altLang="en-US" sz="105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ＭＳ Ｐゴシック" panose="020B0600070205080204" pitchFamily="50" charset="-128"/>
                          <a:ea typeface="ＭＳ Ｐゴシック" panose="020B0600070205080204" pitchFamily="50" charset="-128"/>
                        </a:rPr>
                        <a:t>1.64×10</a:t>
                      </a:r>
                      <a:r>
                        <a:rPr kumimoji="1" lang="en-US" altLang="ja-JP" sz="1050" baseline="30000" dirty="0">
                          <a:latin typeface="ＭＳ Ｐゴシック" panose="020B0600070205080204" pitchFamily="50" charset="-128"/>
                          <a:ea typeface="ＭＳ Ｐゴシック" panose="020B0600070205080204" pitchFamily="50" charset="-128"/>
                        </a:rPr>
                        <a:t>3</a:t>
                      </a:r>
                      <a:endParaRPr kumimoji="1" lang="ja-JP" altLang="en-US" sz="1050" baseline="300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ＭＳ Ｐゴシック" panose="020B0600070205080204" pitchFamily="50" charset="-128"/>
                          <a:ea typeface="ＭＳ Ｐゴシック" panose="020B0600070205080204" pitchFamily="50" charset="-128"/>
                        </a:rPr>
                        <a:t>1.99×10</a:t>
                      </a:r>
                      <a:r>
                        <a:rPr kumimoji="1" lang="en-US" altLang="ja-JP" sz="1050" baseline="30000" dirty="0">
                          <a:latin typeface="ＭＳ Ｐゴシック" panose="020B0600070205080204" pitchFamily="50" charset="-128"/>
                          <a:ea typeface="ＭＳ Ｐゴシック" panose="020B0600070205080204" pitchFamily="50" charset="-128"/>
                        </a:rPr>
                        <a:t>-3</a:t>
                      </a:r>
                      <a:endParaRPr kumimoji="1" lang="ja-JP" altLang="en-US" sz="1050" baseline="300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724407"/>
                  </a:ext>
                </a:extLst>
              </a:tr>
              <a:tr h="260579">
                <a:tc>
                  <a:txBody>
                    <a:bodyPr/>
                    <a:lstStyle/>
                    <a:p>
                      <a:pPr algn="ctr"/>
                      <a:r>
                        <a:rPr kumimoji="1" lang="en-US" altLang="ja-JP" sz="900" dirty="0">
                          <a:latin typeface="ＭＳ Ｐゴシック" panose="020B0600070205080204" pitchFamily="50" charset="-128"/>
                          <a:ea typeface="ＭＳ Ｐゴシック" panose="020B0600070205080204" pitchFamily="50" charset="-128"/>
                        </a:rPr>
                        <a:t>LZM</a:t>
                      </a:r>
                      <a:endParaRPr kumimoji="1" lang="ja-JP" altLang="en-US" sz="9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kumimoji="1" lang="en-US" altLang="ja-JP" sz="1050" dirty="0">
                          <a:latin typeface="ＭＳ Ｐゴシック" panose="020B0600070205080204" pitchFamily="50" charset="-128"/>
                          <a:ea typeface="ＭＳ Ｐゴシック" panose="020B0600070205080204" pitchFamily="50" charset="-128"/>
                        </a:rPr>
                        <a:t>132.4</a:t>
                      </a:r>
                      <a:endParaRPr kumimoji="1" lang="ja-JP" altLang="en-US" sz="105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ＭＳ Ｐゴシック" panose="020B0600070205080204" pitchFamily="50" charset="-128"/>
                          <a:ea typeface="ＭＳ Ｐゴシック" panose="020B0600070205080204" pitchFamily="50" charset="-128"/>
                        </a:rPr>
                        <a:t>1.36×10</a:t>
                      </a:r>
                      <a:r>
                        <a:rPr kumimoji="1" lang="en-US" altLang="ja-JP" sz="1050" baseline="30000" dirty="0">
                          <a:latin typeface="ＭＳ Ｐゴシック" panose="020B0600070205080204" pitchFamily="50" charset="-128"/>
                          <a:ea typeface="ＭＳ Ｐゴシック" panose="020B0600070205080204" pitchFamily="50" charset="-128"/>
                        </a:rPr>
                        <a:t>3</a:t>
                      </a:r>
                      <a:endParaRPr kumimoji="1" lang="ja-JP" altLang="en-US" sz="1050" baseline="300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ＭＳ Ｐゴシック" panose="020B0600070205080204" pitchFamily="50" charset="-128"/>
                          <a:ea typeface="ＭＳ Ｐゴシック" panose="020B0600070205080204" pitchFamily="50" charset="-128"/>
                        </a:rPr>
                        <a:t>6.96×10</a:t>
                      </a:r>
                      <a:r>
                        <a:rPr kumimoji="1" lang="en-US" altLang="ja-JP" sz="1050" baseline="30000" dirty="0">
                          <a:latin typeface="ＭＳ Ｐゴシック" panose="020B0600070205080204" pitchFamily="50" charset="-128"/>
                          <a:ea typeface="ＭＳ Ｐゴシック" panose="020B0600070205080204" pitchFamily="50" charset="-128"/>
                        </a:rPr>
                        <a:t>-3</a:t>
                      </a:r>
                      <a:endParaRPr kumimoji="1" lang="ja-JP" altLang="en-US" sz="1050" baseline="300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81594826"/>
                  </a:ext>
                </a:extLst>
              </a:tr>
              <a:tr h="2451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ＭＳ Ｐゴシック" panose="020B0600070205080204" pitchFamily="50" charset="-128"/>
                          <a:ea typeface="ＭＳ Ｐゴシック" panose="020B0600070205080204" pitchFamily="50" charset="-128"/>
                        </a:rPr>
                        <a:t>OVA</a:t>
                      </a:r>
                      <a:endParaRPr kumimoji="1" lang="ja-JP" altLang="en-US" sz="9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050" dirty="0">
                          <a:latin typeface="ＭＳ Ｐゴシック" panose="020B0600070205080204" pitchFamily="50" charset="-128"/>
                          <a:ea typeface="ＭＳ Ｐゴシック" panose="020B0600070205080204" pitchFamily="50" charset="-128"/>
                        </a:rPr>
                        <a:t>74.5</a:t>
                      </a:r>
                      <a:endParaRPr kumimoji="1" lang="ja-JP" altLang="en-US" sz="105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ＭＳ Ｐゴシック" panose="020B0600070205080204" pitchFamily="50" charset="-128"/>
                          <a:ea typeface="ＭＳ Ｐゴシック" panose="020B0600070205080204" pitchFamily="50" charset="-128"/>
                        </a:rPr>
                        <a:t>1.30×10</a:t>
                      </a:r>
                      <a:r>
                        <a:rPr kumimoji="1" lang="en-US" altLang="ja-JP" sz="1050" baseline="30000" dirty="0">
                          <a:latin typeface="ＭＳ Ｐゴシック" panose="020B0600070205080204" pitchFamily="50" charset="-128"/>
                          <a:ea typeface="ＭＳ Ｐゴシック" panose="020B0600070205080204" pitchFamily="50" charset="-128"/>
                        </a:rPr>
                        <a:t>3</a:t>
                      </a:r>
                      <a:endParaRPr kumimoji="1" lang="ja-JP" altLang="en-US" sz="1050" baseline="300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ＭＳ Ｐゴシック" panose="020B0600070205080204" pitchFamily="50" charset="-128"/>
                          <a:ea typeface="ＭＳ Ｐゴシック" panose="020B0600070205080204" pitchFamily="50" charset="-128"/>
                        </a:rPr>
                        <a:t>1.35×10</a:t>
                      </a:r>
                      <a:r>
                        <a:rPr kumimoji="1" lang="en-US" altLang="ja-JP" sz="1050" baseline="30000" dirty="0">
                          <a:latin typeface="ＭＳ Ｐゴシック" panose="020B0600070205080204" pitchFamily="50" charset="-128"/>
                          <a:ea typeface="ＭＳ Ｐゴシック" panose="020B0600070205080204" pitchFamily="50" charset="-128"/>
                        </a:rPr>
                        <a:t>-3</a:t>
                      </a:r>
                      <a:endParaRPr kumimoji="1" lang="ja-JP" altLang="en-US" sz="1050" baseline="300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51956924"/>
                  </a:ext>
                </a:extLst>
              </a:tr>
              <a:tr h="2451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ＭＳ Ｐゴシック" panose="020B0600070205080204" pitchFamily="50" charset="-128"/>
                          <a:ea typeface="ＭＳ Ｐゴシック" panose="020B0600070205080204" pitchFamily="50" charset="-128"/>
                        </a:rPr>
                        <a:t>VLPs</a:t>
                      </a:r>
                      <a:endParaRPr kumimoji="1" lang="ja-JP" altLang="en-US" sz="9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050" dirty="0">
                          <a:latin typeface="ＭＳ Ｐゴシック" panose="020B0600070205080204" pitchFamily="50" charset="-128"/>
                          <a:ea typeface="ＭＳ Ｐゴシック" panose="020B0600070205080204" pitchFamily="50" charset="-128"/>
                        </a:rPr>
                        <a:t>51.6</a:t>
                      </a:r>
                      <a:endParaRPr kumimoji="1" lang="ja-JP" altLang="en-US" sz="105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ＭＳ Ｐゴシック" panose="020B0600070205080204" pitchFamily="50" charset="-128"/>
                          <a:ea typeface="ＭＳ Ｐゴシック" panose="020B0600070205080204" pitchFamily="50" charset="-128"/>
                        </a:rPr>
                        <a:t>1.09×10</a:t>
                      </a:r>
                      <a:r>
                        <a:rPr kumimoji="1" lang="en-US" altLang="ja-JP" sz="1050" baseline="30000" dirty="0">
                          <a:latin typeface="ＭＳ Ｐゴシック" panose="020B0600070205080204" pitchFamily="50" charset="-128"/>
                          <a:ea typeface="ＭＳ Ｐゴシック" panose="020B0600070205080204" pitchFamily="50" charset="-128"/>
                        </a:rPr>
                        <a:t>3</a:t>
                      </a:r>
                      <a:endParaRPr kumimoji="1" lang="ja-JP" altLang="en-US" sz="1050" baseline="300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aseline="0" dirty="0">
                          <a:latin typeface="ＭＳ Ｐゴシック" panose="020B0600070205080204" pitchFamily="50" charset="-128"/>
                          <a:ea typeface="ＭＳ Ｐゴシック" panose="020B0600070205080204" pitchFamily="50" charset="-128"/>
                        </a:rPr>
                        <a:t>-</a:t>
                      </a:r>
                      <a:endParaRPr kumimoji="1" lang="ja-JP" altLang="en-US" sz="1050" baseline="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5435568"/>
                  </a:ext>
                </a:extLst>
              </a:tr>
            </a:tbl>
          </a:graphicData>
        </a:graphic>
      </p:graphicFrame>
      <p:sp>
        <p:nvSpPr>
          <p:cNvPr id="19" name="テキスト ボックス 18">
            <a:extLst>
              <a:ext uri="{FF2B5EF4-FFF2-40B4-BE49-F238E27FC236}">
                <a16:creationId xmlns:a16="http://schemas.microsoft.com/office/drawing/2014/main" id="{BE999DEC-77C0-C0C5-97FC-9C4DEEF08381}"/>
              </a:ext>
            </a:extLst>
          </p:cNvPr>
          <p:cNvSpPr txBox="1"/>
          <p:nvPr/>
        </p:nvSpPr>
        <p:spPr>
          <a:xfrm>
            <a:off x="257789" y="6197481"/>
            <a:ext cx="8628422" cy="488454"/>
          </a:xfrm>
          <a:prstGeom prst="roundRect">
            <a:avLst>
              <a:gd name="adj" fmla="val 9728"/>
            </a:avLst>
          </a:prstGeom>
          <a:solidFill>
            <a:srgbClr val="FFCCCC"/>
          </a:solidFill>
        </p:spPr>
        <p:txBody>
          <a:bodyPr wrap="square" rtlCol="0">
            <a:spAutoFit/>
          </a:bodyPr>
          <a:lstStyle/>
          <a:p>
            <a:pPr algn="ctr"/>
            <a:r>
              <a:rPr kumimoji="1" lang="en-US" altLang="ja-JP" sz="2400" dirty="0">
                <a:latin typeface="ＭＳ Ｐゴシック" panose="020B0600070205080204" pitchFamily="50" charset="-128"/>
                <a:ea typeface="ＭＳ Ｐゴシック" panose="020B0600070205080204" pitchFamily="50" charset="-128"/>
              </a:rPr>
              <a:t>PE 2.5 µmol</a:t>
            </a:r>
            <a:r>
              <a:rPr kumimoji="1" lang="ja-JP" altLang="en-US" sz="2400" dirty="0">
                <a:latin typeface="ＭＳ Ｐゴシック" panose="020B0600070205080204" pitchFamily="50" charset="-128"/>
                <a:ea typeface="ＭＳ Ｐゴシック" panose="020B0600070205080204" pitchFamily="50" charset="-128"/>
              </a:rPr>
              <a:t>、</a:t>
            </a:r>
            <a:r>
              <a:rPr kumimoji="1" lang="en-US" altLang="ja-JP" sz="2400" dirty="0">
                <a:latin typeface="ＭＳ Ｐゴシック" panose="020B0600070205080204" pitchFamily="50" charset="-128"/>
                <a:ea typeface="ＭＳ Ｐゴシック" panose="020B0600070205080204" pitchFamily="50" charset="-128"/>
              </a:rPr>
              <a:t>GA0.8%</a:t>
            </a:r>
            <a:r>
              <a:rPr kumimoji="1" lang="ja-JP" altLang="en-US" sz="2400" dirty="0">
                <a:latin typeface="ＭＳ Ｐゴシック" panose="020B0600070205080204" pitchFamily="50" charset="-128"/>
                <a:ea typeface="ＭＳ Ｐゴシック" panose="020B0600070205080204" pitchFamily="50" charset="-128"/>
              </a:rPr>
              <a:t>の条件で</a:t>
            </a:r>
            <a:r>
              <a:rPr kumimoji="1" lang="en-US" altLang="ja-JP" sz="2400" dirty="0">
                <a:latin typeface="ＭＳ Ｐゴシック" panose="020B0600070205080204" pitchFamily="50" charset="-128"/>
                <a:ea typeface="ＭＳ Ｐゴシック" panose="020B0600070205080204" pitchFamily="50" charset="-128"/>
              </a:rPr>
              <a:t>Ag-MLVs</a:t>
            </a:r>
            <a:r>
              <a:rPr kumimoji="1" lang="ja-JP" altLang="en-US" sz="2400" dirty="0">
                <a:latin typeface="ＭＳ Ｐゴシック" panose="020B0600070205080204" pitchFamily="50" charset="-128"/>
                <a:ea typeface="ＭＳ Ｐゴシック" panose="020B0600070205080204" pitchFamily="50" charset="-128"/>
              </a:rPr>
              <a:t>が再現性良く調製できた。</a:t>
            </a:r>
          </a:p>
        </p:txBody>
      </p:sp>
      <p:sp>
        <p:nvSpPr>
          <p:cNvPr id="6" name="矢印: 右 5">
            <a:extLst>
              <a:ext uri="{FF2B5EF4-FFF2-40B4-BE49-F238E27FC236}">
                <a16:creationId xmlns:a16="http://schemas.microsoft.com/office/drawing/2014/main" id="{47BEE3FC-E5BE-D800-CBCB-2A52C8DD6152}"/>
              </a:ext>
            </a:extLst>
          </p:cNvPr>
          <p:cNvSpPr/>
          <p:nvPr/>
        </p:nvSpPr>
        <p:spPr>
          <a:xfrm>
            <a:off x="1827440" y="1683070"/>
            <a:ext cx="1647227" cy="213646"/>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7" name="矢印: 右 6">
            <a:extLst>
              <a:ext uri="{FF2B5EF4-FFF2-40B4-BE49-F238E27FC236}">
                <a16:creationId xmlns:a16="http://schemas.microsoft.com/office/drawing/2014/main" id="{0B5213DD-C4E9-9FB6-61E2-2C6DC7D79E35}"/>
              </a:ext>
            </a:extLst>
          </p:cNvPr>
          <p:cNvSpPr/>
          <p:nvPr/>
        </p:nvSpPr>
        <p:spPr>
          <a:xfrm>
            <a:off x="3852505" y="1677772"/>
            <a:ext cx="2022324" cy="224242"/>
          </a:xfrm>
          <a:prstGeom prst="rightArrow">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8" name="テキスト ボックス 7">
            <a:extLst>
              <a:ext uri="{FF2B5EF4-FFF2-40B4-BE49-F238E27FC236}">
                <a16:creationId xmlns:a16="http://schemas.microsoft.com/office/drawing/2014/main" id="{7D1289A5-649A-3576-CB4C-2841D7B64BEA}"/>
              </a:ext>
            </a:extLst>
          </p:cNvPr>
          <p:cNvSpPr txBox="1"/>
          <p:nvPr/>
        </p:nvSpPr>
        <p:spPr>
          <a:xfrm>
            <a:off x="3986481" y="1824122"/>
            <a:ext cx="1754372" cy="646331"/>
          </a:xfrm>
          <a:prstGeom prst="rect">
            <a:avLst/>
          </a:prstGeom>
          <a:noFill/>
        </p:spPr>
        <p:txBody>
          <a:bodyPr wrap="square" rtlCol="0">
            <a:spAutoFit/>
          </a:bodyPr>
          <a:lstStyle/>
          <a:p>
            <a:pPr marL="342900" indent="-342900">
              <a:buAutoNum type="arabicPeriod"/>
            </a:pPr>
            <a:r>
              <a:rPr kumimoji="1" lang="ja-JP" altLang="en-US" sz="1200" dirty="0">
                <a:latin typeface="ＭＳ Ｐゴシック" panose="020B0600070205080204" pitchFamily="50" charset="-128"/>
                <a:ea typeface="ＭＳ Ｐゴシック" panose="020B0600070205080204" pitchFamily="50" charset="-128"/>
              </a:rPr>
              <a:t>抗原溶液</a:t>
            </a:r>
            <a:endParaRPr kumimoji="1" lang="en-US" altLang="ja-JP" sz="1200" dirty="0">
              <a:latin typeface="ＭＳ Ｐゴシック" panose="020B0600070205080204" pitchFamily="50" charset="-128"/>
              <a:ea typeface="ＭＳ Ｐゴシック" panose="020B0600070205080204" pitchFamily="50" charset="-128"/>
            </a:endParaRPr>
          </a:p>
          <a:p>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4</a:t>
            </a:r>
            <a:r>
              <a:rPr kumimoji="1" lang="ja-JP" altLang="en-US" sz="1200" dirty="0">
                <a:latin typeface="ＭＳ Ｐゴシック" panose="020B0600070205080204" pitchFamily="50" charset="-128"/>
                <a:ea typeface="ＭＳ Ｐゴシック" panose="020B0600070205080204" pitchFamily="50" charset="-128"/>
              </a:rPr>
              <a:t>℃一晩 転倒混和</a:t>
            </a:r>
          </a:p>
          <a:p>
            <a:pPr marL="228600" indent="-228600">
              <a:buAutoNum type="arabicPeriod" startAt="2"/>
            </a:pPr>
            <a:r>
              <a:rPr kumimoji="1" lang="ja-JP" altLang="en-US" sz="1200" dirty="0">
                <a:latin typeface="ＭＳ Ｐゴシック" panose="020B0600070205080204" pitchFamily="50" charset="-128"/>
                <a:ea typeface="ＭＳ Ｐゴシック" panose="020B0600070205080204" pitchFamily="50" charset="-128"/>
              </a:rPr>
              <a:t>　停止反応</a:t>
            </a:r>
            <a:endParaRPr kumimoji="1" lang="en-US" altLang="ja-JP" sz="1200" dirty="0">
              <a:latin typeface="ＭＳ Ｐゴシック" panose="020B0600070205080204" pitchFamily="50" charset="-128"/>
              <a:ea typeface="ＭＳ Ｐゴシック" panose="020B0600070205080204" pitchFamily="50" charset="-128"/>
            </a:endParaRPr>
          </a:p>
        </p:txBody>
      </p:sp>
      <p:sp>
        <p:nvSpPr>
          <p:cNvPr id="9" name="テキスト ボックス 8">
            <a:extLst>
              <a:ext uri="{FF2B5EF4-FFF2-40B4-BE49-F238E27FC236}">
                <a16:creationId xmlns:a16="http://schemas.microsoft.com/office/drawing/2014/main" id="{E372FC45-A351-97F0-CA68-AC9752518CF2}"/>
              </a:ext>
            </a:extLst>
          </p:cNvPr>
          <p:cNvSpPr txBox="1"/>
          <p:nvPr/>
        </p:nvSpPr>
        <p:spPr>
          <a:xfrm>
            <a:off x="6453600" y="1921825"/>
            <a:ext cx="1551618" cy="338554"/>
          </a:xfrm>
          <a:prstGeom prst="rect">
            <a:avLst/>
          </a:prstGeom>
          <a:noFill/>
        </p:spPr>
        <p:txBody>
          <a:bodyPr wrap="square" rtlCol="0">
            <a:spAutoFit/>
          </a:bodyPr>
          <a:lstStyle/>
          <a:p>
            <a:pPr algn="ctr"/>
            <a:r>
              <a:rPr kumimoji="1" lang="en-US" altLang="ja-JP" sz="1600" b="1" dirty="0">
                <a:latin typeface="ＭＳ Ｐゴシック" panose="020B0600070205080204" pitchFamily="50" charset="-128"/>
                <a:ea typeface="ＭＳ Ｐゴシック" panose="020B0600070205080204" pitchFamily="50" charset="-128"/>
              </a:rPr>
              <a:t>Ag-MLVs</a:t>
            </a:r>
            <a:endParaRPr kumimoji="1" lang="ja-JP" altLang="en-US" sz="1600" b="1" dirty="0">
              <a:latin typeface="ＭＳ Ｐゴシック" panose="020B0600070205080204" pitchFamily="50" charset="-128"/>
              <a:ea typeface="ＭＳ Ｐゴシック" panose="020B0600070205080204" pitchFamily="50" charset="-128"/>
            </a:endParaRPr>
          </a:p>
        </p:txBody>
      </p:sp>
      <p:sp>
        <p:nvSpPr>
          <p:cNvPr id="12" name="テキスト ボックス 11">
            <a:extLst>
              <a:ext uri="{FF2B5EF4-FFF2-40B4-BE49-F238E27FC236}">
                <a16:creationId xmlns:a16="http://schemas.microsoft.com/office/drawing/2014/main" id="{AD0E6ADC-3579-CCCF-2A3E-F5598AC1D472}"/>
              </a:ext>
            </a:extLst>
          </p:cNvPr>
          <p:cNvSpPr txBox="1"/>
          <p:nvPr/>
        </p:nvSpPr>
        <p:spPr>
          <a:xfrm>
            <a:off x="1720296" y="1869551"/>
            <a:ext cx="1754371" cy="461665"/>
          </a:xfrm>
          <a:prstGeom prst="rect">
            <a:avLst/>
          </a:prstGeom>
          <a:noFill/>
        </p:spPr>
        <p:txBody>
          <a:bodyPr wrap="square" rtlCol="0">
            <a:spAutoFit/>
          </a:bodyPr>
          <a:lstStyle/>
          <a:p>
            <a:pPr marL="342900" indent="-342900">
              <a:buAutoNum type="arabicPeriod"/>
            </a:pPr>
            <a:r>
              <a:rPr kumimoji="1" lang="ja-JP" altLang="en-US" sz="1200" dirty="0">
                <a:latin typeface="ＭＳ Ｐゴシック" panose="020B0600070205080204" pitchFamily="50" charset="-128"/>
                <a:ea typeface="ＭＳ Ｐゴシック" panose="020B0600070205080204" pitchFamily="50" charset="-128"/>
              </a:rPr>
              <a:t>グルタルアルデヒド</a:t>
            </a:r>
            <a:endParaRPr kumimoji="1" lang="en-US" altLang="ja-JP" sz="1200" dirty="0">
              <a:latin typeface="ＭＳ Ｐゴシック" panose="020B0600070205080204" pitchFamily="50" charset="-128"/>
              <a:ea typeface="ＭＳ Ｐゴシック" panose="020B0600070205080204" pitchFamily="50" charset="-128"/>
            </a:endParaRPr>
          </a:p>
          <a:p>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1h</a:t>
            </a:r>
            <a:r>
              <a:rPr kumimoji="1" lang="ja-JP" altLang="en-US" sz="1200" dirty="0">
                <a:latin typeface="ＭＳ Ｐゴシック" panose="020B0600070205080204" pitchFamily="50" charset="-128"/>
                <a:ea typeface="ＭＳ Ｐゴシック" panose="020B0600070205080204" pitchFamily="50" charset="-128"/>
              </a:rPr>
              <a:t>インキュベート</a:t>
            </a:r>
            <a:endParaRPr kumimoji="1" lang="en-US" altLang="ja-JP" sz="1200" dirty="0">
              <a:latin typeface="ＭＳ Ｐゴシック" panose="020B0600070205080204" pitchFamily="50" charset="-128"/>
              <a:ea typeface="ＭＳ Ｐゴシック" panose="020B0600070205080204" pitchFamily="50" charset="-128"/>
            </a:endParaRPr>
          </a:p>
        </p:txBody>
      </p:sp>
      <p:sp>
        <p:nvSpPr>
          <p:cNvPr id="20" name="正方形/長方形 19">
            <a:extLst>
              <a:ext uri="{FF2B5EF4-FFF2-40B4-BE49-F238E27FC236}">
                <a16:creationId xmlns:a16="http://schemas.microsoft.com/office/drawing/2014/main" id="{74C9BA42-C717-245A-910E-55718C3EEE2E}"/>
              </a:ext>
            </a:extLst>
          </p:cNvPr>
          <p:cNvSpPr/>
          <p:nvPr/>
        </p:nvSpPr>
        <p:spPr>
          <a:xfrm>
            <a:off x="45716" y="1023112"/>
            <a:ext cx="9052568" cy="2735572"/>
          </a:xfrm>
          <a:prstGeom prst="rect">
            <a:avLst/>
          </a:prstGeom>
          <a:no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5D6A0E6F-D1F8-79B9-1E11-6C59AA54EF24}"/>
              </a:ext>
            </a:extLst>
          </p:cNvPr>
          <p:cNvSpPr txBox="1"/>
          <p:nvPr/>
        </p:nvSpPr>
        <p:spPr>
          <a:xfrm>
            <a:off x="85481" y="816189"/>
            <a:ext cx="2398912" cy="400110"/>
          </a:xfrm>
          <a:prstGeom prst="rect">
            <a:avLst/>
          </a:prstGeom>
          <a:solidFill>
            <a:schemeClr val="bg1"/>
          </a:solidFill>
        </p:spPr>
        <p:txBody>
          <a:bodyPr wrap="square" rtlCol="0" anchor="ctr">
            <a:spAutoFit/>
          </a:bodyPr>
          <a:lstStyle/>
          <a:p>
            <a:pPr algn="ctr"/>
            <a:r>
              <a:rPr kumimoji="1" lang="ja-JP" altLang="en-US" sz="2000" dirty="0">
                <a:latin typeface="ＭＳ Ｐゴシック" panose="020B0600070205080204" pitchFamily="50" charset="-128"/>
                <a:ea typeface="ＭＳ Ｐゴシック" panose="020B0600070205080204" pitchFamily="50" charset="-128"/>
              </a:rPr>
              <a:t>新法</a:t>
            </a:r>
            <a:r>
              <a:rPr kumimoji="1" lang="en-US" altLang="ja-JP" sz="2000" dirty="0">
                <a:latin typeface="ＭＳ Ｐゴシック" panose="020B0600070205080204" pitchFamily="50" charset="-128"/>
                <a:ea typeface="ＭＳ Ｐゴシック" panose="020B0600070205080204" pitchFamily="50" charset="-128"/>
              </a:rPr>
              <a:t>(GA</a:t>
            </a:r>
            <a:r>
              <a:rPr kumimoji="1" lang="ja-JP" altLang="en-US" sz="2000" dirty="0">
                <a:latin typeface="ＭＳ Ｐゴシック" panose="020B0600070205080204" pitchFamily="50" charset="-128"/>
                <a:ea typeface="ＭＳ Ｐゴシック" panose="020B0600070205080204" pitchFamily="50" charset="-128"/>
              </a:rPr>
              <a:t>法</a:t>
            </a:r>
            <a:r>
              <a:rPr kumimoji="1" lang="en-US" altLang="ja-JP" sz="2000" dirty="0">
                <a:latin typeface="ＭＳ Ｐゴシック" panose="020B0600070205080204" pitchFamily="50" charset="-128"/>
                <a:ea typeface="ＭＳ Ｐゴシック" panose="020B0600070205080204" pitchFamily="50" charset="-128"/>
              </a:rPr>
              <a:t>)-</a:t>
            </a:r>
            <a:r>
              <a:rPr kumimoji="1" lang="ja-JP" altLang="en-US" sz="2000" dirty="0">
                <a:latin typeface="ＭＳ Ｐゴシック" panose="020B0600070205080204" pitchFamily="50" charset="-128"/>
                <a:ea typeface="ＭＳ Ｐゴシック" panose="020B0600070205080204" pitchFamily="50" charset="-128"/>
              </a:rPr>
              <a:t>二段階</a:t>
            </a:r>
          </a:p>
        </p:txBody>
      </p:sp>
      <p:graphicFrame>
        <p:nvGraphicFramePr>
          <p:cNvPr id="22" name="グラフ 21">
            <a:extLst>
              <a:ext uri="{FF2B5EF4-FFF2-40B4-BE49-F238E27FC236}">
                <a16:creationId xmlns:a16="http://schemas.microsoft.com/office/drawing/2014/main" id="{C43021AC-84B7-B6E2-6013-64BDB845E3A6}"/>
              </a:ext>
            </a:extLst>
          </p:cNvPr>
          <p:cNvGraphicFramePr>
            <a:graphicFrameLocks/>
          </p:cNvGraphicFramePr>
          <p:nvPr>
            <p:extLst>
              <p:ext uri="{D42A27DB-BD31-4B8C-83A1-F6EECF244321}">
                <p14:modId xmlns:p14="http://schemas.microsoft.com/office/powerpoint/2010/main" val="2429870848"/>
              </p:ext>
            </p:extLst>
          </p:nvPr>
        </p:nvGraphicFramePr>
        <p:xfrm>
          <a:off x="6262529" y="2260085"/>
          <a:ext cx="2734774" cy="1419634"/>
        </p:xfrm>
        <a:graphic>
          <a:graphicData uri="http://schemas.openxmlformats.org/drawingml/2006/chart">
            <c:chart xmlns:c="http://schemas.openxmlformats.org/drawingml/2006/chart" xmlns:r="http://schemas.openxmlformats.org/officeDocument/2006/relationships" r:id="rId3"/>
          </a:graphicData>
        </a:graphic>
      </p:graphicFrame>
      <p:sp>
        <p:nvSpPr>
          <p:cNvPr id="23" name="テキスト ボックス 22">
            <a:extLst>
              <a:ext uri="{FF2B5EF4-FFF2-40B4-BE49-F238E27FC236}">
                <a16:creationId xmlns:a16="http://schemas.microsoft.com/office/drawing/2014/main" id="{D9E50B05-377B-1FCC-4AE3-EF2A03F3E1E6}"/>
              </a:ext>
            </a:extLst>
          </p:cNvPr>
          <p:cNvSpPr txBox="1"/>
          <p:nvPr/>
        </p:nvSpPr>
        <p:spPr>
          <a:xfrm>
            <a:off x="3749511" y="2656237"/>
            <a:ext cx="2513018" cy="767239"/>
          </a:xfrm>
          <a:prstGeom prst="roundRect">
            <a:avLst>
              <a:gd name="adj" fmla="val 7745"/>
            </a:avLst>
          </a:prstGeom>
          <a:solidFill>
            <a:srgbClr val="FFCCCC"/>
          </a:solidFill>
        </p:spPr>
        <p:txBody>
          <a:bodyPr wrap="square" rtlCol="0">
            <a:spAutoFit/>
          </a:bodyPr>
          <a:lstStyle/>
          <a:p>
            <a:pPr algn="ctr"/>
            <a:r>
              <a:rPr kumimoji="1" lang="ja-JP" altLang="en-US" sz="1400" dirty="0">
                <a:latin typeface="ＭＳ Ｐゴシック" panose="020B0600070205080204" pitchFamily="50" charset="-128"/>
                <a:ea typeface="ＭＳ Ｐゴシック" panose="020B0600070205080204" pitchFamily="50" charset="-128"/>
              </a:rPr>
              <a:t>終濃度</a:t>
            </a:r>
            <a:r>
              <a:rPr kumimoji="1" lang="en-US" altLang="ja-JP" sz="1400" dirty="0">
                <a:latin typeface="ＭＳ Ｐゴシック" panose="020B0600070205080204" pitchFamily="50" charset="-128"/>
                <a:ea typeface="ＭＳ Ｐゴシック" panose="020B0600070205080204" pitchFamily="50" charset="-128"/>
              </a:rPr>
              <a:t>0.8%</a:t>
            </a:r>
            <a:r>
              <a:rPr kumimoji="1" lang="ja-JP" altLang="en-US" sz="1400" dirty="0">
                <a:latin typeface="ＭＳ Ｐゴシック" panose="020B0600070205080204" pitchFamily="50" charset="-128"/>
                <a:ea typeface="ＭＳ Ｐゴシック" panose="020B0600070205080204" pitchFamily="50" charset="-128"/>
              </a:rPr>
              <a:t>が最適だが、</a:t>
            </a:r>
            <a:endParaRPr kumimoji="1" lang="en-US" altLang="ja-JP" sz="1400" dirty="0">
              <a:latin typeface="ＭＳ Ｐゴシック" panose="020B0600070205080204" pitchFamily="50" charset="-128"/>
              <a:ea typeface="ＭＳ Ｐゴシック" panose="020B0600070205080204" pitchFamily="50" charset="-128"/>
            </a:endParaRPr>
          </a:p>
          <a:p>
            <a:pPr algn="ctr"/>
            <a:r>
              <a:rPr kumimoji="1" lang="ja-JP" altLang="en-US" sz="1400" dirty="0">
                <a:latin typeface="ＭＳ Ｐゴシック" panose="020B0600070205080204" pitchFamily="50" charset="-128"/>
                <a:ea typeface="ＭＳ Ｐゴシック" panose="020B0600070205080204" pitchFamily="50" charset="-128"/>
              </a:rPr>
              <a:t>抗原濃度は従来法の</a:t>
            </a:r>
            <a:endParaRPr kumimoji="1" lang="en-US" altLang="ja-JP" sz="1400" dirty="0">
              <a:latin typeface="ＭＳ Ｐゴシック" panose="020B0600070205080204" pitchFamily="50" charset="-128"/>
              <a:ea typeface="ＭＳ Ｐゴシック" panose="020B0600070205080204" pitchFamily="50" charset="-128"/>
            </a:endParaRPr>
          </a:p>
          <a:p>
            <a:pPr algn="ctr"/>
            <a:r>
              <a:rPr kumimoji="1" lang="ja-JP" altLang="en-US" sz="1400" dirty="0">
                <a:latin typeface="ＭＳ Ｐゴシック" panose="020B0600070205080204" pitchFamily="50" charset="-128"/>
                <a:ea typeface="ＭＳ Ｐゴシック" panose="020B0600070205080204" pitchFamily="50" charset="-128"/>
              </a:rPr>
              <a:t>半分程度であった。</a:t>
            </a:r>
          </a:p>
        </p:txBody>
      </p:sp>
      <p:pic>
        <p:nvPicPr>
          <p:cNvPr id="24" name="図 23">
            <a:extLst>
              <a:ext uri="{FF2B5EF4-FFF2-40B4-BE49-F238E27FC236}">
                <a16:creationId xmlns:a16="http://schemas.microsoft.com/office/drawing/2014/main" id="{396D1912-8EF3-783B-83F2-28F8A8991D9D}"/>
              </a:ext>
            </a:extLst>
          </p:cNvPr>
          <p:cNvPicPr>
            <a:picLocks noChangeAspect="1"/>
          </p:cNvPicPr>
          <p:nvPr/>
        </p:nvPicPr>
        <p:blipFill rotWithShape="1">
          <a:blip r:embed="rId4"/>
          <a:srcRect l="38901" t="-12249" r="43160" b="-3660"/>
          <a:stretch/>
        </p:blipFill>
        <p:spPr>
          <a:xfrm>
            <a:off x="536593" y="1367640"/>
            <a:ext cx="1294506" cy="828669"/>
          </a:xfrm>
          <a:prstGeom prst="rect">
            <a:avLst/>
          </a:prstGeom>
        </p:spPr>
      </p:pic>
      <p:pic>
        <p:nvPicPr>
          <p:cNvPr id="25" name="図 24">
            <a:extLst>
              <a:ext uri="{FF2B5EF4-FFF2-40B4-BE49-F238E27FC236}">
                <a16:creationId xmlns:a16="http://schemas.microsoft.com/office/drawing/2014/main" id="{55E3C01A-7761-9614-1720-DE801ECB9216}"/>
              </a:ext>
            </a:extLst>
          </p:cNvPr>
          <p:cNvPicPr>
            <a:picLocks noChangeAspect="1"/>
          </p:cNvPicPr>
          <p:nvPr/>
        </p:nvPicPr>
        <p:blipFill rotWithShape="1">
          <a:blip r:embed="rId5"/>
          <a:srcRect r="56363" b="8152"/>
          <a:stretch/>
        </p:blipFill>
        <p:spPr>
          <a:xfrm>
            <a:off x="4247667" y="960412"/>
            <a:ext cx="1048175" cy="823132"/>
          </a:xfrm>
          <a:prstGeom prst="rect">
            <a:avLst/>
          </a:prstGeom>
        </p:spPr>
      </p:pic>
      <p:pic>
        <p:nvPicPr>
          <p:cNvPr id="26" name="図 25">
            <a:extLst>
              <a:ext uri="{FF2B5EF4-FFF2-40B4-BE49-F238E27FC236}">
                <a16:creationId xmlns:a16="http://schemas.microsoft.com/office/drawing/2014/main" id="{867572D8-29E6-0725-02B8-4A612CEC7F0F}"/>
              </a:ext>
            </a:extLst>
          </p:cNvPr>
          <p:cNvPicPr>
            <a:picLocks noChangeAspect="1"/>
          </p:cNvPicPr>
          <p:nvPr/>
        </p:nvPicPr>
        <p:blipFill rotWithShape="1">
          <a:blip r:embed="rId5"/>
          <a:srcRect l="46916" t="10462"/>
          <a:stretch/>
        </p:blipFill>
        <p:spPr>
          <a:xfrm>
            <a:off x="1926585" y="1052972"/>
            <a:ext cx="1275104" cy="802436"/>
          </a:xfrm>
          <a:prstGeom prst="rect">
            <a:avLst/>
          </a:prstGeom>
        </p:spPr>
      </p:pic>
      <p:sp>
        <p:nvSpPr>
          <p:cNvPr id="28" name="四角形: 角を丸くする 27">
            <a:extLst>
              <a:ext uri="{FF2B5EF4-FFF2-40B4-BE49-F238E27FC236}">
                <a16:creationId xmlns:a16="http://schemas.microsoft.com/office/drawing/2014/main" id="{73AE2EF9-A297-BD0A-24A0-931B9FC496FB}"/>
              </a:ext>
            </a:extLst>
          </p:cNvPr>
          <p:cNvSpPr/>
          <p:nvPr/>
        </p:nvSpPr>
        <p:spPr>
          <a:xfrm>
            <a:off x="3478867" y="1472846"/>
            <a:ext cx="333996" cy="618256"/>
          </a:xfrm>
          <a:prstGeom prst="roundRect">
            <a:avLst>
              <a:gd name="adj" fmla="val 2347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洗浄</a:t>
            </a:r>
          </a:p>
        </p:txBody>
      </p:sp>
      <p:pic>
        <p:nvPicPr>
          <p:cNvPr id="30" name="図 29">
            <a:extLst>
              <a:ext uri="{FF2B5EF4-FFF2-40B4-BE49-F238E27FC236}">
                <a16:creationId xmlns:a16="http://schemas.microsoft.com/office/drawing/2014/main" id="{E3D76CAC-AB4F-184B-F5CF-F22CC3C5851D}"/>
              </a:ext>
            </a:extLst>
          </p:cNvPr>
          <p:cNvPicPr>
            <a:picLocks noChangeAspect="1"/>
          </p:cNvPicPr>
          <p:nvPr/>
        </p:nvPicPr>
        <p:blipFill rotWithShape="1">
          <a:blip r:embed="rId4"/>
          <a:srcRect l="63233" t="-33270" b="-1"/>
          <a:stretch/>
        </p:blipFill>
        <p:spPr>
          <a:xfrm>
            <a:off x="5903838" y="1185192"/>
            <a:ext cx="2653154" cy="952790"/>
          </a:xfrm>
          <a:prstGeom prst="rect">
            <a:avLst/>
          </a:prstGeom>
        </p:spPr>
      </p:pic>
    </p:spTree>
    <p:extLst>
      <p:ext uri="{BB962C8B-B14F-4D97-AF65-F5344CB8AC3E}">
        <p14:creationId xmlns:p14="http://schemas.microsoft.com/office/powerpoint/2010/main" val="203886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0" grpId="0" animBg="1"/>
      <p:bldP spid="13" grpId="0" animBg="1"/>
      <p:bldP spid="16" grpId="0" animBg="1"/>
      <p:bldP spid="17" grpId="0" animBg="1"/>
      <p:bldP spid="19" grpId="0" animBg="1"/>
      <p:bldP spid="6" grpId="0" animBg="1"/>
      <p:bldP spid="7" grpId="0" animBg="1"/>
      <p:bldP spid="8" grpId="0"/>
      <p:bldP spid="9" grpId="0"/>
      <p:bldP spid="12" grpId="0"/>
      <p:bldP spid="20" grpId="0" animBg="1"/>
      <p:bldP spid="21" grpId="0" animBg="1"/>
      <p:bldGraphic spid="22" grpId="0">
        <p:bldAsOne/>
      </p:bldGraphic>
      <p:bldP spid="23"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8004F5E3-28E9-FD2A-4AB9-11B71DE5A74F}"/>
              </a:ext>
            </a:extLst>
          </p:cNvPr>
          <p:cNvSpPr/>
          <p:nvPr/>
        </p:nvSpPr>
        <p:spPr>
          <a:xfrm>
            <a:off x="74604" y="2702796"/>
            <a:ext cx="5302491" cy="4029739"/>
          </a:xfrm>
          <a:prstGeom prst="roundRect">
            <a:avLst>
              <a:gd name="adj" fmla="val 3623"/>
            </a:avLst>
          </a:prstGeom>
          <a:no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2F1CB723-F5FC-FDF6-F6A1-F1B349236A19}"/>
              </a:ext>
            </a:extLst>
          </p:cNvPr>
          <p:cNvSpPr>
            <a:spLocks noGrp="1"/>
          </p:cNvSpPr>
          <p:nvPr>
            <p:ph type="title"/>
          </p:nvPr>
        </p:nvSpPr>
        <p:spPr/>
        <p:txBody>
          <a:bodyPr/>
          <a:lstStyle/>
          <a:p>
            <a:r>
              <a:rPr kumimoji="1" lang="ja-JP" altLang="en-US" dirty="0"/>
              <a:t>研究背景</a:t>
            </a:r>
          </a:p>
        </p:txBody>
      </p:sp>
      <p:sp>
        <p:nvSpPr>
          <p:cNvPr id="3" name="コンテンツ プレースホルダー 2">
            <a:extLst>
              <a:ext uri="{FF2B5EF4-FFF2-40B4-BE49-F238E27FC236}">
                <a16:creationId xmlns:a16="http://schemas.microsoft.com/office/drawing/2014/main" id="{48ED6ADF-0AAA-1EB3-B553-F3D05790F995}"/>
              </a:ext>
            </a:extLst>
          </p:cNvPr>
          <p:cNvSpPr>
            <a:spLocks noGrp="1"/>
          </p:cNvSpPr>
          <p:nvPr>
            <p:ph idx="1"/>
          </p:nvPr>
        </p:nvSpPr>
        <p:spPr>
          <a:xfrm>
            <a:off x="0" y="873102"/>
            <a:ext cx="4710223" cy="1676630"/>
          </a:xfrm>
        </p:spPr>
        <p:txBody>
          <a:bodyPr anchor="t">
            <a:normAutofit/>
          </a:bodyPr>
          <a:lstStyle/>
          <a:p>
            <a:pPr marL="0" indent="0">
              <a:buNone/>
            </a:pPr>
            <a:r>
              <a:rPr kumimoji="1" lang="ja-JP" altLang="en-US" sz="3000" dirty="0">
                <a:solidFill>
                  <a:schemeClr val="tx1">
                    <a:lumMod val="85000"/>
                    <a:lumOff val="15000"/>
                  </a:schemeClr>
                </a:solidFill>
              </a:rPr>
              <a:t>バイオパニング</a:t>
            </a:r>
            <a:endParaRPr kumimoji="1" lang="en-US" altLang="ja-JP" sz="3000" dirty="0">
              <a:solidFill>
                <a:schemeClr val="tx1">
                  <a:lumMod val="85000"/>
                  <a:lumOff val="15000"/>
                </a:schemeClr>
              </a:solidFill>
            </a:endParaRPr>
          </a:p>
          <a:p>
            <a:pPr marL="0" indent="0">
              <a:buNone/>
            </a:pPr>
            <a:r>
              <a:rPr kumimoji="1" lang="ja-JP" altLang="en-US" sz="2400" dirty="0">
                <a:solidFill>
                  <a:schemeClr val="tx1">
                    <a:lumMod val="85000"/>
                    <a:lumOff val="15000"/>
                  </a:schemeClr>
                </a:solidFill>
              </a:rPr>
              <a:t>抗体ファージライブラリから抗原に特異的な抗体をスクリーニングする方法。</a:t>
            </a:r>
            <a:endParaRPr kumimoji="1" lang="en-US" altLang="ja-JP" sz="2400" dirty="0">
              <a:solidFill>
                <a:schemeClr val="tx1">
                  <a:lumMod val="85000"/>
                  <a:lumOff val="15000"/>
                </a:schemeClr>
              </a:solidFill>
            </a:endParaRPr>
          </a:p>
        </p:txBody>
      </p:sp>
      <p:pic>
        <p:nvPicPr>
          <p:cNvPr id="88" name="図 87">
            <a:extLst>
              <a:ext uri="{FF2B5EF4-FFF2-40B4-BE49-F238E27FC236}">
                <a16:creationId xmlns:a16="http://schemas.microsoft.com/office/drawing/2014/main" id="{4DC50041-D4AC-83AA-E5C2-D4FDCA43F882}"/>
              </a:ext>
            </a:extLst>
          </p:cNvPr>
          <p:cNvPicPr>
            <a:picLocks noChangeAspect="1"/>
          </p:cNvPicPr>
          <p:nvPr/>
        </p:nvPicPr>
        <p:blipFill>
          <a:blip r:embed="rId3"/>
          <a:stretch>
            <a:fillRect/>
          </a:stretch>
        </p:blipFill>
        <p:spPr>
          <a:xfrm>
            <a:off x="156935" y="4741456"/>
            <a:ext cx="1457860" cy="1440000"/>
          </a:xfrm>
          <a:prstGeom prst="rect">
            <a:avLst/>
          </a:prstGeom>
        </p:spPr>
      </p:pic>
      <p:sp>
        <p:nvSpPr>
          <p:cNvPr id="89" name="テキスト ボックス 88">
            <a:extLst>
              <a:ext uri="{FF2B5EF4-FFF2-40B4-BE49-F238E27FC236}">
                <a16:creationId xmlns:a16="http://schemas.microsoft.com/office/drawing/2014/main" id="{47FEA21B-F091-58C3-6E48-8B234BA8ACC3}"/>
              </a:ext>
            </a:extLst>
          </p:cNvPr>
          <p:cNvSpPr txBox="1"/>
          <p:nvPr/>
        </p:nvSpPr>
        <p:spPr>
          <a:xfrm>
            <a:off x="380355" y="3332518"/>
            <a:ext cx="4872132" cy="1292662"/>
          </a:xfrm>
          <a:prstGeom prst="rect">
            <a:avLst/>
          </a:prstGeom>
          <a:noFill/>
        </p:spPr>
        <p:txBody>
          <a:bodyPr wrap="square" rtlCol="0" anchor="ctr">
            <a:spAutoFit/>
          </a:bodyPr>
          <a:lstStyle/>
          <a:p>
            <a:r>
              <a:rPr kumimoji="1" lang="ja-JP" altLang="en-US" sz="2000" dirty="0">
                <a:solidFill>
                  <a:schemeClr val="tx1">
                    <a:lumMod val="85000"/>
                    <a:lumOff val="15000"/>
                  </a:schemeClr>
                </a:solidFill>
                <a:latin typeface="ＭＳ Ｐゴシック" panose="020B0600070205080204" pitchFamily="50" charset="-128"/>
                <a:ea typeface="ＭＳ Ｐゴシック" panose="020B0600070205080204" pitchFamily="50" charset="-128"/>
              </a:rPr>
              <a:t>脂質二分子膜の自発的な膜形成によって</a:t>
            </a:r>
            <a:endParaRPr kumimoji="1" lang="en-US" altLang="ja-JP" sz="2000" dirty="0">
              <a:solidFill>
                <a:schemeClr val="tx1">
                  <a:lumMod val="85000"/>
                  <a:lumOff val="15000"/>
                </a:schemeClr>
              </a:solidFill>
              <a:latin typeface="ＭＳ Ｐゴシック" panose="020B0600070205080204" pitchFamily="50" charset="-128"/>
              <a:ea typeface="ＭＳ Ｐゴシック" panose="020B0600070205080204" pitchFamily="50" charset="-128"/>
            </a:endParaRPr>
          </a:p>
          <a:p>
            <a:r>
              <a:rPr kumimoji="1" lang="ja-JP" altLang="en-US" sz="2000" dirty="0">
                <a:solidFill>
                  <a:schemeClr val="tx1">
                    <a:lumMod val="85000"/>
                    <a:lumOff val="15000"/>
                  </a:schemeClr>
                </a:solidFill>
                <a:latin typeface="ＭＳ Ｐゴシック" panose="020B0600070205080204" pitchFamily="50" charset="-128"/>
                <a:ea typeface="ＭＳ Ｐゴシック" panose="020B0600070205080204" pitchFamily="50" charset="-128"/>
              </a:rPr>
              <a:t>生じる微粒子。</a:t>
            </a:r>
            <a:endParaRPr kumimoji="1" lang="en-US" altLang="ja-JP" sz="2000" dirty="0">
              <a:solidFill>
                <a:schemeClr val="tx1">
                  <a:lumMod val="85000"/>
                  <a:lumOff val="15000"/>
                </a:schemeClr>
              </a:solidFill>
              <a:latin typeface="ＭＳ Ｐゴシック" panose="020B0600070205080204" pitchFamily="50" charset="-128"/>
              <a:ea typeface="ＭＳ Ｐゴシック" panose="020B0600070205080204" pitchFamily="50" charset="-128"/>
            </a:endParaRPr>
          </a:p>
          <a:p>
            <a:r>
              <a:rPr kumimoji="1" lang="ja-JP" altLang="en-US" sz="2000" dirty="0">
                <a:solidFill>
                  <a:schemeClr val="tx1">
                    <a:lumMod val="85000"/>
                    <a:lumOff val="15000"/>
                  </a:schemeClr>
                </a:solidFill>
                <a:latin typeface="ＭＳ Ｐゴシック" panose="020B0600070205080204" pitchFamily="50" charset="-128"/>
                <a:ea typeface="ＭＳ Ｐゴシック" panose="020B0600070205080204" pitchFamily="50" charset="-128"/>
              </a:rPr>
              <a:t>ホスファチジルコリンを主成分とする。</a:t>
            </a:r>
            <a:endParaRPr kumimoji="1" lang="en-US" altLang="ja-JP" sz="2000" dirty="0">
              <a:solidFill>
                <a:schemeClr val="tx1">
                  <a:lumMod val="85000"/>
                  <a:lumOff val="15000"/>
                </a:schemeClr>
              </a:solidFill>
              <a:latin typeface="ＭＳ Ｐゴシック" panose="020B0600070205080204" pitchFamily="50" charset="-128"/>
              <a:ea typeface="ＭＳ Ｐゴシック" panose="020B0600070205080204" pitchFamily="50" charset="-128"/>
            </a:endParaRPr>
          </a:p>
          <a:p>
            <a:endParaRPr kumimoji="1" lang="ja-JP" altLang="en-US" dirty="0">
              <a:solidFill>
                <a:schemeClr val="tx1">
                  <a:lumMod val="85000"/>
                  <a:lumOff val="15000"/>
                </a:schemeClr>
              </a:solidFill>
            </a:endParaRPr>
          </a:p>
        </p:txBody>
      </p:sp>
      <p:sp>
        <p:nvSpPr>
          <p:cNvPr id="106" name="コンテンツ プレースホルダー 2">
            <a:extLst>
              <a:ext uri="{FF2B5EF4-FFF2-40B4-BE49-F238E27FC236}">
                <a16:creationId xmlns:a16="http://schemas.microsoft.com/office/drawing/2014/main" id="{F11E6921-D3B9-AD47-63C9-B8DE8E466282}"/>
              </a:ext>
            </a:extLst>
          </p:cNvPr>
          <p:cNvSpPr txBox="1">
            <a:spLocks/>
          </p:cNvSpPr>
          <p:nvPr/>
        </p:nvSpPr>
        <p:spPr>
          <a:xfrm>
            <a:off x="1697126" y="4733235"/>
            <a:ext cx="3591804" cy="1418886"/>
          </a:xfrm>
          <a:prstGeom prst="rect">
            <a:avLst/>
          </a:prstGeom>
          <a:solidFill>
            <a:srgbClr val="FFCCCC"/>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800" dirty="0">
                <a:solidFill>
                  <a:schemeClr val="tx1">
                    <a:lumMod val="85000"/>
                    <a:lumOff val="15000"/>
                  </a:schemeClr>
                </a:solidFill>
              </a:rPr>
              <a:t>遠心分離で回収可能</a:t>
            </a:r>
            <a:endParaRPr lang="en-US" altLang="ja-JP" sz="1800" dirty="0">
              <a:solidFill>
                <a:schemeClr val="tx1">
                  <a:lumMod val="85000"/>
                  <a:lumOff val="15000"/>
                </a:schemeClr>
              </a:solidFill>
            </a:endParaRPr>
          </a:p>
          <a:p>
            <a:r>
              <a:rPr lang="ja-JP" altLang="en-US" sz="1800" dirty="0">
                <a:solidFill>
                  <a:schemeClr val="tx1">
                    <a:lumMod val="85000"/>
                    <a:lumOff val="15000"/>
                  </a:schemeClr>
                </a:solidFill>
              </a:rPr>
              <a:t>ファージの非特異吸着が少ない</a:t>
            </a:r>
            <a:endParaRPr lang="en-US" altLang="ja-JP" sz="1800" dirty="0">
              <a:solidFill>
                <a:schemeClr val="tx1">
                  <a:lumMod val="85000"/>
                  <a:lumOff val="15000"/>
                </a:schemeClr>
              </a:solidFill>
            </a:endParaRPr>
          </a:p>
          <a:p>
            <a:r>
              <a:rPr lang="ja-JP" altLang="en-US" sz="1800" dirty="0">
                <a:solidFill>
                  <a:schemeClr val="tx1">
                    <a:lumMod val="85000"/>
                    <a:lumOff val="15000"/>
                  </a:schemeClr>
                </a:solidFill>
              </a:rPr>
              <a:t>反応に関わる比表面積が大きい</a:t>
            </a:r>
          </a:p>
        </p:txBody>
      </p:sp>
      <p:sp>
        <p:nvSpPr>
          <p:cNvPr id="9" name="四角形: 角を丸くする 8">
            <a:extLst>
              <a:ext uri="{FF2B5EF4-FFF2-40B4-BE49-F238E27FC236}">
                <a16:creationId xmlns:a16="http://schemas.microsoft.com/office/drawing/2014/main" id="{3E825ABF-F77A-2E05-AA1A-6AC3486B0DB8}"/>
              </a:ext>
            </a:extLst>
          </p:cNvPr>
          <p:cNvSpPr/>
          <p:nvPr/>
        </p:nvSpPr>
        <p:spPr>
          <a:xfrm>
            <a:off x="7177921" y="1203405"/>
            <a:ext cx="1749600" cy="1116461"/>
          </a:xfrm>
          <a:prstGeom prst="roundRect">
            <a:avLst/>
          </a:prstGeom>
          <a:noFill/>
          <a:ln>
            <a:solidFill>
              <a:schemeClr val="accent5">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endParaRPr>
          </a:p>
        </p:txBody>
      </p:sp>
      <p:grpSp>
        <p:nvGrpSpPr>
          <p:cNvPr id="10" name="グループ化 9">
            <a:extLst>
              <a:ext uri="{FF2B5EF4-FFF2-40B4-BE49-F238E27FC236}">
                <a16:creationId xmlns:a16="http://schemas.microsoft.com/office/drawing/2014/main" id="{7D401F14-5FFC-2BF8-E858-18F1A3017240}"/>
              </a:ext>
            </a:extLst>
          </p:cNvPr>
          <p:cNvGrpSpPr/>
          <p:nvPr/>
        </p:nvGrpSpPr>
        <p:grpSpPr>
          <a:xfrm>
            <a:off x="5429241" y="1841501"/>
            <a:ext cx="579947" cy="308362"/>
            <a:chOff x="2351380" y="2459116"/>
            <a:chExt cx="701111" cy="367971"/>
          </a:xfrm>
        </p:grpSpPr>
        <p:grpSp>
          <p:nvGrpSpPr>
            <p:cNvPr id="11" name="グループ化 10">
              <a:extLst>
                <a:ext uri="{FF2B5EF4-FFF2-40B4-BE49-F238E27FC236}">
                  <a16:creationId xmlns:a16="http://schemas.microsoft.com/office/drawing/2014/main" id="{D4FD0A67-C256-7F33-1D94-21CA3B4FDEE7}"/>
                </a:ext>
              </a:extLst>
            </p:cNvPr>
            <p:cNvGrpSpPr/>
            <p:nvPr/>
          </p:nvGrpSpPr>
          <p:grpSpPr>
            <a:xfrm>
              <a:off x="2351825" y="2459116"/>
              <a:ext cx="539111" cy="70880"/>
              <a:chOff x="1881373" y="3083446"/>
              <a:chExt cx="539111" cy="70880"/>
            </a:xfrm>
          </p:grpSpPr>
          <p:cxnSp>
            <p:nvCxnSpPr>
              <p:cNvPr id="22" name="直線コネクタ 21">
                <a:extLst>
                  <a:ext uri="{FF2B5EF4-FFF2-40B4-BE49-F238E27FC236}">
                    <a16:creationId xmlns:a16="http://schemas.microsoft.com/office/drawing/2014/main" id="{E823F866-6BFE-DBB2-E244-C1394962E7D2}"/>
                  </a:ext>
                </a:extLst>
              </p:cNvPr>
              <p:cNvCxnSpPr>
                <a:cxnSpLocks/>
              </p:cNvCxnSpPr>
              <p:nvPr/>
            </p:nvCxnSpPr>
            <p:spPr>
              <a:xfrm>
                <a:off x="2204484" y="3115340"/>
                <a:ext cx="108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23" name="グループ化 22">
                <a:extLst>
                  <a:ext uri="{FF2B5EF4-FFF2-40B4-BE49-F238E27FC236}">
                    <a16:creationId xmlns:a16="http://schemas.microsoft.com/office/drawing/2014/main" id="{644FFBAE-9523-0B13-9121-167C82370B3C}"/>
                  </a:ext>
                </a:extLst>
              </p:cNvPr>
              <p:cNvGrpSpPr/>
              <p:nvPr/>
            </p:nvGrpSpPr>
            <p:grpSpPr>
              <a:xfrm>
                <a:off x="1881373" y="3083446"/>
                <a:ext cx="539111" cy="70880"/>
                <a:chOff x="1881373" y="3083446"/>
                <a:chExt cx="539111" cy="70880"/>
              </a:xfrm>
            </p:grpSpPr>
            <p:sp>
              <p:nvSpPr>
                <p:cNvPr id="24" name="四角形: 角を丸くする 23">
                  <a:extLst>
                    <a:ext uri="{FF2B5EF4-FFF2-40B4-BE49-F238E27FC236}">
                      <a16:creationId xmlns:a16="http://schemas.microsoft.com/office/drawing/2014/main" id="{23634FC6-6BBC-E6F1-8641-B448D0D1C7B5}"/>
                    </a:ext>
                  </a:extLst>
                </p:cNvPr>
                <p:cNvSpPr/>
                <p:nvPr/>
              </p:nvSpPr>
              <p:spPr>
                <a:xfrm>
                  <a:off x="1881373" y="3090530"/>
                  <a:ext cx="323111" cy="63796"/>
                </a:xfrm>
                <a:prstGeom prst="round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endParaRPr>
                </a:p>
              </p:txBody>
            </p:sp>
            <p:sp>
              <p:nvSpPr>
                <p:cNvPr id="25" name="楕円 24">
                  <a:extLst>
                    <a:ext uri="{FF2B5EF4-FFF2-40B4-BE49-F238E27FC236}">
                      <a16:creationId xmlns:a16="http://schemas.microsoft.com/office/drawing/2014/main" id="{87D59477-48F2-341A-6E71-7B2B2DC9D275}"/>
                    </a:ext>
                  </a:extLst>
                </p:cNvPr>
                <p:cNvSpPr/>
                <p:nvPr/>
              </p:nvSpPr>
              <p:spPr>
                <a:xfrm>
                  <a:off x="2312484" y="3083446"/>
                  <a:ext cx="108000" cy="63787"/>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endParaRPr>
                </a:p>
              </p:txBody>
            </p:sp>
          </p:grpSp>
        </p:grpSp>
        <p:grpSp>
          <p:nvGrpSpPr>
            <p:cNvPr id="12" name="グループ化 11">
              <a:extLst>
                <a:ext uri="{FF2B5EF4-FFF2-40B4-BE49-F238E27FC236}">
                  <a16:creationId xmlns:a16="http://schemas.microsoft.com/office/drawing/2014/main" id="{77290269-669D-F45B-6B53-1C6BF692245F}"/>
                </a:ext>
              </a:extLst>
            </p:cNvPr>
            <p:cNvGrpSpPr/>
            <p:nvPr/>
          </p:nvGrpSpPr>
          <p:grpSpPr>
            <a:xfrm>
              <a:off x="2513380" y="2620067"/>
              <a:ext cx="539111" cy="70880"/>
              <a:chOff x="1881373" y="3083446"/>
              <a:chExt cx="539111" cy="70880"/>
            </a:xfrm>
          </p:grpSpPr>
          <p:cxnSp>
            <p:nvCxnSpPr>
              <p:cNvPr id="18" name="直線コネクタ 17">
                <a:extLst>
                  <a:ext uri="{FF2B5EF4-FFF2-40B4-BE49-F238E27FC236}">
                    <a16:creationId xmlns:a16="http://schemas.microsoft.com/office/drawing/2014/main" id="{E933860B-7530-508A-1D7D-A0CE051360CB}"/>
                  </a:ext>
                </a:extLst>
              </p:cNvPr>
              <p:cNvCxnSpPr>
                <a:cxnSpLocks/>
              </p:cNvCxnSpPr>
              <p:nvPr/>
            </p:nvCxnSpPr>
            <p:spPr>
              <a:xfrm>
                <a:off x="2204484" y="3115340"/>
                <a:ext cx="108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9" name="グループ化 18">
                <a:extLst>
                  <a:ext uri="{FF2B5EF4-FFF2-40B4-BE49-F238E27FC236}">
                    <a16:creationId xmlns:a16="http://schemas.microsoft.com/office/drawing/2014/main" id="{4B3AD457-1840-0919-E397-97B0A8DBC204}"/>
                  </a:ext>
                </a:extLst>
              </p:cNvPr>
              <p:cNvGrpSpPr/>
              <p:nvPr/>
            </p:nvGrpSpPr>
            <p:grpSpPr>
              <a:xfrm>
                <a:off x="1881373" y="3083446"/>
                <a:ext cx="539111" cy="70880"/>
                <a:chOff x="1881373" y="3083446"/>
                <a:chExt cx="539111" cy="70880"/>
              </a:xfrm>
            </p:grpSpPr>
            <p:sp>
              <p:nvSpPr>
                <p:cNvPr id="20" name="四角形: 角を丸くする 19">
                  <a:extLst>
                    <a:ext uri="{FF2B5EF4-FFF2-40B4-BE49-F238E27FC236}">
                      <a16:creationId xmlns:a16="http://schemas.microsoft.com/office/drawing/2014/main" id="{CA6C2325-9630-5A73-8EB6-729D65D43812}"/>
                    </a:ext>
                  </a:extLst>
                </p:cNvPr>
                <p:cNvSpPr/>
                <p:nvPr/>
              </p:nvSpPr>
              <p:spPr>
                <a:xfrm>
                  <a:off x="1881373" y="3090530"/>
                  <a:ext cx="323111" cy="63796"/>
                </a:xfrm>
                <a:prstGeom prst="round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endParaRPr>
                </a:p>
              </p:txBody>
            </p:sp>
            <p:sp>
              <p:nvSpPr>
                <p:cNvPr id="21" name="楕円 20">
                  <a:extLst>
                    <a:ext uri="{FF2B5EF4-FFF2-40B4-BE49-F238E27FC236}">
                      <a16:creationId xmlns:a16="http://schemas.microsoft.com/office/drawing/2014/main" id="{AC4E731F-DF98-A9A8-44CB-FC4C39D6C769}"/>
                    </a:ext>
                  </a:extLst>
                </p:cNvPr>
                <p:cNvSpPr/>
                <p:nvPr/>
              </p:nvSpPr>
              <p:spPr>
                <a:xfrm>
                  <a:off x="2312484" y="3083446"/>
                  <a:ext cx="108000" cy="6378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endParaRPr>
                </a:p>
              </p:txBody>
            </p:sp>
          </p:grpSp>
        </p:grpSp>
        <p:grpSp>
          <p:nvGrpSpPr>
            <p:cNvPr id="13" name="グループ化 12">
              <a:extLst>
                <a:ext uri="{FF2B5EF4-FFF2-40B4-BE49-F238E27FC236}">
                  <a16:creationId xmlns:a16="http://schemas.microsoft.com/office/drawing/2014/main" id="{6A48188E-A622-A9DC-C5FC-A9D6AF4370EF}"/>
                </a:ext>
              </a:extLst>
            </p:cNvPr>
            <p:cNvGrpSpPr/>
            <p:nvPr/>
          </p:nvGrpSpPr>
          <p:grpSpPr>
            <a:xfrm>
              <a:off x="2351380" y="2756207"/>
              <a:ext cx="539111" cy="70880"/>
              <a:chOff x="1881373" y="3083446"/>
              <a:chExt cx="539111" cy="70880"/>
            </a:xfrm>
          </p:grpSpPr>
          <p:cxnSp>
            <p:nvCxnSpPr>
              <p:cNvPr id="14" name="直線コネクタ 13">
                <a:extLst>
                  <a:ext uri="{FF2B5EF4-FFF2-40B4-BE49-F238E27FC236}">
                    <a16:creationId xmlns:a16="http://schemas.microsoft.com/office/drawing/2014/main" id="{DDEE79A3-2A9B-24F2-D921-77AB6D2F3A58}"/>
                  </a:ext>
                </a:extLst>
              </p:cNvPr>
              <p:cNvCxnSpPr>
                <a:cxnSpLocks/>
              </p:cNvCxnSpPr>
              <p:nvPr/>
            </p:nvCxnSpPr>
            <p:spPr>
              <a:xfrm>
                <a:off x="2204484" y="3115340"/>
                <a:ext cx="108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5" name="グループ化 14">
                <a:extLst>
                  <a:ext uri="{FF2B5EF4-FFF2-40B4-BE49-F238E27FC236}">
                    <a16:creationId xmlns:a16="http://schemas.microsoft.com/office/drawing/2014/main" id="{5978CFC0-0C18-02BE-F2F7-EDD651EACCC4}"/>
                  </a:ext>
                </a:extLst>
              </p:cNvPr>
              <p:cNvGrpSpPr/>
              <p:nvPr/>
            </p:nvGrpSpPr>
            <p:grpSpPr>
              <a:xfrm>
                <a:off x="1881373" y="3083446"/>
                <a:ext cx="539111" cy="70880"/>
                <a:chOff x="1881373" y="3083446"/>
                <a:chExt cx="539111" cy="70880"/>
              </a:xfrm>
            </p:grpSpPr>
            <p:sp>
              <p:nvSpPr>
                <p:cNvPr id="16" name="四角形: 角を丸くする 15">
                  <a:extLst>
                    <a:ext uri="{FF2B5EF4-FFF2-40B4-BE49-F238E27FC236}">
                      <a16:creationId xmlns:a16="http://schemas.microsoft.com/office/drawing/2014/main" id="{A40ACDA5-70C7-65C3-006A-6571DFBC9C1F}"/>
                    </a:ext>
                  </a:extLst>
                </p:cNvPr>
                <p:cNvSpPr/>
                <p:nvPr/>
              </p:nvSpPr>
              <p:spPr>
                <a:xfrm>
                  <a:off x="1881373" y="3090530"/>
                  <a:ext cx="323111" cy="63796"/>
                </a:xfrm>
                <a:prstGeom prst="round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endParaRPr>
                </a:p>
              </p:txBody>
            </p:sp>
            <p:sp>
              <p:nvSpPr>
                <p:cNvPr id="17" name="楕円 16">
                  <a:extLst>
                    <a:ext uri="{FF2B5EF4-FFF2-40B4-BE49-F238E27FC236}">
                      <a16:creationId xmlns:a16="http://schemas.microsoft.com/office/drawing/2014/main" id="{B46E5433-5D93-7948-5C9D-03677F109FA1}"/>
                    </a:ext>
                  </a:extLst>
                </p:cNvPr>
                <p:cNvSpPr/>
                <p:nvPr/>
              </p:nvSpPr>
              <p:spPr>
                <a:xfrm>
                  <a:off x="2312484" y="3083446"/>
                  <a:ext cx="108000" cy="6378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endParaRPr>
                </a:p>
              </p:txBody>
            </p:sp>
          </p:grpSp>
        </p:grpSp>
      </p:grpSp>
      <p:grpSp>
        <p:nvGrpSpPr>
          <p:cNvPr id="26" name="グループ化 25">
            <a:extLst>
              <a:ext uri="{FF2B5EF4-FFF2-40B4-BE49-F238E27FC236}">
                <a16:creationId xmlns:a16="http://schemas.microsoft.com/office/drawing/2014/main" id="{86507CE5-1795-342D-5A3C-CB7E16A85B54}"/>
              </a:ext>
            </a:extLst>
          </p:cNvPr>
          <p:cNvGrpSpPr/>
          <p:nvPr/>
        </p:nvGrpSpPr>
        <p:grpSpPr>
          <a:xfrm>
            <a:off x="7620689" y="1464544"/>
            <a:ext cx="1074594" cy="807367"/>
            <a:chOff x="8707910" y="1935400"/>
            <a:chExt cx="1319476" cy="1048933"/>
          </a:xfrm>
        </p:grpSpPr>
        <p:pic>
          <p:nvPicPr>
            <p:cNvPr id="27" name="図 26">
              <a:extLst>
                <a:ext uri="{FF2B5EF4-FFF2-40B4-BE49-F238E27FC236}">
                  <a16:creationId xmlns:a16="http://schemas.microsoft.com/office/drawing/2014/main" id="{E41F1032-9EC2-45E1-F366-C0C75C87D670}"/>
                </a:ext>
              </a:extLst>
            </p:cNvPr>
            <p:cNvPicPr>
              <a:picLocks noChangeAspect="1"/>
            </p:cNvPicPr>
            <p:nvPr/>
          </p:nvPicPr>
          <p:blipFill>
            <a:blip r:embed="rId4"/>
            <a:stretch>
              <a:fillRect/>
            </a:stretch>
          </p:blipFill>
          <p:spPr>
            <a:xfrm>
              <a:off x="8947950" y="2464292"/>
              <a:ext cx="524234" cy="520041"/>
            </a:xfrm>
            <a:prstGeom prst="rect">
              <a:avLst/>
            </a:prstGeom>
          </p:spPr>
        </p:pic>
        <p:sp>
          <p:nvSpPr>
            <p:cNvPr id="28" name="部分円 27">
              <a:extLst>
                <a:ext uri="{FF2B5EF4-FFF2-40B4-BE49-F238E27FC236}">
                  <a16:creationId xmlns:a16="http://schemas.microsoft.com/office/drawing/2014/main" id="{19AA0296-F1EE-EDF5-1EF8-1296E8673DAB}"/>
                </a:ext>
              </a:extLst>
            </p:cNvPr>
            <p:cNvSpPr/>
            <p:nvPr/>
          </p:nvSpPr>
          <p:spPr>
            <a:xfrm rot="20864803">
              <a:off x="9292115" y="2397554"/>
              <a:ext cx="108000" cy="108000"/>
            </a:xfrm>
            <a:prstGeom prst="pi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29" name="部分円 28">
              <a:extLst>
                <a:ext uri="{FF2B5EF4-FFF2-40B4-BE49-F238E27FC236}">
                  <a16:creationId xmlns:a16="http://schemas.microsoft.com/office/drawing/2014/main" id="{4581E60F-4649-0382-39D5-C1388030A8FE}"/>
                </a:ext>
              </a:extLst>
            </p:cNvPr>
            <p:cNvSpPr/>
            <p:nvPr/>
          </p:nvSpPr>
          <p:spPr>
            <a:xfrm rot="4003789">
              <a:off x="9438125" y="2768292"/>
              <a:ext cx="108000" cy="108000"/>
            </a:xfrm>
            <a:prstGeom prst="pi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grpSp>
          <p:nvGrpSpPr>
            <p:cNvPr id="30" name="グループ化 29">
              <a:extLst>
                <a:ext uri="{FF2B5EF4-FFF2-40B4-BE49-F238E27FC236}">
                  <a16:creationId xmlns:a16="http://schemas.microsoft.com/office/drawing/2014/main" id="{786A811C-83C9-6BD5-12E1-59895E8F2434}"/>
                </a:ext>
              </a:extLst>
            </p:cNvPr>
            <p:cNvGrpSpPr/>
            <p:nvPr/>
          </p:nvGrpSpPr>
          <p:grpSpPr>
            <a:xfrm rot="7097268">
              <a:off x="9202628" y="2169516"/>
              <a:ext cx="539111" cy="70880"/>
              <a:chOff x="1881373" y="3083446"/>
              <a:chExt cx="539111" cy="70880"/>
            </a:xfrm>
          </p:grpSpPr>
          <p:cxnSp>
            <p:nvCxnSpPr>
              <p:cNvPr id="41" name="直線コネクタ 40">
                <a:extLst>
                  <a:ext uri="{FF2B5EF4-FFF2-40B4-BE49-F238E27FC236}">
                    <a16:creationId xmlns:a16="http://schemas.microsoft.com/office/drawing/2014/main" id="{A29E8C77-A864-36BC-161F-A50ECC524FD1}"/>
                  </a:ext>
                </a:extLst>
              </p:cNvPr>
              <p:cNvCxnSpPr>
                <a:cxnSpLocks/>
              </p:cNvCxnSpPr>
              <p:nvPr/>
            </p:nvCxnSpPr>
            <p:spPr>
              <a:xfrm>
                <a:off x="2204484" y="3115340"/>
                <a:ext cx="108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42" name="グループ化 41">
                <a:extLst>
                  <a:ext uri="{FF2B5EF4-FFF2-40B4-BE49-F238E27FC236}">
                    <a16:creationId xmlns:a16="http://schemas.microsoft.com/office/drawing/2014/main" id="{391BE21E-9011-1413-858B-77D37DA43C36}"/>
                  </a:ext>
                </a:extLst>
              </p:cNvPr>
              <p:cNvGrpSpPr/>
              <p:nvPr/>
            </p:nvGrpSpPr>
            <p:grpSpPr>
              <a:xfrm>
                <a:off x="1881373" y="3083446"/>
                <a:ext cx="539111" cy="70880"/>
                <a:chOff x="1881373" y="3083446"/>
                <a:chExt cx="539111" cy="70880"/>
              </a:xfrm>
            </p:grpSpPr>
            <p:sp>
              <p:nvSpPr>
                <p:cNvPr id="43" name="四角形: 角を丸くする 42">
                  <a:extLst>
                    <a:ext uri="{FF2B5EF4-FFF2-40B4-BE49-F238E27FC236}">
                      <a16:creationId xmlns:a16="http://schemas.microsoft.com/office/drawing/2014/main" id="{A9A58E30-EB04-5236-6BEA-C64315A64D8F}"/>
                    </a:ext>
                  </a:extLst>
                </p:cNvPr>
                <p:cNvSpPr/>
                <p:nvPr/>
              </p:nvSpPr>
              <p:spPr>
                <a:xfrm>
                  <a:off x="1881373" y="3090530"/>
                  <a:ext cx="323111" cy="63796"/>
                </a:xfrm>
                <a:prstGeom prst="round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endParaRPr>
                </a:p>
              </p:txBody>
            </p:sp>
            <p:sp>
              <p:nvSpPr>
                <p:cNvPr id="44" name="楕円 43">
                  <a:extLst>
                    <a:ext uri="{FF2B5EF4-FFF2-40B4-BE49-F238E27FC236}">
                      <a16:creationId xmlns:a16="http://schemas.microsoft.com/office/drawing/2014/main" id="{6A81A8C9-3481-9728-3418-215CE7415EFD}"/>
                    </a:ext>
                  </a:extLst>
                </p:cNvPr>
                <p:cNvSpPr/>
                <p:nvPr/>
              </p:nvSpPr>
              <p:spPr>
                <a:xfrm>
                  <a:off x="2312484" y="3083446"/>
                  <a:ext cx="108000" cy="63787"/>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endParaRPr>
                </a:p>
              </p:txBody>
            </p:sp>
          </p:grpSp>
        </p:grpSp>
        <p:grpSp>
          <p:nvGrpSpPr>
            <p:cNvPr id="31" name="グループ化 30">
              <a:extLst>
                <a:ext uri="{FF2B5EF4-FFF2-40B4-BE49-F238E27FC236}">
                  <a16:creationId xmlns:a16="http://schemas.microsoft.com/office/drawing/2014/main" id="{A390F073-A9A3-631F-F4DA-4E0C7168F141}"/>
                </a:ext>
              </a:extLst>
            </p:cNvPr>
            <p:cNvGrpSpPr/>
            <p:nvPr/>
          </p:nvGrpSpPr>
          <p:grpSpPr>
            <a:xfrm rot="11983112">
              <a:off x="9488275" y="2875516"/>
              <a:ext cx="539111" cy="70880"/>
              <a:chOff x="1881373" y="3083446"/>
              <a:chExt cx="539111" cy="70880"/>
            </a:xfrm>
          </p:grpSpPr>
          <p:cxnSp>
            <p:nvCxnSpPr>
              <p:cNvPr id="37" name="直線コネクタ 36">
                <a:extLst>
                  <a:ext uri="{FF2B5EF4-FFF2-40B4-BE49-F238E27FC236}">
                    <a16:creationId xmlns:a16="http://schemas.microsoft.com/office/drawing/2014/main" id="{E24D554C-1412-498C-60B2-5137CE001D44}"/>
                  </a:ext>
                </a:extLst>
              </p:cNvPr>
              <p:cNvCxnSpPr>
                <a:cxnSpLocks/>
              </p:cNvCxnSpPr>
              <p:nvPr/>
            </p:nvCxnSpPr>
            <p:spPr>
              <a:xfrm>
                <a:off x="2204484" y="3115340"/>
                <a:ext cx="108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38" name="グループ化 37">
                <a:extLst>
                  <a:ext uri="{FF2B5EF4-FFF2-40B4-BE49-F238E27FC236}">
                    <a16:creationId xmlns:a16="http://schemas.microsoft.com/office/drawing/2014/main" id="{64BCE8D4-7EFF-9FD4-B3D4-5BF8BA17EDAC}"/>
                  </a:ext>
                </a:extLst>
              </p:cNvPr>
              <p:cNvGrpSpPr/>
              <p:nvPr/>
            </p:nvGrpSpPr>
            <p:grpSpPr>
              <a:xfrm>
                <a:off x="1881373" y="3083446"/>
                <a:ext cx="539111" cy="70880"/>
                <a:chOff x="1881373" y="3083446"/>
                <a:chExt cx="539111" cy="70880"/>
              </a:xfrm>
            </p:grpSpPr>
            <p:sp>
              <p:nvSpPr>
                <p:cNvPr id="39" name="四角形: 角を丸くする 38">
                  <a:extLst>
                    <a:ext uri="{FF2B5EF4-FFF2-40B4-BE49-F238E27FC236}">
                      <a16:creationId xmlns:a16="http://schemas.microsoft.com/office/drawing/2014/main" id="{50A002D5-9794-7344-4188-6A7DB54471E7}"/>
                    </a:ext>
                  </a:extLst>
                </p:cNvPr>
                <p:cNvSpPr/>
                <p:nvPr/>
              </p:nvSpPr>
              <p:spPr>
                <a:xfrm>
                  <a:off x="1881373" y="3090530"/>
                  <a:ext cx="323111" cy="63796"/>
                </a:xfrm>
                <a:prstGeom prst="round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endParaRPr>
                </a:p>
              </p:txBody>
            </p:sp>
            <p:sp>
              <p:nvSpPr>
                <p:cNvPr id="40" name="楕円 39">
                  <a:extLst>
                    <a:ext uri="{FF2B5EF4-FFF2-40B4-BE49-F238E27FC236}">
                      <a16:creationId xmlns:a16="http://schemas.microsoft.com/office/drawing/2014/main" id="{E81CE3F9-A7EE-BBC2-B2A1-4F358EEDBA64}"/>
                    </a:ext>
                  </a:extLst>
                </p:cNvPr>
                <p:cNvSpPr/>
                <p:nvPr/>
              </p:nvSpPr>
              <p:spPr>
                <a:xfrm>
                  <a:off x="2312484" y="3083446"/>
                  <a:ext cx="108000" cy="6378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endParaRPr>
                </a:p>
              </p:txBody>
            </p:sp>
          </p:grpSp>
        </p:grpSp>
        <p:grpSp>
          <p:nvGrpSpPr>
            <p:cNvPr id="32" name="グループ化 31">
              <a:extLst>
                <a:ext uri="{FF2B5EF4-FFF2-40B4-BE49-F238E27FC236}">
                  <a16:creationId xmlns:a16="http://schemas.microsoft.com/office/drawing/2014/main" id="{F55F1500-BE8E-DAA1-2A07-6F994EF9588A}"/>
                </a:ext>
              </a:extLst>
            </p:cNvPr>
            <p:cNvGrpSpPr/>
            <p:nvPr/>
          </p:nvGrpSpPr>
          <p:grpSpPr>
            <a:xfrm rot="18799304">
              <a:off x="8473794" y="2540548"/>
              <a:ext cx="539111" cy="70880"/>
              <a:chOff x="1881373" y="3083446"/>
              <a:chExt cx="539111" cy="70880"/>
            </a:xfrm>
          </p:grpSpPr>
          <p:cxnSp>
            <p:nvCxnSpPr>
              <p:cNvPr id="33" name="直線コネクタ 32">
                <a:extLst>
                  <a:ext uri="{FF2B5EF4-FFF2-40B4-BE49-F238E27FC236}">
                    <a16:creationId xmlns:a16="http://schemas.microsoft.com/office/drawing/2014/main" id="{0D6E82F0-02CD-B371-656F-D651C2A329ED}"/>
                  </a:ext>
                </a:extLst>
              </p:cNvPr>
              <p:cNvCxnSpPr>
                <a:cxnSpLocks/>
              </p:cNvCxnSpPr>
              <p:nvPr/>
            </p:nvCxnSpPr>
            <p:spPr>
              <a:xfrm>
                <a:off x="2204484" y="3115340"/>
                <a:ext cx="108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34" name="グループ化 33">
                <a:extLst>
                  <a:ext uri="{FF2B5EF4-FFF2-40B4-BE49-F238E27FC236}">
                    <a16:creationId xmlns:a16="http://schemas.microsoft.com/office/drawing/2014/main" id="{D392CD68-2DFF-0AD9-715E-6F55CE6299ED}"/>
                  </a:ext>
                </a:extLst>
              </p:cNvPr>
              <p:cNvGrpSpPr/>
              <p:nvPr/>
            </p:nvGrpSpPr>
            <p:grpSpPr>
              <a:xfrm>
                <a:off x="1881373" y="3083446"/>
                <a:ext cx="539111" cy="70880"/>
                <a:chOff x="1881373" y="3083446"/>
                <a:chExt cx="539111" cy="70880"/>
              </a:xfrm>
            </p:grpSpPr>
            <p:sp>
              <p:nvSpPr>
                <p:cNvPr id="35" name="四角形: 角を丸くする 34">
                  <a:extLst>
                    <a:ext uri="{FF2B5EF4-FFF2-40B4-BE49-F238E27FC236}">
                      <a16:creationId xmlns:a16="http://schemas.microsoft.com/office/drawing/2014/main" id="{0B060A7B-EAF2-F600-0D78-67C44D575F32}"/>
                    </a:ext>
                  </a:extLst>
                </p:cNvPr>
                <p:cNvSpPr/>
                <p:nvPr/>
              </p:nvSpPr>
              <p:spPr>
                <a:xfrm>
                  <a:off x="1881373" y="3090530"/>
                  <a:ext cx="323111" cy="63796"/>
                </a:xfrm>
                <a:prstGeom prst="round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endParaRPr>
                </a:p>
              </p:txBody>
            </p:sp>
            <p:sp>
              <p:nvSpPr>
                <p:cNvPr id="36" name="楕円 35">
                  <a:extLst>
                    <a:ext uri="{FF2B5EF4-FFF2-40B4-BE49-F238E27FC236}">
                      <a16:creationId xmlns:a16="http://schemas.microsoft.com/office/drawing/2014/main" id="{5ACD6C34-44AF-9D2C-C7B0-B7AE4C494CEF}"/>
                    </a:ext>
                  </a:extLst>
                </p:cNvPr>
                <p:cNvSpPr/>
                <p:nvPr/>
              </p:nvSpPr>
              <p:spPr>
                <a:xfrm>
                  <a:off x="2312484" y="3083446"/>
                  <a:ext cx="108000" cy="6378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endParaRPr>
                </a:p>
              </p:txBody>
            </p:sp>
          </p:grpSp>
        </p:grpSp>
      </p:grpSp>
      <p:sp>
        <p:nvSpPr>
          <p:cNvPr id="45" name="四角形: 角を丸くする 44">
            <a:extLst>
              <a:ext uri="{FF2B5EF4-FFF2-40B4-BE49-F238E27FC236}">
                <a16:creationId xmlns:a16="http://schemas.microsoft.com/office/drawing/2014/main" id="{2D59E045-B2E0-8A8F-AA78-4527424DF550}"/>
              </a:ext>
            </a:extLst>
          </p:cNvPr>
          <p:cNvSpPr/>
          <p:nvPr/>
        </p:nvSpPr>
        <p:spPr>
          <a:xfrm>
            <a:off x="4758862" y="1203405"/>
            <a:ext cx="1748681" cy="1116461"/>
          </a:xfrm>
          <a:prstGeom prst="roundRect">
            <a:avLst/>
          </a:prstGeom>
          <a:noFill/>
          <a:ln>
            <a:solidFill>
              <a:schemeClr val="accent5">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endParaRPr>
          </a:p>
        </p:txBody>
      </p:sp>
      <p:sp>
        <p:nvSpPr>
          <p:cNvPr id="46" name="テキスト ボックス 45">
            <a:extLst>
              <a:ext uri="{FF2B5EF4-FFF2-40B4-BE49-F238E27FC236}">
                <a16:creationId xmlns:a16="http://schemas.microsoft.com/office/drawing/2014/main" id="{BCD53CE9-4A2F-521D-BCC8-BA6569340CDD}"/>
              </a:ext>
            </a:extLst>
          </p:cNvPr>
          <p:cNvSpPr txBox="1"/>
          <p:nvPr/>
        </p:nvSpPr>
        <p:spPr>
          <a:xfrm>
            <a:off x="4692151" y="1204913"/>
            <a:ext cx="1748680" cy="523220"/>
          </a:xfrm>
          <a:prstGeom prst="rect">
            <a:avLst/>
          </a:prstGeom>
          <a:noFill/>
        </p:spPr>
        <p:txBody>
          <a:bodyPr wrap="square" rtlCol="0">
            <a:spAutoFit/>
          </a:bodyPr>
          <a:lstStyle/>
          <a:p>
            <a:pPr lvl="0" algn="ctr" defTabSz="914400">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ナイーブ</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VHH</a:t>
            </a:r>
            <a:r>
              <a:rPr kumimoji="1" lang="ja-JP" altLang="en-US" sz="1400" dirty="0">
                <a:solidFill>
                  <a:prstClr val="black"/>
                </a:solidFill>
                <a:latin typeface="ＭＳ Ｐゴシック" panose="020B0600070205080204" pitchFamily="50" charset="-128"/>
                <a:ea typeface="ＭＳ Ｐゴシック" panose="020B0600070205080204" pitchFamily="50" charset="-128"/>
              </a:rPr>
              <a:t>提示</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a:p>
            <a:pPr lvl="0" algn="ctr" defTabSz="914400">
              <a:defRPr/>
            </a:pPr>
            <a:r>
              <a:rPr kumimoji="1" lang="ja-JP" altLang="en-US" sz="1400" dirty="0">
                <a:solidFill>
                  <a:prstClr val="black"/>
                </a:solidFill>
                <a:latin typeface="ＭＳ Ｐゴシック" panose="020B0600070205080204" pitchFamily="50" charset="-128"/>
                <a:ea typeface="ＭＳ Ｐゴシック" panose="020B0600070205080204" pitchFamily="50" charset="-128"/>
              </a:rPr>
              <a:t>ファージライブラリ</a:t>
            </a:r>
            <a:endPar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47" name="テキスト ボックス 46">
            <a:extLst>
              <a:ext uri="{FF2B5EF4-FFF2-40B4-BE49-F238E27FC236}">
                <a16:creationId xmlns:a16="http://schemas.microsoft.com/office/drawing/2014/main" id="{6392BD67-D3E4-270F-8CCA-9B1CDEBF75D9}"/>
              </a:ext>
            </a:extLst>
          </p:cNvPr>
          <p:cNvSpPr txBox="1"/>
          <p:nvPr/>
        </p:nvSpPr>
        <p:spPr>
          <a:xfrm>
            <a:off x="7307431" y="1195668"/>
            <a:ext cx="144443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prstClr val="black"/>
                </a:solidFill>
                <a:latin typeface="ＭＳ Ｐゴシック" panose="020B0600070205080204" pitchFamily="50" charset="-128"/>
                <a:ea typeface="ＭＳ Ｐゴシック" panose="020B0600070205080204" pitchFamily="50" charset="-128"/>
              </a:rPr>
              <a:t>Ag-MLVs</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と反応</a:t>
            </a:r>
          </a:p>
        </p:txBody>
      </p:sp>
      <p:sp>
        <p:nvSpPr>
          <p:cNvPr id="48" name="矢印: 右 47">
            <a:extLst>
              <a:ext uri="{FF2B5EF4-FFF2-40B4-BE49-F238E27FC236}">
                <a16:creationId xmlns:a16="http://schemas.microsoft.com/office/drawing/2014/main" id="{2C9945BD-4D26-0AE9-E42C-CBFD9D51AFF3}"/>
              </a:ext>
            </a:extLst>
          </p:cNvPr>
          <p:cNvSpPr/>
          <p:nvPr/>
        </p:nvSpPr>
        <p:spPr>
          <a:xfrm>
            <a:off x="6588038" y="1663106"/>
            <a:ext cx="523172" cy="221674"/>
          </a:xfrm>
          <a:prstGeom prst="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50" name="コンテンツ プレースホルダー 2">
            <a:extLst>
              <a:ext uri="{FF2B5EF4-FFF2-40B4-BE49-F238E27FC236}">
                <a16:creationId xmlns:a16="http://schemas.microsoft.com/office/drawing/2014/main" id="{724D3139-1779-49EE-FF29-C281E925D3B3}"/>
              </a:ext>
            </a:extLst>
          </p:cNvPr>
          <p:cNvSpPr txBox="1">
            <a:spLocks/>
          </p:cNvSpPr>
          <p:nvPr/>
        </p:nvSpPr>
        <p:spPr>
          <a:xfrm>
            <a:off x="205863" y="2721358"/>
            <a:ext cx="3685653" cy="51487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b="1" dirty="0">
                <a:solidFill>
                  <a:schemeClr val="tx1">
                    <a:lumMod val="85000"/>
                    <a:lumOff val="15000"/>
                  </a:schemeClr>
                </a:solidFill>
              </a:rPr>
              <a:t>多重膜リポソーム</a:t>
            </a:r>
            <a:r>
              <a:rPr lang="en-US" altLang="ja-JP" sz="2400" b="1" dirty="0">
                <a:solidFill>
                  <a:schemeClr val="tx1">
                    <a:lumMod val="85000"/>
                    <a:lumOff val="15000"/>
                  </a:schemeClr>
                </a:solidFill>
              </a:rPr>
              <a:t>(MLVs)</a:t>
            </a:r>
          </a:p>
        </p:txBody>
      </p:sp>
      <p:sp>
        <p:nvSpPr>
          <p:cNvPr id="51" name="コンテンツ プレースホルダー 2">
            <a:extLst>
              <a:ext uri="{FF2B5EF4-FFF2-40B4-BE49-F238E27FC236}">
                <a16:creationId xmlns:a16="http://schemas.microsoft.com/office/drawing/2014/main" id="{C384BDA4-E14F-4B44-5951-445E9E8A83C7}"/>
              </a:ext>
            </a:extLst>
          </p:cNvPr>
          <p:cNvSpPr txBox="1">
            <a:spLocks/>
          </p:cNvSpPr>
          <p:nvPr/>
        </p:nvSpPr>
        <p:spPr>
          <a:xfrm>
            <a:off x="5952271" y="3385383"/>
            <a:ext cx="2668295" cy="1356073"/>
          </a:xfrm>
          <a:prstGeom prst="rect">
            <a:avLst/>
          </a:prstGeom>
          <a:noFill/>
          <a:ln w="28575">
            <a:solidFill>
              <a:srgbClr val="FF9999"/>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sz="2400" dirty="0">
                <a:solidFill>
                  <a:schemeClr val="tx1">
                    <a:lumMod val="85000"/>
                    <a:lumOff val="15000"/>
                  </a:schemeClr>
                </a:solidFill>
              </a:rPr>
              <a:t>抗原濃度が</a:t>
            </a:r>
            <a:r>
              <a:rPr lang="ja-JP" altLang="en-US" sz="2400" b="1" u="sng" dirty="0">
                <a:solidFill>
                  <a:schemeClr val="tx1">
                    <a:lumMod val="85000"/>
                    <a:lumOff val="15000"/>
                  </a:schemeClr>
                </a:solidFill>
              </a:rPr>
              <a:t>低い</a:t>
            </a:r>
            <a:endParaRPr lang="en-US" altLang="ja-JP" sz="2400" b="1" u="sng" dirty="0">
              <a:solidFill>
                <a:schemeClr val="tx1">
                  <a:lumMod val="85000"/>
                  <a:lumOff val="15000"/>
                </a:schemeClr>
              </a:solidFill>
            </a:endParaRPr>
          </a:p>
          <a:p>
            <a:pPr marL="0" indent="0" algn="ctr">
              <a:buFont typeface="Arial" panose="020B0604020202020204" pitchFamily="34" charset="0"/>
              <a:buNone/>
            </a:pPr>
            <a:r>
              <a:rPr lang="ja-JP" altLang="en-US" sz="2400" b="1" u="sng" dirty="0">
                <a:solidFill>
                  <a:schemeClr val="tx1">
                    <a:lumMod val="85000"/>
                    <a:lumOff val="15000"/>
                  </a:schemeClr>
                </a:solidFill>
              </a:rPr>
              <a:t>ばらつき</a:t>
            </a:r>
            <a:r>
              <a:rPr lang="ja-JP" altLang="en-US" sz="2400" dirty="0">
                <a:solidFill>
                  <a:schemeClr val="tx1">
                    <a:lumMod val="85000"/>
                    <a:lumOff val="15000"/>
                  </a:schemeClr>
                </a:solidFill>
              </a:rPr>
              <a:t>がある</a:t>
            </a:r>
            <a:endParaRPr lang="en-US" altLang="ja-JP" sz="2400" dirty="0">
              <a:solidFill>
                <a:schemeClr val="tx1">
                  <a:lumMod val="85000"/>
                  <a:lumOff val="15000"/>
                </a:schemeClr>
              </a:solidFill>
            </a:endParaRPr>
          </a:p>
        </p:txBody>
      </p:sp>
      <p:sp>
        <p:nvSpPr>
          <p:cNvPr id="52" name="二等辺三角形 51">
            <a:extLst>
              <a:ext uri="{FF2B5EF4-FFF2-40B4-BE49-F238E27FC236}">
                <a16:creationId xmlns:a16="http://schemas.microsoft.com/office/drawing/2014/main" id="{E5A49CC5-C2E6-6E68-4301-02103CDE2C46}"/>
              </a:ext>
            </a:extLst>
          </p:cNvPr>
          <p:cNvSpPr/>
          <p:nvPr/>
        </p:nvSpPr>
        <p:spPr>
          <a:xfrm rot="10800000">
            <a:off x="7100172" y="5048051"/>
            <a:ext cx="353732" cy="201168"/>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85000"/>
                  <a:lumOff val="15000"/>
                </a:schemeClr>
              </a:solidFill>
            </a:endParaRPr>
          </a:p>
        </p:txBody>
      </p:sp>
      <p:sp>
        <p:nvSpPr>
          <p:cNvPr id="53" name="コンテンツ プレースホルダー 2">
            <a:extLst>
              <a:ext uri="{FF2B5EF4-FFF2-40B4-BE49-F238E27FC236}">
                <a16:creationId xmlns:a16="http://schemas.microsoft.com/office/drawing/2014/main" id="{243285DF-2C09-7CAD-6F91-11240B375BE0}"/>
              </a:ext>
            </a:extLst>
          </p:cNvPr>
          <p:cNvSpPr txBox="1">
            <a:spLocks/>
          </p:cNvSpPr>
          <p:nvPr/>
        </p:nvSpPr>
        <p:spPr>
          <a:xfrm>
            <a:off x="5350769" y="5449037"/>
            <a:ext cx="3877054" cy="539587"/>
          </a:xfrm>
          <a:prstGeom prst="rect">
            <a:avLst/>
          </a:prstGeom>
        </p:spPr>
        <p:txBody>
          <a:bodyPr vert="horz" lIns="91440" tIns="45720" rIns="91440" bIns="45720" rtlCol="0" anchor="ct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dirty="0">
                <a:solidFill>
                  <a:schemeClr val="tx1">
                    <a:lumMod val="85000"/>
                    <a:lumOff val="15000"/>
                  </a:schemeClr>
                </a:solidFill>
              </a:rPr>
              <a:t>バイオパニングの不安定化</a:t>
            </a:r>
            <a:endParaRPr lang="en-US" altLang="ja-JP" dirty="0">
              <a:solidFill>
                <a:schemeClr val="tx1">
                  <a:lumMod val="85000"/>
                  <a:lumOff val="15000"/>
                </a:schemeClr>
              </a:solidFill>
            </a:endParaRPr>
          </a:p>
        </p:txBody>
      </p:sp>
      <p:sp>
        <p:nvSpPr>
          <p:cNvPr id="54" name="矢印: 左右 53">
            <a:extLst>
              <a:ext uri="{FF2B5EF4-FFF2-40B4-BE49-F238E27FC236}">
                <a16:creationId xmlns:a16="http://schemas.microsoft.com/office/drawing/2014/main" id="{141F3EE7-320E-E635-6474-1CBFAD57EEEC}"/>
              </a:ext>
            </a:extLst>
          </p:cNvPr>
          <p:cNvSpPr/>
          <p:nvPr/>
        </p:nvSpPr>
        <p:spPr>
          <a:xfrm>
            <a:off x="5426979" y="3581707"/>
            <a:ext cx="495879" cy="139828"/>
          </a:xfrm>
          <a:prstGeom prst="lef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88282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四角形: 角を丸くする 30">
            <a:extLst>
              <a:ext uri="{FF2B5EF4-FFF2-40B4-BE49-F238E27FC236}">
                <a16:creationId xmlns:a16="http://schemas.microsoft.com/office/drawing/2014/main" id="{A0099753-BECC-0550-72FF-AD325BFD12B4}"/>
              </a:ext>
            </a:extLst>
          </p:cNvPr>
          <p:cNvSpPr/>
          <p:nvPr/>
        </p:nvSpPr>
        <p:spPr>
          <a:xfrm>
            <a:off x="106204" y="1594112"/>
            <a:ext cx="6030458" cy="1497303"/>
          </a:xfrm>
          <a:prstGeom prst="roundRect">
            <a:avLst>
              <a:gd name="adj" fmla="val 4933"/>
            </a:avLst>
          </a:prstGeom>
          <a:no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85000"/>
                  <a:lumOff val="15000"/>
                </a:schemeClr>
              </a:solidFill>
            </a:endParaRPr>
          </a:p>
        </p:txBody>
      </p:sp>
      <p:sp>
        <p:nvSpPr>
          <p:cNvPr id="2" name="タイトル 1">
            <a:extLst>
              <a:ext uri="{FF2B5EF4-FFF2-40B4-BE49-F238E27FC236}">
                <a16:creationId xmlns:a16="http://schemas.microsoft.com/office/drawing/2014/main" id="{2F1CB723-F5FC-FDF6-F6A1-F1B349236A19}"/>
              </a:ext>
            </a:extLst>
          </p:cNvPr>
          <p:cNvSpPr>
            <a:spLocks noGrp="1"/>
          </p:cNvSpPr>
          <p:nvPr>
            <p:ph type="title"/>
          </p:nvPr>
        </p:nvSpPr>
        <p:spPr/>
        <p:txBody>
          <a:bodyPr/>
          <a:lstStyle/>
          <a:p>
            <a:r>
              <a:rPr kumimoji="1" lang="ja-JP" altLang="en-US" dirty="0"/>
              <a:t>研究背景</a:t>
            </a:r>
          </a:p>
        </p:txBody>
      </p:sp>
      <p:sp>
        <p:nvSpPr>
          <p:cNvPr id="33" name="コンテンツ プレースホルダー 2">
            <a:extLst>
              <a:ext uri="{FF2B5EF4-FFF2-40B4-BE49-F238E27FC236}">
                <a16:creationId xmlns:a16="http://schemas.microsoft.com/office/drawing/2014/main" id="{5F734736-093B-A755-9D15-2A0FE73AF024}"/>
              </a:ext>
            </a:extLst>
          </p:cNvPr>
          <p:cNvSpPr txBox="1">
            <a:spLocks/>
          </p:cNvSpPr>
          <p:nvPr/>
        </p:nvSpPr>
        <p:spPr>
          <a:xfrm>
            <a:off x="0" y="824085"/>
            <a:ext cx="6666413" cy="55628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dirty="0">
                <a:solidFill>
                  <a:schemeClr val="tx1">
                    <a:lumMod val="85000"/>
                    <a:lumOff val="15000"/>
                  </a:schemeClr>
                </a:solidFill>
              </a:rPr>
              <a:t>Ag-MLVs</a:t>
            </a:r>
            <a:r>
              <a:rPr lang="ja-JP" altLang="en-US" dirty="0">
                <a:solidFill>
                  <a:schemeClr val="tx1">
                    <a:lumMod val="85000"/>
                    <a:lumOff val="15000"/>
                  </a:schemeClr>
                </a:solidFill>
              </a:rPr>
              <a:t>の調製</a:t>
            </a:r>
          </a:p>
        </p:txBody>
      </p:sp>
      <p:pic>
        <p:nvPicPr>
          <p:cNvPr id="36" name="図 35">
            <a:extLst>
              <a:ext uri="{FF2B5EF4-FFF2-40B4-BE49-F238E27FC236}">
                <a16:creationId xmlns:a16="http://schemas.microsoft.com/office/drawing/2014/main" id="{BA4E8B34-E58E-EB02-FA10-D75EE7553427}"/>
              </a:ext>
            </a:extLst>
          </p:cNvPr>
          <p:cNvPicPr>
            <a:picLocks noChangeAspect="1"/>
          </p:cNvPicPr>
          <p:nvPr/>
        </p:nvPicPr>
        <p:blipFill>
          <a:blip r:embed="rId3"/>
          <a:stretch>
            <a:fillRect/>
          </a:stretch>
        </p:blipFill>
        <p:spPr>
          <a:xfrm>
            <a:off x="386087" y="1885078"/>
            <a:ext cx="5517441" cy="1007354"/>
          </a:xfrm>
          <a:prstGeom prst="rect">
            <a:avLst/>
          </a:prstGeom>
        </p:spPr>
      </p:pic>
      <p:sp>
        <p:nvSpPr>
          <p:cNvPr id="30" name="コンテンツ プレースホルダー 2">
            <a:extLst>
              <a:ext uri="{FF2B5EF4-FFF2-40B4-BE49-F238E27FC236}">
                <a16:creationId xmlns:a16="http://schemas.microsoft.com/office/drawing/2014/main" id="{DEA30937-EB7B-DC83-3DD0-652662EC5CE7}"/>
              </a:ext>
            </a:extLst>
          </p:cNvPr>
          <p:cNvSpPr txBox="1">
            <a:spLocks/>
          </p:cNvSpPr>
          <p:nvPr/>
        </p:nvSpPr>
        <p:spPr>
          <a:xfrm>
            <a:off x="162441" y="1372972"/>
            <a:ext cx="5517441" cy="481872"/>
          </a:xfrm>
          <a:prstGeom prst="rect">
            <a:avLst/>
          </a:prstGeom>
          <a:solidFill>
            <a:schemeClr val="bg1"/>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2400" dirty="0">
                <a:solidFill>
                  <a:schemeClr val="tx1">
                    <a:lumMod val="85000"/>
                    <a:lumOff val="15000"/>
                  </a:schemeClr>
                </a:solidFill>
              </a:rPr>
              <a:t>従来法 </a:t>
            </a:r>
            <a:r>
              <a:rPr lang="en-US" altLang="ja-JP" sz="2400" dirty="0">
                <a:solidFill>
                  <a:schemeClr val="tx1">
                    <a:lumMod val="85000"/>
                    <a:lumOff val="15000"/>
                  </a:schemeClr>
                </a:solidFill>
              </a:rPr>
              <a:t>(</a:t>
            </a:r>
            <a:r>
              <a:rPr lang="ja-JP" altLang="en-US" sz="2400" dirty="0">
                <a:solidFill>
                  <a:schemeClr val="tx1">
                    <a:lumMod val="85000"/>
                    <a:lumOff val="15000"/>
                  </a:schemeClr>
                </a:solidFill>
              </a:rPr>
              <a:t>マレイミド</a:t>
            </a:r>
            <a:r>
              <a:rPr lang="en-US" altLang="ja-JP" sz="2400" dirty="0">
                <a:solidFill>
                  <a:schemeClr val="tx1">
                    <a:lumMod val="85000"/>
                    <a:lumOff val="15000"/>
                  </a:schemeClr>
                </a:solidFill>
              </a:rPr>
              <a:t>-</a:t>
            </a:r>
            <a:r>
              <a:rPr lang="ja-JP" altLang="en-US" sz="2400" dirty="0">
                <a:solidFill>
                  <a:schemeClr val="tx1">
                    <a:lumMod val="85000"/>
                    <a:lumOff val="15000"/>
                  </a:schemeClr>
                </a:solidFill>
              </a:rPr>
              <a:t>チオールカップリング</a:t>
            </a:r>
            <a:r>
              <a:rPr lang="en-US" altLang="ja-JP" sz="2400" dirty="0">
                <a:solidFill>
                  <a:schemeClr val="tx1">
                    <a:lumMod val="85000"/>
                    <a:lumOff val="15000"/>
                  </a:schemeClr>
                </a:solidFill>
              </a:rPr>
              <a:t>)</a:t>
            </a:r>
          </a:p>
        </p:txBody>
      </p:sp>
      <p:sp>
        <p:nvSpPr>
          <p:cNvPr id="4" name="四角形: 角を丸くする 3">
            <a:extLst>
              <a:ext uri="{FF2B5EF4-FFF2-40B4-BE49-F238E27FC236}">
                <a16:creationId xmlns:a16="http://schemas.microsoft.com/office/drawing/2014/main" id="{42E0AE0E-4CA3-B3E5-230A-0FABD1FA17F0}"/>
              </a:ext>
            </a:extLst>
          </p:cNvPr>
          <p:cNvSpPr/>
          <p:nvPr/>
        </p:nvSpPr>
        <p:spPr>
          <a:xfrm>
            <a:off x="106204" y="4168768"/>
            <a:ext cx="6390289" cy="2530526"/>
          </a:xfrm>
          <a:prstGeom prst="roundRect">
            <a:avLst>
              <a:gd name="adj" fmla="val 4933"/>
            </a:avLst>
          </a:prstGeom>
          <a:noFill/>
          <a:ln w="381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85000"/>
                  <a:lumOff val="15000"/>
                </a:schemeClr>
              </a:solidFill>
            </a:endParaRPr>
          </a:p>
        </p:txBody>
      </p:sp>
      <p:sp>
        <p:nvSpPr>
          <p:cNvPr id="5" name="テキスト ボックス 4">
            <a:extLst>
              <a:ext uri="{FF2B5EF4-FFF2-40B4-BE49-F238E27FC236}">
                <a16:creationId xmlns:a16="http://schemas.microsoft.com/office/drawing/2014/main" id="{3DE2FE64-20E7-F8A9-E113-2796709E1466}"/>
              </a:ext>
            </a:extLst>
          </p:cNvPr>
          <p:cNvSpPr txBox="1"/>
          <p:nvPr/>
        </p:nvSpPr>
        <p:spPr>
          <a:xfrm>
            <a:off x="161259" y="3940746"/>
            <a:ext cx="4410741" cy="461665"/>
          </a:xfrm>
          <a:prstGeom prst="rect">
            <a:avLst/>
          </a:prstGeom>
          <a:solidFill>
            <a:schemeClr val="bg1"/>
          </a:solidFill>
        </p:spPr>
        <p:txBody>
          <a:bodyPr wrap="square" rtlCol="0">
            <a:spAutoFit/>
          </a:bodyPr>
          <a:lstStyle/>
          <a:p>
            <a:pPr algn="ctr"/>
            <a:r>
              <a:rPr kumimoji="1" lang="ja-JP" altLang="en-US" sz="2400" dirty="0">
                <a:solidFill>
                  <a:schemeClr val="tx1">
                    <a:lumMod val="85000"/>
                    <a:lumOff val="15000"/>
                  </a:schemeClr>
                </a:solidFill>
                <a:latin typeface="ＭＳ Ｐゴシック" panose="020B0600070205080204" pitchFamily="50" charset="-128"/>
                <a:ea typeface="ＭＳ Ｐゴシック" panose="020B0600070205080204" pitchFamily="50" charset="-128"/>
              </a:rPr>
              <a:t>新法：</a:t>
            </a:r>
            <a:r>
              <a:rPr kumimoji="1" lang="en-US" altLang="ja-JP" sz="2400" dirty="0">
                <a:solidFill>
                  <a:schemeClr val="tx1">
                    <a:lumMod val="85000"/>
                    <a:lumOff val="15000"/>
                  </a:schemeClr>
                </a:solidFill>
                <a:latin typeface="ＭＳ Ｐゴシック" panose="020B0600070205080204" pitchFamily="50" charset="-128"/>
                <a:ea typeface="ＭＳ Ｐゴシック" panose="020B0600070205080204" pitchFamily="50" charset="-128"/>
              </a:rPr>
              <a:t>GA</a:t>
            </a:r>
            <a:r>
              <a:rPr kumimoji="1" lang="ja-JP" altLang="en-US" sz="2400" dirty="0">
                <a:solidFill>
                  <a:schemeClr val="tx1">
                    <a:lumMod val="85000"/>
                    <a:lumOff val="15000"/>
                  </a:schemeClr>
                </a:solidFill>
                <a:latin typeface="ＭＳ Ｐゴシック" panose="020B0600070205080204" pitchFamily="50" charset="-128"/>
                <a:ea typeface="ＭＳ Ｐゴシック" panose="020B0600070205080204" pitchFamily="50" charset="-128"/>
              </a:rPr>
              <a:t>法 </a:t>
            </a:r>
            <a:r>
              <a:rPr kumimoji="1" lang="en-US" altLang="ja-JP" sz="2400" dirty="0">
                <a:solidFill>
                  <a:schemeClr val="tx1">
                    <a:lumMod val="85000"/>
                    <a:lumOff val="15000"/>
                  </a:schemeClr>
                </a:solidFill>
                <a:latin typeface="ＭＳ Ｐゴシック" panose="020B0600070205080204" pitchFamily="50" charset="-128"/>
                <a:ea typeface="ＭＳ Ｐゴシック" panose="020B0600070205080204" pitchFamily="50" charset="-128"/>
              </a:rPr>
              <a:t>(</a:t>
            </a:r>
            <a:r>
              <a:rPr kumimoji="1" lang="ja-JP" altLang="en-US" sz="2400" dirty="0">
                <a:solidFill>
                  <a:schemeClr val="tx1">
                    <a:lumMod val="85000"/>
                    <a:lumOff val="15000"/>
                  </a:schemeClr>
                </a:solidFill>
                <a:latin typeface="ＭＳ Ｐゴシック" panose="020B0600070205080204" pitchFamily="50" charset="-128"/>
                <a:ea typeface="ＭＳ Ｐゴシック" panose="020B0600070205080204" pitchFamily="50" charset="-128"/>
              </a:rPr>
              <a:t>アミンカップリング</a:t>
            </a:r>
            <a:r>
              <a:rPr kumimoji="1" lang="en-US" altLang="ja-JP" sz="2400" dirty="0">
                <a:solidFill>
                  <a:schemeClr val="tx1">
                    <a:lumMod val="85000"/>
                    <a:lumOff val="15000"/>
                  </a:schemeClr>
                </a:solidFill>
                <a:latin typeface="ＭＳ Ｐゴシック" panose="020B0600070205080204" pitchFamily="50" charset="-128"/>
                <a:ea typeface="ＭＳ Ｐゴシック" panose="020B0600070205080204" pitchFamily="50" charset="-128"/>
              </a:rPr>
              <a:t>)</a:t>
            </a:r>
            <a:endParaRPr kumimoji="1" lang="ja-JP" altLang="en-US" sz="2400" dirty="0">
              <a:solidFill>
                <a:schemeClr val="tx1">
                  <a:lumMod val="85000"/>
                  <a:lumOff val="15000"/>
                </a:schemeClr>
              </a:solidFill>
              <a:latin typeface="ＭＳ Ｐゴシック" panose="020B0600070205080204" pitchFamily="50" charset="-128"/>
              <a:ea typeface="ＭＳ Ｐゴシック" panose="020B0600070205080204" pitchFamily="50" charset="-128"/>
            </a:endParaRPr>
          </a:p>
        </p:txBody>
      </p:sp>
      <p:sp>
        <p:nvSpPr>
          <p:cNvPr id="10" name="矢印: 右 9">
            <a:extLst>
              <a:ext uri="{FF2B5EF4-FFF2-40B4-BE49-F238E27FC236}">
                <a16:creationId xmlns:a16="http://schemas.microsoft.com/office/drawing/2014/main" id="{FE0BD61E-3D6A-8C3D-A7AA-630651F02803}"/>
              </a:ext>
            </a:extLst>
          </p:cNvPr>
          <p:cNvSpPr/>
          <p:nvPr/>
        </p:nvSpPr>
        <p:spPr>
          <a:xfrm rot="5400000">
            <a:off x="2751925" y="3518639"/>
            <a:ext cx="695310" cy="222905"/>
          </a:xfrm>
          <a:prstGeom prst="rightArrow">
            <a:avLst>
              <a:gd name="adj1" fmla="val 60269"/>
              <a:gd name="adj2" fmla="val 81073"/>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85000"/>
                  <a:lumOff val="15000"/>
                </a:schemeClr>
              </a:solidFill>
            </a:endParaRPr>
          </a:p>
        </p:txBody>
      </p:sp>
      <p:sp>
        <p:nvSpPr>
          <p:cNvPr id="11" name="コンテンツ プレースホルダー 2">
            <a:extLst>
              <a:ext uri="{FF2B5EF4-FFF2-40B4-BE49-F238E27FC236}">
                <a16:creationId xmlns:a16="http://schemas.microsoft.com/office/drawing/2014/main" id="{E097D531-4D48-614B-DD55-CD62C30EBF14}"/>
              </a:ext>
            </a:extLst>
          </p:cNvPr>
          <p:cNvSpPr txBox="1">
            <a:spLocks/>
          </p:cNvSpPr>
          <p:nvPr/>
        </p:nvSpPr>
        <p:spPr>
          <a:xfrm>
            <a:off x="6177546" y="1577416"/>
            <a:ext cx="2860250" cy="134259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sz="1800" dirty="0">
                <a:solidFill>
                  <a:schemeClr val="tx1">
                    <a:lumMod val="85000"/>
                    <a:lumOff val="15000"/>
                  </a:schemeClr>
                </a:solidFill>
              </a:rPr>
              <a:t>マレイミド基の加水分解が</a:t>
            </a:r>
            <a:endParaRPr lang="en-US" altLang="ja-JP" sz="1800" dirty="0">
              <a:solidFill>
                <a:schemeClr val="tx1">
                  <a:lumMod val="85000"/>
                  <a:lumOff val="15000"/>
                </a:schemeClr>
              </a:solidFill>
            </a:endParaRPr>
          </a:p>
          <a:p>
            <a:pPr marL="0" indent="0" algn="ctr">
              <a:buFont typeface="Arial" panose="020B0604020202020204" pitchFamily="34" charset="0"/>
              <a:buNone/>
            </a:pPr>
            <a:r>
              <a:rPr lang="ja-JP" altLang="en-US" sz="1800" dirty="0">
                <a:solidFill>
                  <a:schemeClr val="tx1">
                    <a:lumMod val="85000"/>
                    <a:lumOff val="15000"/>
                  </a:schemeClr>
                </a:solidFill>
              </a:rPr>
              <a:t>抗原濃度に影響している</a:t>
            </a:r>
            <a:endParaRPr lang="en-US" altLang="ja-JP" sz="1800" dirty="0">
              <a:solidFill>
                <a:schemeClr val="tx1">
                  <a:lumMod val="85000"/>
                  <a:lumOff val="15000"/>
                </a:schemeClr>
              </a:solidFill>
            </a:endParaRPr>
          </a:p>
        </p:txBody>
      </p:sp>
      <p:sp>
        <p:nvSpPr>
          <p:cNvPr id="17" name="コンテンツ プレースホルダー 2">
            <a:extLst>
              <a:ext uri="{FF2B5EF4-FFF2-40B4-BE49-F238E27FC236}">
                <a16:creationId xmlns:a16="http://schemas.microsoft.com/office/drawing/2014/main" id="{89F37E65-72E6-1255-3BC3-4FBC44D1A01C}"/>
              </a:ext>
            </a:extLst>
          </p:cNvPr>
          <p:cNvSpPr txBox="1">
            <a:spLocks/>
          </p:cNvSpPr>
          <p:nvPr/>
        </p:nvSpPr>
        <p:spPr>
          <a:xfrm>
            <a:off x="4110232" y="2732346"/>
            <a:ext cx="1137762" cy="37320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en-US" altLang="ja-JP" sz="1200" dirty="0">
                <a:solidFill>
                  <a:schemeClr val="tx1">
                    <a:lumMod val="85000"/>
                    <a:lumOff val="15000"/>
                  </a:schemeClr>
                </a:solidFill>
              </a:rPr>
              <a:t>Ag-MLVs</a:t>
            </a:r>
          </a:p>
        </p:txBody>
      </p:sp>
      <p:sp>
        <p:nvSpPr>
          <p:cNvPr id="18" name="四角形: 角を丸くする 17">
            <a:extLst>
              <a:ext uri="{FF2B5EF4-FFF2-40B4-BE49-F238E27FC236}">
                <a16:creationId xmlns:a16="http://schemas.microsoft.com/office/drawing/2014/main" id="{9CDEADF1-F03B-F15A-75E1-AA89E3C2F3BF}"/>
              </a:ext>
            </a:extLst>
          </p:cNvPr>
          <p:cNvSpPr/>
          <p:nvPr/>
        </p:nvSpPr>
        <p:spPr>
          <a:xfrm>
            <a:off x="6595782" y="4306060"/>
            <a:ext cx="2442014" cy="708086"/>
          </a:xfrm>
          <a:prstGeom prst="roundRect">
            <a:avLst>
              <a:gd name="adj" fmla="val 28680"/>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lumMod val="85000"/>
                    <a:lumOff val="15000"/>
                  </a:schemeClr>
                </a:solidFill>
                <a:latin typeface="ＭＳ Ｐゴシック" panose="020B0600070205080204" pitchFamily="50" charset="-128"/>
                <a:ea typeface="ＭＳ Ｐゴシック" panose="020B0600070205080204" pitchFamily="50" charset="-128"/>
              </a:rPr>
              <a:t>収率の向上</a:t>
            </a:r>
          </a:p>
        </p:txBody>
      </p:sp>
      <p:sp>
        <p:nvSpPr>
          <p:cNvPr id="19" name="四角形: 角を丸くする 18">
            <a:extLst>
              <a:ext uri="{FF2B5EF4-FFF2-40B4-BE49-F238E27FC236}">
                <a16:creationId xmlns:a16="http://schemas.microsoft.com/office/drawing/2014/main" id="{CB593FB0-CCC2-2DE1-A5C7-0BAFEB03AB94}"/>
              </a:ext>
            </a:extLst>
          </p:cNvPr>
          <p:cNvSpPr/>
          <p:nvPr/>
        </p:nvSpPr>
        <p:spPr>
          <a:xfrm>
            <a:off x="6595782" y="5063788"/>
            <a:ext cx="2442014" cy="708086"/>
          </a:xfrm>
          <a:prstGeom prst="roundRect">
            <a:avLst>
              <a:gd name="adj" fmla="val 28680"/>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lumMod val="85000"/>
                    <a:lumOff val="15000"/>
                  </a:schemeClr>
                </a:solidFill>
                <a:latin typeface="ＭＳ Ｐゴシック" panose="020B0600070205080204" pitchFamily="50" charset="-128"/>
                <a:ea typeface="ＭＳ Ｐゴシック" panose="020B0600070205080204" pitchFamily="50" charset="-128"/>
              </a:rPr>
              <a:t>再現性の向上</a:t>
            </a:r>
          </a:p>
        </p:txBody>
      </p:sp>
      <p:sp>
        <p:nvSpPr>
          <p:cNvPr id="20" name="四角形: 角を丸くする 19">
            <a:extLst>
              <a:ext uri="{FF2B5EF4-FFF2-40B4-BE49-F238E27FC236}">
                <a16:creationId xmlns:a16="http://schemas.microsoft.com/office/drawing/2014/main" id="{E7D05F21-57F6-F30F-B0DB-DE0685A85D8C}"/>
              </a:ext>
            </a:extLst>
          </p:cNvPr>
          <p:cNvSpPr/>
          <p:nvPr/>
        </p:nvSpPr>
        <p:spPr>
          <a:xfrm>
            <a:off x="6595782" y="5821516"/>
            <a:ext cx="2442014" cy="708086"/>
          </a:xfrm>
          <a:prstGeom prst="roundRect">
            <a:avLst>
              <a:gd name="adj" fmla="val 28680"/>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lumMod val="85000"/>
                    <a:lumOff val="15000"/>
                  </a:schemeClr>
                </a:solidFill>
                <a:latin typeface="ＭＳ Ｐゴシック" panose="020B0600070205080204" pitchFamily="50" charset="-128"/>
                <a:ea typeface="ＭＳ Ｐゴシック" panose="020B0600070205080204" pitchFamily="50" charset="-128"/>
              </a:rPr>
              <a:t>汎用性の強化</a:t>
            </a:r>
          </a:p>
        </p:txBody>
      </p:sp>
      <p:pic>
        <p:nvPicPr>
          <p:cNvPr id="65" name="図 64">
            <a:extLst>
              <a:ext uri="{FF2B5EF4-FFF2-40B4-BE49-F238E27FC236}">
                <a16:creationId xmlns:a16="http://schemas.microsoft.com/office/drawing/2014/main" id="{CA77DA68-7803-B520-9011-B31C2623B6EC}"/>
              </a:ext>
            </a:extLst>
          </p:cNvPr>
          <p:cNvPicPr>
            <a:picLocks noChangeAspect="1"/>
          </p:cNvPicPr>
          <p:nvPr/>
        </p:nvPicPr>
        <p:blipFill>
          <a:blip r:embed="rId4"/>
          <a:stretch>
            <a:fillRect/>
          </a:stretch>
        </p:blipFill>
        <p:spPr>
          <a:xfrm>
            <a:off x="413140" y="4396089"/>
            <a:ext cx="5840132" cy="2270777"/>
          </a:xfrm>
          <a:prstGeom prst="rect">
            <a:avLst/>
          </a:prstGeom>
        </p:spPr>
      </p:pic>
    </p:spTree>
    <p:extLst>
      <p:ext uri="{BB962C8B-B14F-4D97-AF65-F5344CB8AC3E}">
        <p14:creationId xmlns:p14="http://schemas.microsoft.com/office/powerpoint/2010/main" val="1814812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F9C939-F4CC-9448-59E1-7DB6A074C10B}"/>
              </a:ext>
            </a:extLst>
          </p:cNvPr>
          <p:cNvSpPr>
            <a:spLocks noGrp="1"/>
          </p:cNvSpPr>
          <p:nvPr>
            <p:ph type="title"/>
          </p:nvPr>
        </p:nvSpPr>
        <p:spPr/>
        <p:txBody>
          <a:bodyPr/>
          <a:lstStyle/>
          <a:p>
            <a:r>
              <a:rPr kumimoji="1" lang="ja-JP" altLang="en-US" dirty="0"/>
              <a:t>目的</a:t>
            </a:r>
          </a:p>
        </p:txBody>
      </p:sp>
      <p:sp>
        <p:nvSpPr>
          <p:cNvPr id="3" name="コンテンツ プレースホルダー 2">
            <a:extLst>
              <a:ext uri="{FF2B5EF4-FFF2-40B4-BE49-F238E27FC236}">
                <a16:creationId xmlns:a16="http://schemas.microsoft.com/office/drawing/2014/main" id="{142B374F-DBB9-2A27-1C58-50FFD7EAB023}"/>
              </a:ext>
            </a:extLst>
          </p:cNvPr>
          <p:cNvSpPr>
            <a:spLocks noGrp="1"/>
          </p:cNvSpPr>
          <p:nvPr>
            <p:ph idx="1"/>
          </p:nvPr>
        </p:nvSpPr>
        <p:spPr>
          <a:xfrm>
            <a:off x="146023" y="1141940"/>
            <a:ext cx="8851954" cy="1419626"/>
          </a:xfrm>
          <a:prstGeom prst="roundRect">
            <a:avLst>
              <a:gd name="adj" fmla="val 7609"/>
            </a:avLst>
          </a:prstGeom>
          <a:noFill/>
          <a:ln w="38100">
            <a:solidFill>
              <a:srgbClr val="FF9999"/>
            </a:solidFill>
            <a:bevel/>
          </a:ln>
        </p:spPr>
        <p:txBody>
          <a:bodyPr anchor="ctr">
            <a:normAutofit fontScale="92500"/>
          </a:bodyPr>
          <a:lstStyle/>
          <a:p>
            <a:pPr marL="0" indent="0" algn="ctr">
              <a:buNone/>
            </a:pPr>
            <a:r>
              <a:rPr lang="ja-JP" altLang="en-US" sz="3200" dirty="0">
                <a:solidFill>
                  <a:schemeClr val="tx1">
                    <a:lumMod val="85000"/>
                    <a:lumOff val="15000"/>
                  </a:schemeClr>
                </a:solidFill>
              </a:rPr>
              <a:t>マレイミド基を使用しない</a:t>
            </a:r>
            <a:r>
              <a:rPr lang="en-US" altLang="ja-JP" sz="3200" dirty="0">
                <a:solidFill>
                  <a:schemeClr val="tx1">
                    <a:lumMod val="85000"/>
                    <a:lumOff val="15000"/>
                  </a:schemeClr>
                </a:solidFill>
              </a:rPr>
              <a:t>Ag-MLVs</a:t>
            </a:r>
            <a:r>
              <a:rPr lang="ja-JP" altLang="en-US" sz="3200" dirty="0">
                <a:solidFill>
                  <a:schemeClr val="tx1">
                    <a:lumMod val="85000"/>
                    <a:lumOff val="15000"/>
                  </a:schemeClr>
                </a:solidFill>
              </a:rPr>
              <a:t>の調製方法の確立</a:t>
            </a:r>
            <a:endParaRPr lang="en-US" altLang="ja-JP" sz="3200" dirty="0">
              <a:solidFill>
                <a:schemeClr val="tx1">
                  <a:lumMod val="85000"/>
                  <a:lumOff val="15000"/>
                </a:schemeClr>
              </a:solidFill>
            </a:endParaRPr>
          </a:p>
          <a:p>
            <a:pPr marL="0" indent="0" algn="ctr">
              <a:buNone/>
            </a:pPr>
            <a:r>
              <a:rPr lang="ja-JP" altLang="en-US" sz="3200" dirty="0">
                <a:solidFill>
                  <a:schemeClr val="tx1">
                    <a:lumMod val="85000"/>
                    <a:lumOff val="15000"/>
                  </a:schemeClr>
                </a:solidFill>
              </a:rPr>
              <a:t>および</a:t>
            </a:r>
            <a:r>
              <a:rPr kumimoji="1" lang="ja-JP" altLang="en-US" sz="3200" dirty="0">
                <a:solidFill>
                  <a:schemeClr val="tx1">
                    <a:lumMod val="85000"/>
                    <a:lumOff val="15000"/>
                  </a:schemeClr>
                </a:solidFill>
              </a:rPr>
              <a:t>バイオパニングへの応用</a:t>
            </a:r>
          </a:p>
        </p:txBody>
      </p:sp>
      <p:sp>
        <p:nvSpPr>
          <p:cNvPr id="4" name="テキスト ボックス 3">
            <a:extLst>
              <a:ext uri="{FF2B5EF4-FFF2-40B4-BE49-F238E27FC236}">
                <a16:creationId xmlns:a16="http://schemas.microsoft.com/office/drawing/2014/main" id="{43DA2DC6-4072-42C0-338F-AA622B938126}"/>
              </a:ext>
            </a:extLst>
          </p:cNvPr>
          <p:cNvSpPr txBox="1"/>
          <p:nvPr/>
        </p:nvSpPr>
        <p:spPr>
          <a:xfrm>
            <a:off x="242379" y="3163186"/>
            <a:ext cx="5903097" cy="3354765"/>
          </a:xfrm>
          <a:prstGeom prst="rect">
            <a:avLst/>
          </a:prstGeom>
          <a:noFill/>
        </p:spPr>
        <p:txBody>
          <a:bodyPr wrap="square" rtlCol="0" anchor="ctr">
            <a:spAutoFit/>
          </a:bodyPr>
          <a:lstStyle/>
          <a:p>
            <a:r>
              <a:rPr kumimoji="1" lang="ja-JP" altLang="en-US" sz="2000" dirty="0">
                <a:solidFill>
                  <a:schemeClr val="tx1">
                    <a:lumMod val="85000"/>
                    <a:lumOff val="15000"/>
                  </a:schemeClr>
                </a:solidFill>
                <a:latin typeface="ＭＳ Ｐゴシック" panose="020B0600070205080204" pitchFamily="50" charset="-128"/>
                <a:ea typeface="ＭＳ Ｐゴシック" panose="020B0600070205080204" pitchFamily="50" charset="-128"/>
              </a:rPr>
              <a:t>検討事項</a:t>
            </a:r>
            <a:endParaRPr kumimoji="1" lang="en-US" altLang="ja-JP" sz="2000" dirty="0">
              <a:solidFill>
                <a:schemeClr val="tx1">
                  <a:lumMod val="85000"/>
                  <a:lumOff val="15000"/>
                </a:schemeClr>
              </a:solidFill>
              <a:latin typeface="ＭＳ Ｐゴシック" panose="020B0600070205080204" pitchFamily="50" charset="-128"/>
              <a:ea typeface="ＭＳ Ｐゴシック" panose="020B0600070205080204" pitchFamily="50" charset="-128"/>
            </a:endParaRPr>
          </a:p>
          <a:p>
            <a:endParaRPr kumimoji="1" lang="en-US" altLang="ja-JP" sz="2000" dirty="0">
              <a:solidFill>
                <a:schemeClr val="tx1">
                  <a:lumMod val="85000"/>
                  <a:lumOff val="15000"/>
                </a:schemeClr>
              </a:solidFill>
              <a:latin typeface="ＭＳ Ｐゴシック" panose="020B0600070205080204" pitchFamily="50" charset="-128"/>
              <a:ea typeface="ＭＳ Ｐゴシック" panose="020B0600070205080204" pitchFamily="50" charset="-128"/>
            </a:endParaRPr>
          </a:p>
          <a:p>
            <a:r>
              <a:rPr kumimoji="1" lang="ja-JP" altLang="en-US" sz="2000" dirty="0">
                <a:solidFill>
                  <a:schemeClr val="tx1">
                    <a:lumMod val="85000"/>
                    <a:lumOff val="15000"/>
                  </a:schemeClr>
                </a:solidFill>
                <a:latin typeface="ＭＳ Ｐゴシック" panose="020B0600070205080204" pitchFamily="50" charset="-128"/>
                <a:ea typeface="ＭＳ Ｐゴシック" panose="020B0600070205080204" pitchFamily="50" charset="-128"/>
              </a:rPr>
              <a:t>検討①：グルタルアルデヒドを用いた</a:t>
            </a:r>
            <a:r>
              <a:rPr kumimoji="1" lang="en-US" altLang="ja-JP" sz="2000" dirty="0">
                <a:solidFill>
                  <a:schemeClr val="tx1">
                    <a:lumMod val="85000"/>
                    <a:lumOff val="15000"/>
                  </a:schemeClr>
                </a:solidFill>
                <a:latin typeface="ＭＳ Ｐゴシック" panose="020B0600070205080204" pitchFamily="50" charset="-128"/>
                <a:ea typeface="ＭＳ Ｐゴシック" panose="020B0600070205080204" pitchFamily="50" charset="-128"/>
              </a:rPr>
              <a:t>Ag-MLVs</a:t>
            </a:r>
            <a:r>
              <a:rPr kumimoji="1" lang="ja-JP" altLang="en-US" sz="2000" dirty="0">
                <a:solidFill>
                  <a:schemeClr val="tx1">
                    <a:lumMod val="85000"/>
                    <a:lumOff val="15000"/>
                  </a:schemeClr>
                </a:solidFill>
                <a:latin typeface="ＭＳ Ｐゴシック" panose="020B0600070205080204" pitchFamily="50" charset="-128"/>
                <a:ea typeface="ＭＳ Ｐゴシック" panose="020B0600070205080204" pitchFamily="50" charset="-128"/>
              </a:rPr>
              <a:t>の調製</a:t>
            </a:r>
            <a:endParaRPr kumimoji="1" lang="en-US" altLang="ja-JP" sz="2000" dirty="0">
              <a:solidFill>
                <a:schemeClr val="tx1">
                  <a:lumMod val="85000"/>
                  <a:lumOff val="15000"/>
                </a:schemeClr>
              </a:solidFill>
              <a:latin typeface="ＭＳ Ｐゴシック" panose="020B0600070205080204" pitchFamily="50" charset="-128"/>
              <a:ea typeface="ＭＳ Ｐゴシック" panose="020B0600070205080204" pitchFamily="50" charset="-128"/>
            </a:endParaRPr>
          </a:p>
          <a:p>
            <a:pPr marL="800100" lvl="1" indent="-342900">
              <a:buFont typeface="Arial" panose="020B0604020202020204" pitchFamily="34" charset="0"/>
              <a:buChar char="•"/>
            </a:pPr>
            <a:r>
              <a:rPr kumimoji="1" lang="ja-JP" altLang="en-US" dirty="0">
                <a:solidFill>
                  <a:schemeClr val="tx1">
                    <a:lumMod val="85000"/>
                    <a:lumOff val="15000"/>
                  </a:schemeClr>
                </a:solidFill>
                <a:latin typeface="ＭＳ Ｐゴシック" panose="020B0600070205080204" pitchFamily="50" charset="-128"/>
                <a:ea typeface="ＭＳ Ｐゴシック" panose="020B0600070205080204" pitchFamily="50" charset="-128"/>
              </a:rPr>
              <a:t>操作ステップの検討</a:t>
            </a:r>
            <a:endParaRPr kumimoji="1" lang="en-US" altLang="ja-JP" dirty="0">
              <a:solidFill>
                <a:schemeClr val="tx1">
                  <a:lumMod val="85000"/>
                  <a:lumOff val="15000"/>
                </a:schemeClr>
              </a:solidFill>
              <a:latin typeface="ＭＳ Ｐゴシック" panose="020B0600070205080204" pitchFamily="50" charset="-128"/>
              <a:ea typeface="ＭＳ Ｐゴシック" panose="020B0600070205080204" pitchFamily="50" charset="-128"/>
            </a:endParaRPr>
          </a:p>
          <a:p>
            <a:pPr marL="800100" lvl="1" indent="-342900">
              <a:buFont typeface="Arial" panose="020B0604020202020204" pitchFamily="34" charset="0"/>
              <a:buChar char="•"/>
            </a:pPr>
            <a:r>
              <a:rPr kumimoji="1" lang="ja-JP" altLang="en-US" dirty="0">
                <a:solidFill>
                  <a:schemeClr val="tx1">
                    <a:lumMod val="85000"/>
                    <a:lumOff val="15000"/>
                  </a:schemeClr>
                </a:solidFill>
                <a:latin typeface="ＭＳ Ｐゴシック" panose="020B0600070205080204" pitchFamily="50" charset="-128"/>
                <a:ea typeface="ＭＳ Ｐゴシック" panose="020B0600070205080204" pitchFamily="50" charset="-128"/>
              </a:rPr>
              <a:t>脂質組成の検討</a:t>
            </a:r>
            <a:endParaRPr kumimoji="1" lang="en-US" altLang="ja-JP" dirty="0">
              <a:solidFill>
                <a:schemeClr val="tx1">
                  <a:lumMod val="85000"/>
                  <a:lumOff val="15000"/>
                </a:schemeClr>
              </a:solidFill>
              <a:latin typeface="ＭＳ Ｐゴシック" panose="020B0600070205080204" pitchFamily="50" charset="-128"/>
              <a:ea typeface="ＭＳ Ｐゴシック" panose="020B0600070205080204" pitchFamily="50" charset="-128"/>
            </a:endParaRPr>
          </a:p>
          <a:p>
            <a:pPr marL="800100" lvl="1" indent="-342900">
              <a:buFont typeface="Arial" panose="020B0604020202020204" pitchFamily="34" charset="0"/>
              <a:buChar char="•"/>
            </a:pPr>
            <a:r>
              <a:rPr kumimoji="1" lang="ja-JP" altLang="en-US" dirty="0">
                <a:solidFill>
                  <a:schemeClr val="tx1">
                    <a:lumMod val="85000"/>
                    <a:lumOff val="15000"/>
                  </a:schemeClr>
                </a:solidFill>
                <a:latin typeface="ＭＳ Ｐゴシック" panose="020B0600070205080204" pitchFamily="50" charset="-128"/>
                <a:ea typeface="ＭＳ Ｐゴシック" panose="020B0600070205080204" pitchFamily="50" charset="-128"/>
              </a:rPr>
              <a:t>汎用性の評価</a:t>
            </a:r>
            <a:endParaRPr kumimoji="1" lang="en-US" altLang="ja-JP" dirty="0">
              <a:solidFill>
                <a:schemeClr val="tx1">
                  <a:lumMod val="85000"/>
                  <a:lumOff val="15000"/>
                </a:schemeClr>
              </a:solidFill>
              <a:latin typeface="ＭＳ Ｐゴシック" panose="020B0600070205080204" pitchFamily="50" charset="-128"/>
              <a:ea typeface="ＭＳ Ｐゴシック" panose="020B0600070205080204" pitchFamily="50" charset="-128"/>
            </a:endParaRPr>
          </a:p>
          <a:p>
            <a:endParaRPr kumimoji="1" lang="en-US" altLang="ja-JP" sz="2000" dirty="0">
              <a:solidFill>
                <a:schemeClr val="tx1">
                  <a:lumMod val="85000"/>
                  <a:lumOff val="15000"/>
                </a:schemeClr>
              </a:solidFill>
              <a:latin typeface="ＭＳ Ｐゴシック" panose="020B0600070205080204" pitchFamily="50" charset="-128"/>
              <a:ea typeface="ＭＳ Ｐゴシック" panose="020B0600070205080204" pitchFamily="50" charset="-128"/>
            </a:endParaRPr>
          </a:p>
          <a:p>
            <a:endParaRPr kumimoji="1" lang="en-US" altLang="ja-JP" sz="2000" dirty="0">
              <a:solidFill>
                <a:schemeClr val="tx1">
                  <a:lumMod val="85000"/>
                  <a:lumOff val="15000"/>
                </a:schemeClr>
              </a:solidFill>
              <a:latin typeface="ＭＳ Ｐゴシック" panose="020B0600070205080204" pitchFamily="50" charset="-128"/>
              <a:ea typeface="ＭＳ Ｐゴシック" panose="020B0600070205080204" pitchFamily="50" charset="-128"/>
            </a:endParaRPr>
          </a:p>
          <a:p>
            <a:r>
              <a:rPr kumimoji="1" lang="ja-JP" altLang="en-US" sz="2000" dirty="0">
                <a:solidFill>
                  <a:schemeClr val="tx1">
                    <a:lumMod val="85000"/>
                    <a:lumOff val="15000"/>
                  </a:schemeClr>
                </a:solidFill>
                <a:latin typeface="ＭＳ Ｐゴシック" panose="020B0600070205080204" pitchFamily="50" charset="-128"/>
                <a:ea typeface="ＭＳ Ｐゴシック" panose="020B0600070205080204" pitchFamily="50" charset="-128"/>
              </a:rPr>
              <a:t>検討②：バイオパニングでの利用可能性</a:t>
            </a:r>
            <a:endParaRPr kumimoji="1" lang="en-US" altLang="ja-JP" sz="2000" dirty="0">
              <a:solidFill>
                <a:schemeClr val="tx1">
                  <a:lumMod val="85000"/>
                  <a:lumOff val="15000"/>
                </a:schemeClr>
              </a:solidFill>
              <a:latin typeface="ＭＳ Ｐゴシック" panose="020B0600070205080204" pitchFamily="50" charset="-128"/>
              <a:ea typeface="ＭＳ Ｐゴシック" panose="020B0600070205080204" pitchFamily="50" charset="-128"/>
            </a:endParaRPr>
          </a:p>
          <a:p>
            <a:endParaRPr kumimoji="1" lang="en-US" altLang="ja-JP" dirty="0">
              <a:solidFill>
                <a:schemeClr val="tx1">
                  <a:lumMod val="85000"/>
                  <a:lumOff val="15000"/>
                </a:schemeClr>
              </a:solidFill>
              <a:latin typeface="ＭＳ Ｐゴシック" panose="020B0600070205080204" pitchFamily="50" charset="-128"/>
              <a:ea typeface="ＭＳ Ｐゴシック" panose="020B0600070205080204" pitchFamily="50" charset="-128"/>
            </a:endParaRPr>
          </a:p>
          <a:p>
            <a:endParaRPr kumimoji="1" lang="en-US" altLang="ja-JP" sz="2000" dirty="0">
              <a:solidFill>
                <a:schemeClr val="tx1">
                  <a:lumMod val="85000"/>
                  <a:lumOff val="15000"/>
                </a:schemeClr>
              </a:solidFill>
              <a:latin typeface="ＭＳ Ｐゴシック" panose="020B0600070205080204" pitchFamily="50" charset="-128"/>
              <a:ea typeface="ＭＳ Ｐゴシック" panose="020B0600070205080204" pitchFamily="50" charset="-128"/>
            </a:endParaRPr>
          </a:p>
        </p:txBody>
      </p:sp>
      <p:pic>
        <p:nvPicPr>
          <p:cNvPr id="5" name="図 4">
            <a:extLst>
              <a:ext uri="{FF2B5EF4-FFF2-40B4-BE49-F238E27FC236}">
                <a16:creationId xmlns:a16="http://schemas.microsoft.com/office/drawing/2014/main" id="{76351364-A4FE-3865-AC58-35519682229B}"/>
              </a:ext>
            </a:extLst>
          </p:cNvPr>
          <p:cNvPicPr>
            <a:picLocks noChangeAspect="1"/>
          </p:cNvPicPr>
          <p:nvPr/>
        </p:nvPicPr>
        <p:blipFill>
          <a:blip r:embed="rId3"/>
          <a:stretch>
            <a:fillRect/>
          </a:stretch>
        </p:blipFill>
        <p:spPr>
          <a:xfrm>
            <a:off x="6270041" y="3895751"/>
            <a:ext cx="2377685" cy="801368"/>
          </a:xfrm>
          <a:prstGeom prst="rect">
            <a:avLst/>
          </a:prstGeom>
        </p:spPr>
      </p:pic>
      <p:pic>
        <p:nvPicPr>
          <p:cNvPr id="6" name="図 5">
            <a:extLst>
              <a:ext uri="{FF2B5EF4-FFF2-40B4-BE49-F238E27FC236}">
                <a16:creationId xmlns:a16="http://schemas.microsoft.com/office/drawing/2014/main" id="{8A67E53C-51DD-5DD0-F2CC-5186B021CB7F}"/>
              </a:ext>
            </a:extLst>
          </p:cNvPr>
          <p:cNvPicPr>
            <a:picLocks noChangeAspect="1"/>
          </p:cNvPicPr>
          <p:nvPr/>
        </p:nvPicPr>
        <p:blipFill>
          <a:blip r:embed="rId4"/>
          <a:stretch>
            <a:fillRect/>
          </a:stretch>
        </p:blipFill>
        <p:spPr>
          <a:xfrm>
            <a:off x="4834646" y="4943082"/>
            <a:ext cx="1675182" cy="1221408"/>
          </a:xfrm>
          <a:prstGeom prst="rect">
            <a:avLst/>
          </a:prstGeom>
        </p:spPr>
      </p:pic>
    </p:spTree>
    <p:extLst>
      <p:ext uri="{BB962C8B-B14F-4D97-AF65-F5344CB8AC3E}">
        <p14:creationId xmlns:p14="http://schemas.microsoft.com/office/powerpoint/2010/main" val="1601322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正方形/長方形 54">
            <a:extLst>
              <a:ext uri="{FF2B5EF4-FFF2-40B4-BE49-F238E27FC236}">
                <a16:creationId xmlns:a16="http://schemas.microsoft.com/office/drawing/2014/main" id="{A859CF17-0D69-18EA-2955-438EED4C88C7}"/>
              </a:ext>
            </a:extLst>
          </p:cNvPr>
          <p:cNvSpPr/>
          <p:nvPr/>
        </p:nvSpPr>
        <p:spPr>
          <a:xfrm>
            <a:off x="45716" y="3198496"/>
            <a:ext cx="9052568" cy="3537519"/>
          </a:xfrm>
          <a:prstGeom prst="rect">
            <a:avLst/>
          </a:prstGeom>
          <a:no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a:extLst>
              <a:ext uri="{FF2B5EF4-FFF2-40B4-BE49-F238E27FC236}">
                <a16:creationId xmlns:a16="http://schemas.microsoft.com/office/drawing/2014/main" id="{14B43ACE-CBAD-2C92-8202-7DC374076F45}"/>
              </a:ext>
            </a:extLst>
          </p:cNvPr>
          <p:cNvSpPr/>
          <p:nvPr/>
        </p:nvSpPr>
        <p:spPr>
          <a:xfrm>
            <a:off x="45716" y="1032693"/>
            <a:ext cx="9052568" cy="1892178"/>
          </a:xfrm>
          <a:prstGeom prst="rect">
            <a:avLst/>
          </a:prstGeom>
          <a:no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B3C87F43-E03F-F654-C394-F0E99862A544}"/>
              </a:ext>
            </a:extLst>
          </p:cNvPr>
          <p:cNvSpPr>
            <a:spLocks noGrp="1"/>
          </p:cNvSpPr>
          <p:nvPr>
            <p:ph type="title"/>
          </p:nvPr>
        </p:nvSpPr>
        <p:spPr/>
        <p:txBody>
          <a:bodyPr>
            <a:normAutofit fontScale="90000"/>
          </a:bodyPr>
          <a:lstStyle/>
          <a:p>
            <a:r>
              <a:rPr lang="ja-JP" altLang="en-US" dirty="0"/>
              <a:t>検討</a:t>
            </a:r>
            <a:r>
              <a:rPr kumimoji="1" lang="ja-JP" altLang="en-US" dirty="0"/>
              <a:t>①：</a:t>
            </a:r>
            <a:r>
              <a:rPr kumimoji="1" lang="ja-JP" altLang="en-US" sz="3100" dirty="0"/>
              <a:t>グルタルアルデヒドを用いた</a:t>
            </a:r>
            <a:r>
              <a:rPr lang="en-US" altLang="ja-JP" sz="3100" dirty="0"/>
              <a:t>Ag-MLVs</a:t>
            </a:r>
            <a:r>
              <a:rPr lang="ja-JP" altLang="en-US" sz="3100" dirty="0"/>
              <a:t>の調製</a:t>
            </a:r>
            <a:endParaRPr kumimoji="1" lang="ja-JP" altLang="en-US" dirty="0"/>
          </a:p>
        </p:txBody>
      </p:sp>
      <p:sp>
        <p:nvSpPr>
          <p:cNvPr id="13" name="テキスト ボックス 12">
            <a:extLst>
              <a:ext uri="{FF2B5EF4-FFF2-40B4-BE49-F238E27FC236}">
                <a16:creationId xmlns:a16="http://schemas.microsoft.com/office/drawing/2014/main" id="{60C8A34F-8F8B-FA5C-C852-9C17F3697E30}"/>
              </a:ext>
            </a:extLst>
          </p:cNvPr>
          <p:cNvSpPr txBox="1"/>
          <p:nvPr/>
        </p:nvSpPr>
        <p:spPr>
          <a:xfrm>
            <a:off x="3154478" y="1839619"/>
            <a:ext cx="2243422" cy="646331"/>
          </a:xfrm>
          <a:prstGeom prst="rect">
            <a:avLst/>
          </a:prstGeom>
          <a:noFill/>
        </p:spPr>
        <p:txBody>
          <a:bodyPr wrap="square" rtlCol="0">
            <a:spAutoFit/>
          </a:bodyPr>
          <a:lstStyle/>
          <a:p>
            <a:pPr marL="228600" indent="-228600">
              <a:buFont typeface="+mj-lt"/>
              <a:buAutoNum type="arabicPeriod"/>
            </a:pPr>
            <a:r>
              <a:rPr kumimoji="1" lang="en-US" altLang="ja-JP" sz="1200" dirty="0">
                <a:latin typeface="游ゴシック Medium" panose="020B0500000000000000" pitchFamily="50" charset="-128"/>
                <a:ea typeface="游ゴシック Medium" panose="020B0500000000000000" pitchFamily="50" charset="-128"/>
                <a:cs typeface="Arial" panose="020B0604020202020204" pitchFamily="34" charset="0"/>
              </a:rPr>
              <a:t>10 mg/mL </a:t>
            </a:r>
            <a:r>
              <a:rPr kumimoji="1" lang="ja-JP" altLang="en-US" sz="1200" dirty="0">
                <a:latin typeface="游ゴシック Medium" panose="020B0500000000000000" pitchFamily="50" charset="-128"/>
                <a:ea typeface="游ゴシック Medium" panose="020B0500000000000000" pitchFamily="50" charset="-128"/>
                <a:cs typeface="Arial" panose="020B0604020202020204" pitchFamily="34" charset="0"/>
              </a:rPr>
              <a:t>抗原溶液</a:t>
            </a:r>
            <a:endParaRPr kumimoji="1" lang="en-US" altLang="ja-JP" sz="1200" dirty="0">
              <a:latin typeface="游ゴシック Medium" panose="020B0500000000000000" pitchFamily="50" charset="-128"/>
              <a:ea typeface="游ゴシック Medium" panose="020B0500000000000000" pitchFamily="50" charset="-128"/>
              <a:cs typeface="Arial" panose="020B0604020202020204" pitchFamily="34" charset="0"/>
            </a:endParaRPr>
          </a:p>
          <a:p>
            <a:pPr marL="228600" indent="-228600">
              <a:buFont typeface="+mj-lt"/>
              <a:buAutoNum type="arabicPeriod"/>
            </a:pPr>
            <a:r>
              <a:rPr kumimoji="1" lang="en-US" altLang="ja-JP" sz="1200" dirty="0">
                <a:latin typeface="游ゴシック Medium" panose="020B0500000000000000" pitchFamily="50" charset="-128"/>
                <a:ea typeface="游ゴシック Medium" panose="020B0500000000000000" pitchFamily="50" charset="-128"/>
                <a:cs typeface="Arial" panose="020B0604020202020204" pitchFamily="34" charset="0"/>
              </a:rPr>
              <a:t>2-iminothiolane</a:t>
            </a:r>
          </a:p>
          <a:p>
            <a:r>
              <a:rPr kumimoji="1" lang="ja-JP" altLang="en-US" sz="1200" dirty="0">
                <a:latin typeface="游ゴシック Medium" panose="020B0500000000000000" pitchFamily="50" charset="-128"/>
                <a:ea typeface="游ゴシック Medium" panose="020B0500000000000000" pitchFamily="50" charset="-128"/>
                <a:cs typeface="Arial" panose="020B0604020202020204" pitchFamily="34" charset="0"/>
              </a:rPr>
              <a:t>　 </a:t>
            </a:r>
            <a:r>
              <a:rPr kumimoji="1" lang="en-US" altLang="ja-JP" sz="1200" dirty="0">
                <a:latin typeface="游ゴシック Medium" panose="020B0500000000000000" pitchFamily="50" charset="-128"/>
                <a:ea typeface="游ゴシック Medium" panose="020B0500000000000000" pitchFamily="50" charset="-128"/>
                <a:cs typeface="Arial" panose="020B0604020202020204" pitchFamily="34" charset="0"/>
              </a:rPr>
              <a:t>4</a:t>
            </a:r>
            <a:r>
              <a:rPr kumimoji="1" lang="ja-JP" altLang="en-US" sz="1200" dirty="0">
                <a:latin typeface="游ゴシック Medium" panose="020B0500000000000000" pitchFamily="50" charset="-128"/>
                <a:ea typeface="游ゴシック Medium" panose="020B0500000000000000" pitchFamily="50" charset="-128"/>
                <a:cs typeface="Arial" panose="020B0604020202020204" pitchFamily="34" charset="0"/>
              </a:rPr>
              <a:t>℃ 一晩インキュベート</a:t>
            </a:r>
            <a:endParaRPr kumimoji="1" lang="en-US" altLang="ja-JP" sz="1200" dirty="0">
              <a:latin typeface="游ゴシック Medium" panose="020B0500000000000000" pitchFamily="50" charset="-128"/>
              <a:ea typeface="游ゴシック Medium" panose="020B0500000000000000" pitchFamily="50" charset="-128"/>
              <a:cs typeface="Arial" panose="020B0604020202020204" pitchFamily="34" charset="0"/>
            </a:endParaRPr>
          </a:p>
        </p:txBody>
      </p:sp>
      <p:sp>
        <p:nvSpPr>
          <p:cNvPr id="28" name="テキスト ボックス 27">
            <a:extLst>
              <a:ext uri="{FF2B5EF4-FFF2-40B4-BE49-F238E27FC236}">
                <a16:creationId xmlns:a16="http://schemas.microsoft.com/office/drawing/2014/main" id="{518B03C5-9644-B329-5FD6-5C859FC97B21}"/>
              </a:ext>
            </a:extLst>
          </p:cNvPr>
          <p:cNvSpPr txBox="1"/>
          <p:nvPr/>
        </p:nvSpPr>
        <p:spPr>
          <a:xfrm>
            <a:off x="6009053" y="2111722"/>
            <a:ext cx="1551618" cy="338554"/>
          </a:xfrm>
          <a:prstGeom prst="rect">
            <a:avLst/>
          </a:prstGeom>
          <a:noFill/>
        </p:spPr>
        <p:txBody>
          <a:bodyPr wrap="square" rtlCol="0">
            <a:spAutoFit/>
          </a:bodyPr>
          <a:lstStyle/>
          <a:p>
            <a:pPr algn="ctr"/>
            <a:r>
              <a:rPr kumimoji="1" lang="en-US" altLang="ja-JP" sz="1600" b="1" dirty="0">
                <a:latin typeface="ＭＳ Ｐゴシック" panose="020B0600070205080204" pitchFamily="50" charset="-128"/>
                <a:ea typeface="ＭＳ Ｐゴシック" panose="020B0600070205080204" pitchFamily="50" charset="-128"/>
              </a:rPr>
              <a:t>Ag-MLVs</a:t>
            </a:r>
            <a:endParaRPr kumimoji="1" lang="ja-JP" altLang="en-US" sz="1600" b="1" dirty="0">
              <a:latin typeface="ＭＳ Ｐゴシック" panose="020B0600070205080204" pitchFamily="50" charset="-128"/>
              <a:ea typeface="ＭＳ Ｐゴシック" panose="020B0600070205080204" pitchFamily="50" charset="-128"/>
            </a:endParaRPr>
          </a:p>
        </p:txBody>
      </p:sp>
      <p:sp>
        <p:nvSpPr>
          <p:cNvPr id="38" name="矢印: 右 37">
            <a:extLst>
              <a:ext uri="{FF2B5EF4-FFF2-40B4-BE49-F238E27FC236}">
                <a16:creationId xmlns:a16="http://schemas.microsoft.com/office/drawing/2014/main" id="{9093D363-1ACC-B9F4-036A-C55DFB3F71A5}"/>
              </a:ext>
            </a:extLst>
          </p:cNvPr>
          <p:cNvSpPr/>
          <p:nvPr/>
        </p:nvSpPr>
        <p:spPr>
          <a:xfrm>
            <a:off x="1797323" y="3828732"/>
            <a:ext cx="4053812" cy="223200"/>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39" name="テキスト ボックス 38">
            <a:extLst>
              <a:ext uri="{FF2B5EF4-FFF2-40B4-BE49-F238E27FC236}">
                <a16:creationId xmlns:a16="http://schemas.microsoft.com/office/drawing/2014/main" id="{6817B3A0-B893-8CAF-24C6-18FC74548C2F}"/>
              </a:ext>
            </a:extLst>
          </p:cNvPr>
          <p:cNvSpPr txBox="1"/>
          <p:nvPr/>
        </p:nvSpPr>
        <p:spPr>
          <a:xfrm>
            <a:off x="6458630" y="4195114"/>
            <a:ext cx="1551618" cy="338554"/>
          </a:xfrm>
          <a:prstGeom prst="rect">
            <a:avLst/>
          </a:prstGeom>
          <a:noFill/>
        </p:spPr>
        <p:txBody>
          <a:bodyPr wrap="square" rtlCol="0">
            <a:spAutoFit/>
          </a:bodyPr>
          <a:lstStyle/>
          <a:p>
            <a:pPr algn="ctr"/>
            <a:r>
              <a:rPr kumimoji="1" lang="en-US" altLang="ja-JP" sz="1600" b="1" dirty="0">
                <a:latin typeface="ＭＳ Ｐゴシック" panose="020B0600070205080204" pitchFamily="50" charset="-128"/>
                <a:ea typeface="ＭＳ Ｐゴシック" panose="020B0600070205080204" pitchFamily="50" charset="-128"/>
              </a:rPr>
              <a:t>Ag-MLVs</a:t>
            </a:r>
            <a:endParaRPr kumimoji="1" lang="ja-JP" altLang="en-US" sz="1600" b="1" dirty="0">
              <a:latin typeface="ＭＳ Ｐゴシック" panose="020B0600070205080204" pitchFamily="50" charset="-128"/>
              <a:ea typeface="ＭＳ Ｐゴシック" panose="020B0600070205080204" pitchFamily="50" charset="-128"/>
            </a:endParaRPr>
          </a:p>
        </p:txBody>
      </p:sp>
      <p:sp>
        <p:nvSpPr>
          <p:cNvPr id="40" name="テキスト ボックス 39">
            <a:extLst>
              <a:ext uri="{FF2B5EF4-FFF2-40B4-BE49-F238E27FC236}">
                <a16:creationId xmlns:a16="http://schemas.microsoft.com/office/drawing/2014/main" id="{946A9F60-FD23-118D-D190-243C0EE2CD5F}"/>
              </a:ext>
            </a:extLst>
          </p:cNvPr>
          <p:cNvSpPr txBox="1"/>
          <p:nvPr/>
        </p:nvSpPr>
        <p:spPr>
          <a:xfrm>
            <a:off x="2850255" y="3999868"/>
            <a:ext cx="2319714" cy="646331"/>
          </a:xfrm>
          <a:prstGeom prst="rect">
            <a:avLst/>
          </a:prstGeom>
          <a:noFill/>
        </p:spPr>
        <p:txBody>
          <a:bodyPr wrap="square" rtlCol="0">
            <a:spAutoFit/>
          </a:bodyPr>
          <a:lstStyle/>
          <a:p>
            <a:pPr marL="228600" indent="-228600">
              <a:buFont typeface="+mj-lt"/>
              <a:buAutoNum type="arabicPeriod"/>
            </a:pPr>
            <a:r>
              <a:rPr kumimoji="1" lang="ja-JP" altLang="en-US" sz="1200" dirty="0">
                <a:latin typeface="游ゴシック Medium" panose="020B0500000000000000" pitchFamily="50" charset="-128"/>
                <a:ea typeface="游ゴシック Medium" panose="020B0500000000000000" pitchFamily="50" charset="-128"/>
                <a:cs typeface="Arial" panose="020B0604020202020204" pitchFamily="34" charset="0"/>
              </a:rPr>
              <a:t>グルタルアルデヒド </a:t>
            </a:r>
            <a:r>
              <a:rPr kumimoji="1" lang="en-US" altLang="ja-JP" sz="1200" dirty="0">
                <a:latin typeface="游ゴシック Medium" panose="020B0500000000000000" pitchFamily="50" charset="-128"/>
                <a:ea typeface="游ゴシック Medium" panose="020B0500000000000000" pitchFamily="50" charset="-128"/>
                <a:cs typeface="Arial" panose="020B0604020202020204" pitchFamily="34" charset="0"/>
              </a:rPr>
              <a:t>2..5%</a:t>
            </a:r>
          </a:p>
          <a:p>
            <a:pPr marL="228600" indent="-228600">
              <a:buFont typeface="+mj-lt"/>
              <a:buAutoNum type="arabicPeriod"/>
            </a:pPr>
            <a:r>
              <a:rPr kumimoji="1" lang="en-US" altLang="ja-JP" sz="1200" dirty="0">
                <a:latin typeface="游ゴシック Medium" panose="020B0500000000000000" pitchFamily="50" charset="-128"/>
                <a:ea typeface="游ゴシック Medium" panose="020B0500000000000000" pitchFamily="50" charset="-128"/>
                <a:cs typeface="Arial" panose="020B0604020202020204" pitchFamily="34" charset="0"/>
              </a:rPr>
              <a:t>10 mg/mL </a:t>
            </a:r>
            <a:r>
              <a:rPr kumimoji="1" lang="ja-JP" altLang="en-US" sz="1200" dirty="0">
                <a:latin typeface="游ゴシック Medium" panose="020B0500000000000000" pitchFamily="50" charset="-128"/>
                <a:ea typeface="游ゴシック Medium" panose="020B0500000000000000" pitchFamily="50" charset="-128"/>
                <a:cs typeface="Arial" panose="020B0604020202020204" pitchFamily="34" charset="0"/>
              </a:rPr>
              <a:t>抗原溶液</a:t>
            </a:r>
            <a:endParaRPr kumimoji="1" lang="en-US" altLang="ja-JP" sz="1200" dirty="0">
              <a:latin typeface="游ゴシック Medium" panose="020B0500000000000000" pitchFamily="50" charset="-128"/>
              <a:ea typeface="游ゴシック Medium" panose="020B0500000000000000" pitchFamily="50" charset="-128"/>
              <a:cs typeface="Arial" panose="020B0604020202020204" pitchFamily="34" charset="0"/>
            </a:endParaRPr>
          </a:p>
          <a:p>
            <a:r>
              <a:rPr kumimoji="1" lang="ja-JP" altLang="en-US" sz="1200" dirty="0">
                <a:latin typeface="游ゴシック Medium" panose="020B0500000000000000" pitchFamily="50" charset="-128"/>
                <a:ea typeface="游ゴシック Medium" panose="020B0500000000000000" pitchFamily="50" charset="-128"/>
                <a:cs typeface="Arial" panose="020B0604020202020204" pitchFamily="34" charset="0"/>
              </a:rPr>
              <a:t>　　 </a:t>
            </a:r>
            <a:r>
              <a:rPr kumimoji="1" lang="en-US" altLang="ja-JP" sz="1200" dirty="0">
                <a:latin typeface="游ゴシック Medium" panose="020B0500000000000000" pitchFamily="50" charset="-128"/>
                <a:ea typeface="游ゴシック Medium" panose="020B0500000000000000" pitchFamily="50" charset="-128"/>
                <a:cs typeface="Arial" panose="020B0604020202020204" pitchFamily="34" charset="0"/>
              </a:rPr>
              <a:t>4</a:t>
            </a:r>
            <a:r>
              <a:rPr kumimoji="1" lang="ja-JP" altLang="en-US" sz="1200" dirty="0">
                <a:latin typeface="游ゴシック Medium" panose="020B0500000000000000" pitchFamily="50" charset="-128"/>
                <a:ea typeface="游ゴシック Medium" panose="020B0500000000000000" pitchFamily="50" charset="-128"/>
                <a:cs typeface="Arial" panose="020B0604020202020204" pitchFamily="34" charset="0"/>
              </a:rPr>
              <a:t>℃ 一晩インキュベート</a:t>
            </a:r>
            <a:endParaRPr kumimoji="1" lang="en-US" altLang="ja-JP" sz="1200" dirty="0">
              <a:latin typeface="游ゴシック Medium" panose="020B0500000000000000" pitchFamily="50" charset="-128"/>
              <a:ea typeface="游ゴシック Medium" panose="020B0500000000000000" pitchFamily="50" charset="-128"/>
              <a:cs typeface="Arial" panose="020B0604020202020204" pitchFamily="34" charset="0"/>
            </a:endParaRPr>
          </a:p>
        </p:txBody>
      </p:sp>
      <p:sp>
        <p:nvSpPr>
          <p:cNvPr id="48" name="テキスト ボックス 47">
            <a:extLst>
              <a:ext uri="{FF2B5EF4-FFF2-40B4-BE49-F238E27FC236}">
                <a16:creationId xmlns:a16="http://schemas.microsoft.com/office/drawing/2014/main" id="{5F27FE22-D9AD-FBCD-15C4-EE52C341F5FA}"/>
              </a:ext>
            </a:extLst>
          </p:cNvPr>
          <p:cNvSpPr txBox="1"/>
          <p:nvPr/>
        </p:nvSpPr>
        <p:spPr>
          <a:xfrm>
            <a:off x="80451" y="793357"/>
            <a:ext cx="1121908" cy="461665"/>
          </a:xfrm>
          <a:prstGeom prst="rect">
            <a:avLst/>
          </a:prstGeom>
          <a:solidFill>
            <a:schemeClr val="bg1"/>
          </a:solidFill>
        </p:spPr>
        <p:txBody>
          <a:bodyPr wrap="square" rtlCol="0" anchor="ctr">
            <a:spAutoFit/>
          </a:bodyPr>
          <a:lstStyle/>
          <a:p>
            <a:pPr algn="ctr"/>
            <a:r>
              <a:rPr kumimoji="1" lang="ja-JP" altLang="en-US" sz="2400" dirty="0">
                <a:latin typeface="ＭＳ Ｐゴシック" panose="020B0600070205080204" pitchFamily="50" charset="-128"/>
                <a:ea typeface="ＭＳ Ｐゴシック" panose="020B0600070205080204" pitchFamily="50" charset="-128"/>
              </a:rPr>
              <a:t>従来法</a:t>
            </a:r>
          </a:p>
        </p:txBody>
      </p:sp>
      <p:sp>
        <p:nvSpPr>
          <p:cNvPr id="49" name="テキスト ボックス 48">
            <a:extLst>
              <a:ext uri="{FF2B5EF4-FFF2-40B4-BE49-F238E27FC236}">
                <a16:creationId xmlns:a16="http://schemas.microsoft.com/office/drawing/2014/main" id="{C6B734C1-5481-B614-DBD9-D20920EE57B4}"/>
              </a:ext>
            </a:extLst>
          </p:cNvPr>
          <p:cNvSpPr txBox="1"/>
          <p:nvPr/>
        </p:nvSpPr>
        <p:spPr>
          <a:xfrm>
            <a:off x="96114" y="2960796"/>
            <a:ext cx="2768398" cy="461665"/>
          </a:xfrm>
          <a:prstGeom prst="rect">
            <a:avLst/>
          </a:prstGeom>
          <a:solidFill>
            <a:schemeClr val="bg1"/>
          </a:solidFill>
        </p:spPr>
        <p:txBody>
          <a:bodyPr wrap="square" rtlCol="0" anchor="ctr">
            <a:spAutoFit/>
          </a:bodyPr>
          <a:lstStyle/>
          <a:p>
            <a:pPr algn="ctr"/>
            <a:r>
              <a:rPr kumimoji="1" lang="ja-JP" altLang="en-US" sz="2400" dirty="0">
                <a:latin typeface="ＭＳ Ｐゴシック" panose="020B0600070205080204" pitchFamily="50" charset="-128"/>
                <a:ea typeface="ＭＳ Ｐゴシック" panose="020B0600070205080204" pitchFamily="50" charset="-128"/>
              </a:rPr>
              <a:t>新法</a:t>
            </a:r>
            <a:r>
              <a:rPr kumimoji="1" lang="en-US" altLang="ja-JP" sz="2400" dirty="0">
                <a:latin typeface="ＭＳ Ｐゴシック" panose="020B0600070205080204" pitchFamily="50" charset="-128"/>
                <a:ea typeface="ＭＳ Ｐゴシック" panose="020B0600070205080204" pitchFamily="50" charset="-128"/>
              </a:rPr>
              <a:t>(GA</a:t>
            </a:r>
            <a:r>
              <a:rPr kumimoji="1" lang="ja-JP" altLang="en-US" sz="2400" dirty="0">
                <a:latin typeface="ＭＳ Ｐゴシック" panose="020B0600070205080204" pitchFamily="50" charset="-128"/>
                <a:ea typeface="ＭＳ Ｐゴシック" panose="020B0600070205080204" pitchFamily="50" charset="-128"/>
              </a:rPr>
              <a:t>法</a:t>
            </a:r>
            <a:r>
              <a:rPr kumimoji="1" lang="en-US" altLang="ja-JP" sz="2400" dirty="0">
                <a:latin typeface="ＭＳ Ｐゴシック" panose="020B0600070205080204" pitchFamily="50" charset="-128"/>
                <a:ea typeface="ＭＳ Ｐゴシック" panose="020B0600070205080204" pitchFamily="50" charset="-128"/>
              </a:rPr>
              <a:t>)</a:t>
            </a:r>
            <a:r>
              <a:rPr kumimoji="1" lang="ja-JP" altLang="en-US" sz="2400" dirty="0">
                <a:latin typeface="ＭＳ Ｐゴシック" panose="020B0600070205080204" pitchFamily="50" charset="-128"/>
                <a:ea typeface="ＭＳ Ｐゴシック" panose="020B0600070205080204" pitchFamily="50" charset="-128"/>
              </a:rPr>
              <a:t>：一段階</a:t>
            </a:r>
          </a:p>
        </p:txBody>
      </p:sp>
      <p:sp>
        <p:nvSpPr>
          <p:cNvPr id="50" name="矢印: 右 49">
            <a:extLst>
              <a:ext uri="{FF2B5EF4-FFF2-40B4-BE49-F238E27FC236}">
                <a16:creationId xmlns:a16="http://schemas.microsoft.com/office/drawing/2014/main" id="{8F74303A-08F6-D365-6898-DFF51A49A07D}"/>
              </a:ext>
            </a:extLst>
          </p:cNvPr>
          <p:cNvSpPr/>
          <p:nvPr/>
        </p:nvSpPr>
        <p:spPr>
          <a:xfrm>
            <a:off x="2347458" y="1676898"/>
            <a:ext cx="3359286" cy="221376"/>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52" name="テキスト ボックス 51">
            <a:extLst>
              <a:ext uri="{FF2B5EF4-FFF2-40B4-BE49-F238E27FC236}">
                <a16:creationId xmlns:a16="http://schemas.microsoft.com/office/drawing/2014/main" id="{127DF05A-CE24-2912-F77C-289292E88BC1}"/>
              </a:ext>
            </a:extLst>
          </p:cNvPr>
          <p:cNvSpPr txBox="1"/>
          <p:nvPr/>
        </p:nvSpPr>
        <p:spPr>
          <a:xfrm>
            <a:off x="2029155" y="4787304"/>
            <a:ext cx="5085690" cy="414942"/>
          </a:xfrm>
          <a:prstGeom prst="roundRect">
            <a:avLst>
              <a:gd name="adj" fmla="val 16667"/>
            </a:avLst>
          </a:prstGeom>
          <a:solidFill>
            <a:srgbClr val="FFCCCC"/>
          </a:solidFill>
        </p:spPr>
        <p:txBody>
          <a:bodyPr wrap="square" rtlCol="0">
            <a:spAutoFit/>
          </a:bodyPr>
          <a:lstStyle/>
          <a:p>
            <a:pPr algn="ctr"/>
            <a:r>
              <a:rPr kumimoji="1" lang="ja-JP" altLang="en-US" dirty="0">
                <a:latin typeface="ＭＳ Ｐゴシック" panose="020B0600070205080204" pitchFamily="50" charset="-128"/>
                <a:ea typeface="ＭＳ Ｐゴシック" panose="020B0600070205080204" pitchFamily="50" charset="-128"/>
              </a:rPr>
              <a:t>凝集により</a:t>
            </a:r>
            <a:r>
              <a:rPr kumimoji="1" lang="en-US" altLang="ja-JP" dirty="0">
                <a:latin typeface="ＭＳ Ｐゴシック" panose="020B0600070205080204" pitchFamily="50" charset="-128"/>
                <a:ea typeface="ＭＳ Ｐゴシック" panose="020B0600070205080204" pitchFamily="50" charset="-128"/>
              </a:rPr>
              <a:t>Ag-MLVs</a:t>
            </a:r>
            <a:r>
              <a:rPr kumimoji="1" lang="ja-JP" altLang="en-US" dirty="0">
                <a:latin typeface="ＭＳ Ｐゴシック" panose="020B0600070205080204" pitchFamily="50" charset="-128"/>
                <a:ea typeface="ＭＳ Ｐゴシック" panose="020B0600070205080204" pitchFamily="50" charset="-128"/>
              </a:rPr>
              <a:t>の単離が困難</a:t>
            </a:r>
          </a:p>
        </p:txBody>
      </p:sp>
      <p:pic>
        <p:nvPicPr>
          <p:cNvPr id="12" name="図 11">
            <a:extLst>
              <a:ext uri="{FF2B5EF4-FFF2-40B4-BE49-F238E27FC236}">
                <a16:creationId xmlns:a16="http://schemas.microsoft.com/office/drawing/2014/main" id="{BEC6DE01-452C-E4FD-6556-7AFD841231F9}"/>
              </a:ext>
            </a:extLst>
          </p:cNvPr>
          <p:cNvPicPr>
            <a:picLocks noChangeAspect="1"/>
          </p:cNvPicPr>
          <p:nvPr/>
        </p:nvPicPr>
        <p:blipFill rotWithShape="1">
          <a:blip r:embed="rId3"/>
          <a:srcRect l="38901" t="-12249" r="43160" b="-3660"/>
          <a:stretch/>
        </p:blipFill>
        <p:spPr>
          <a:xfrm>
            <a:off x="463066" y="3525997"/>
            <a:ext cx="1294506" cy="828669"/>
          </a:xfrm>
          <a:prstGeom prst="rect">
            <a:avLst/>
          </a:prstGeom>
        </p:spPr>
      </p:pic>
      <p:pic>
        <p:nvPicPr>
          <p:cNvPr id="17" name="図 16">
            <a:extLst>
              <a:ext uri="{FF2B5EF4-FFF2-40B4-BE49-F238E27FC236}">
                <a16:creationId xmlns:a16="http://schemas.microsoft.com/office/drawing/2014/main" id="{3F675646-E3E8-A5F4-D6B2-F8654362B17E}"/>
              </a:ext>
            </a:extLst>
          </p:cNvPr>
          <p:cNvPicPr>
            <a:picLocks noChangeAspect="1"/>
          </p:cNvPicPr>
          <p:nvPr/>
        </p:nvPicPr>
        <p:blipFill rotWithShape="1">
          <a:blip r:embed="rId4"/>
          <a:srcRect l="58159"/>
          <a:stretch/>
        </p:blipFill>
        <p:spPr>
          <a:xfrm>
            <a:off x="5772655" y="1292691"/>
            <a:ext cx="2243422" cy="989790"/>
          </a:xfrm>
          <a:prstGeom prst="rect">
            <a:avLst/>
          </a:prstGeom>
        </p:spPr>
      </p:pic>
      <p:pic>
        <p:nvPicPr>
          <p:cNvPr id="19" name="図 18">
            <a:extLst>
              <a:ext uri="{FF2B5EF4-FFF2-40B4-BE49-F238E27FC236}">
                <a16:creationId xmlns:a16="http://schemas.microsoft.com/office/drawing/2014/main" id="{3EECF75B-8481-3F64-BCB5-6A72E5B50411}"/>
              </a:ext>
            </a:extLst>
          </p:cNvPr>
          <p:cNvPicPr>
            <a:picLocks noChangeAspect="1"/>
          </p:cNvPicPr>
          <p:nvPr/>
        </p:nvPicPr>
        <p:blipFill rotWithShape="1">
          <a:blip r:embed="rId4"/>
          <a:srcRect l="21884" r="50911"/>
          <a:stretch/>
        </p:blipFill>
        <p:spPr>
          <a:xfrm>
            <a:off x="822862" y="1281844"/>
            <a:ext cx="1458685" cy="989790"/>
          </a:xfrm>
          <a:prstGeom prst="rect">
            <a:avLst/>
          </a:prstGeom>
        </p:spPr>
      </p:pic>
      <p:grpSp>
        <p:nvGrpSpPr>
          <p:cNvPr id="22" name="グループ化 21">
            <a:extLst>
              <a:ext uri="{FF2B5EF4-FFF2-40B4-BE49-F238E27FC236}">
                <a16:creationId xmlns:a16="http://schemas.microsoft.com/office/drawing/2014/main" id="{B3CEB35C-7EAA-2461-31F6-23AB003DF270}"/>
              </a:ext>
            </a:extLst>
          </p:cNvPr>
          <p:cNvGrpSpPr/>
          <p:nvPr/>
        </p:nvGrpSpPr>
        <p:grpSpPr>
          <a:xfrm>
            <a:off x="3371346" y="1008618"/>
            <a:ext cx="950541" cy="864000"/>
            <a:chOff x="1727211" y="1206555"/>
            <a:chExt cx="1140308" cy="1005678"/>
          </a:xfrm>
        </p:grpSpPr>
        <p:pic>
          <p:nvPicPr>
            <p:cNvPr id="18" name="図 17">
              <a:extLst>
                <a:ext uri="{FF2B5EF4-FFF2-40B4-BE49-F238E27FC236}">
                  <a16:creationId xmlns:a16="http://schemas.microsoft.com/office/drawing/2014/main" id="{833C679E-1B2D-54FA-4B01-2B8C6082FED2}"/>
                </a:ext>
              </a:extLst>
            </p:cNvPr>
            <p:cNvPicPr>
              <a:picLocks noChangeAspect="1"/>
            </p:cNvPicPr>
            <p:nvPr/>
          </p:nvPicPr>
          <p:blipFill rotWithShape="1">
            <a:blip r:embed="rId4"/>
            <a:srcRect r="83216" b="13979"/>
            <a:stretch/>
          </p:blipFill>
          <p:spPr>
            <a:xfrm>
              <a:off x="1967588" y="1206555"/>
              <a:ext cx="899931" cy="851433"/>
            </a:xfrm>
            <a:prstGeom prst="rect">
              <a:avLst/>
            </a:prstGeom>
          </p:spPr>
        </p:pic>
        <p:pic>
          <p:nvPicPr>
            <p:cNvPr id="20" name="図 19">
              <a:extLst>
                <a:ext uri="{FF2B5EF4-FFF2-40B4-BE49-F238E27FC236}">
                  <a16:creationId xmlns:a16="http://schemas.microsoft.com/office/drawing/2014/main" id="{54E3C1A3-BDBA-7227-76EA-0CF8E3A65DC3}"/>
                </a:ext>
              </a:extLst>
            </p:cNvPr>
            <p:cNvPicPr>
              <a:picLocks noChangeAspect="1"/>
            </p:cNvPicPr>
            <p:nvPr/>
          </p:nvPicPr>
          <p:blipFill rotWithShape="1">
            <a:blip r:embed="rId4"/>
            <a:srcRect l="17909" r="78368"/>
            <a:stretch/>
          </p:blipFill>
          <p:spPr>
            <a:xfrm>
              <a:off x="1727211" y="1222443"/>
              <a:ext cx="199633" cy="989790"/>
            </a:xfrm>
            <a:prstGeom prst="rect">
              <a:avLst/>
            </a:prstGeom>
          </p:spPr>
        </p:pic>
      </p:grpSp>
      <p:pic>
        <p:nvPicPr>
          <p:cNvPr id="44" name="図 43">
            <a:extLst>
              <a:ext uri="{FF2B5EF4-FFF2-40B4-BE49-F238E27FC236}">
                <a16:creationId xmlns:a16="http://schemas.microsoft.com/office/drawing/2014/main" id="{EE01ACEA-DCF2-DE66-054D-76641ED931CB}"/>
              </a:ext>
            </a:extLst>
          </p:cNvPr>
          <p:cNvPicPr>
            <a:picLocks noChangeAspect="1"/>
          </p:cNvPicPr>
          <p:nvPr/>
        </p:nvPicPr>
        <p:blipFill rotWithShape="1">
          <a:blip r:embed="rId3"/>
          <a:srcRect l="63233" t="-33270" b="-1"/>
          <a:stretch/>
        </p:blipFill>
        <p:spPr>
          <a:xfrm>
            <a:off x="5923535" y="3352337"/>
            <a:ext cx="2653154" cy="952790"/>
          </a:xfrm>
          <a:prstGeom prst="rect">
            <a:avLst/>
          </a:prstGeom>
        </p:spPr>
      </p:pic>
      <p:grpSp>
        <p:nvGrpSpPr>
          <p:cNvPr id="63" name="グループ化 62">
            <a:extLst>
              <a:ext uri="{FF2B5EF4-FFF2-40B4-BE49-F238E27FC236}">
                <a16:creationId xmlns:a16="http://schemas.microsoft.com/office/drawing/2014/main" id="{B87038B7-22F3-3F83-B874-1A3D866DD022}"/>
              </a:ext>
            </a:extLst>
          </p:cNvPr>
          <p:cNvGrpSpPr/>
          <p:nvPr/>
        </p:nvGrpSpPr>
        <p:grpSpPr>
          <a:xfrm>
            <a:off x="2547896" y="3123889"/>
            <a:ext cx="2398912" cy="894912"/>
            <a:chOff x="2080843" y="3929061"/>
            <a:chExt cx="2761505" cy="1005927"/>
          </a:xfrm>
        </p:grpSpPr>
        <p:pic>
          <p:nvPicPr>
            <p:cNvPr id="64" name="図 63">
              <a:extLst>
                <a:ext uri="{FF2B5EF4-FFF2-40B4-BE49-F238E27FC236}">
                  <a16:creationId xmlns:a16="http://schemas.microsoft.com/office/drawing/2014/main" id="{158A61A6-1F4E-C12D-433C-59F3D49F3EA8}"/>
                </a:ext>
              </a:extLst>
            </p:cNvPr>
            <p:cNvPicPr>
              <a:picLocks noChangeAspect="1"/>
            </p:cNvPicPr>
            <p:nvPr/>
          </p:nvPicPr>
          <p:blipFill rotWithShape="1">
            <a:blip r:embed="rId3"/>
            <a:srcRect l="-1" t="-1" r="64777" b="-6520"/>
            <a:stretch/>
          </p:blipFill>
          <p:spPr>
            <a:xfrm>
              <a:off x="2300637" y="4097862"/>
              <a:ext cx="2541711" cy="761552"/>
            </a:xfrm>
            <a:prstGeom prst="rect">
              <a:avLst/>
            </a:prstGeom>
          </p:spPr>
        </p:pic>
        <p:pic>
          <p:nvPicPr>
            <p:cNvPr id="65" name="図 64">
              <a:extLst>
                <a:ext uri="{FF2B5EF4-FFF2-40B4-BE49-F238E27FC236}">
                  <a16:creationId xmlns:a16="http://schemas.microsoft.com/office/drawing/2014/main" id="{E0E7F1D4-DB50-25AA-5FBA-D1CA02E67890}"/>
                </a:ext>
              </a:extLst>
            </p:cNvPr>
            <p:cNvPicPr>
              <a:picLocks noChangeAspect="1"/>
            </p:cNvPicPr>
            <p:nvPr/>
          </p:nvPicPr>
          <p:blipFill rotWithShape="1">
            <a:blip r:embed="rId5"/>
            <a:srcRect r="82464"/>
            <a:stretch/>
          </p:blipFill>
          <p:spPr>
            <a:xfrm>
              <a:off x="2080843" y="3929061"/>
              <a:ext cx="199912" cy="1005927"/>
            </a:xfrm>
            <a:prstGeom prst="rect">
              <a:avLst/>
            </a:prstGeom>
          </p:spPr>
        </p:pic>
      </p:grpSp>
      <p:pic>
        <p:nvPicPr>
          <p:cNvPr id="53" name="図 52">
            <a:extLst>
              <a:ext uri="{FF2B5EF4-FFF2-40B4-BE49-F238E27FC236}">
                <a16:creationId xmlns:a16="http://schemas.microsoft.com/office/drawing/2014/main" id="{DC950A28-59AC-43B8-C62A-D947113BA25B}"/>
              </a:ext>
            </a:extLst>
          </p:cNvPr>
          <p:cNvPicPr>
            <a:picLocks noChangeAspect="1"/>
          </p:cNvPicPr>
          <p:nvPr/>
        </p:nvPicPr>
        <p:blipFill rotWithShape="1">
          <a:blip r:embed="rId6"/>
          <a:srcRect r="51544"/>
          <a:stretch/>
        </p:blipFill>
        <p:spPr>
          <a:xfrm>
            <a:off x="7145351" y="5381535"/>
            <a:ext cx="885860" cy="1218793"/>
          </a:xfrm>
          <a:prstGeom prst="rect">
            <a:avLst/>
          </a:prstGeom>
        </p:spPr>
      </p:pic>
      <p:sp>
        <p:nvSpPr>
          <p:cNvPr id="8" name="吹き出し: 角を丸めた四角形 7">
            <a:extLst>
              <a:ext uri="{FF2B5EF4-FFF2-40B4-BE49-F238E27FC236}">
                <a16:creationId xmlns:a16="http://schemas.microsoft.com/office/drawing/2014/main" id="{D108B5F0-F2D4-5D9A-4E2D-EFA3E43752E8}"/>
              </a:ext>
            </a:extLst>
          </p:cNvPr>
          <p:cNvSpPr/>
          <p:nvPr/>
        </p:nvSpPr>
        <p:spPr>
          <a:xfrm>
            <a:off x="1406443" y="5314777"/>
            <a:ext cx="5360350" cy="1352310"/>
          </a:xfrm>
          <a:prstGeom prst="wedgeRoundRectCallout">
            <a:avLst>
              <a:gd name="adj1" fmla="val 60355"/>
              <a:gd name="adj2" fmla="val 29981"/>
              <a:gd name="adj3" fmla="val 16667"/>
            </a:avLst>
          </a:prstGeom>
          <a:solidFill>
            <a:schemeClr val="bg1"/>
          </a:solidFill>
          <a:ln w="9525">
            <a:solidFill>
              <a:schemeClr val="accent5">
                <a:lumMod val="9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8270A596-9555-4DB0-1D73-AB4F72553F74}"/>
              </a:ext>
            </a:extLst>
          </p:cNvPr>
          <p:cNvPicPr>
            <a:picLocks noChangeAspect="1"/>
          </p:cNvPicPr>
          <p:nvPr/>
        </p:nvPicPr>
        <p:blipFill>
          <a:blip r:embed="rId7"/>
          <a:stretch>
            <a:fillRect/>
          </a:stretch>
        </p:blipFill>
        <p:spPr>
          <a:xfrm>
            <a:off x="1555719" y="5370575"/>
            <a:ext cx="4819298" cy="954527"/>
          </a:xfrm>
          <a:prstGeom prst="rect">
            <a:avLst/>
          </a:prstGeom>
        </p:spPr>
      </p:pic>
      <p:sp>
        <p:nvSpPr>
          <p:cNvPr id="5" name="テキスト ボックス 4">
            <a:extLst>
              <a:ext uri="{FF2B5EF4-FFF2-40B4-BE49-F238E27FC236}">
                <a16:creationId xmlns:a16="http://schemas.microsoft.com/office/drawing/2014/main" id="{2F8AF19E-9E85-816B-7F21-F81E03C159BB}"/>
              </a:ext>
            </a:extLst>
          </p:cNvPr>
          <p:cNvSpPr txBox="1"/>
          <p:nvPr/>
        </p:nvSpPr>
        <p:spPr>
          <a:xfrm>
            <a:off x="1264678" y="6324532"/>
            <a:ext cx="1648196" cy="307777"/>
          </a:xfrm>
          <a:prstGeom prst="rect">
            <a:avLst/>
          </a:prstGeom>
          <a:noFill/>
        </p:spPr>
        <p:txBody>
          <a:bodyPr wrap="square" rtlCol="0">
            <a:spAutoFit/>
          </a:bodyPr>
          <a:lstStyle/>
          <a:p>
            <a:pPr algn="ctr"/>
            <a:r>
              <a:rPr kumimoji="1" lang="ja-JP" altLang="en-US" sz="1400" dirty="0">
                <a:latin typeface="ＭＳ Ｐゴシック" panose="020B0600070205080204" pitchFamily="50" charset="-128"/>
                <a:ea typeface="ＭＳ Ｐゴシック" panose="020B0600070205080204" pitchFamily="50" charset="-128"/>
              </a:rPr>
              <a:t>目的物</a:t>
            </a:r>
          </a:p>
        </p:txBody>
      </p:sp>
      <p:sp>
        <p:nvSpPr>
          <p:cNvPr id="6" name="テキスト ボックス 5">
            <a:extLst>
              <a:ext uri="{FF2B5EF4-FFF2-40B4-BE49-F238E27FC236}">
                <a16:creationId xmlns:a16="http://schemas.microsoft.com/office/drawing/2014/main" id="{D0446BC7-28B2-0D6F-C024-A48A79E03662}"/>
              </a:ext>
            </a:extLst>
          </p:cNvPr>
          <p:cNvSpPr txBox="1"/>
          <p:nvPr/>
        </p:nvSpPr>
        <p:spPr>
          <a:xfrm>
            <a:off x="3026139" y="6342206"/>
            <a:ext cx="3740654" cy="307777"/>
          </a:xfrm>
          <a:prstGeom prst="rect">
            <a:avLst/>
          </a:prstGeom>
          <a:noFill/>
        </p:spPr>
        <p:txBody>
          <a:bodyPr wrap="square" rtlCol="0">
            <a:spAutoFit/>
          </a:bodyPr>
          <a:lstStyle/>
          <a:p>
            <a:pPr algn="ctr"/>
            <a:r>
              <a:rPr kumimoji="1" lang="ja-JP" altLang="en-US" sz="1400" dirty="0">
                <a:latin typeface="ＭＳ Ｐゴシック" panose="020B0600070205080204" pitchFamily="50" charset="-128"/>
                <a:ea typeface="ＭＳ Ｐゴシック" panose="020B0600070205080204" pitchFamily="50" charset="-128"/>
              </a:rPr>
              <a:t>過剰な反応による望まない架橋物</a:t>
            </a:r>
          </a:p>
        </p:txBody>
      </p:sp>
      <p:sp>
        <p:nvSpPr>
          <p:cNvPr id="9" name="テキスト ボックス 8">
            <a:extLst>
              <a:ext uri="{FF2B5EF4-FFF2-40B4-BE49-F238E27FC236}">
                <a16:creationId xmlns:a16="http://schemas.microsoft.com/office/drawing/2014/main" id="{308AEA78-49A4-3116-D468-42F8BDCC1E1C}"/>
              </a:ext>
            </a:extLst>
          </p:cNvPr>
          <p:cNvSpPr txBox="1"/>
          <p:nvPr/>
        </p:nvSpPr>
        <p:spPr>
          <a:xfrm>
            <a:off x="2770957" y="5649862"/>
            <a:ext cx="489098" cy="400110"/>
          </a:xfrm>
          <a:prstGeom prst="rect">
            <a:avLst/>
          </a:prstGeom>
          <a:noFill/>
        </p:spPr>
        <p:txBody>
          <a:bodyPr wrap="square" rtlCol="0">
            <a:spAutoFit/>
          </a:bodyPr>
          <a:lstStyle/>
          <a:p>
            <a:r>
              <a:rPr kumimoji="1" lang="ja-JP" altLang="en-US" sz="2000" dirty="0">
                <a:latin typeface="ＭＳ Ｐゴシック" panose="020B0600070205080204" pitchFamily="50" charset="-128"/>
                <a:ea typeface="ＭＳ Ｐゴシック" panose="020B0600070205080204" pitchFamily="50" charset="-128"/>
              </a:rPr>
              <a:t>＋</a:t>
            </a:r>
          </a:p>
        </p:txBody>
      </p:sp>
    </p:spTree>
    <p:extLst>
      <p:ext uri="{BB962C8B-B14F-4D97-AF65-F5344CB8AC3E}">
        <p14:creationId xmlns:p14="http://schemas.microsoft.com/office/powerpoint/2010/main" val="349997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4" grpId="0" animBg="1"/>
      <p:bldP spid="2" grpId="0" animBg="1"/>
      <p:bldP spid="13" grpId="0"/>
      <p:bldP spid="28" grpId="0"/>
      <p:bldP spid="38" grpId="0" animBg="1"/>
      <p:bldP spid="39" grpId="0"/>
      <p:bldP spid="40" grpId="0"/>
      <p:bldP spid="48" grpId="0" animBg="1"/>
      <p:bldP spid="49" grpId="0" animBg="1"/>
      <p:bldP spid="50" grpId="0" animBg="1"/>
      <p:bldP spid="52" grpId="0" animBg="1"/>
      <p:bldP spid="8" grpId="0" animBg="1"/>
      <p:bldP spid="5" grpId="0"/>
      <p:bldP spid="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C87F43-E03F-F654-C394-F0E99862A544}"/>
              </a:ext>
            </a:extLst>
          </p:cNvPr>
          <p:cNvSpPr>
            <a:spLocks noGrp="1"/>
          </p:cNvSpPr>
          <p:nvPr>
            <p:ph type="title"/>
          </p:nvPr>
        </p:nvSpPr>
        <p:spPr/>
        <p:txBody>
          <a:bodyPr>
            <a:normAutofit fontScale="90000"/>
          </a:bodyPr>
          <a:lstStyle/>
          <a:p>
            <a:r>
              <a:rPr lang="ja-JP" altLang="en-US" dirty="0"/>
              <a:t>検討</a:t>
            </a:r>
            <a:r>
              <a:rPr kumimoji="1" lang="ja-JP" altLang="en-US" dirty="0"/>
              <a:t>①：</a:t>
            </a:r>
            <a:r>
              <a:rPr kumimoji="1" lang="ja-JP" altLang="en-US" sz="3100" dirty="0"/>
              <a:t>グルタルアルデヒドを用いた</a:t>
            </a:r>
            <a:r>
              <a:rPr lang="en-US" altLang="ja-JP" sz="3100" dirty="0"/>
              <a:t>Ag-MLVs</a:t>
            </a:r>
            <a:r>
              <a:rPr lang="ja-JP" altLang="en-US" sz="3100" dirty="0"/>
              <a:t>の調製</a:t>
            </a:r>
            <a:endParaRPr kumimoji="1" lang="ja-JP" altLang="en-US" dirty="0"/>
          </a:p>
        </p:txBody>
      </p:sp>
      <p:sp>
        <p:nvSpPr>
          <p:cNvPr id="11" name="矢印: 右 10">
            <a:extLst>
              <a:ext uri="{FF2B5EF4-FFF2-40B4-BE49-F238E27FC236}">
                <a16:creationId xmlns:a16="http://schemas.microsoft.com/office/drawing/2014/main" id="{63857B70-BC76-09E5-0C16-0A1BD7292634}"/>
              </a:ext>
            </a:extLst>
          </p:cNvPr>
          <p:cNvSpPr/>
          <p:nvPr/>
        </p:nvSpPr>
        <p:spPr>
          <a:xfrm>
            <a:off x="1827440" y="3514123"/>
            <a:ext cx="1647227" cy="213646"/>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4" name="矢印: 右 13">
            <a:extLst>
              <a:ext uri="{FF2B5EF4-FFF2-40B4-BE49-F238E27FC236}">
                <a16:creationId xmlns:a16="http://schemas.microsoft.com/office/drawing/2014/main" id="{CE2E11DF-387A-FBCA-6AAD-E36308060BCB}"/>
              </a:ext>
            </a:extLst>
          </p:cNvPr>
          <p:cNvSpPr/>
          <p:nvPr/>
        </p:nvSpPr>
        <p:spPr>
          <a:xfrm>
            <a:off x="3852505" y="3508825"/>
            <a:ext cx="2022324" cy="224242"/>
          </a:xfrm>
          <a:prstGeom prst="rightArrow">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5" name="テキスト ボックス 14">
            <a:extLst>
              <a:ext uri="{FF2B5EF4-FFF2-40B4-BE49-F238E27FC236}">
                <a16:creationId xmlns:a16="http://schemas.microsoft.com/office/drawing/2014/main" id="{1BADAB4E-FA1C-336E-E03C-BF64C6D75841}"/>
              </a:ext>
            </a:extLst>
          </p:cNvPr>
          <p:cNvSpPr txBox="1"/>
          <p:nvPr/>
        </p:nvSpPr>
        <p:spPr>
          <a:xfrm>
            <a:off x="3849737" y="3686461"/>
            <a:ext cx="2384354" cy="646331"/>
          </a:xfrm>
          <a:prstGeom prst="rect">
            <a:avLst/>
          </a:prstGeom>
          <a:noFill/>
        </p:spPr>
        <p:txBody>
          <a:bodyPr wrap="square" rtlCol="0">
            <a:spAutoFit/>
          </a:bodyPr>
          <a:lstStyle/>
          <a:p>
            <a:pPr marL="342900" indent="-342900">
              <a:buAutoNum type="arabicPeriod"/>
            </a:pPr>
            <a:r>
              <a:rPr kumimoji="1" lang="en-US" altLang="ja-JP" sz="1200" dirty="0">
                <a:latin typeface="游ゴシック Medium" panose="020B0500000000000000" pitchFamily="50" charset="-128"/>
                <a:ea typeface="游ゴシック Medium" panose="020B0500000000000000" pitchFamily="50" charset="-128"/>
              </a:rPr>
              <a:t>10 mg/mL </a:t>
            </a:r>
            <a:r>
              <a:rPr kumimoji="1" lang="ja-JP" altLang="en-US" sz="1200" dirty="0">
                <a:latin typeface="游ゴシック Medium" panose="020B0500000000000000" pitchFamily="50" charset="-128"/>
                <a:ea typeface="游ゴシック Medium" panose="020B0500000000000000" pitchFamily="50" charset="-128"/>
              </a:rPr>
              <a:t>抗原溶液</a:t>
            </a:r>
            <a:endParaRPr kumimoji="1" lang="en-US" altLang="ja-JP" sz="1200" dirty="0">
              <a:latin typeface="游ゴシック Medium" panose="020B0500000000000000" pitchFamily="50" charset="-128"/>
              <a:ea typeface="游ゴシック Medium" panose="020B0500000000000000" pitchFamily="50" charset="-128"/>
            </a:endParaRPr>
          </a:p>
          <a:p>
            <a:r>
              <a:rPr kumimoji="1" lang="ja-JP" altLang="en-US" sz="1200" dirty="0">
                <a:latin typeface="游ゴシック Medium" panose="020B0500000000000000" pitchFamily="50" charset="-128"/>
                <a:ea typeface="游ゴシック Medium" panose="020B0500000000000000" pitchFamily="50" charset="-128"/>
              </a:rPr>
              <a:t>　　 </a:t>
            </a:r>
            <a:r>
              <a:rPr kumimoji="1" lang="en-US" altLang="ja-JP" sz="1200" dirty="0">
                <a:latin typeface="游ゴシック Medium" panose="020B0500000000000000" pitchFamily="50" charset="-128"/>
                <a:ea typeface="游ゴシック Medium" panose="020B0500000000000000" pitchFamily="50" charset="-128"/>
              </a:rPr>
              <a:t>4</a:t>
            </a:r>
            <a:r>
              <a:rPr kumimoji="1" lang="ja-JP" altLang="en-US" sz="1200" dirty="0">
                <a:latin typeface="游ゴシック Medium" panose="020B0500000000000000" pitchFamily="50" charset="-128"/>
                <a:ea typeface="游ゴシック Medium" panose="020B0500000000000000" pitchFamily="50" charset="-128"/>
              </a:rPr>
              <a:t>℃一晩 インキュベート</a:t>
            </a:r>
          </a:p>
          <a:p>
            <a:pPr marL="228600" indent="-228600">
              <a:buAutoNum type="arabicPeriod" startAt="2"/>
            </a:pPr>
            <a:r>
              <a:rPr kumimoji="1" lang="ja-JP" altLang="en-US" sz="1200" dirty="0">
                <a:latin typeface="游ゴシック Medium" panose="020B0500000000000000" pitchFamily="50" charset="-128"/>
                <a:ea typeface="游ゴシック Medium" panose="020B0500000000000000" pitchFamily="50" charset="-128"/>
              </a:rPr>
              <a:t>　停止反応</a:t>
            </a:r>
            <a:endParaRPr kumimoji="1" lang="en-US" altLang="ja-JP" sz="1200" dirty="0">
              <a:latin typeface="游ゴシック Medium" panose="020B0500000000000000" pitchFamily="50" charset="-128"/>
              <a:ea typeface="游ゴシック Medium" panose="020B0500000000000000" pitchFamily="50" charset="-128"/>
            </a:endParaRPr>
          </a:p>
        </p:txBody>
      </p:sp>
      <p:sp>
        <p:nvSpPr>
          <p:cNvPr id="27" name="テキスト ボックス 26">
            <a:extLst>
              <a:ext uri="{FF2B5EF4-FFF2-40B4-BE49-F238E27FC236}">
                <a16:creationId xmlns:a16="http://schemas.microsoft.com/office/drawing/2014/main" id="{6957A415-2695-0067-EB0D-B93C08CD6E32}"/>
              </a:ext>
            </a:extLst>
          </p:cNvPr>
          <p:cNvSpPr txBox="1"/>
          <p:nvPr/>
        </p:nvSpPr>
        <p:spPr>
          <a:xfrm>
            <a:off x="6453600" y="3752878"/>
            <a:ext cx="1551618" cy="338554"/>
          </a:xfrm>
          <a:prstGeom prst="rect">
            <a:avLst/>
          </a:prstGeom>
          <a:noFill/>
        </p:spPr>
        <p:txBody>
          <a:bodyPr wrap="square" rtlCol="0">
            <a:spAutoFit/>
          </a:bodyPr>
          <a:lstStyle/>
          <a:p>
            <a:pPr algn="ctr"/>
            <a:r>
              <a:rPr kumimoji="1" lang="en-US" altLang="ja-JP" sz="1600" b="1" dirty="0">
                <a:latin typeface="ＭＳ Ｐゴシック" panose="020B0600070205080204" pitchFamily="50" charset="-128"/>
                <a:ea typeface="ＭＳ Ｐゴシック" panose="020B0600070205080204" pitchFamily="50" charset="-128"/>
              </a:rPr>
              <a:t>Ag-MLVs</a:t>
            </a:r>
            <a:endParaRPr kumimoji="1" lang="ja-JP" altLang="en-US" sz="1600" b="1" dirty="0">
              <a:latin typeface="ＭＳ Ｐゴシック" panose="020B0600070205080204" pitchFamily="50" charset="-128"/>
              <a:ea typeface="ＭＳ Ｐゴシック" panose="020B0600070205080204" pitchFamily="50" charset="-128"/>
            </a:endParaRPr>
          </a:p>
        </p:txBody>
      </p:sp>
      <p:sp>
        <p:nvSpPr>
          <p:cNvPr id="29" name="テキスト ボックス 28">
            <a:extLst>
              <a:ext uri="{FF2B5EF4-FFF2-40B4-BE49-F238E27FC236}">
                <a16:creationId xmlns:a16="http://schemas.microsoft.com/office/drawing/2014/main" id="{D806A890-5572-5567-6781-76BF779F74AF}"/>
              </a:ext>
            </a:extLst>
          </p:cNvPr>
          <p:cNvSpPr txBox="1"/>
          <p:nvPr/>
        </p:nvSpPr>
        <p:spPr>
          <a:xfrm>
            <a:off x="1738584" y="3700604"/>
            <a:ext cx="1937364" cy="646331"/>
          </a:xfrm>
          <a:prstGeom prst="rect">
            <a:avLst/>
          </a:prstGeom>
          <a:noFill/>
        </p:spPr>
        <p:txBody>
          <a:bodyPr wrap="square" rtlCol="0">
            <a:spAutoFit/>
          </a:bodyPr>
          <a:lstStyle/>
          <a:p>
            <a:pPr marL="228600" indent="-228600">
              <a:buFont typeface="+mj-lt"/>
              <a:buAutoNum type="arabicPeriod"/>
            </a:pPr>
            <a:r>
              <a:rPr kumimoji="1" lang="ja-JP" altLang="en-US" sz="1200" dirty="0">
                <a:latin typeface="游ゴシック Medium" panose="020B0500000000000000" pitchFamily="50" charset="-128"/>
                <a:ea typeface="游ゴシック Medium" panose="020B0500000000000000" pitchFamily="50" charset="-128"/>
              </a:rPr>
              <a:t>グルタルアルデヒド</a:t>
            </a:r>
            <a:r>
              <a:rPr kumimoji="1" lang="en-US" altLang="ja-JP" sz="1200" dirty="0">
                <a:latin typeface="游ゴシック Medium" panose="020B0500000000000000" pitchFamily="50" charset="-128"/>
                <a:ea typeface="游ゴシック Medium" panose="020B0500000000000000" pitchFamily="50" charset="-128"/>
              </a:rPr>
              <a:t>0.05</a:t>
            </a:r>
            <a:r>
              <a:rPr kumimoji="1" lang="ja-JP" altLang="en-US" sz="1200" dirty="0">
                <a:latin typeface="游ゴシック Medium" panose="020B0500000000000000" pitchFamily="50" charset="-128"/>
                <a:ea typeface="游ゴシック Medium" panose="020B0500000000000000" pitchFamily="50" charset="-128"/>
              </a:rPr>
              <a:t>～</a:t>
            </a:r>
            <a:r>
              <a:rPr kumimoji="1" lang="en-US" altLang="ja-JP" sz="1200" dirty="0">
                <a:latin typeface="游ゴシック Medium" panose="020B0500000000000000" pitchFamily="50" charset="-128"/>
                <a:ea typeface="游ゴシック Medium" panose="020B0500000000000000" pitchFamily="50" charset="-128"/>
              </a:rPr>
              <a:t>0.8%</a:t>
            </a:r>
          </a:p>
          <a:p>
            <a:r>
              <a:rPr kumimoji="1" lang="ja-JP" altLang="en-US" sz="1200" dirty="0">
                <a:latin typeface="游ゴシック Medium" panose="020B0500000000000000" pitchFamily="50" charset="-128"/>
                <a:ea typeface="游ゴシック Medium" panose="020B0500000000000000" pitchFamily="50" charset="-128"/>
              </a:rPr>
              <a:t>　 　</a:t>
            </a:r>
            <a:r>
              <a:rPr kumimoji="1" lang="en-US" altLang="ja-JP" sz="1200" dirty="0">
                <a:latin typeface="游ゴシック Medium" panose="020B0500000000000000" pitchFamily="50" charset="-128"/>
                <a:ea typeface="游ゴシック Medium" panose="020B0500000000000000" pitchFamily="50" charset="-128"/>
              </a:rPr>
              <a:t>1h</a:t>
            </a:r>
            <a:r>
              <a:rPr kumimoji="1" lang="ja-JP" altLang="en-US" sz="1200" dirty="0">
                <a:latin typeface="游ゴシック Medium" panose="020B0500000000000000" pitchFamily="50" charset="-128"/>
                <a:ea typeface="游ゴシック Medium" panose="020B0500000000000000" pitchFamily="50" charset="-128"/>
              </a:rPr>
              <a:t>インキュベート</a:t>
            </a:r>
            <a:endParaRPr kumimoji="1" lang="en-US" altLang="ja-JP" sz="1200" dirty="0">
              <a:latin typeface="游ゴシック Medium" panose="020B0500000000000000" pitchFamily="50" charset="-128"/>
              <a:ea typeface="游ゴシック Medium" panose="020B0500000000000000" pitchFamily="50" charset="-128"/>
            </a:endParaRPr>
          </a:p>
        </p:txBody>
      </p:sp>
      <p:sp>
        <p:nvSpPr>
          <p:cNvPr id="31" name="正方形/長方形 30">
            <a:extLst>
              <a:ext uri="{FF2B5EF4-FFF2-40B4-BE49-F238E27FC236}">
                <a16:creationId xmlns:a16="http://schemas.microsoft.com/office/drawing/2014/main" id="{D2EF83D0-45A9-FC48-044B-9B6D775A85D1}"/>
              </a:ext>
            </a:extLst>
          </p:cNvPr>
          <p:cNvSpPr/>
          <p:nvPr/>
        </p:nvSpPr>
        <p:spPr>
          <a:xfrm>
            <a:off x="45716" y="2854164"/>
            <a:ext cx="9052568" cy="3918775"/>
          </a:xfrm>
          <a:prstGeom prst="rect">
            <a:avLst/>
          </a:prstGeom>
          <a:no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B08BD186-E0C0-629D-3A81-B53C74B17FFB}"/>
              </a:ext>
            </a:extLst>
          </p:cNvPr>
          <p:cNvGrpSpPr/>
          <p:nvPr/>
        </p:nvGrpSpPr>
        <p:grpSpPr>
          <a:xfrm>
            <a:off x="45716" y="807021"/>
            <a:ext cx="9052568" cy="1787647"/>
            <a:chOff x="-193230" y="4140347"/>
            <a:chExt cx="9052568" cy="1787647"/>
          </a:xfrm>
        </p:grpSpPr>
        <p:sp>
          <p:nvSpPr>
            <p:cNvPr id="55" name="正方形/長方形 54">
              <a:extLst>
                <a:ext uri="{FF2B5EF4-FFF2-40B4-BE49-F238E27FC236}">
                  <a16:creationId xmlns:a16="http://schemas.microsoft.com/office/drawing/2014/main" id="{A859CF17-0D69-18EA-2955-438EED4C88C7}"/>
                </a:ext>
              </a:extLst>
            </p:cNvPr>
            <p:cNvSpPr/>
            <p:nvPr/>
          </p:nvSpPr>
          <p:spPr>
            <a:xfrm>
              <a:off x="-193230" y="4367438"/>
              <a:ext cx="9052568" cy="1546101"/>
            </a:xfrm>
            <a:prstGeom prst="rect">
              <a:avLst/>
            </a:prstGeom>
            <a:no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矢印: 右 37">
              <a:extLst>
                <a:ext uri="{FF2B5EF4-FFF2-40B4-BE49-F238E27FC236}">
                  <a16:creationId xmlns:a16="http://schemas.microsoft.com/office/drawing/2014/main" id="{9093D363-1ACC-B9F4-036A-C55DFB3F71A5}"/>
                </a:ext>
              </a:extLst>
            </p:cNvPr>
            <p:cNvSpPr/>
            <p:nvPr/>
          </p:nvSpPr>
          <p:spPr>
            <a:xfrm>
              <a:off x="1558377" y="5077984"/>
              <a:ext cx="4053812" cy="223200"/>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39" name="テキスト ボックス 38">
              <a:extLst>
                <a:ext uri="{FF2B5EF4-FFF2-40B4-BE49-F238E27FC236}">
                  <a16:creationId xmlns:a16="http://schemas.microsoft.com/office/drawing/2014/main" id="{6817B3A0-B893-8CAF-24C6-18FC74548C2F}"/>
                </a:ext>
              </a:extLst>
            </p:cNvPr>
            <p:cNvSpPr txBox="1"/>
            <p:nvPr/>
          </p:nvSpPr>
          <p:spPr>
            <a:xfrm>
              <a:off x="6219684" y="5444366"/>
              <a:ext cx="1551618" cy="338554"/>
            </a:xfrm>
            <a:prstGeom prst="rect">
              <a:avLst/>
            </a:prstGeom>
            <a:noFill/>
          </p:spPr>
          <p:txBody>
            <a:bodyPr wrap="square" rtlCol="0">
              <a:spAutoFit/>
            </a:bodyPr>
            <a:lstStyle/>
            <a:p>
              <a:pPr algn="ctr"/>
              <a:r>
                <a:rPr kumimoji="1" lang="en-US" altLang="ja-JP" sz="1600" b="1" dirty="0">
                  <a:latin typeface="ＭＳ Ｐゴシック" panose="020B0600070205080204" pitchFamily="50" charset="-128"/>
                  <a:ea typeface="ＭＳ Ｐゴシック" panose="020B0600070205080204" pitchFamily="50" charset="-128"/>
                </a:rPr>
                <a:t>Ag-MLVs</a:t>
              </a:r>
              <a:endParaRPr kumimoji="1" lang="ja-JP" altLang="en-US" sz="1600" b="1" dirty="0">
                <a:latin typeface="ＭＳ Ｐゴシック" panose="020B0600070205080204" pitchFamily="50" charset="-128"/>
                <a:ea typeface="ＭＳ Ｐゴシック" panose="020B0600070205080204" pitchFamily="50" charset="-128"/>
              </a:endParaRPr>
            </a:p>
          </p:txBody>
        </p:sp>
        <p:sp>
          <p:nvSpPr>
            <p:cNvPr id="40" name="テキスト ボックス 39">
              <a:extLst>
                <a:ext uri="{FF2B5EF4-FFF2-40B4-BE49-F238E27FC236}">
                  <a16:creationId xmlns:a16="http://schemas.microsoft.com/office/drawing/2014/main" id="{946A9F60-FD23-118D-D190-243C0EE2CD5F}"/>
                </a:ext>
              </a:extLst>
            </p:cNvPr>
            <p:cNvSpPr txBox="1"/>
            <p:nvPr/>
          </p:nvSpPr>
          <p:spPr>
            <a:xfrm>
              <a:off x="2648883" y="5281663"/>
              <a:ext cx="2319714" cy="646331"/>
            </a:xfrm>
            <a:prstGeom prst="rect">
              <a:avLst/>
            </a:prstGeom>
            <a:noFill/>
          </p:spPr>
          <p:txBody>
            <a:bodyPr wrap="square" rtlCol="0">
              <a:spAutoFit/>
            </a:bodyPr>
            <a:lstStyle/>
            <a:p>
              <a:pPr marL="228600" indent="-228600">
                <a:buFont typeface="+mj-lt"/>
                <a:buAutoNum type="arabicPeriod"/>
              </a:pPr>
              <a:r>
                <a:rPr kumimoji="1" lang="ja-JP" altLang="en-US" sz="1200" dirty="0">
                  <a:latin typeface="游ゴシック Medium" panose="020B0500000000000000" pitchFamily="50" charset="-128"/>
                  <a:ea typeface="游ゴシック Medium" panose="020B0500000000000000" pitchFamily="50" charset="-128"/>
                  <a:cs typeface="Arial" panose="020B0604020202020204" pitchFamily="34" charset="0"/>
                </a:rPr>
                <a:t>グルタルアルデヒド </a:t>
              </a:r>
              <a:r>
                <a:rPr kumimoji="1" lang="en-US" altLang="ja-JP" sz="1200" dirty="0">
                  <a:latin typeface="游ゴシック Medium" panose="020B0500000000000000" pitchFamily="50" charset="-128"/>
                  <a:ea typeface="游ゴシック Medium" panose="020B0500000000000000" pitchFamily="50" charset="-128"/>
                  <a:cs typeface="Arial" panose="020B0604020202020204" pitchFamily="34" charset="0"/>
                </a:rPr>
                <a:t>2.5%</a:t>
              </a:r>
            </a:p>
            <a:p>
              <a:pPr marL="228600" indent="-228600">
                <a:buFont typeface="+mj-lt"/>
                <a:buAutoNum type="arabicPeriod"/>
              </a:pPr>
              <a:r>
                <a:rPr kumimoji="1" lang="en-US" altLang="ja-JP" sz="1200" dirty="0">
                  <a:latin typeface="游ゴシック Medium" panose="020B0500000000000000" pitchFamily="50" charset="-128"/>
                  <a:ea typeface="游ゴシック Medium" panose="020B0500000000000000" pitchFamily="50" charset="-128"/>
                  <a:cs typeface="Arial" panose="020B0604020202020204" pitchFamily="34" charset="0"/>
                </a:rPr>
                <a:t>10 mg/mL </a:t>
              </a:r>
              <a:r>
                <a:rPr kumimoji="1" lang="ja-JP" altLang="en-US" sz="1200" dirty="0">
                  <a:latin typeface="游ゴシック Medium" panose="020B0500000000000000" pitchFamily="50" charset="-128"/>
                  <a:ea typeface="游ゴシック Medium" panose="020B0500000000000000" pitchFamily="50" charset="-128"/>
                  <a:cs typeface="Arial" panose="020B0604020202020204" pitchFamily="34" charset="0"/>
                </a:rPr>
                <a:t>抗原溶液</a:t>
              </a:r>
              <a:endParaRPr kumimoji="1" lang="en-US" altLang="ja-JP" sz="1200" dirty="0">
                <a:latin typeface="游ゴシック Medium" panose="020B0500000000000000" pitchFamily="50" charset="-128"/>
                <a:ea typeface="游ゴシック Medium" panose="020B0500000000000000" pitchFamily="50" charset="-128"/>
                <a:cs typeface="Arial" panose="020B0604020202020204" pitchFamily="34" charset="0"/>
              </a:endParaRPr>
            </a:p>
            <a:p>
              <a:r>
                <a:rPr kumimoji="1" lang="ja-JP" altLang="en-US" sz="1200" dirty="0">
                  <a:latin typeface="游ゴシック Medium" panose="020B0500000000000000" pitchFamily="50" charset="-128"/>
                  <a:ea typeface="游ゴシック Medium" panose="020B0500000000000000" pitchFamily="50" charset="-128"/>
                  <a:cs typeface="Arial" panose="020B0604020202020204" pitchFamily="34" charset="0"/>
                </a:rPr>
                <a:t>　  </a:t>
              </a:r>
              <a:r>
                <a:rPr kumimoji="1" lang="en-US" altLang="ja-JP" sz="1200" dirty="0">
                  <a:latin typeface="游ゴシック Medium" panose="020B0500000000000000" pitchFamily="50" charset="-128"/>
                  <a:ea typeface="游ゴシック Medium" panose="020B0500000000000000" pitchFamily="50" charset="-128"/>
                  <a:cs typeface="Arial" panose="020B0604020202020204" pitchFamily="34" charset="0"/>
                </a:rPr>
                <a:t>4</a:t>
              </a:r>
              <a:r>
                <a:rPr kumimoji="1" lang="ja-JP" altLang="en-US" sz="1200" dirty="0">
                  <a:latin typeface="游ゴシック Medium" panose="020B0500000000000000" pitchFamily="50" charset="-128"/>
                  <a:ea typeface="游ゴシック Medium" panose="020B0500000000000000" pitchFamily="50" charset="-128"/>
                  <a:cs typeface="Arial" panose="020B0604020202020204" pitchFamily="34" charset="0"/>
                </a:rPr>
                <a:t>℃ 一晩インキュベート</a:t>
              </a:r>
              <a:endParaRPr kumimoji="1" lang="en-US" altLang="ja-JP" sz="1200" dirty="0">
                <a:latin typeface="游ゴシック Medium" panose="020B0500000000000000" pitchFamily="50" charset="-128"/>
                <a:ea typeface="游ゴシック Medium" panose="020B0500000000000000" pitchFamily="50" charset="-128"/>
                <a:cs typeface="Arial" panose="020B0604020202020204" pitchFamily="34" charset="0"/>
              </a:endParaRPr>
            </a:p>
          </p:txBody>
        </p:sp>
        <p:sp>
          <p:nvSpPr>
            <p:cNvPr id="49" name="テキスト ボックス 48">
              <a:extLst>
                <a:ext uri="{FF2B5EF4-FFF2-40B4-BE49-F238E27FC236}">
                  <a16:creationId xmlns:a16="http://schemas.microsoft.com/office/drawing/2014/main" id="{C6B734C1-5481-B614-DBD9-D20920EE57B4}"/>
                </a:ext>
              </a:extLst>
            </p:cNvPr>
            <p:cNvSpPr txBox="1"/>
            <p:nvPr/>
          </p:nvSpPr>
          <p:spPr>
            <a:xfrm>
              <a:off x="-153465" y="4140347"/>
              <a:ext cx="2816262" cy="461665"/>
            </a:xfrm>
            <a:prstGeom prst="rect">
              <a:avLst/>
            </a:prstGeom>
            <a:solidFill>
              <a:schemeClr val="bg1"/>
            </a:solidFill>
          </p:spPr>
          <p:txBody>
            <a:bodyPr wrap="square" rtlCol="0" anchor="ctr">
              <a:spAutoFit/>
            </a:bodyPr>
            <a:lstStyle/>
            <a:p>
              <a:pPr algn="ctr"/>
              <a:r>
                <a:rPr kumimoji="1" lang="ja-JP" altLang="en-US" sz="2400" dirty="0">
                  <a:latin typeface="ＭＳ Ｐゴシック" panose="020B0600070205080204" pitchFamily="50" charset="-128"/>
                  <a:ea typeface="ＭＳ Ｐゴシック" panose="020B0600070205080204" pitchFamily="50" charset="-128"/>
                </a:rPr>
                <a:t>新法</a:t>
              </a:r>
              <a:r>
                <a:rPr kumimoji="1" lang="en-US" altLang="ja-JP" sz="2400" dirty="0">
                  <a:latin typeface="ＭＳ Ｐゴシック" panose="020B0600070205080204" pitchFamily="50" charset="-128"/>
                  <a:ea typeface="ＭＳ Ｐゴシック" panose="020B0600070205080204" pitchFamily="50" charset="-128"/>
                </a:rPr>
                <a:t>(GA</a:t>
              </a:r>
              <a:r>
                <a:rPr kumimoji="1" lang="ja-JP" altLang="en-US" sz="2400" dirty="0">
                  <a:latin typeface="ＭＳ Ｐゴシック" panose="020B0600070205080204" pitchFamily="50" charset="-128"/>
                  <a:ea typeface="ＭＳ Ｐゴシック" panose="020B0600070205080204" pitchFamily="50" charset="-128"/>
                </a:rPr>
                <a:t>法</a:t>
              </a:r>
              <a:r>
                <a:rPr kumimoji="1" lang="en-US" altLang="ja-JP" sz="2400" dirty="0">
                  <a:latin typeface="ＭＳ Ｐゴシック" panose="020B0600070205080204" pitchFamily="50" charset="-128"/>
                  <a:ea typeface="ＭＳ Ｐゴシック" panose="020B0600070205080204" pitchFamily="50" charset="-128"/>
                </a:rPr>
                <a:t>)</a:t>
              </a:r>
              <a:r>
                <a:rPr kumimoji="1" lang="ja-JP" altLang="en-US" sz="2400" dirty="0">
                  <a:latin typeface="ＭＳ Ｐゴシック" panose="020B0600070205080204" pitchFamily="50" charset="-128"/>
                  <a:ea typeface="ＭＳ Ｐゴシック" panose="020B0600070205080204" pitchFamily="50" charset="-128"/>
                </a:rPr>
                <a:t>：一段階</a:t>
              </a:r>
            </a:p>
          </p:txBody>
        </p:sp>
        <p:pic>
          <p:nvPicPr>
            <p:cNvPr id="12" name="図 11">
              <a:extLst>
                <a:ext uri="{FF2B5EF4-FFF2-40B4-BE49-F238E27FC236}">
                  <a16:creationId xmlns:a16="http://schemas.microsoft.com/office/drawing/2014/main" id="{BEC6DE01-452C-E4FD-6556-7AFD841231F9}"/>
                </a:ext>
              </a:extLst>
            </p:cNvPr>
            <p:cNvPicPr>
              <a:picLocks noChangeAspect="1"/>
            </p:cNvPicPr>
            <p:nvPr/>
          </p:nvPicPr>
          <p:blipFill rotWithShape="1">
            <a:blip r:embed="rId3"/>
            <a:srcRect l="38901" t="-12249" r="43160" b="-3660"/>
            <a:stretch/>
          </p:blipFill>
          <p:spPr>
            <a:xfrm>
              <a:off x="224120" y="4775249"/>
              <a:ext cx="1294506" cy="828669"/>
            </a:xfrm>
            <a:prstGeom prst="rect">
              <a:avLst/>
            </a:prstGeom>
          </p:spPr>
        </p:pic>
        <p:pic>
          <p:nvPicPr>
            <p:cNvPr id="44" name="図 43">
              <a:extLst>
                <a:ext uri="{FF2B5EF4-FFF2-40B4-BE49-F238E27FC236}">
                  <a16:creationId xmlns:a16="http://schemas.microsoft.com/office/drawing/2014/main" id="{EE01ACEA-DCF2-DE66-054D-76641ED931CB}"/>
                </a:ext>
              </a:extLst>
            </p:cNvPr>
            <p:cNvPicPr>
              <a:picLocks noChangeAspect="1"/>
            </p:cNvPicPr>
            <p:nvPr/>
          </p:nvPicPr>
          <p:blipFill rotWithShape="1">
            <a:blip r:embed="rId3"/>
            <a:srcRect l="63233" t="-33270" b="-1"/>
            <a:stretch/>
          </p:blipFill>
          <p:spPr>
            <a:xfrm>
              <a:off x="5684589" y="4601589"/>
              <a:ext cx="2653154" cy="952790"/>
            </a:xfrm>
            <a:prstGeom prst="rect">
              <a:avLst/>
            </a:prstGeom>
          </p:spPr>
        </p:pic>
        <p:grpSp>
          <p:nvGrpSpPr>
            <p:cNvPr id="62" name="グループ化 61">
              <a:extLst>
                <a:ext uri="{FF2B5EF4-FFF2-40B4-BE49-F238E27FC236}">
                  <a16:creationId xmlns:a16="http://schemas.microsoft.com/office/drawing/2014/main" id="{E1CEB8D9-ECAE-51E3-7DCB-377926374D15}"/>
                </a:ext>
              </a:extLst>
            </p:cNvPr>
            <p:cNvGrpSpPr/>
            <p:nvPr/>
          </p:nvGrpSpPr>
          <p:grpSpPr>
            <a:xfrm>
              <a:off x="2308950" y="4373141"/>
              <a:ext cx="2398912" cy="894912"/>
              <a:chOff x="2080843" y="3929061"/>
              <a:chExt cx="2761505" cy="1005927"/>
            </a:xfrm>
          </p:grpSpPr>
          <p:pic>
            <p:nvPicPr>
              <p:cNvPr id="24" name="図 23">
                <a:extLst>
                  <a:ext uri="{FF2B5EF4-FFF2-40B4-BE49-F238E27FC236}">
                    <a16:creationId xmlns:a16="http://schemas.microsoft.com/office/drawing/2014/main" id="{A453F2B5-328D-A367-687B-24235648B3B4}"/>
                  </a:ext>
                </a:extLst>
              </p:cNvPr>
              <p:cNvPicPr>
                <a:picLocks noChangeAspect="1"/>
              </p:cNvPicPr>
              <p:nvPr/>
            </p:nvPicPr>
            <p:blipFill rotWithShape="1">
              <a:blip r:embed="rId3"/>
              <a:srcRect l="-1" t="-1" r="64777" b="-6520"/>
              <a:stretch/>
            </p:blipFill>
            <p:spPr>
              <a:xfrm>
                <a:off x="2300637" y="4097862"/>
                <a:ext cx="2541711" cy="761552"/>
              </a:xfrm>
              <a:prstGeom prst="rect">
                <a:avLst/>
              </a:prstGeom>
            </p:spPr>
          </p:pic>
          <p:pic>
            <p:nvPicPr>
              <p:cNvPr id="61" name="図 60">
                <a:extLst>
                  <a:ext uri="{FF2B5EF4-FFF2-40B4-BE49-F238E27FC236}">
                    <a16:creationId xmlns:a16="http://schemas.microsoft.com/office/drawing/2014/main" id="{2DE2EB0C-468F-819E-4560-BD061B2ED70D}"/>
                  </a:ext>
                </a:extLst>
              </p:cNvPr>
              <p:cNvPicPr>
                <a:picLocks noChangeAspect="1"/>
              </p:cNvPicPr>
              <p:nvPr/>
            </p:nvPicPr>
            <p:blipFill rotWithShape="1">
              <a:blip r:embed="rId4"/>
              <a:srcRect r="82464"/>
              <a:stretch/>
            </p:blipFill>
            <p:spPr>
              <a:xfrm>
                <a:off x="2080843" y="3929061"/>
                <a:ext cx="199912" cy="1005927"/>
              </a:xfrm>
              <a:prstGeom prst="rect">
                <a:avLst/>
              </a:prstGeom>
            </p:spPr>
          </p:pic>
        </p:grpSp>
      </p:grpSp>
      <p:sp>
        <p:nvSpPr>
          <p:cNvPr id="32" name="テキスト ボックス 31">
            <a:extLst>
              <a:ext uri="{FF2B5EF4-FFF2-40B4-BE49-F238E27FC236}">
                <a16:creationId xmlns:a16="http://schemas.microsoft.com/office/drawing/2014/main" id="{1BF4BE7D-5554-3245-AA6D-1255ACDBB13C}"/>
              </a:ext>
            </a:extLst>
          </p:cNvPr>
          <p:cNvSpPr txBox="1"/>
          <p:nvPr/>
        </p:nvSpPr>
        <p:spPr>
          <a:xfrm>
            <a:off x="85481" y="2616465"/>
            <a:ext cx="2816262" cy="461665"/>
          </a:xfrm>
          <a:prstGeom prst="rect">
            <a:avLst/>
          </a:prstGeom>
          <a:solidFill>
            <a:schemeClr val="bg1"/>
          </a:solidFill>
        </p:spPr>
        <p:txBody>
          <a:bodyPr wrap="square" rtlCol="0" anchor="ctr">
            <a:spAutoFit/>
          </a:bodyPr>
          <a:lstStyle/>
          <a:p>
            <a:pPr algn="ctr"/>
            <a:r>
              <a:rPr kumimoji="1" lang="ja-JP" altLang="en-US" sz="2400" dirty="0">
                <a:latin typeface="ＭＳ Ｐゴシック" panose="020B0600070205080204" pitchFamily="50" charset="-128"/>
                <a:ea typeface="ＭＳ Ｐゴシック" panose="020B0600070205080204" pitchFamily="50" charset="-128"/>
              </a:rPr>
              <a:t>新法</a:t>
            </a:r>
            <a:r>
              <a:rPr kumimoji="1" lang="en-US" altLang="ja-JP" sz="2400" dirty="0">
                <a:latin typeface="ＭＳ Ｐゴシック" panose="020B0600070205080204" pitchFamily="50" charset="-128"/>
                <a:ea typeface="ＭＳ Ｐゴシック" panose="020B0600070205080204" pitchFamily="50" charset="-128"/>
              </a:rPr>
              <a:t>(GA</a:t>
            </a:r>
            <a:r>
              <a:rPr kumimoji="1" lang="ja-JP" altLang="en-US" sz="2400" dirty="0">
                <a:latin typeface="ＭＳ Ｐゴシック" panose="020B0600070205080204" pitchFamily="50" charset="-128"/>
                <a:ea typeface="ＭＳ Ｐゴシック" panose="020B0600070205080204" pitchFamily="50" charset="-128"/>
              </a:rPr>
              <a:t>法</a:t>
            </a:r>
            <a:r>
              <a:rPr kumimoji="1" lang="en-US" altLang="ja-JP" sz="2400" dirty="0">
                <a:latin typeface="ＭＳ Ｐゴシック" panose="020B0600070205080204" pitchFamily="50" charset="-128"/>
                <a:ea typeface="ＭＳ Ｐゴシック" panose="020B0600070205080204" pitchFamily="50" charset="-128"/>
              </a:rPr>
              <a:t>)</a:t>
            </a:r>
            <a:r>
              <a:rPr kumimoji="1" lang="ja-JP" altLang="en-US" sz="2400" dirty="0">
                <a:latin typeface="ＭＳ Ｐゴシック" panose="020B0600070205080204" pitchFamily="50" charset="-128"/>
                <a:ea typeface="ＭＳ Ｐゴシック" panose="020B0600070205080204" pitchFamily="50" charset="-128"/>
              </a:rPr>
              <a:t>：二段階</a:t>
            </a:r>
          </a:p>
        </p:txBody>
      </p:sp>
      <p:graphicFrame>
        <p:nvGraphicFramePr>
          <p:cNvPr id="33" name="グラフ 32">
            <a:extLst>
              <a:ext uri="{FF2B5EF4-FFF2-40B4-BE49-F238E27FC236}">
                <a16:creationId xmlns:a16="http://schemas.microsoft.com/office/drawing/2014/main" id="{00195554-F047-730E-456E-2A41AF53FAD9}"/>
              </a:ext>
            </a:extLst>
          </p:cNvPr>
          <p:cNvGraphicFramePr>
            <a:graphicFrameLocks/>
          </p:cNvGraphicFramePr>
          <p:nvPr>
            <p:extLst>
              <p:ext uri="{D42A27DB-BD31-4B8C-83A1-F6EECF244321}">
                <p14:modId xmlns:p14="http://schemas.microsoft.com/office/powerpoint/2010/main" val="1158383828"/>
              </p:ext>
            </p:extLst>
          </p:nvPr>
        </p:nvGraphicFramePr>
        <p:xfrm>
          <a:off x="1279442" y="4650560"/>
          <a:ext cx="2734774" cy="1419634"/>
        </p:xfrm>
        <a:graphic>
          <a:graphicData uri="http://schemas.openxmlformats.org/drawingml/2006/chart">
            <c:chart xmlns:c="http://schemas.openxmlformats.org/drawingml/2006/chart" xmlns:r="http://schemas.openxmlformats.org/officeDocument/2006/relationships" r:id="rId5"/>
          </a:graphicData>
        </a:graphic>
      </p:graphicFrame>
      <p:pic>
        <p:nvPicPr>
          <p:cNvPr id="36" name="図 35">
            <a:extLst>
              <a:ext uri="{FF2B5EF4-FFF2-40B4-BE49-F238E27FC236}">
                <a16:creationId xmlns:a16="http://schemas.microsoft.com/office/drawing/2014/main" id="{ABF30E84-DC56-58FE-0523-AE1938874D2C}"/>
              </a:ext>
            </a:extLst>
          </p:cNvPr>
          <p:cNvPicPr>
            <a:picLocks noChangeAspect="1"/>
          </p:cNvPicPr>
          <p:nvPr/>
        </p:nvPicPr>
        <p:blipFill rotWithShape="1">
          <a:blip r:embed="rId3"/>
          <a:srcRect l="38901" t="-12249" r="43160" b="-3660"/>
          <a:stretch/>
        </p:blipFill>
        <p:spPr>
          <a:xfrm>
            <a:off x="536593" y="3198693"/>
            <a:ext cx="1294506" cy="828669"/>
          </a:xfrm>
          <a:prstGeom prst="rect">
            <a:avLst/>
          </a:prstGeom>
        </p:spPr>
      </p:pic>
      <p:pic>
        <p:nvPicPr>
          <p:cNvPr id="47" name="図 46">
            <a:extLst>
              <a:ext uri="{FF2B5EF4-FFF2-40B4-BE49-F238E27FC236}">
                <a16:creationId xmlns:a16="http://schemas.microsoft.com/office/drawing/2014/main" id="{4B376251-BD64-2A35-E71A-E1352CC02F92}"/>
              </a:ext>
            </a:extLst>
          </p:cNvPr>
          <p:cNvPicPr>
            <a:picLocks noChangeAspect="1"/>
          </p:cNvPicPr>
          <p:nvPr/>
        </p:nvPicPr>
        <p:blipFill rotWithShape="1">
          <a:blip r:embed="rId6"/>
          <a:srcRect r="56363" b="8152"/>
          <a:stretch/>
        </p:blipFill>
        <p:spPr>
          <a:xfrm>
            <a:off x="4247667" y="2791465"/>
            <a:ext cx="1048175" cy="823132"/>
          </a:xfrm>
          <a:prstGeom prst="rect">
            <a:avLst/>
          </a:prstGeom>
        </p:spPr>
      </p:pic>
      <p:pic>
        <p:nvPicPr>
          <p:cNvPr id="56" name="図 55">
            <a:extLst>
              <a:ext uri="{FF2B5EF4-FFF2-40B4-BE49-F238E27FC236}">
                <a16:creationId xmlns:a16="http://schemas.microsoft.com/office/drawing/2014/main" id="{65B1A7EC-8600-3F62-1DB3-4734AB845552}"/>
              </a:ext>
            </a:extLst>
          </p:cNvPr>
          <p:cNvPicPr>
            <a:picLocks noChangeAspect="1"/>
          </p:cNvPicPr>
          <p:nvPr/>
        </p:nvPicPr>
        <p:blipFill rotWithShape="1">
          <a:blip r:embed="rId6"/>
          <a:srcRect l="46916" t="10462"/>
          <a:stretch/>
        </p:blipFill>
        <p:spPr>
          <a:xfrm>
            <a:off x="1926585" y="2884025"/>
            <a:ext cx="1275104" cy="802436"/>
          </a:xfrm>
          <a:prstGeom prst="rect">
            <a:avLst/>
          </a:prstGeom>
        </p:spPr>
      </p:pic>
      <p:sp>
        <p:nvSpPr>
          <p:cNvPr id="57" name="四角形: 角を丸くする 56">
            <a:extLst>
              <a:ext uri="{FF2B5EF4-FFF2-40B4-BE49-F238E27FC236}">
                <a16:creationId xmlns:a16="http://schemas.microsoft.com/office/drawing/2014/main" id="{E3A3065F-7FA3-991E-8395-30800E555A59}"/>
              </a:ext>
            </a:extLst>
          </p:cNvPr>
          <p:cNvSpPr/>
          <p:nvPr/>
        </p:nvSpPr>
        <p:spPr>
          <a:xfrm>
            <a:off x="3488011" y="3303899"/>
            <a:ext cx="333996" cy="618256"/>
          </a:xfrm>
          <a:prstGeom prst="roundRect">
            <a:avLst>
              <a:gd name="adj" fmla="val 2347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rPr>
              <a:t>洗浄</a:t>
            </a:r>
          </a:p>
        </p:txBody>
      </p:sp>
      <p:pic>
        <p:nvPicPr>
          <p:cNvPr id="58" name="図 57">
            <a:extLst>
              <a:ext uri="{FF2B5EF4-FFF2-40B4-BE49-F238E27FC236}">
                <a16:creationId xmlns:a16="http://schemas.microsoft.com/office/drawing/2014/main" id="{CC60D8C1-ABCA-5F3E-68F7-88C11E7B92B6}"/>
              </a:ext>
            </a:extLst>
          </p:cNvPr>
          <p:cNvPicPr>
            <a:picLocks noChangeAspect="1"/>
          </p:cNvPicPr>
          <p:nvPr/>
        </p:nvPicPr>
        <p:blipFill rotWithShape="1">
          <a:blip r:embed="rId3"/>
          <a:srcRect l="63233" t="-33270" b="-1"/>
          <a:stretch/>
        </p:blipFill>
        <p:spPr>
          <a:xfrm>
            <a:off x="5903838" y="3016245"/>
            <a:ext cx="2653154" cy="952790"/>
          </a:xfrm>
          <a:prstGeom prst="rect">
            <a:avLst/>
          </a:prstGeom>
        </p:spPr>
      </p:pic>
      <p:sp>
        <p:nvSpPr>
          <p:cNvPr id="59" name="正方形/長方形 58">
            <a:extLst>
              <a:ext uri="{FF2B5EF4-FFF2-40B4-BE49-F238E27FC236}">
                <a16:creationId xmlns:a16="http://schemas.microsoft.com/office/drawing/2014/main" id="{DD153D10-9498-10DF-A042-5034B5D8CEB6}"/>
              </a:ext>
            </a:extLst>
          </p:cNvPr>
          <p:cNvSpPr/>
          <p:nvPr/>
        </p:nvSpPr>
        <p:spPr>
          <a:xfrm>
            <a:off x="0" y="836074"/>
            <a:ext cx="9138950" cy="1800094"/>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表 8">
            <a:extLst>
              <a:ext uri="{FF2B5EF4-FFF2-40B4-BE49-F238E27FC236}">
                <a16:creationId xmlns:a16="http://schemas.microsoft.com/office/drawing/2014/main" id="{ECE3F7F0-F97A-09E0-2100-9412CD655E89}"/>
              </a:ext>
            </a:extLst>
          </p:cNvPr>
          <p:cNvGraphicFramePr>
            <a:graphicFrameLocks noGrp="1"/>
          </p:cNvGraphicFramePr>
          <p:nvPr>
            <p:extLst>
              <p:ext uri="{D42A27DB-BD31-4B8C-83A1-F6EECF244321}">
                <p14:modId xmlns:p14="http://schemas.microsoft.com/office/powerpoint/2010/main" val="1936886832"/>
              </p:ext>
            </p:extLst>
          </p:nvPr>
        </p:nvGraphicFramePr>
        <p:xfrm>
          <a:off x="4291413" y="4555024"/>
          <a:ext cx="3547760" cy="1345635"/>
        </p:xfrm>
        <a:graphic>
          <a:graphicData uri="http://schemas.openxmlformats.org/drawingml/2006/table">
            <a:tbl>
              <a:tblPr firstRow="1" bandRow="1"/>
              <a:tblGrid>
                <a:gridCol w="649112">
                  <a:extLst>
                    <a:ext uri="{9D8B030D-6E8A-4147-A177-3AD203B41FA5}">
                      <a16:colId xmlns:a16="http://schemas.microsoft.com/office/drawing/2014/main" val="3885370283"/>
                    </a:ext>
                  </a:extLst>
                </a:gridCol>
                <a:gridCol w="778321">
                  <a:extLst>
                    <a:ext uri="{9D8B030D-6E8A-4147-A177-3AD203B41FA5}">
                      <a16:colId xmlns:a16="http://schemas.microsoft.com/office/drawing/2014/main" val="537342761"/>
                    </a:ext>
                  </a:extLst>
                </a:gridCol>
                <a:gridCol w="1013903">
                  <a:extLst>
                    <a:ext uri="{9D8B030D-6E8A-4147-A177-3AD203B41FA5}">
                      <a16:colId xmlns:a16="http://schemas.microsoft.com/office/drawing/2014/main" val="2439090517"/>
                    </a:ext>
                  </a:extLst>
                </a:gridCol>
                <a:gridCol w="1106424">
                  <a:extLst>
                    <a:ext uri="{9D8B030D-6E8A-4147-A177-3AD203B41FA5}">
                      <a16:colId xmlns:a16="http://schemas.microsoft.com/office/drawing/2014/main" val="3683643247"/>
                    </a:ext>
                  </a:extLst>
                </a:gridCol>
              </a:tblGrid>
              <a:tr h="509497">
                <a:tc>
                  <a:txBody>
                    <a:bodyPr/>
                    <a:lstStyle/>
                    <a:p>
                      <a:pPr algn="ctr"/>
                      <a:endParaRPr kumimoji="1" lang="ja-JP" altLang="en-US" sz="1100" dirty="0">
                        <a:latin typeface="游ゴシック Medium" panose="020B0500000000000000" pitchFamily="50" charset="-128"/>
                        <a:ea typeface="游ゴシック Medium" panose="020B0500000000000000" pitchFamily="50" charset="-128"/>
                      </a:endParaRP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100" dirty="0">
                          <a:latin typeface="游ゴシック Medium" panose="020B0500000000000000" pitchFamily="50" charset="-128"/>
                          <a:ea typeface="游ゴシック Medium" panose="020B0500000000000000" pitchFamily="50" charset="-128"/>
                        </a:rPr>
                        <a:t>抗原濃度</a:t>
                      </a:r>
                      <a:endParaRPr kumimoji="1" lang="en-US" altLang="ja-JP" sz="1100" dirty="0">
                        <a:latin typeface="游ゴシック Medium" panose="020B0500000000000000" pitchFamily="50" charset="-128"/>
                        <a:ea typeface="游ゴシック Medium" panose="020B0500000000000000" pitchFamily="50" charset="-128"/>
                      </a:endParaRPr>
                    </a:p>
                    <a:p>
                      <a:pPr algn="ctr"/>
                      <a:r>
                        <a:rPr kumimoji="1" lang="en-US" altLang="ja-JP" sz="1100" dirty="0">
                          <a:latin typeface="游ゴシック Medium" panose="020B0500000000000000" pitchFamily="50" charset="-128"/>
                          <a:ea typeface="游ゴシック Medium" panose="020B0500000000000000" pitchFamily="50" charset="-128"/>
                        </a:rPr>
                        <a:t>(µg/mL)</a:t>
                      </a:r>
                      <a:endParaRPr kumimoji="1" lang="ja-JP" altLang="en-US" sz="1100" dirty="0">
                        <a:latin typeface="游ゴシック Medium" panose="020B0500000000000000" pitchFamily="50" charset="-128"/>
                        <a:ea typeface="游ゴシック Medium" panose="020B0500000000000000" pitchFamily="50" charset="-128"/>
                      </a:endParaRP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100" dirty="0">
                          <a:latin typeface="游ゴシック Medium" panose="020B0500000000000000" pitchFamily="50" charset="-128"/>
                          <a:ea typeface="游ゴシック Medium" panose="020B0500000000000000" pitchFamily="50" charset="-128"/>
                        </a:rPr>
                        <a:t>DPPC</a:t>
                      </a:r>
                      <a:r>
                        <a:rPr kumimoji="1" lang="ja-JP" altLang="en-US" sz="1100" dirty="0">
                          <a:latin typeface="游ゴシック Medium" panose="020B0500000000000000" pitchFamily="50" charset="-128"/>
                          <a:ea typeface="游ゴシック Medium" panose="020B0500000000000000" pitchFamily="50" charset="-128"/>
                        </a:rPr>
                        <a:t>濃度</a:t>
                      </a:r>
                      <a:endParaRPr kumimoji="1" lang="en-US" altLang="ja-JP" sz="1100" dirty="0">
                        <a:latin typeface="游ゴシック Medium" panose="020B0500000000000000" pitchFamily="50" charset="-128"/>
                        <a:ea typeface="游ゴシック Medium" panose="020B0500000000000000" pitchFamily="50" charset="-128"/>
                      </a:endParaRPr>
                    </a:p>
                    <a:p>
                      <a:pPr algn="ctr"/>
                      <a:r>
                        <a:rPr kumimoji="1" lang="en-US" altLang="ja-JP" sz="1100" dirty="0">
                          <a:latin typeface="游ゴシック Medium" panose="020B0500000000000000" pitchFamily="50" charset="-128"/>
                          <a:ea typeface="游ゴシック Medium" panose="020B0500000000000000" pitchFamily="50" charset="-128"/>
                        </a:rPr>
                        <a:t>(nmol/mL)</a:t>
                      </a:r>
                      <a:endParaRPr kumimoji="1" lang="ja-JP" altLang="en-US" sz="1100" dirty="0">
                        <a:latin typeface="游ゴシック Medium" panose="020B0500000000000000" pitchFamily="50" charset="-128"/>
                        <a:ea typeface="游ゴシック Medium" panose="020B0500000000000000" pitchFamily="50" charset="-128"/>
                      </a:endParaRP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100" dirty="0">
                          <a:latin typeface="游ゴシック Medium" panose="020B0500000000000000" pitchFamily="50" charset="-128"/>
                          <a:ea typeface="游ゴシック Medium" panose="020B0500000000000000" pitchFamily="50" charset="-128"/>
                        </a:rPr>
                        <a:t>Protein/DPPC</a:t>
                      </a:r>
                    </a:p>
                    <a:p>
                      <a:pPr algn="ctr"/>
                      <a:r>
                        <a:rPr kumimoji="1" lang="en-US" altLang="ja-JP" sz="1100" dirty="0">
                          <a:latin typeface="游ゴシック Medium" panose="020B0500000000000000" pitchFamily="50" charset="-128"/>
                          <a:ea typeface="游ゴシック Medium" panose="020B0500000000000000" pitchFamily="50" charset="-128"/>
                        </a:rPr>
                        <a:t>(-)</a:t>
                      </a:r>
                      <a:endParaRPr kumimoji="1" lang="ja-JP" altLang="en-US" sz="1100" dirty="0">
                        <a:latin typeface="游ゴシック Medium" panose="020B0500000000000000" pitchFamily="50" charset="-128"/>
                        <a:ea typeface="游ゴシック Medium" panose="020B0500000000000000" pitchFamily="50" charset="-128"/>
                      </a:endParaRP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9900495"/>
                  </a:ext>
                </a:extLst>
              </a:tr>
              <a:tr h="418069">
                <a:tc>
                  <a:txBody>
                    <a:bodyPr/>
                    <a:lstStyle/>
                    <a:p>
                      <a:pPr algn="ctr"/>
                      <a:r>
                        <a:rPr kumimoji="1" lang="en-US" altLang="ja-JP" sz="1000" dirty="0">
                          <a:latin typeface="游ゴシック Medium" panose="020B0500000000000000" pitchFamily="50" charset="-128"/>
                          <a:ea typeface="游ゴシック Medium" panose="020B0500000000000000" pitchFamily="50" charset="-128"/>
                        </a:rPr>
                        <a:t>GA0.8%</a:t>
                      </a:r>
                      <a:endParaRPr kumimoji="1" lang="ja-JP" altLang="en-US" sz="1000" dirty="0">
                        <a:latin typeface="游ゴシック Medium" panose="020B0500000000000000" pitchFamily="50" charset="-128"/>
                        <a:ea typeface="游ゴシック Medium" panose="020B0500000000000000" pitchFamily="50" charset="-128"/>
                      </a:endParaRP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0" dirty="0">
                          <a:solidFill>
                            <a:schemeClr val="accent4">
                              <a:lumMod val="50000"/>
                            </a:schemeClr>
                          </a:solidFill>
                          <a:latin typeface="游ゴシック Medium" panose="020B0500000000000000" pitchFamily="50" charset="-128"/>
                          <a:ea typeface="游ゴシック Medium" panose="020B0500000000000000" pitchFamily="50" charset="-128"/>
                        </a:rPr>
                        <a:t>21.5</a:t>
                      </a:r>
                      <a:endParaRPr kumimoji="1" lang="ja-JP" altLang="en-US" sz="1400" b="0" dirty="0">
                        <a:solidFill>
                          <a:schemeClr val="accent4">
                            <a:lumMod val="50000"/>
                          </a:schemeClr>
                        </a:solidFill>
                        <a:latin typeface="游ゴシック Medium" panose="020B0500000000000000" pitchFamily="50" charset="-128"/>
                        <a:ea typeface="游ゴシック Medium" panose="020B0500000000000000" pitchFamily="50" charset="-128"/>
                      </a:endParaRP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1400" dirty="0">
                          <a:latin typeface="游ゴシック Medium" panose="020B0500000000000000" pitchFamily="50" charset="-128"/>
                          <a:ea typeface="游ゴシック Medium" panose="020B0500000000000000" pitchFamily="50" charset="-128"/>
                        </a:rPr>
                        <a:t>1.64×10</a:t>
                      </a:r>
                      <a:r>
                        <a:rPr kumimoji="1" lang="en-US" altLang="ja-JP" sz="1400" baseline="30000" dirty="0">
                          <a:latin typeface="游ゴシック Medium" panose="020B0500000000000000" pitchFamily="50" charset="-128"/>
                          <a:ea typeface="游ゴシック Medium" panose="020B0500000000000000" pitchFamily="50" charset="-128"/>
                        </a:rPr>
                        <a:t>3</a:t>
                      </a:r>
                      <a:endParaRPr kumimoji="1" lang="ja-JP" altLang="en-US" sz="1400" baseline="30000" dirty="0">
                        <a:latin typeface="游ゴシック Medium" panose="020B0500000000000000" pitchFamily="50" charset="-128"/>
                        <a:ea typeface="游ゴシック Medium" panose="020B0500000000000000" pitchFamily="50" charset="-128"/>
                      </a:endParaRP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游ゴシック Medium" panose="020B0500000000000000" pitchFamily="50" charset="-128"/>
                          <a:ea typeface="游ゴシック Medium" panose="020B0500000000000000" pitchFamily="50" charset="-128"/>
                        </a:rPr>
                        <a:t>6.72×10</a:t>
                      </a:r>
                      <a:r>
                        <a:rPr kumimoji="1" lang="en-US" altLang="ja-JP" sz="1400" baseline="30000" dirty="0">
                          <a:latin typeface="游ゴシック Medium" panose="020B0500000000000000" pitchFamily="50" charset="-128"/>
                          <a:ea typeface="游ゴシック Medium" panose="020B0500000000000000" pitchFamily="50" charset="-128"/>
                        </a:rPr>
                        <a:t>-4</a:t>
                      </a:r>
                      <a:endParaRPr kumimoji="1" lang="ja-JP" altLang="en-US" sz="1400" baseline="30000" dirty="0">
                        <a:latin typeface="游ゴシック Medium" panose="020B0500000000000000" pitchFamily="50" charset="-128"/>
                        <a:ea typeface="游ゴシック Medium" panose="020B0500000000000000" pitchFamily="50" charset="-128"/>
                      </a:endParaRP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83042293"/>
                  </a:ext>
                </a:extLst>
              </a:tr>
              <a:tr h="418069">
                <a:tc>
                  <a:txBody>
                    <a:bodyPr/>
                    <a:lstStyle/>
                    <a:p>
                      <a:pPr algn="ctr"/>
                      <a:r>
                        <a:rPr kumimoji="1" lang="ja-JP" altLang="en-US" sz="1200" dirty="0">
                          <a:latin typeface="游ゴシック Medium" panose="020B0500000000000000" pitchFamily="50" charset="-128"/>
                          <a:ea typeface="游ゴシック Medium" panose="020B0500000000000000" pitchFamily="50" charset="-128"/>
                        </a:rPr>
                        <a:t>従来法</a:t>
                      </a:r>
                    </a:p>
                  </a:txBody>
                  <a:tcPr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latin typeface="游ゴシック Medium" panose="020B0500000000000000" pitchFamily="50" charset="-128"/>
                          <a:ea typeface="游ゴシック Medium" panose="020B0500000000000000" pitchFamily="50" charset="-128"/>
                        </a:rPr>
                        <a:t>56.3</a:t>
                      </a:r>
                      <a:endParaRPr kumimoji="1" lang="ja-JP" altLang="en-US" sz="1400" dirty="0">
                        <a:latin typeface="游ゴシック Medium" panose="020B0500000000000000" pitchFamily="50" charset="-128"/>
                        <a:ea typeface="游ゴシック Medium" panose="020B0500000000000000" pitchFamily="50" charset="-128"/>
                      </a:endParaRPr>
                    </a:p>
                  </a:txBody>
                  <a:tcPr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latin typeface="游ゴシック Medium" panose="020B0500000000000000" pitchFamily="50" charset="-128"/>
                          <a:ea typeface="游ゴシック Medium" panose="020B0500000000000000" pitchFamily="50" charset="-128"/>
                        </a:rPr>
                        <a:t>2.06×10</a:t>
                      </a:r>
                      <a:r>
                        <a:rPr kumimoji="1" lang="en-US" altLang="ja-JP" sz="1400" baseline="30000" dirty="0">
                          <a:latin typeface="游ゴシック Medium" panose="020B0500000000000000" pitchFamily="50" charset="-128"/>
                          <a:ea typeface="游ゴシック Medium" panose="020B0500000000000000" pitchFamily="50" charset="-128"/>
                        </a:rPr>
                        <a:t>3</a:t>
                      </a:r>
                      <a:endParaRPr kumimoji="1" lang="ja-JP" altLang="en-US" sz="1400" baseline="30000" dirty="0">
                        <a:latin typeface="游ゴシック Medium" panose="020B0500000000000000" pitchFamily="50" charset="-128"/>
                        <a:ea typeface="游ゴシック Medium" panose="020B0500000000000000" pitchFamily="50" charset="-128"/>
                      </a:endParaRPr>
                    </a:p>
                  </a:txBody>
                  <a:tcPr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latin typeface="游ゴシック Medium" panose="020B0500000000000000" pitchFamily="50" charset="-128"/>
                          <a:ea typeface="游ゴシック Medium" panose="020B0500000000000000" pitchFamily="50" charset="-128"/>
                        </a:rPr>
                        <a:t>2.00×10</a:t>
                      </a:r>
                      <a:r>
                        <a:rPr kumimoji="1" lang="en-US" altLang="ja-JP" sz="1400" baseline="30000" dirty="0">
                          <a:latin typeface="游ゴシック Medium" panose="020B0500000000000000" pitchFamily="50" charset="-128"/>
                          <a:ea typeface="游ゴシック Medium" panose="020B0500000000000000" pitchFamily="50" charset="-128"/>
                        </a:rPr>
                        <a:t>-3</a:t>
                      </a:r>
                      <a:endParaRPr kumimoji="1" lang="ja-JP" altLang="en-US" sz="1400" baseline="30000" dirty="0">
                        <a:latin typeface="游ゴシック Medium" panose="020B0500000000000000" pitchFamily="50" charset="-128"/>
                        <a:ea typeface="游ゴシック Medium" panose="020B0500000000000000" pitchFamily="50" charset="-128"/>
                      </a:endParaRPr>
                    </a:p>
                  </a:txBody>
                  <a:tcPr anchor="ctr">
                    <a:lnL w="12700" cmpd="sng">
                      <a:noFill/>
                      <a:prstDash val="solid"/>
                    </a:lnL>
                    <a:lnR w="12700" cmpd="sng">
                      <a:noFill/>
                      <a:prstDash val="soli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7519027"/>
                  </a:ext>
                </a:extLst>
              </a:tr>
            </a:tbl>
          </a:graphicData>
        </a:graphic>
      </p:graphicFrame>
      <p:sp>
        <p:nvSpPr>
          <p:cNvPr id="5" name="楕円 4">
            <a:extLst>
              <a:ext uri="{FF2B5EF4-FFF2-40B4-BE49-F238E27FC236}">
                <a16:creationId xmlns:a16="http://schemas.microsoft.com/office/drawing/2014/main" id="{C9C6FC24-690F-3F57-91DF-38015D46F403}"/>
              </a:ext>
            </a:extLst>
          </p:cNvPr>
          <p:cNvSpPr/>
          <p:nvPr/>
        </p:nvSpPr>
        <p:spPr>
          <a:xfrm>
            <a:off x="3651546" y="4813551"/>
            <a:ext cx="286322" cy="288000"/>
          </a:xfrm>
          <a:prstGeom prst="ellipse">
            <a:avLst/>
          </a:prstGeom>
          <a:noFill/>
          <a:ln w="381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a:extLst>
              <a:ext uri="{FF2B5EF4-FFF2-40B4-BE49-F238E27FC236}">
                <a16:creationId xmlns:a16="http://schemas.microsoft.com/office/drawing/2014/main" id="{06E2F3C6-72E8-0567-829B-FF78C782C71E}"/>
              </a:ext>
            </a:extLst>
          </p:cNvPr>
          <p:cNvCxnSpPr>
            <a:cxnSpLocks/>
            <a:stCxn id="5" idx="6"/>
            <a:endCxn id="4" idx="1"/>
          </p:cNvCxnSpPr>
          <p:nvPr/>
        </p:nvCxnSpPr>
        <p:spPr>
          <a:xfrm>
            <a:off x="3937868" y="4957551"/>
            <a:ext cx="353545" cy="270290"/>
          </a:xfrm>
          <a:prstGeom prst="straightConnector1">
            <a:avLst/>
          </a:prstGeom>
          <a:ln w="28575">
            <a:solidFill>
              <a:srgbClr val="FF9999"/>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6C040F92-2FB9-C200-C36B-23D25B9DB561}"/>
              </a:ext>
            </a:extLst>
          </p:cNvPr>
          <p:cNvSpPr txBox="1"/>
          <p:nvPr/>
        </p:nvSpPr>
        <p:spPr>
          <a:xfrm>
            <a:off x="2261184" y="6193171"/>
            <a:ext cx="4621633" cy="383619"/>
          </a:xfrm>
          <a:prstGeom prst="roundRect">
            <a:avLst>
              <a:gd name="adj" fmla="val 7745"/>
            </a:avLst>
          </a:prstGeom>
          <a:solidFill>
            <a:srgbClr val="FFCCCC"/>
          </a:solidFill>
        </p:spPr>
        <p:txBody>
          <a:bodyPr wrap="square" rtlCol="0">
            <a:spAutoFit/>
          </a:bodyPr>
          <a:lstStyle/>
          <a:p>
            <a:pPr algn="ctr"/>
            <a:r>
              <a:rPr kumimoji="1" lang="en-US" altLang="ja-JP" dirty="0">
                <a:latin typeface="ＭＳ Ｐゴシック" panose="020B0600070205080204" pitchFamily="50" charset="-128"/>
                <a:ea typeface="ＭＳ Ｐゴシック" panose="020B0600070205080204" pitchFamily="50" charset="-128"/>
              </a:rPr>
              <a:t>GA0.8%</a:t>
            </a:r>
            <a:r>
              <a:rPr kumimoji="1" lang="ja-JP" altLang="en-US" dirty="0">
                <a:latin typeface="ＭＳ Ｐゴシック" panose="020B0600070205080204" pitchFamily="50" charset="-128"/>
                <a:ea typeface="ＭＳ Ｐゴシック" panose="020B0600070205080204" pitchFamily="50" charset="-128"/>
              </a:rPr>
              <a:t>では抗原濃度が従来法の半分以下</a:t>
            </a:r>
          </a:p>
        </p:txBody>
      </p:sp>
    </p:spTree>
    <p:extLst>
      <p:ext uri="{BB962C8B-B14F-4D97-AF65-F5344CB8AC3E}">
        <p14:creationId xmlns:p14="http://schemas.microsoft.com/office/powerpoint/2010/main" val="266727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4" grpId="0" animBg="1"/>
      <p:bldP spid="15" grpId="0"/>
      <p:bldP spid="27" grpId="0"/>
      <p:bldP spid="29" grpId="0"/>
      <p:bldP spid="31" grpId="0" animBg="1"/>
      <p:bldP spid="32" grpId="0" animBg="1"/>
      <p:bldGraphic spid="33" grpId="0">
        <p:bldAsOne/>
      </p:bldGraphic>
      <p:bldP spid="57" grpId="0" animBg="1"/>
      <p:bldP spid="5"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1F829704-B321-963E-E84A-912F0B894CAF}"/>
              </a:ext>
            </a:extLst>
          </p:cNvPr>
          <p:cNvSpPr>
            <a:spLocks noGrp="1"/>
          </p:cNvSpPr>
          <p:nvPr>
            <p:ph type="title"/>
          </p:nvPr>
        </p:nvSpPr>
        <p:spPr>
          <a:xfrm>
            <a:off x="0" y="0"/>
            <a:ext cx="9144000" cy="796925"/>
          </a:xfrm>
        </p:spPr>
        <p:txBody>
          <a:bodyPr>
            <a:normAutofit fontScale="90000"/>
          </a:bodyPr>
          <a:lstStyle/>
          <a:p>
            <a:r>
              <a:rPr lang="ja-JP" altLang="en-US" dirty="0"/>
              <a:t>検討</a:t>
            </a:r>
            <a:r>
              <a:rPr kumimoji="1" lang="ja-JP" altLang="en-US" dirty="0"/>
              <a:t>①：</a:t>
            </a:r>
            <a:r>
              <a:rPr kumimoji="1" lang="ja-JP" altLang="en-US" sz="3100" dirty="0"/>
              <a:t>グルタルアルデヒドを用いた</a:t>
            </a:r>
            <a:r>
              <a:rPr lang="en-US" altLang="ja-JP" sz="3100" dirty="0"/>
              <a:t>Ag-MLVs</a:t>
            </a:r>
            <a:r>
              <a:rPr lang="ja-JP" altLang="en-US" sz="3100" dirty="0"/>
              <a:t>の調製</a:t>
            </a:r>
            <a:endParaRPr kumimoji="1" lang="ja-JP" altLang="en-US" dirty="0"/>
          </a:p>
        </p:txBody>
      </p:sp>
      <p:sp>
        <p:nvSpPr>
          <p:cNvPr id="5" name="正方形/長方形 4">
            <a:extLst>
              <a:ext uri="{FF2B5EF4-FFF2-40B4-BE49-F238E27FC236}">
                <a16:creationId xmlns:a16="http://schemas.microsoft.com/office/drawing/2014/main" id="{D30F6651-5FAB-BD93-A4AB-CF3C851D00B0}"/>
              </a:ext>
            </a:extLst>
          </p:cNvPr>
          <p:cNvSpPr/>
          <p:nvPr/>
        </p:nvSpPr>
        <p:spPr>
          <a:xfrm>
            <a:off x="45720" y="1033426"/>
            <a:ext cx="9052560" cy="2539113"/>
          </a:xfrm>
          <a:prstGeom prst="rect">
            <a:avLst/>
          </a:prstGeom>
          <a:no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9D3D96BB-DD67-82F6-70E6-5573C36B5915}"/>
              </a:ext>
            </a:extLst>
          </p:cNvPr>
          <p:cNvSpPr txBox="1"/>
          <p:nvPr/>
        </p:nvSpPr>
        <p:spPr>
          <a:xfrm>
            <a:off x="127022" y="796515"/>
            <a:ext cx="2956420" cy="461665"/>
          </a:xfrm>
          <a:prstGeom prst="rect">
            <a:avLst/>
          </a:prstGeom>
          <a:solidFill>
            <a:schemeClr val="bg1"/>
          </a:solidFill>
        </p:spPr>
        <p:txBody>
          <a:bodyPr wrap="square" rtlCol="0" anchor="ctr">
            <a:spAutoFit/>
          </a:bodyPr>
          <a:lstStyle/>
          <a:p>
            <a:r>
              <a:rPr kumimoji="1" lang="en-US" altLang="ja-JP" sz="2400" dirty="0">
                <a:latin typeface="ＭＳ Ｐゴシック" panose="020B0600070205080204" pitchFamily="50" charset="-128"/>
                <a:ea typeface="ＭＳ Ｐゴシック" panose="020B0600070205080204" pitchFamily="50" charset="-128"/>
              </a:rPr>
              <a:t>PE</a:t>
            </a:r>
            <a:r>
              <a:rPr kumimoji="1" lang="ja-JP" altLang="en-US" sz="2400" dirty="0">
                <a:latin typeface="ＭＳ Ｐゴシック" panose="020B0600070205080204" pitchFamily="50" charset="-128"/>
                <a:ea typeface="ＭＳ Ｐゴシック" panose="020B0600070205080204" pitchFamily="50" charset="-128"/>
              </a:rPr>
              <a:t>含量の影響</a:t>
            </a:r>
            <a:r>
              <a:rPr kumimoji="1" lang="en-US" altLang="ja-JP" dirty="0">
                <a:latin typeface="ＭＳ Ｐゴシック" panose="020B0600070205080204" pitchFamily="50" charset="-128"/>
                <a:ea typeface="ＭＳ Ｐゴシック" panose="020B0600070205080204" pitchFamily="50" charset="-128"/>
              </a:rPr>
              <a:t>(GA0.8%)</a:t>
            </a:r>
            <a:endParaRPr kumimoji="1" lang="ja-JP" altLang="en-US" sz="2400" dirty="0">
              <a:latin typeface="ＭＳ Ｐゴシック" panose="020B0600070205080204" pitchFamily="50" charset="-128"/>
              <a:ea typeface="ＭＳ Ｐゴシック" panose="020B0600070205080204" pitchFamily="50" charset="-128"/>
            </a:endParaRPr>
          </a:p>
        </p:txBody>
      </p:sp>
      <p:graphicFrame>
        <p:nvGraphicFramePr>
          <p:cNvPr id="7" name="表 8">
            <a:extLst>
              <a:ext uri="{FF2B5EF4-FFF2-40B4-BE49-F238E27FC236}">
                <a16:creationId xmlns:a16="http://schemas.microsoft.com/office/drawing/2014/main" id="{2FE8D8E7-D50E-3B03-FB8B-2CC6A0EFD320}"/>
              </a:ext>
            </a:extLst>
          </p:cNvPr>
          <p:cNvGraphicFramePr>
            <a:graphicFrameLocks noGrp="1"/>
          </p:cNvGraphicFramePr>
          <p:nvPr>
            <p:extLst>
              <p:ext uri="{D42A27DB-BD31-4B8C-83A1-F6EECF244321}">
                <p14:modId xmlns:p14="http://schemas.microsoft.com/office/powerpoint/2010/main" val="3507466257"/>
              </p:ext>
            </p:extLst>
          </p:nvPr>
        </p:nvGraphicFramePr>
        <p:xfrm>
          <a:off x="1993392" y="1737417"/>
          <a:ext cx="5157216" cy="1685909"/>
        </p:xfrm>
        <a:graphic>
          <a:graphicData uri="http://schemas.openxmlformats.org/drawingml/2006/table">
            <a:tbl>
              <a:tblPr firstRow="1" bandRow="1"/>
              <a:tblGrid>
                <a:gridCol w="1417098">
                  <a:extLst>
                    <a:ext uri="{9D8B030D-6E8A-4147-A177-3AD203B41FA5}">
                      <a16:colId xmlns:a16="http://schemas.microsoft.com/office/drawing/2014/main" val="4246423418"/>
                    </a:ext>
                  </a:extLst>
                </a:gridCol>
                <a:gridCol w="1246706">
                  <a:extLst>
                    <a:ext uri="{9D8B030D-6E8A-4147-A177-3AD203B41FA5}">
                      <a16:colId xmlns:a16="http://schemas.microsoft.com/office/drawing/2014/main" val="537342761"/>
                    </a:ext>
                  </a:extLst>
                </a:gridCol>
                <a:gridCol w="1246706">
                  <a:extLst>
                    <a:ext uri="{9D8B030D-6E8A-4147-A177-3AD203B41FA5}">
                      <a16:colId xmlns:a16="http://schemas.microsoft.com/office/drawing/2014/main" val="2439090517"/>
                    </a:ext>
                  </a:extLst>
                </a:gridCol>
                <a:gridCol w="1246706">
                  <a:extLst>
                    <a:ext uri="{9D8B030D-6E8A-4147-A177-3AD203B41FA5}">
                      <a16:colId xmlns:a16="http://schemas.microsoft.com/office/drawing/2014/main" val="3683643247"/>
                    </a:ext>
                  </a:extLst>
                </a:gridCol>
              </a:tblGrid>
              <a:tr h="395923">
                <a:tc>
                  <a:txBody>
                    <a:bodyPr/>
                    <a:lstStyle/>
                    <a:p>
                      <a:pPr algn="ctr"/>
                      <a:endParaRPr kumimoji="1" lang="ja-JP" altLang="en-US" sz="1100" dirty="0">
                        <a:latin typeface="游ゴシック Medium" panose="020B0500000000000000" pitchFamily="50" charset="-128"/>
                        <a:ea typeface="游ゴシック Medium" panose="020B0500000000000000" pitchFamily="50" charset="-128"/>
                      </a:endParaRP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100" dirty="0">
                          <a:latin typeface="游ゴシック Medium" panose="020B0500000000000000" pitchFamily="50" charset="-128"/>
                          <a:ea typeface="游ゴシック Medium" panose="020B0500000000000000" pitchFamily="50" charset="-128"/>
                        </a:rPr>
                        <a:t>抗原濃度</a:t>
                      </a:r>
                      <a:endParaRPr kumimoji="1" lang="en-US" altLang="ja-JP" sz="1100" dirty="0">
                        <a:latin typeface="游ゴシック Medium" panose="020B0500000000000000" pitchFamily="50" charset="-128"/>
                        <a:ea typeface="游ゴシック Medium" panose="020B0500000000000000" pitchFamily="50" charset="-128"/>
                      </a:endParaRPr>
                    </a:p>
                    <a:p>
                      <a:pPr algn="ctr"/>
                      <a:r>
                        <a:rPr kumimoji="1" lang="en-US" altLang="ja-JP" sz="1100" dirty="0">
                          <a:latin typeface="游ゴシック Medium" panose="020B0500000000000000" pitchFamily="50" charset="-128"/>
                          <a:ea typeface="游ゴシック Medium" panose="020B0500000000000000" pitchFamily="50" charset="-128"/>
                        </a:rPr>
                        <a:t>(µg/mL)</a:t>
                      </a:r>
                      <a:endParaRPr kumimoji="1" lang="ja-JP" altLang="en-US" sz="1100" dirty="0">
                        <a:latin typeface="游ゴシック Medium" panose="020B0500000000000000" pitchFamily="50" charset="-128"/>
                        <a:ea typeface="游ゴシック Medium" panose="020B0500000000000000" pitchFamily="50" charset="-128"/>
                      </a:endParaRP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100" dirty="0">
                          <a:latin typeface="游ゴシック Medium" panose="020B0500000000000000" pitchFamily="50" charset="-128"/>
                          <a:ea typeface="游ゴシック Medium" panose="020B0500000000000000" pitchFamily="50" charset="-128"/>
                        </a:rPr>
                        <a:t>DPPC</a:t>
                      </a:r>
                      <a:r>
                        <a:rPr kumimoji="1" lang="ja-JP" altLang="en-US" sz="1100" dirty="0">
                          <a:latin typeface="游ゴシック Medium" panose="020B0500000000000000" pitchFamily="50" charset="-128"/>
                          <a:ea typeface="游ゴシック Medium" panose="020B0500000000000000" pitchFamily="50" charset="-128"/>
                        </a:rPr>
                        <a:t>濃度</a:t>
                      </a:r>
                      <a:endParaRPr kumimoji="1" lang="en-US" altLang="ja-JP" sz="1100" dirty="0">
                        <a:latin typeface="游ゴシック Medium" panose="020B0500000000000000" pitchFamily="50" charset="-128"/>
                        <a:ea typeface="游ゴシック Medium" panose="020B0500000000000000" pitchFamily="50" charset="-128"/>
                      </a:endParaRPr>
                    </a:p>
                    <a:p>
                      <a:pPr algn="ctr"/>
                      <a:r>
                        <a:rPr kumimoji="1" lang="en-US" altLang="ja-JP" sz="1100" dirty="0">
                          <a:latin typeface="游ゴシック Medium" panose="020B0500000000000000" pitchFamily="50" charset="-128"/>
                          <a:ea typeface="游ゴシック Medium" panose="020B0500000000000000" pitchFamily="50" charset="-128"/>
                        </a:rPr>
                        <a:t>(nmol/mL)</a:t>
                      </a:r>
                      <a:endParaRPr kumimoji="1" lang="ja-JP" altLang="en-US" sz="1100" dirty="0">
                        <a:latin typeface="游ゴシック Medium" panose="020B0500000000000000" pitchFamily="50" charset="-128"/>
                        <a:ea typeface="游ゴシック Medium" panose="020B0500000000000000" pitchFamily="50" charset="-128"/>
                      </a:endParaRP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100" dirty="0">
                          <a:latin typeface="游ゴシック Medium" panose="020B0500000000000000" pitchFamily="50" charset="-128"/>
                          <a:ea typeface="游ゴシック Medium" panose="020B0500000000000000" pitchFamily="50" charset="-128"/>
                        </a:rPr>
                        <a:t>Protein/DPPC</a:t>
                      </a:r>
                    </a:p>
                    <a:p>
                      <a:pPr algn="ctr"/>
                      <a:r>
                        <a:rPr kumimoji="1" lang="en-US" altLang="ja-JP" sz="1100" dirty="0">
                          <a:latin typeface="游ゴシック Medium" panose="020B0500000000000000" pitchFamily="50" charset="-128"/>
                          <a:ea typeface="游ゴシック Medium" panose="020B0500000000000000" pitchFamily="50" charset="-128"/>
                        </a:rPr>
                        <a:t>(-)</a:t>
                      </a:r>
                      <a:endParaRPr kumimoji="1" lang="ja-JP" altLang="en-US" sz="1100" dirty="0">
                        <a:latin typeface="游ゴシック Medium" panose="020B0500000000000000" pitchFamily="50" charset="-128"/>
                        <a:ea typeface="游ゴシック Medium" panose="020B0500000000000000" pitchFamily="50" charset="-128"/>
                      </a:endParaRP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9900495"/>
                  </a:ext>
                </a:extLst>
              </a:tr>
              <a:tr h="344789">
                <a:tc>
                  <a:txBody>
                    <a:bodyPr/>
                    <a:lstStyle/>
                    <a:p>
                      <a:pPr algn="ctr"/>
                      <a:r>
                        <a:rPr kumimoji="1" lang="ja-JP" altLang="en-US" sz="1100" b="0" dirty="0">
                          <a:latin typeface="游ゴシック Medium" panose="020B0500000000000000" pitchFamily="50" charset="-128"/>
                          <a:ea typeface="游ゴシック Medium" panose="020B0500000000000000" pitchFamily="50" charset="-128"/>
                        </a:rPr>
                        <a:t>従来法</a:t>
                      </a: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a:r>
                        <a:rPr kumimoji="1" lang="en-US" altLang="ja-JP" sz="1400" dirty="0">
                          <a:latin typeface="游ゴシック Medium" panose="020B0500000000000000" pitchFamily="50" charset="-128"/>
                          <a:ea typeface="游ゴシック Medium" panose="020B0500000000000000" pitchFamily="50" charset="-128"/>
                        </a:rPr>
                        <a:t>56.3</a:t>
                      </a:r>
                      <a:endParaRPr kumimoji="1" lang="ja-JP" altLang="en-US" sz="1400" dirty="0">
                        <a:latin typeface="游ゴシック Medium" panose="020B0500000000000000" pitchFamily="50" charset="-128"/>
                        <a:ea typeface="游ゴシック Medium" panose="020B0500000000000000" pitchFamily="50" charset="-128"/>
                      </a:endParaRP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a:r>
                        <a:rPr kumimoji="1" lang="en-US" altLang="ja-JP" sz="1400" dirty="0">
                          <a:latin typeface="游ゴシック Medium" panose="020B0500000000000000" pitchFamily="50" charset="-128"/>
                          <a:ea typeface="游ゴシック Medium" panose="020B0500000000000000" pitchFamily="50" charset="-128"/>
                        </a:rPr>
                        <a:t>2.06×10</a:t>
                      </a:r>
                      <a:r>
                        <a:rPr kumimoji="1" lang="en-US" altLang="ja-JP" sz="1400" baseline="30000" dirty="0">
                          <a:latin typeface="游ゴシック Medium" panose="020B0500000000000000" pitchFamily="50" charset="-128"/>
                          <a:ea typeface="游ゴシック Medium" panose="020B0500000000000000" pitchFamily="50" charset="-128"/>
                        </a:rPr>
                        <a:t>3</a:t>
                      </a:r>
                      <a:endParaRPr kumimoji="1" lang="ja-JP" altLang="en-US" sz="1400" baseline="30000" dirty="0">
                        <a:latin typeface="游ゴシック Medium" panose="020B0500000000000000" pitchFamily="50" charset="-128"/>
                        <a:ea typeface="游ゴシック Medium" panose="020B0500000000000000" pitchFamily="50" charset="-128"/>
                      </a:endParaRP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a:r>
                        <a:rPr kumimoji="1" lang="en-US" altLang="ja-JP" sz="1400" dirty="0">
                          <a:latin typeface="游ゴシック Medium" panose="020B0500000000000000" pitchFamily="50" charset="-128"/>
                          <a:ea typeface="游ゴシック Medium" panose="020B0500000000000000" pitchFamily="50" charset="-128"/>
                        </a:rPr>
                        <a:t>2.00×10</a:t>
                      </a:r>
                      <a:r>
                        <a:rPr kumimoji="1" lang="en-US" altLang="ja-JP" sz="1400" baseline="30000" dirty="0">
                          <a:latin typeface="游ゴシック Medium" panose="020B0500000000000000" pitchFamily="50" charset="-128"/>
                          <a:ea typeface="游ゴシック Medium" panose="020B0500000000000000" pitchFamily="50" charset="-128"/>
                        </a:rPr>
                        <a:t>-3</a:t>
                      </a:r>
                      <a:endParaRPr kumimoji="1" lang="ja-JP" altLang="en-US" sz="1400" baseline="30000" dirty="0">
                        <a:latin typeface="游ゴシック Medium" panose="020B0500000000000000" pitchFamily="50" charset="-128"/>
                        <a:ea typeface="游ゴシック Medium" panose="020B0500000000000000" pitchFamily="50" charset="-128"/>
                      </a:endParaRP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724407"/>
                  </a:ext>
                </a:extLst>
              </a:tr>
              <a:tr h="250110">
                <a:tc>
                  <a:txBody>
                    <a:bodyPr/>
                    <a:lstStyle/>
                    <a:p>
                      <a:pPr algn="ctr"/>
                      <a:r>
                        <a:rPr kumimoji="1" lang="ja-JP" altLang="en-US" sz="1100" dirty="0">
                          <a:latin typeface="游ゴシック Medium" panose="020B0500000000000000" pitchFamily="50" charset="-128"/>
                          <a:ea typeface="游ゴシック Medium" panose="020B0500000000000000" pitchFamily="50" charset="-128"/>
                        </a:rPr>
                        <a:t>本法</a:t>
                      </a:r>
                      <a:r>
                        <a:rPr kumimoji="1" lang="en-US" altLang="ja-JP" sz="1100" dirty="0">
                          <a:latin typeface="游ゴシック Medium" panose="020B0500000000000000" pitchFamily="50" charset="-128"/>
                          <a:ea typeface="游ゴシック Medium" panose="020B0500000000000000" pitchFamily="50" charset="-128"/>
                        </a:rPr>
                        <a:t>-PE 0.5 µmol</a:t>
                      </a:r>
                      <a:endParaRPr kumimoji="1" lang="ja-JP" altLang="en-US" sz="1100" dirty="0">
                        <a:latin typeface="游ゴシック Medium" panose="020B0500000000000000" pitchFamily="50" charset="-128"/>
                        <a:ea typeface="游ゴシック Medium" panose="020B0500000000000000" pitchFamily="50" charset="-128"/>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kumimoji="1" lang="en-US" altLang="ja-JP" sz="1400" dirty="0">
                          <a:latin typeface="游ゴシック Medium" panose="020B0500000000000000" pitchFamily="50" charset="-128"/>
                          <a:ea typeface="游ゴシック Medium" panose="020B0500000000000000" pitchFamily="50" charset="-128"/>
                        </a:rPr>
                        <a:t>21.5</a:t>
                      </a:r>
                      <a:endParaRPr kumimoji="1" lang="ja-JP" altLang="en-US" sz="1400" dirty="0">
                        <a:latin typeface="游ゴシック Medium" panose="020B0500000000000000" pitchFamily="50" charset="-128"/>
                        <a:ea typeface="游ゴシック Medium" panose="020B0500000000000000" pitchFamily="50" charset="-128"/>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游ゴシック Medium" panose="020B0500000000000000" pitchFamily="50" charset="-128"/>
                          <a:ea typeface="游ゴシック Medium" panose="020B0500000000000000" pitchFamily="50" charset="-128"/>
                        </a:rPr>
                        <a:t>2.34×10</a:t>
                      </a:r>
                      <a:r>
                        <a:rPr kumimoji="1" lang="en-US" altLang="ja-JP" sz="1400" baseline="30000" dirty="0">
                          <a:latin typeface="游ゴシック Medium" panose="020B0500000000000000" pitchFamily="50" charset="-128"/>
                          <a:ea typeface="游ゴシック Medium" panose="020B0500000000000000" pitchFamily="50" charset="-128"/>
                        </a:rPr>
                        <a:t>3</a:t>
                      </a:r>
                      <a:endParaRPr kumimoji="1" lang="ja-JP" altLang="en-US" sz="1400" baseline="30000" dirty="0">
                        <a:latin typeface="游ゴシック Medium" panose="020B0500000000000000" pitchFamily="50" charset="-128"/>
                        <a:ea typeface="游ゴシック Medium" panose="020B0500000000000000" pitchFamily="50" charset="-128"/>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游ゴシック Medium" panose="020B0500000000000000" pitchFamily="50" charset="-128"/>
                          <a:ea typeface="游ゴシック Medium" panose="020B0500000000000000" pitchFamily="50" charset="-128"/>
                        </a:rPr>
                        <a:t>6.72×10</a:t>
                      </a:r>
                      <a:r>
                        <a:rPr kumimoji="1" lang="en-US" altLang="ja-JP" sz="1400" baseline="30000" dirty="0">
                          <a:latin typeface="游ゴシック Medium" panose="020B0500000000000000" pitchFamily="50" charset="-128"/>
                          <a:ea typeface="游ゴシック Medium" panose="020B0500000000000000" pitchFamily="50" charset="-128"/>
                        </a:rPr>
                        <a:t>-4</a:t>
                      </a:r>
                      <a:endParaRPr kumimoji="1" lang="ja-JP" altLang="en-US" sz="1400" baseline="30000" dirty="0">
                        <a:latin typeface="游ゴシック Medium" panose="020B0500000000000000" pitchFamily="50" charset="-128"/>
                        <a:ea typeface="游ゴシック Medium" panose="020B0500000000000000" pitchFamily="50" charset="-128"/>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81594826"/>
                  </a:ext>
                </a:extLst>
              </a:tr>
              <a:tr h="2501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latin typeface="游ゴシック Medium" panose="020B0500000000000000" pitchFamily="50" charset="-128"/>
                          <a:ea typeface="游ゴシック Medium" panose="020B0500000000000000" pitchFamily="50" charset="-128"/>
                        </a:rPr>
                        <a:t>本法</a:t>
                      </a:r>
                      <a:r>
                        <a:rPr kumimoji="1" lang="en-US" altLang="ja-JP" sz="1100" b="1" dirty="0">
                          <a:latin typeface="游ゴシック Medium" panose="020B0500000000000000" pitchFamily="50" charset="-128"/>
                          <a:ea typeface="游ゴシック Medium" panose="020B0500000000000000" pitchFamily="50" charset="-128"/>
                        </a:rPr>
                        <a:t>-PE 2.5 µmol</a:t>
                      </a:r>
                      <a:endParaRPr kumimoji="1" lang="ja-JP" altLang="en-US" sz="1100" b="1" dirty="0">
                        <a:latin typeface="游ゴシック Medium" panose="020B0500000000000000" pitchFamily="50" charset="-128"/>
                        <a:ea typeface="游ゴシック Medium" panose="020B0500000000000000" pitchFamily="50" charset="-128"/>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kumimoji="1" lang="en-US" altLang="ja-JP" sz="1400" dirty="0">
                          <a:latin typeface="游ゴシック Medium" panose="020B0500000000000000" pitchFamily="50" charset="-128"/>
                          <a:ea typeface="游ゴシック Medium" panose="020B0500000000000000" pitchFamily="50" charset="-128"/>
                        </a:rPr>
                        <a:t>43.1</a:t>
                      </a:r>
                      <a:endParaRPr kumimoji="1" lang="ja-JP" altLang="en-US" sz="1400" dirty="0">
                        <a:latin typeface="游ゴシック Medium" panose="020B0500000000000000" pitchFamily="50" charset="-128"/>
                        <a:ea typeface="游ゴシック Medium" panose="020B0500000000000000" pitchFamily="50" charset="-128"/>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游ゴシック Medium" panose="020B0500000000000000" pitchFamily="50" charset="-128"/>
                          <a:ea typeface="游ゴシック Medium" panose="020B0500000000000000" pitchFamily="50" charset="-128"/>
                        </a:rPr>
                        <a:t>1.64×10</a:t>
                      </a:r>
                      <a:r>
                        <a:rPr kumimoji="1" lang="en-US" altLang="ja-JP" sz="1400" baseline="30000" dirty="0">
                          <a:latin typeface="游ゴシック Medium" panose="020B0500000000000000" pitchFamily="50" charset="-128"/>
                          <a:ea typeface="游ゴシック Medium" panose="020B0500000000000000" pitchFamily="50" charset="-128"/>
                        </a:rPr>
                        <a:t>3</a:t>
                      </a:r>
                      <a:endParaRPr kumimoji="1" lang="ja-JP" altLang="en-US" sz="1400" baseline="30000" dirty="0">
                        <a:latin typeface="游ゴシック Medium" panose="020B0500000000000000" pitchFamily="50" charset="-128"/>
                        <a:ea typeface="游ゴシック Medium" panose="020B0500000000000000" pitchFamily="50" charset="-128"/>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游ゴシック Medium" panose="020B0500000000000000" pitchFamily="50" charset="-128"/>
                          <a:ea typeface="游ゴシック Medium" panose="020B0500000000000000" pitchFamily="50" charset="-128"/>
                        </a:rPr>
                        <a:t>1.99×10</a:t>
                      </a:r>
                      <a:r>
                        <a:rPr kumimoji="1" lang="en-US" altLang="ja-JP" sz="1400" baseline="30000" dirty="0">
                          <a:latin typeface="游ゴシック Medium" panose="020B0500000000000000" pitchFamily="50" charset="-128"/>
                          <a:ea typeface="游ゴシック Medium" panose="020B0500000000000000" pitchFamily="50" charset="-128"/>
                        </a:rPr>
                        <a:t>-3</a:t>
                      </a:r>
                      <a:endParaRPr kumimoji="1" lang="ja-JP" altLang="en-US" sz="1400" baseline="30000" dirty="0">
                        <a:latin typeface="游ゴシック Medium" panose="020B0500000000000000" pitchFamily="50" charset="-128"/>
                        <a:ea typeface="游ゴシック Medium" panose="020B0500000000000000" pitchFamily="50" charset="-128"/>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751956924"/>
                  </a:ext>
                </a:extLst>
              </a:tr>
              <a:tr h="2501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游ゴシック Medium" panose="020B0500000000000000" pitchFamily="50" charset="-128"/>
                          <a:ea typeface="游ゴシック Medium" panose="020B0500000000000000" pitchFamily="50" charset="-128"/>
                        </a:rPr>
                        <a:t>本法</a:t>
                      </a:r>
                      <a:r>
                        <a:rPr kumimoji="1" lang="en-US" altLang="ja-JP" sz="1100" dirty="0">
                          <a:latin typeface="游ゴシック Medium" panose="020B0500000000000000" pitchFamily="50" charset="-128"/>
                          <a:ea typeface="游ゴシック Medium" panose="020B0500000000000000" pitchFamily="50" charset="-128"/>
                        </a:rPr>
                        <a:t>-PE 5.0 µmol</a:t>
                      </a:r>
                      <a:endParaRPr kumimoji="1" lang="ja-JP" altLang="en-US" sz="1100" dirty="0">
                        <a:latin typeface="游ゴシック Medium" panose="020B0500000000000000" pitchFamily="50" charset="-128"/>
                        <a:ea typeface="游ゴシック Medium" panose="020B0500000000000000" pitchFamily="50" charset="-128"/>
                      </a:endParaRPr>
                    </a:p>
                  </a:txBody>
                  <a:tcPr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kumimoji="1" lang="en-US" altLang="ja-JP" sz="1400" dirty="0">
                          <a:latin typeface="游ゴシック Medium" panose="020B0500000000000000" pitchFamily="50" charset="-128"/>
                          <a:ea typeface="游ゴシック Medium" panose="020B0500000000000000" pitchFamily="50" charset="-128"/>
                        </a:rPr>
                        <a:t>MLVs</a:t>
                      </a:r>
                      <a:r>
                        <a:rPr kumimoji="1" lang="ja-JP" altLang="en-US" sz="1400" dirty="0">
                          <a:latin typeface="游ゴシック Medium" panose="020B0500000000000000" pitchFamily="50" charset="-128"/>
                          <a:ea typeface="游ゴシック Medium" panose="020B0500000000000000" pitchFamily="50" charset="-128"/>
                        </a:rPr>
                        <a:t>形成せず</a:t>
                      </a:r>
                    </a:p>
                  </a:txBody>
                  <a:tcPr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aseline="300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aseline="30000" dirty="0">
                        <a:latin typeface="ＭＳ Ｐゴシック" panose="020B0600070205080204" pitchFamily="50" charset="-128"/>
                        <a:ea typeface="ＭＳ Ｐゴシック" panose="020B0600070205080204" pitchFamily="50" charset="-128"/>
                      </a:endParaRPr>
                    </a:p>
                  </a:txBody>
                  <a:tcPr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0635382"/>
                  </a:ext>
                </a:extLst>
              </a:tr>
            </a:tbl>
          </a:graphicData>
        </a:graphic>
      </p:graphicFrame>
      <p:sp>
        <p:nvSpPr>
          <p:cNvPr id="9" name="四角形: 角を丸くする 8">
            <a:extLst>
              <a:ext uri="{FF2B5EF4-FFF2-40B4-BE49-F238E27FC236}">
                <a16:creationId xmlns:a16="http://schemas.microsoft.com/office/drawing/2014/main" id="{B9C54EBD-070A-EF34-8B60-2F4B6A70DB22}"/>
              </a:ext>
            </a:extLst>
          </p:cNvPr>
          <p:cNvSpPr/>
          <p:nvPr/>
        </p:nvSpPr>
        <p:spPr>
          <a:xfrm>
            <a:off x="5992350" y="2831873"/>
            <a:ext cx="1112538" cy="264721"/>
          </a:xfrm>
          <a:prstGeom prst="round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25284F41-803B-C196-94DF-1C39BC1203C9}"/>
              </a:ext>
            </a:extLst>
          </p:cNvPr>
          <p:cNvSpPr/>
          <p:nvPr/>
        </p:nvSpPr>
        <p:spPr>
          <a:xfrm>
            <a:off x="5992350" y="2192931"/>
            <a:ext cx="1112538" cy="265639"/>
          </a:xfrm>
          <a:prstGeom prst="round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69247EE4-6D53-A062-20FA-44AEE3A4ABA2}"/>
              </a:ext>
            </a:extLst>
          </p:cNvPr>
          <p:cNvSpPr txBox="1"/>
          <p:nvPr/>
        </p:nvSpPr>
        <p:spPr>
          <a:xfrm>
            <a:off x="267425" y="1206163"/>
            <a:ext cx="6746023" cy="400110"/>
          </a:xfrm>
          <a:prstGeom prst="rect">
            <a:avLst/>
          </a:prstGeom>
          <a:solidFill>
            <a:schemeClr val="bg1"/>
          </a:solidFill>
        </p:spPr>
        <p:txBody>
          <a:bodyPr wrap="square" rtlCol="0" anchor="ctr">
            <a:spAutoFit/>
          </a:bodyPr>
          <a:lstStyle/>
          <a:p>
            <a:r>
              <a:rPr kumimoji="1" lang="en-US" altLang="ja-JP" sz="2000" dirty="0">
                <a:latin typeface="ＭＳ Ｐゴシック" panose="020B0600070205080204" pitchFamily="50" charset="-128"/>
                <a:ea typeface="ＭＳ Ｐゴシック" panose="020B0600070205080204" pitchFamily="50" charset="-128"/>
              </a:rPr>
              <a:t>GA</a:t>
            </a:r>
            <a:r>
              <a:rPr kumimoji="1" lang="ja-JP" altLang="en-US" sz="2000" dirty="0">
                <a:latin typeface="ＭＳ Ｐゴシック" panose="020B0600070205080204" pitchFamily="50" charset="-128"/>
                <a:ea typeface="ＭＳ Ｐゴシック" panose="020B0600070205080204" pitchFamily="50" charset="-128"/>
              </a:rPr>
              <a:t>と反応するアミノ基を増やすために</a:t>
            </a:r>
            <a:r>
              <a:rPr kumimoji="1" lang="en-US" altLang="ja-JP" sz="2000" dirty="0">
                <a:latin typeface="ＭＳ Ｐゴシック" panose="020B0600070205080204" pitchFamily="50" charset="-128"/>
                <a:ea typeface="ＭＳ Ｐゴシック" panose="020B0600070205080204" pitchFamily="50" charset="-128"/>
              </a:rPr>
              <a:t>PE</a:t>
            </a:r>
            <a:r>
              <a:rPr kumimoji="1" lang="ja-JP" altLang="en-US" sz="2000" dirty="0">
                <a:latin typeface="ＭＳ Ｐゴシック" panose="020B0600070205080204" pitchFamily="50" charset="-128"/>
                <a:ea typeface="ＭＳ Ｐゴシック" panose="020B0600070205080204" pitchFamily="50" charset="-128"/>
              </a:rPr>
              <a:t>含量を検討した。</a:t>
            </a:r>
          </a:p>
        </p:txBody>
      </p:sp>
      <p:sp>
        <p:nvSpPr>
          <p:cNvPr id="13" name="正方形/長方形 12">
            <a:extLst>
              <a:ext uri="{FF2B5EF4-FFF2-40B4-BE49-F238E27FC236}">
                <a16:creationId xmlns:a16="http://schemas.microsoft.com/office/drawing/2014/main" id="{698E1F26-5D57-2FD8-7179-35B5C4020DAD}"/>
              </a:ext>
            </a:extLst>
          </p:cNvPr>
          <p:cNvSpPr/>
          <p:nvPr/>
        </p:nvSpPr>
        <p:spPr>
          <a:xfrm>
            <a:off x="45000" y="3902509"/>
            <a:ext cx="9054000" cy="2870431"/>
          </a:xfrm>
          <a:prstGeom prst="rect">
            <a:avLst/>
          </a:prstGeom>
          <a:no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41E344AF-B52C-1E1B-9734-1C383960A972}"/>
              </a:ext>
            </a:extLst>
          </p:cNvPr>
          <p:cNvSpPr txBox="1"/>
          <p:nvPr/>
        </p:nvSpPr>
        <p:spPr>
          <a:xfrm>
            <a:off x="127022" y="3666008"/>
            <a:ext cx="4123394" cy="461665"/>
          </a:xfrm>
          <a:prstGeom prst="rect">
            <a:avLst/>
          </a:prstGeom>
          <a:solidFill>
            <a:schemeClr val="bg1"/>
          </a:solidFill>
        </p:spPr>
        <p:txBody>
          <a:bodyPr wrap="square" rtlCol="0" anchor="ctr">
            <a:spAutoFit/>
          </a:bodyPr>
          <a:lstStyle/>
          <a:p>
            <a:r>
              <a:rPr kumimoji="1" lang="ja-JP" altLang="en-US" sz="2400" dirty="0">
                <a:latin typeface="ＭＳ Ｐゴシック" panose="020B0600070205080204" pitchFamily="50" charset="-128"/>
                <a:ea typeface="ＭＳ Ｐゴシック" panose="020B0600070205080204" pitchFamily="50" charset="-128"/>
              </a:rPr>
              <a:t>再現性の評価</a:t>
            </a:r>
            <a:r>
              <a:rPr kumimoji="1" lang="en-US" altLang="ja-JP" dirty="0">
                <a:latin typeface="ＭＳ Ｐゴシック" panose="020B0600070205080204" pitchFamily="50" charset="-128"/>
                <a:ea typeface="ＭＳ Ｐゴシック" panose="020B0600070205080204" pitchFamily="50" charset="-128"/>
              </a:rPr>
              <a:t>(PE 2.5 µmol, GA0.8%)</a:t>
            </a:r>
            <a:endParaRPr kumimoji="1" lang="ja-JP" altLang="en-US" sz="2400" dirty="0">
              <a:latin typeface="ＭＳ Ｐゴシック" panose="020B0600070205080204" pitchFamily="50" charset="-128"/>
              <a:ea typeface="ＭＳ Ｐゴシック" panose="020B0600070205080204" pitchFamily="50" charset="-128"/>
            </a:endParaRPr>
          </a:p>
        </p:txBody>
      </p:sp>
      <p:graphicFrame>
        <p:nvGraphicFramePr>
          <p:cNvPr id="15" name="表 8">
            <a:extLst>
              <a:ext uri="{FF2B5EF4-FFF2-40B4-BE49-F238E27FC236}">
                <a16:creationId xmlns:a16="http://schemas.microsoft.com/office/drawing/2014/main" id="{A7ED41E5-98C7-272F-5157-9057EBC5D8D6}"/>
              </a:ext>
            </a:extLst>
          </p:cNvPr>
          <p:cNvGraphicFramePr>
            <a:graphicFrameLocks noGrp="1"/>
          </p:cNvGraphicFramePr>
          <p:nvPr>
            <p:extLst>
              <p:ext uri="{D42A27DB-BD31-4B8C-83A1-F6EECF244321}">
                <p14:modId xmlns:p14="http://schemas.microsoft.com/office/powerpoint/2010/main" val="4055126696"/>
              </p:ext>
            </p:extLst>
          </p:nvPr>
        </p:nvGraphicFramePr>
        <p:xfrm>
          <a:off x="410311" y="4765405"/>
          <a:ext cx="4865881" cy="1772863"/>
        </p:xfrm>
        <a:graphic>
          <a:graphicData uri="http://schemas.openxmlformats.org/drawingml/2006/table">
            <a:tbl>
              <a:tblPr firstRow="1" bandRow="1"/>
              <a:tblGrid>
                <a:gridCol w="1099927">
                  <a:extLst>
                    <a:ext uri="{9D8B030D-6E8A-4147-A177-3AD203B41FA5}">
                      <a16:colId xmlns:a16="http://schemas.microsoft.com/office/drawing/2014/main" val="4246423418"/>
                    </a:ext>
                  </a:extLst>
                </a:gridCol>
                <a:gridCol w="1255318">
                  <a:extLst>
                    <a:ext uri="{9D8B030D-6E8A-4147-A177-3AD203B41FA5}">
                      <a16:colId xmlns:a16="http://schemas.microsoft.com/office/drawing/2014/main" val="537342761"/>
                    </a:ext>
                  </a:extLst>
                </a:gridCol>
                <a:gridCol w="1255318">
                  <a:extLst>
                    <a:ext uri="{9D8B030D-6E8A-4147-A177-3AD203B41FA5}">
                      <a16:colId xmlns:a16="http://schemas.microsoft.com/office/drawing/2014/main" val="2439090517"/>
                    </a:ext>
                  </a:extLst>
                </a:gridCol>
                <a:gridCol w="1255318">
                  <a:extLst>
                    <a:ext uri="{9D8B030D-6E8A-4147-A177-3AD203B41FA5}">
                      <a16:colId xmlns:a16="http://schemas.microsoft.com/office/drawing/2014/main" val="3683643247"/>
                    </a:ext>
                  </a:extLst>
                </a:gridCol>
              </a:tblGrid>
              <a:tr h="372463">
                <a:tc>
                  <a:txBody>
                    <a:bodyPr/>
                    <a:lstStyle/>
                    <a:p>
                      <a:pPr algn="ctr"/>
                      <a:endParaRPr kumimoji="1" lang="ja-JP" altLang="en-US" sz="1100" dirty="0">
                        <a:latin typeface="游ゴシック Medium" panose="020B0500000000000000" pitchFamily="50" charset="-128"/>
                        <a:ea typeface="游ゴシック Medium" panose="020B0500000000000000" pitchFamily="50" charset="-128"/>
                      </a:endParaRP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100" dirty="0">
                          <a:latin typeface="游ゴシック Medium" panose="020B0500000000000000" pitchFamily="50" charset="-128"/>
                          <a:ea typeface="游ゴシック Medium" panose="020B0500000000000000" pitchFamily="50" charset="-128"/>
                        </a:rPr>
                        <a:t>抗原濃度</a:t>
                      </a:r>
                      <a:endParaRPr kumimoji="1" lang="en-US" altLang="ja-JP" sz="1100" dirty="0">
                        <a:latin typeface="游ゴシック Medium" panose="020B0500000000000000" pitchFamily="50" charset="-128"/>
                        <a:ea typeface="游ゴシック Medium" panose="020B0500000000000000" pitchFamily="50" charset="-128"/>
                      </a:endParaRPr>
                    </a:p>
                    <a:p>
                      <a:pPr algn="ctr"/>
                      <a:r>
                        <a:rPr kumimoji="1" lang="en-US" altLang="ja-JP" sz="1100" dirty="0">
                          <a:latin typeface="游ゴシック Medium" panose="020B0500000000000000" pitchFamily="50" charset="-128"/>
                          <a:ea typeface="游ゴシック Medium" panose="020B0500000000000000" pitchFamily="50" charset="-128"/>
                        </a:rPr>
                        <a:t>(µg/mL)</a:t>
                      </a:r>
                      <a:endParaRPr kumimoji="1" lang="ja-JP" altLang="en-US" sz="1100" dirty="0">
                        <a:latin typeface="游ゴシック Medium" panose="020B0500000000000000" pitchFamily="50" charset="-128"/>
                        <a:ea typeface="游ゴシック Medium" panose="020B0500000000000000" pitchFamily="50" charset="-128"/>
                      </a:endParaRP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100" dirty="0">
                          <a:latin typeface="游ゴシック Medium" panose="020B0500000000000000" pitchFamily="50" charset="-128"/>
                          <a:ea typeface="游ゴシック Medium" panose="020B0500000000000000" pitchFamily="50" charset="-128"/>
                        </a:rPr>
                        <a:t>DPPC</a:t>
                      </a:r>
                      <a:r>
                        <a:rPr kumimoji="1" lang="ja-JP" altLang="en-US" sz="1100" dirty="0">
                          <a:latin typeface="游ゴシック Medium" panose="020B0500000000000000" pitchFamily="50" charset="-128"/>
                          <a:ea typeface="游ゴシック Medium" panose="020B0500000000000000" pitchFamily="50" charset="-128"/>
                        </a:rPr>
                        <a:t>濃度</a:t>
                      </a:r>
                      <a:endParaRPr kumimoji="1" lang="en-US" altLang="ja-JP" sz="1100" dirty="0">
                        <a:latin typeface="游ゴシック Medium" panose="020B0500000000000000" pitchFamily="50" charset="-128"/>
                        <a:ea typeface="游ゴシック Medium" panose="020B0500000000000000" pitchFamily="50" charset="-128"/>
                      </a:endParaRPr>
                    </a:p>
                    <a:p>
                      <a:pPr algn="ctr"/>
                      <a:r>
                        <a:rPr kumimoji="1" lang="en-US" altLang="ja-JP" sz="1100" dirty="0">
                          <a:latin typeface="游ゴシック Medium" panose="020B0500000000000000" pitchFamily="50" charset="-128"/>
                          <a:ea typeface="游ゴシック Medium" panose="020B0500000000000000" pitchFamily="50" charset="-128"/>
                        </a:rPr>
                        <a:t>(nmol/mL)</a:t>
                      </a:r>
                      <a:endParaRPr kumimoji="1" lang="ja-JP" altLang="en-US" sz="1100" dirty="0">
                        <a:latin typeface="游ゴシック Medium" panose="020B0500000000000000" pitchFamily="50" charset="-128"/>
                        <a:ea typeface="游ゴシック Medium" panose="020B0500000000000000" pitchFamily="50" charset="-128"/>
                      </a:endParaRP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100" dirty="0">
                          <a:latin typeface="游ゴシック Medium" panose="020B0500000000000000" pitchFamily="50" charset="-128"/>
                          <a:ea typeface="游ゴシック Medium" panose="020B0500000000000000" pitchFamily="50" charset="-128"/>
                        </a:rPr>
                        <a:t>Protein/DPPC</a:t>
                      </a:r>
                    </a:p>
                    <a:p>
                      <a:pPr algn="ctr"/>
                      <a:r>
                        <a:rPr kumimoji="1" lang="en-US" altLang="ja-JP" sz="1100" dirty="0">
                          <a:latin typeface="游ゴシック Medium" panose="020B0500000000000000" pitchFamily="50" charset="-128"/>
                          <a:ea typeface="游ゴシック Medium" panose="020B0500000000000000" pitchFamily="50" charset="-128"/>
                        </a:rPr>
                        <a:t>(-)</a:t>
                      </a:r>
                      <a:endParaRPr kumimoji="1" lang="ja-JP" altLang="en-US" sz="1100" dirty="0">
                        <a:latin typeface="游ゴシック Medium" panose="020B0500000000000000" pitchFamily="50" charset="-128"/>
                        <a:ea typeface="游ゴシック Medium" panose="020B0500000000000000" pitchFamily="50" charset="-128"/>
                      </a:endParaRP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9900495"/>
                  </a:ext>
                </a:extLst>
              </a:tr>
              <a:tr h="309823">
                <a:tc>
                  <a:txBody>
                    <a:bodyPr/>
                    <a:lstStyle/>
                    <a:p>
                      <a:pPr algn="ctr"/>
                      <a:r>
                        <a:rPr kumimoji="1" lang="en-US" altLang="ja-JP" sz="1100" dirty="0">
                          <a:latin typeface="游ゴシック Medium" panose="020B0500000000000000" pitchFamily="50" charset="-128"/>
                          <a:ea typeface="游ゴシック Medium" panose="020B0500000000000000" pitchFamily="50" charset="-128"/>
                        </a:rPr>
                        <a:t>RNase A</a:t>
                      </a:r>
                      <a:endParaRPr kumimoji="1" lang="ja-JP" altLang="en-US" sz="1100" dirty="0">
                        <a:latin typeface="游ゴシック Medium" panose="020B0500000000000000" pitchFamily="50" charset="-128"/>
                        <a:ea typeface="游ゴシック Medium" panose="020B0500000000000000" pitchFamily="50" charset="-128"/>
                      </a:endParaRP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a:r>
                        <a:rPr kumimoji="1" lang="en-US" altLang="ja-JP" sz="1400" dirty="0">
                          <a:latin typeface="游ゴシック Medium" panose="020B0500000000000000" pitchFamily="50" charset="-128"/>
                          <a:ea typeface="游ゴシック Medium" panose="020B0500000000000000" pitchFamily="50" charset="-128"/>
                        </a:rPr>
                        <a:t>43.1</a:t>
                      </a:r>
                      <a:endParaRPr kumimoji="1" lang="ja-JP" altLang="en-US" sz="1400" dirty="0">
                        <a:latin typeface="游ゴシック Medium" panose="020B0500000000000000" pitchFamily="50" charset="-128"/>
                        <a:ea typeface="游ゴシック Medium" panose="020B0500000000000000" pitchFamily="50" charset="-128"/>
                      </a:endParaRP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游ゴシック Medium" panose="020B0500000000000000" pitchFamily="50" charset="-128"/>
                          <a:ea typeface="游ゴシック Medium" panose="020B0500000000000000" pitchFamily="50" charset="-128"/>
                        </a:rPr>
                        <a:t>1.64×10</a:t>
                      </a:r>
                      <a:r>
                        <a:rPr kumimoji="1" lang="en-US" altLang="ja-JP" sz="1400" baseline="30000" dirty="0">
                          <a:latin typeface="游ゴシック Medium" panose="020B0500000000000000" pitchFamily="50" charset="-128"/>
                          <a:ea typeface="游ゴシック Medium" panose="020B0500000000000000" pitchFamily="50" charset="-128"/>
                        </a:rPr>
                        <a:t>3</a:t>
                      </a:r>
                      <a:endParaRPr kumimoji="1" lang="ja-JP" altLang="en-US" sz="1400" baseline="30000" dirty="0">
                        <a:latin typeface="游ゴシック Medium" panose="020B0500000000000000" pitchFamily="50" charset="-128"/>
                        <a:ea typeface="游ゴシック Medium" panose="020B0500000000000000" pitchFamily="50" charset="-128"/>
                      </a:endParaRP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游ゴシック Medium" panose="020B0500000000000000" pitchFamily="50" charset="-128"/>
                          <a:ea typeface="游ゴシック Medium" panose="020B0500000000000000" pitchFamily="50" charset="-128"/>
                        </a:rPr>
                        <a:t>1.99×10</a:t>
                      </a:r>
                      <a:r>
                        <a:rPr kumimoji="1" lang="en-US" altLang="ja-JP" sz="1400" baseline="30000" dirty="0">
                          <a:latin typeface="游ゴシック Medium" panose="020B0500000000000000" pitchFamily="50" charset="-128"/>
                          <a:ea typeface="游ゴシック Medium" panose="020B0500000000000000" pitchFamily="50" charset="-128"/>
                        </a:rPr>
                        <a:t>-3</a:t>
                      </a:r>
                      <a:endParaRPr kumimoji="1" lang="ja-JP" altLang="en-US" sz="1400" baseline="30000" dirty="0">
                        <a:latin typeface="游ゴシック Medium" panose="020B0500000000000000" pitchFamily="50" charset="-128"/>
                        <a:ea typeface="游ゴシック Medium" panose="020B0500000000000000" pitchFamily="50" charset="-128"/>
                      </a:endParaRPr>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724407"/>
                  </a:ext>
                </a:extLst>
              </a:tr>
              <a:tr h="260579">
                <a:tc>
                  <a:txBody>
                    <a:bodyPr/>
                    <a:lstStyle/>
                    <a:p>
                      <a:pPr algn="ctr"/>
                      <a:r>
                        <a:rPr kumimoji="1" lang="en-US" altLang="ja-JP" sz="1100" dirty="0">
                          <a:latin typeface="游ゴシック Medium" panose="020B0500000000000000" pitchFamily="50" charset="-128"/>
                          <a:ea typeface="游ゴシック Medium" panose="020B0500000000000000" pitchFamily="50" charset="-128"/>
                        </a:rPr>
                        <a:t>LZM</a:t>
                      </a:r>
                      <a:endParaRPr kumimoji="1" lang="ja-JP" altLang="en-US" sz="1100" dirty="0">
                        <a:latin typeface="游ゴシック Medium" panose="020B0500000000000000" pitchFamily="50" charset="-128"/>
                        <a:ea typeface="游ゴシック Medium" panose="020B0500000000000000" pitchFamily="50" charset="-128"/>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kumimoji="1" lang="en-US" altLang="ja-JP" sz="1400" dirty="0">
                          <a:latin typeface="游ゴシック Medium" panose="020B0500000000000000" pitchFamily="50" charset="-128"/>
                          <a:ea typeface="游ゴシック Medium" panose="020B0500000000000000" pitchFamily="50" charset="-128"/>
                        </a:rPr>
                        <a:t>132.4</a:t>
                      </a:r>
                      <a:endParaRPr kumimoji="1" lang="ja-JP" altLang="en-US" sz="1400" dirty="0">
                        <a:latin typeface="游ゴシック Medium" panose="020B0500000000000000" pitchFamily="50" charset="-128"/>
                        <a:ea typeface="游ゴシック Medium" panose="020B0500000000000000" pitchFamily="50" charset="-128"/>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游ゴシック Medium" panose="020B0500000000000000" pitchFamily="50" charset="-128"/>
                          <a:ea typeface="游ゴシック Medium" panose="020B0500000000000000" pitchFamily="50" charset="-128"/>
                        </a:rPr>
                        <a:t>1.36×10</a:t>
                      </a:r>
                      <a:r>
                        <a:rPr kumimoji="1" lang="en-US" altLang="ja-JP" sz="1400" baseline="30000" dirty="0">
                          <a:latin typeface="游ゴシック Medium" panose="020B0500000000000000" pitchFamily="50" charset="-128"/>
                          <a:ea typeface="游ゴシック Medium" panose="020B0500000000000000" pitchFamily="50" charset="-128"/>
                        </a:rPr>
                        <a:t>3</a:t>
                      </a:r>
                      <a:endParaRPr kumimoji="1" lang="ja-JP" altLang="en-US" sz="1400" baseline="30000" dirty="0">
                        <a:latin typeface="游ゴシック Medium" panose="020B0500000000000000" pitchFamily="50" charset="-128"/>
                        <a:ea typeface="游ゴシック Medium" panose="020B0500000000000000" pitchFamily="50" charset="-128"/>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游ゴシック Medium" panose="020B0500000000000000" pitchFamily="50" charset="-128"/>
                          <a:ea typeface="游ゴシック Medium" panose="020B0500000000000000" pitchFamily="50" charset="-128"/>
                        </a:rPr>
                        <a:t>6.96×10</a:t>
                      </a:r>
                      <a:r>
                        <a:rPr kumimoji="1" lang="en-US" altLang="ja-JP" sz="1400" baseline="30000" dirty="0">
                          <a:latin typeface="游ゴシック Medium" panose="020B0500000000000000" pitchFamily="50" charset="-128"/>
                          <a:ea typeface="游ゴシック Medium" panose="020B0500000000000000" pitchFamily="50" charset="-128"/>
                        </a:rPr>
                        <a:t>-3</a:t>
                      </a:r>
                      <a:endParaRPr kumimoji="1" lang="ja-JP" altLang="en-US" sz="1400" baseline="30000" dirty="0">
                        <a:latin typeface="游ゴシック Medium" panose="020B0500000000000000" pitchFamily="50" charset="-128"/>
                        <a:ea typeface="游ゴシック Medium" panose="020B0500000000000000" pitchFamily="50" charset="-128"/>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81594826"/>
                  </a:ext>
                </a:extLst>
              </a:tr>
              <a:tr h="2451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游ゴシック Medium" panose="020B0500000000000000" pitchFamily="50" charset="-128"/>
                          <a:ea typeface="游ゴシック Medium" panose="020B0500000000000000" pitchFamily="50" charset="-128"/>
                        </a:rPr>
                        <a:t>OVA</a:t>
                      </a:r>
                      <a:endParaRPr kumimoji="1" lang="ja-JP" altLang="en-US" sz="1100" dirty="0">
                        <a:latin typeface="游ゴシック Medium" panose="020B0500000000000000" pitchFamily="50" charset="-128"/>
                        <a:ea typeface="游ゴシック Medium" panose="020B0500000000000000" pitchFamily="50" charset="-128"/>
                      </a:endParaRPr>
                    </a:p>
                  </a:txBody>
                  <a:tcPr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latin typeface="游ゴシック Medium" panose="020B0500000000000000" pitchFamily="50" charset="-128"/>
                          <a:ea typeface="游ゴシック Medium" panose="020B0500000000000000" pitchFamily="50" charset="-128"/>
                        </a:rPr>
                        <a:t>74.5</a:t>
                      </a:r>
                      <a:endParaRPr kumimoji="1" lang="ja-JP" altLang="en-US" sz="1400" dirty="0">
                        <a:latin typeface="游ゴシック Medium" panose="020B0500000000000000" pitchFamily="50" charset="-128"/>
                        <a:ea typeface="游ゴシック Medium" panose="020B0500000000000000" pitchFamily="50" charset="-128"/>
                      </a:endParaRPr>
                    </a:p>
                  </a:txBody>
                  <a:tcPr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游ゴシック Medium" panose="020B0500000000000000" pitchFamily="50" charset="-128"/>
                          <a:ea typeface="游ゴシック Medium" panose="020B0500000000000000" pitchFamily="50" charset="-128"/>
                        </a:rPr>
                        <a:t>1.30×10</a:t>
                      </a:r>
                      <a:r>
                        <a:rPr kumimoji="1" lang="en-US" altLang="ja-JP" sz="1400" baseline="30000" dirty="0">
                          <a:latin typeface="游ゴシック Medium" panose="020B0500000000000000" pitchFamily="50" charset="-128"/>
                          <a:ea typeface="游ゴシック Medium" panose="020B0500000000000000" pitchFamily="50" charset="-128"/>
                        </a:rPr>
                        <a:t>3</a:t>
                      </a:r>
                      <a:endParaRPr kumimoji="1" lang="ja-JP" altLang="en-US" sz="1400" baseline="30000" dirty="0">
                        <a:latin typeface="游ゴシック Medium" panose="020B0500000000000000" pitchFamily="50" charset="-128"/>
                        <a:ea typeface="游ゴシック Medium" panose="020B0500000000000000" pitchFamily="50" charset="-128"/>
                      </a:endParaRPr>
                    </a:p>
                  </a:txBody>
                  <a:tcPr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游ゴシック Medium" panose="020B0500000000000000" pitchFamily="50" charset="-128"/>
                          <a:ea typeface="游ゴシック Medium" panose="020B0500000000000000" pitchFamily="50" charset="-128"/>
                        </a:rPr>
                        <a:t>1.35×10</a:t>
                      </a:r>
                      <a:r>
                        <a:rPr kumimoji="1" lang="en-US" altLang="ja-JP" sz="1400" baseline="30000" dirty="0">
                          <a:latin typeface="游ゴシック Medium" panose="020B0500000000000000" pitchFamily="50" charset="-128"/>
                          <a:ea typeface="游ゴシック Medium" panose="020B0500000000000000" pitchFamily="50" charset="-128"/>
                        </a:rPr>
                        <a:t>-3</a:t>
                      </a:r>
                      <a:endParaRPr kumimoji="1" lang="ja-JP" altLang="en-US" sz="1400" baseline="30000" dirty="0">
                        <a:latin typeface="游ゴシック Medium" panose="020B0500000000000000" pitchFamily="50" charset="-128"/>
                        <a:ea typeface="游ゴシック Medium" panose="020B0500000000000000" pitchFamily="50" charset="-128"/>
                      </a:endParaRPr>
                    </a:p>
                  </a:txBody>
                  <a:tcPr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51956924"/>
                  </a:ext>
                </a:extLst>
              </a:tr>
              <a:tr h="2451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游ゴシック Medium" panose="020B0500000000000000" pitchFamily="50" charset="-128"/>
                          <a:ea typeface="游ゴシック Medium" panose="020B0500000000000000" pitchFamily="50" charset="-128"/>
                        </a:rPr>
                        <a:t>ノロウイルス</a:t>
                      </a:r>
                      <a:r>
                        <a:rPr kumimoji="1" lang="en-US" altLang="ja-JP" sz="1100" dirty="0">
                          <a:latin typeface="游ゴシック Medium" panose="020B0500000000000000" pitchFamily="50" charset="-128"/>
                          <a:ea typeface="游ゴシック Medium" panose="020B0500000000000000" pitchFamily="50" charset="-128"/>
                        </a:rPr>
                        <a:t>VLPs</a:t>
                      </a:r>
                      <a:endParaRPr kumimoji="1" lang="ja-JP" altLang="en-US" sz="1100" dirty="0">
                        <a:latin typeface="游ゴシック Medium" panose="020B0500000000000000" pitchFamily="50" charset="-128"/>
                        <a:ea typeface="游ゴシック Medium" panose="020B0500000000000000" pitchFamily="50" charset="-128"/>
                      </a:endParaRPr>
                    </a:p>
                  </a:txBody>
                  <a:tcPr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latin typeface="游ゴシック Medium" panose="020B0500000000000000" pitchFamily="50" charset="-128"/>
                          <a:ea typeface="游ゴシック Medium" panose="020B0500000000000000" pitchFamily="50" charset="-128"/>
                        </a:rPr>
                        <a:t>51.6</a:t>
                      </a:r>
                      <a:endParaRPr kumimoji="1" lang="ja-JP" altLang="en-US" sz="1400" dirty="0">
                        <a:latin typeface="游ゴシック Medium" panose="020B0500000000000000" pitchFamily="50" charset="-128"/>
                        <a:ea typeface="游ゴシック Medium" panose="020B0500000000000000" pitchFamily="50" charset="-128"/>
                      </a:endParaRPr>
                    </a:p>
                  </a:txBody>
                  <a:tcPr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游ゴシック Medium" panose="020B0500000000000000" pitchFamily="50" charset="-128"/>
                          <a:ea typeface="游ゴシック Medium" panose="020B0500000000000000" pitchFamily="50" charset="-128"/>
                        </a:rPr>
                        <a:t>1.09×10</a:t>
                      </a:r>
                      <a:r>
                        <a:rPr kumimoji="1" lang="en-US" altLang="ja-JP" sz="1400" baseline="30000" dirty="0">
                          <a:latin typeface="游ゴシック Medium" panose="020B0500000000000000" pitchFamily="50" charset="-128"/>
                          <a:ea typeface="游ゴシック Medium" panose="020B0500000000000000" pitchFamily="50" charset="-128"/>
                        </a:rPr>
                        <a:t>3</a:t>
                      </a:r>
                      <a:endParaRPr kumimoji="1" lang="ja-JP" altLang="en-US" sz="1400" baseline="30000" dirty="0">
                        <a:latin typeface="游ゴシック Medium" panose="020B0500000000000000" pitchFamily="50" charset="-128"/>
                        <a:ea typeface="游ゴシック Medium" panose="020B0500000000000000" pitchFamily="50" charset="-128"/>
                      </a:endParaRPr>
                    </a:p>
                  </a:txBody>
                  <a:tcPr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游ゴシック Medium" panose="020B0500000000000000" pitchFamily="50" charset="-128"/>
                          <a:ea typeface="游ゴシック Medium" panose="020B0500000000000000" pitchFamily="50" charset="-128"/>
                        </a:rPr>
                        <a:t>-</a:t>
                      </a:r>
                      <a:endParaRPr kumimoji="1" lang="ja-JP" altLang="en-US" sz="1400" baseline="0" dirty="0">
                        <a:latin typeface="游ゴシック Medium" panose="020B0500000000000000" pitchFamily="50" charset="-128"/>
                        <a:ea typeface="游ゴシック Medium" panose="020B0500000000000000" pitchFamily="50" charset="-128"/>
                      </a:endParaRPr>
                    </a:p>
                  </a:txBody>
                  <a:tcPr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5435568"/>
                  </a:ext>
                </a:extLst>
              </a:tr>
            </a:tbl>
          </a:graphicData>
        </a:graphic>
      </p:graphicFrame>
      <p:sp>
        <p:nvSpPr>
          <p:cNvPr id="16" name="テキスト ボックス 15">
            <a:extLst>
              <a:ext uri="{FF2B5EF4-FFF2-40B4-BE49-F238E27FC236}">
                <a16:creationId xmlns:a16="http://schemas.microsoft.com/office/drawing/2014/main" id="{FC63E0BC-A637-1B06-ED45-AB79A6566923}"/>
              </a:ext>
            </a:extLst>
          </p:cNvPr>
          <p:cNvSpPr txBox="1"/>
          <p:nvPr/>
        </p:nvSpPr>
        <p:spPr>
          <a:xfrm>
            <a:off x="267425" y="4140310"/>
            <a:ext cx="6746023" cy="400110"/>
          </a:xfrm>
          <a:prstGeom prst="rect">
            <a:avLst/>
          </a:prstGeom>
          <a:solidFill>
            <a:schemeClr val="bg1"/>
          </a:solidFill>
        </p:spPr>
        <p:txBody>
          <a:bodyPr wrap="square" rtlCol="0" anchor="ctr">
            <a:spAutoFit/>
          </a:bodyPr>
          <a:lstStyle/>
          <a:p>
            <a:r>
              <a:rPr kumimoji="1" lang="ja-JP" altLang="en-US" sz="2000" dirty="0">
                <a:latin typeface="ＭＳ Ｐゴシック" panose="020B0600070205080204" pitchFamily="50" charset="-128"/>
                <a:ea typeface="ＭＳ Ｐゴシック" panose="020B0600070205080204" pitchFamily="50" charset="-128"/>
              </a:rPr>
              <a:t>決定した条件で</a:t>
            </a:r>
            <a:r>
              <a:rPr kumimoji="1" lang="en-US" altLang="ja-JP" sz="2000" dirty="0">
                <a:latin typeface="ＭＳ Ｐゴシック" panose="020B0600070205080204" pitchFamily="50" charset="-128"/>
                <a:ea typeface="ＭＳ Ｐゴシック" panose="020B0600070205080204" pitchFamily="50" charset="-128"/>
              </a:rPr>
              <a:t>4</a:t>
            </a:r>
            <a:r>
              <a:rPr kumimoji="1" lang="ja-JP" altLang="en-US" sz="2000" dirty="0">
                <a:latin typeface="ＭＳ Ｐゴシック" panose="020B0600070205080204" pitchFamily="50" charset="-128"/>
                <a:ea typeface="ＭＳ Ｐゴシック" panose="020B0600070205080204" pitchFamily="50" charset="-128"/>
              </a:rPr>
              <a:t>種類のモデル抗原を固定化した。</a:t>
            </a:r>
          </a:p>
        </p:txBody>
      </p:sp>
      <p:sp>
        <p:nvSpPr>
          <p:cNvPr id="17" name="テキスト ボックス 16">
            <a:extLst>
              <a:ext uri="{FF2B5EF4-FFF2-40B4-BE49-F238E27FC236}">
                <a16:creationId xmlns:a16="http://schemas.microsoft.com/office/drawing/2014/main" id="{D13D8AAA-CD53-1B82-053F-61BDEEB16865}"/>
              </a:ext>
            </a:extLst>
          </p:cNvPr>
          <p:cNvSpPr txBox="1"/>
          <p:nvPr/>
        </p:nvSpPr>
        <p:spPr>
          <a:xfrm>
            <a:off x="5477782" y="5016846"/>
            <a:ext cx="3345651" cy="1269980"/>
          </a:xfrm>
          <a:prstGeom prst="roundRect">
            <a:avLst>
              <a:gd name="adj" fmla="val 9728"/>
            </a:avLst>
          </a:prstGeom>
          <a:solidFill>
            <a:srgbClr val="FFCCCC"/>
          </a:solidFill>
        </p:spPr>
        <p:txBody>
          <a:bodyPr wrap="square" rtlCol="0">
            <a:spAutoFit/>
          </a:bodyPr>
          <a:lstStyle/>
          <a:p>
            <a:pPr algn="ctr"/>
            <a:r>
              <a:rPr kumimoji="1" lang="en-US" altLang="ja-JP" sz="2400" dirty="0">
                <a:latin typeface="ＭＳ Ｐゴシック" panose="020B0600070205080204" pitchFamily="50" charset="-128"/>
                <a:ea typeface="ＭＳ Ｐゴシック" panose="020B0600070205080204" pitchFamily="50" charset="-128"/>
              </a:rPr>
              <a:t>PE 2.5 µmol</a:t>
            </a:r>
            <a:r>
              <a:rPr kumimoji="1" lang="ja-JP" altLang="en-US" sz="2400" dirty="0">
                <a:latin typeface="ＭＳ Ｐゴシック" panose="020B0600070205080204" pitchFamily="50" charset="-128"/>
                <a:ea typeface="ＭＳ Ｐゴシック" panose="020B0600070205080204" pitchFamily="50" charset="-128"/>
              </a:rPr>
              <a:t>、</a:t>
            </a:r>
            <a:r>
              <a:rPr kumimoji="1" lang="en-US" altLang="ja-JP" sz="2400" dirty="0">
                <a:latin typeface="ＭＳ Ｐゴシック" panose="020B0600070205080204" pitchFamily="50" charset="-128"/>
                <a:ea typeface="ＭＳ Ｐゴシック" panose="020B0600070205080204" pitchFamily="50" charset="-128"/>
              </a:rPr>
              <a:t>GA0.8%</a:t>
            </a:r>
            <a:r>
              <a:rPr kumimoji="1" lang="ja-JP" altLang="en-US" sz="2400" dirty="0">
                <a:latin typeface="ＭＳ Ｐゴシック" panose="020B0600070205080204" pitchFamily="50" charset="-128"/>
                <a:ea typeface="ＭＳ Ｐゴシック" panose="020B0600070205080204" pitchFamily="50" charset="-128"/>
              </a:rPr>
              <a:t>で</a:t>
            </a:r>
            <a:endParaRPr kumimoji="1" lang="en-US" altLang="ja-JP" sz="2400" dirty="0">
              <a:latin typeface="ＭＳ Ｐゴシック" panose="020B0600070205080204" pitchFamily="50" charset="-128"/>
              <a:ea typeface="ＭＳ Ｐゴシック" panose="020B0600070205080204" pitchFamily="50" charset="-128"/>
            </a:endParaRPr>
          </a:p>
          <a:p>
            <a:pPr algn="ctr"/>
            <a:r>
              <a:rPr kumimoji="1" lang="en-US" altLang="ja-JP" sz="2400" dirty="0">
                <a:latin typeface="ＭＳ Ｐゴシック" panose="020B0600070205080204" pitchFamily="50" charset="-128"/>
                <a:ea typeface="ＭＳ Ｐゴシック" panose="020B0600070205080204" pitchFamily="50" charset="-128"/>
              </a:rPr>
              <a:t>Ag-MLVs</a:t>
            </a:r>
            <a:r>
              <a:rPr kumimoji="1" lang="ja-JP" altLang="en-US" sz="2400" dirty="0">
                <a:latin typeface="ＭＳ Ｐゴシック" panose="020B0600070205080204" pitchFamily="50" charset="-128"/>
                <a:ea typeface="ＭＳ Ｐゴシック" panose="020B0600070205080204" pitchFamily="50" charset="-128"/>
              </a:rPr>
              <a:t>が再現性良く</a:t>
            </a:r>
            <a:endParaRPr kumimoji="1" lang="en-US" altLang="ja-JP" sz="2400" dirty="0">
              <a:latin typeface="ＭＳ Ｐゴシック" panose="020B0600070205080204" pitchFamily="50" charset="-128"/>
              <a:ea typeface="ＭＳ Ｐゴシック" panose="020B0600070205080204" pitchFamily="50" charset="-128"/>
            </a:endParaRPr>
          </a:p>
          <a:p>
            <a:pPr algn="ctr"/>
            <a:r>
              <a:rPr kumimoji="1" lang="ja-JP" altLang="en-US" sz="2400" dirty="0">
                <a:latin typeface="ＭＳ Ｐゴシック" panose="020B0600070205080204" pitchFamily="50" charset="-128"/>
                <a:ea typeface="ＭＳ Ｐゴシック" panose="020B0600070205080204" pitchFamily="50" charset="-128"/>
              </a:rPr>
              <a:t>調製できた。</a:t>
            </a:r>
          </a:p>
        </p:txBody>
      </p:sp>
      <p:sp>
        <p:nvSpPr>
          <p:cNvPr id="3" name="矢印: 右カーブ 2">
            <a:extLst>
              <a:ext uri="{FF2B5EF4-FFF2-40B4-BE49-F238E27FC236}">
                <a16:creationId xmlns:a16="http://schemas.microsoft.com/office/drawing/2014/main" id="{2F9CA795-AEBF-A1D7-881E-17BEF4D21D77}"/>
              </a:ext>
            </a:extLst>
          </p:cNvPr>
          <p:cNvSpPr/>
          <p:nvPr/>
        </p:nvSpPr>
        <p:spPr>
          <a:xfrm>
            <a:off x="1835888" y="2627462"/>
            <a:ext cx="283535" cy="682808"/>
          </a:xfrm>
          <a:prstGeom prst="curvedRightArrow">
            <a:avLst>
              <a:gd name="adj1" fmla="val 19919"/>
              <a:gd name="adj2" fmla="val 50000"/>
              <a:gd name="adj3" fmla="val 25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矢印: 右カーブ 1">
            <a:extLst>
              <a:ext uri="{FF2B5EF4-FFF2-40B4-BE49-F238E27FC236}">
                <a16:creationId xmlns:a16="http://schemas.microsoft.com/office/drawing/2014/main" id="{415E182A-E008-B6DC-35F1-119EE4FC6DCF}"/>
              </a:ext>
            </a:extLst>
          </p:cNvPr>
          <p:cNvSpPr/>
          <p:nvPr/>
        </p:nvSpPr>
        <p:spPr>
          <a:xfrm>
            <a:off x="1897698" y="2631818"/>
            <a:ext cx="221725" cy="400110"/>
          </a:xfrm>
          <a:prstGeom prst="curved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24204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animBg="1"/>
      <p:bldP spid="11" grpId="0" animBg="1"/>
      <p:bldP spid="13" grpId="0" animBg="1"/>
      <p:bldP spid="14"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20DDDA-56E7-6817-62DF-7F51CE119EF5}"/>
              </a:ext>
            </a:extLst>
          </p:cNvPr>
          <p:cNvSpPr>
            <a:spLocks noGrp="1"/>
          </p:cNvSpPr>
          <p:nvPr>
            <p:ph type="title"/>
          </p:nvPr>
        </p:nvSpPr>
        <p:spPr/>
        <p:txBody>
          <a:bodyPr>
            <a:normAutofit/>
          </a:bodyPr>
          <a:lstStyle/>
          <a:p>
            <a:r>
              <a:rPr lang="ja-JP" altLang="en-US" sz="4000" dirty="0"/>
              <a:t>検討</a:t>
            </a:r>
            <a:r>
              <a:rPr kumimoji="1" lang="ja-JP" altLang="en-US" sz="4000" dirty="0"/>
              <a:t>②：</a:t>
            </a:r>
            <a:r>
              <a:rPr kumimoji="1" lang="ja-JP" altLang="en-US" sz="2800" dirty="0"/>
              <a:t>バイオパニングへの</a:t>
            </a:r>
            <a:r>
              <a:rPr lang="ja-JP" altLang="en-US" sz="2800" dirty="0"/>
              <a:t>利用可能性</a:t>
            </a:r>
            <a:endParaRPr kumimoji="1" lang="ja-JP" altLang="en-US" sz="4000" dirty="0"/>
          </a:p>
        </p:txBody>
      </p:sp>
      <p:sp>
        <p:nvSpPr>
          <p:cNvPr id="4" name="四角形: 角を丸くする 3">
            <a:extLst>
              <a:ext uri="{FF2B5EF4-FFF2-40B4-BE49-F238E27FC236}">
                <a16:creationId xmlns:a16="http://schemas.microsoft.com/office/drawing/2014/main" id="{47103E06-9723-6911-185D-081CDF7A07BA}"/>
              </a:ext>
            </a:extLst>
          </p:cNvPr>
          <p:cNvSpPr/>
          <p:nvPr/>
        </p:nvSpPr>
        <p:spPr>
          <a:xfrm>
            <a:off x="148430" y="4352828"/>
            <a:ext cx="8847139" cy="2243433"/>
          </a:xfrm>
          <a:prstGeom prst="roundRect">
            <a:avLst>
              <a:gd name="adj" fmla="val 0"/>
            </a:avLst>
          </a:prstGeom>
          <a:no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03CC1C76-2DAC-7DCE-0197-E3ABAA110425}"/>
              </a:ext>
            </a:extLst>
          </p:cNvPr>
          <p:cNvSpPr/>
          <p:nvPr/>
        </p:nvSpPr>
        <p:spPr>
          <a:xfrm>
            <a:off x="5081202" y="1096068"/>
            <a:ext cx="3884137" cy="260625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85000"/>
                  <a:lumOff val="15000"/>
                </a:schemeClr>
              </a:solidFill>
            </a:endParaRPr>
          </a:p>
        </p:txBody>
      </p:sp>
      <p:pic>
        <p:nvPicPr>
          <p:cNvPr id="6" name="図 5">
            <a:extLst>
              <a:ext uri="{FF2B5EF4-FFF2-40B4-BE49-F238E27FC236}">
                <a16:creationId xmlns:a16="http://schemas.microsoft.com/office/drawing/2014/main" id="{84475274-032B-D391-7153-0AB47552C7D7}"/>
              </a:ext>
            </a:extLst>
          </p:cNvPr>
          <p:cNvPicPr>
            <a:picLocks noChangeAspect="1"/>
          </p:cNvPicPr>
          <p:nvPr/>
        </p:nvPicPr>
        <p:blipFill>
          <a:blip r:embed="rId3"/>
          <a:stretch>
            <a:fillRect/>
          </a:stretch>
        </p:blipFill>
        <p:spPr>
          <a:xfrm>
            <a:off x="0" y="1021388"/>
            <a:ext cx="5081202" cy="2914098"/>
          </a:xfrm>
          <a:prstGeom prst="rect">
            <a:avLst/>
          </a:prstGeom>
        </p:spPr>
      </p:pic>
      <p:graphicFrame>
        <p:nvGraphicFramePr>
          <p:cNvPr id="7" name="表 1036">
            <a:extLst>
              <a:ext uri="{FF2B5EF4-FFF2-40B4-BE49-F238E27FC236}">
                <a16:creationId xmlns:a16="http://schemas.microsoft.com/office/drawing/2014/main" id="{7A3F274B-291B-D17E-A456-74F60D3359AF}"/>
              </a:ext>
            </a:extLst>
          </p:cNvPr>
          <p:cNvGraphicFramePr>
            <a:graphicFrameLocks noGrp="1"/>
          </p:cNvGraphicFramePr>
          <p:nvPr>
            <p:extLst>
              <p:ext uri="{D42A27DB-BD31-4B8C-83A1-F6EECF244321}">
                <p14:modId xmlns:p14="http://schemas.microsoft.com/office/powerpoint/2010/main" val="1883201132"/>
              </p:ext>
            </p:extLst>
          </p:nvPr>
        </p:nvGraphicFramePr>
        <p:xfrm>
          <a:off x="5423890" y="2399197"/>
          <a:ext cx="3307736" cy="826766"/>
        </p:xfrm>
        <a:graphic>
          <a:graphicData uri="http://schemas.openxmlformats.org/drawingml/2006/table">
            <a:tbl>
              <a:tblPr firstRow="1" bandRow="1"/>
              <a:tblGrid>
                <a:gridCol w="918816">
                  <a:extLst>
                    <a:ext uri="{9D8B030D-6E8A-4147-A177-3AD203B41FA5}">
                      <a16:colId xmlns:a16="http://schemas.microsoft.com/office/drawing/2014/main" val="3230585388"/>
                    </a:ext>
                  </a:extLst>
                </a:gridCol>
                <a:gridCol w="1194460">
                  <a:extLst>
                    <a:ext uri="{9D8B030D-6E8A-4147-A177-3AD203B41FA5}">
                      <a16:colId xmlns:a16="http://schemas.microsoft.com/office/drawing/2014/main" val="394672547"/>
                    </a:ext>
                  </a:extLst>
                </a:gridCol>
                <a:gridCol w="1194460">
                  <a:extLst>
                    <a:ext uri="{9D8B030D-6E8A-4147-A177-3AD203B41FA5}">
                      <a16:colId xmlns:a16="http://schemas.microsoft.com/office/drawing/2014/main" val="1760686288"/>
                    </a:ext>
                  </a:extLst>
                </a:gridCol>
              </a:tblGrid>
              <a:tr h="516729">
                <a:tc>
                  <a:txBody>
                    <a:bodyPr/>
                    <a:lstStyle/>
                    <a:p>
                      <a:pPr algn="ctr"/>
                      <a:r>
                        <a:rPr kumimoji="1" lang="en-US" altLang="ja-JP" sz="1200" dirty="0"/>
                        <a:t>Antigen</a:t>
                      </a:r>
                      <a:endParaRPr kumimoji="1" lang="ja-JP" altLang="en-US" sz="1200" dirty="0"/>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t>DPPC Conc.</a:t>
                      </a:r>
                    </a:p>
                    <a:p>
                      <a:pPr algn="ctr"/>
                      <a:r>
                        <a:rPr kumimoji="1" lang="en-US" altLang="ja-JP" sz="1200" dirty="0"/>
                        <a:t>(nmol/mL)</a:t>
                      </a:r>
                      <a:endParaRPr kumimoji="1" lang="ja-JP" altLang="en-US" sz="1200" dirty="0"/>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t>Protein Conc.</a:t>
                      </a:r>
                    </a:p>
                    <a:p>
                      <a:pPr algn="ctr"/>
                      <a:r>
                        <a:rPr kumimoji="1" lang="en-US" altLang="ja-JP" sz="1200" dirty="0"/>
                        <a:t>(µg/mL)</a:t>
                      </a:r>
                      <a:endParaRPr kumimoji="1" lang="ja-JP" altLang="en-US" sz="1200" dirty="0"/>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2614789"/>
                  </a:ext>
                </a:extLst>
              </a:tr>
              <a:tr h="310037">
                <a:tc>
                  <a:txBody>
                    <a:bodyPr/>
                    <a:lstStyle/>
                    <a:p>
                      <a:pPr algn="ctr"/>
                      <a:r>
                        <a:rPr kumimoji="1" lang="en-US" altLang="ja-JP" sz="1400" dirty="0"/>
                        <a:t>RNase</a:t>
                      </a:r>
                      <a:endParaRPr kumimoji="1" lang="ja-JP" altLang="en-US" sz="1400" dirty="0"/>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t>2.14×10</a:t>
                      </a:r>
                      <a:r>
                        <a:rPr kumimoji="1" lang="en-US" altLang="ja-JP" sz="1400" baseline="30000" dirty="0"/>
                        <a:t>3</a:t>
                      </a:r>
                      <a:endParaRPr kumimoji="1" lang="ja-JP" altLang="en-US" sz="1400" baseline="30000" dirty="0"/>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t>70.7</a:t>
                      </a:r>
                      <a:endParaRPr kumimoji="1" lang="ja-JP" altLang="en-US" sz="1400" dirty="0"/>
                    </a:p>
                  </a:txBody>
                  <a:tcPr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5683562"/>
                  </a:ext>
                </a:extLst>
              </a:tr>
            </a:tbl>
          </a:graphicData>
        </a:graphic>
      </p:graphicFrame>
      <p:sp>
        <p:nvSpPr>
          <p:cNvPr id="9" name="コンテンツ プレースホルダー 2">
            <a:extLst>
              <a:ext uri="{FF2B5EF4-FFF2-40B4-BE49-F238E27FC236}">
                <a16:creationId xmlns:a16="http://schemas.microsoft.com/office/drawing/2014/main" id="{29F0BAFD-A176-593B-AF0A-F77E319DB6E5}"/>
              </a:ext>
            </a:extLst>
          </p:cNvPr>
          <p:cNvSpPr txBox="1">
            <a:spLocks/>
          </p:cNvSpPr>
          <p:nvPr/>
        </p:nvSpPr>
        <p:spPr>
          <a:xfrm>
            <a:off x="5081202" y="1961118"/>
            <a:ext cx="2477543" cy="4402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1800" b="1" dirty="0">
                <a:solidFill>
                  <a:schemeClr val="tx1">
                    <a:lumMod val="85000"/>
                    <a:lumOff val="15000"/>
                  </a:schemeClr>
                </a:solidFill>
              </a:rPr>
              <a:t>Ag - MLVs</a:t>
            </a:r>
            <a:endParaRPr lang="ja-JP" altLang="en-US" sz="1800" b="1" dirty="0">
              <a:solidFill>
                <a:schemeClr val="tx1">
                  <a:lumMod val="85000"/>
                  <a:lumOff val="15000"/>
                </a:schemeClr>
              </a:solidFill>
            </a:endParaRPr>
          </a:p>
        </p:txBody>
      </p:sp>
      <p:pic>
        <p:nvPicPr>
          <p:cNvPr id="11" name="図 10">
            <a:extLst>
              <a:ext uri="{FF2B5EF4-FFF2-40B4-BE49-F238E27FC236}">
                <a16:creationId xmlns:a16="http://schemas.microsoft.com/office/drawing/2014/main" id="{1CD9C2F1-EA85-AEE2-06DD-6BCBD79D19A2}"/>
              </a:ext>
            </a:extLst>
          </p:cNvPr>
          <p:cNvPicPr>
            <a:picLocks noChangeAspect="1"/>
          </p:cNvPicPr>
          <p:nvPr/>
        </p:nvPicPr>
        <p:blipFill>
          <a:blip r:embed="rId4"/>
          <a:stretch>
            <a:fillRect/>
          </a:stretch>
        </p:blipFill>
        <p:spPr>
          <a:xfrm>
            <a:off x="4748229" y="4334748"/>
            <a:ext cx="4062798" cy="2319865"/>
          </a:xfrm>
          <a:prstGeom prst="rect">
            <a:avLst/>
          </a:prstGeom>
        </p:spPr>
      </p:pic>
      <p:pic>
        <p:nvPicPr>
          <p:cNvPr id="12" name="図 11">
            <a:extLst>
              <a:ext uri="{FF2B5EF4-FFF2-40B4-BE49-F238E27FC236}">
                <a16:creationId xmlns:a16="http://schemas.microsoft.com/office/drawing/2014/main" id="{16C8EE4B-02FD-833A-4399-F387BF3F4919}"/>
              </a:ext>
            </a:extLst>
          </p:cNvPr>
          <p:cNvPicPr>
            <a:picLocks noChangeAspect="1"/>
          </p:cNvPicPr>
          <p:nvPr/>
        </p:nvPicPr>
        <p:blipFill>
          <a:blip r:embed="rId5"/>
          <a:stretch>
            <a:fillRect/>
          </a:stretch>
        </p:blipFill>
        <p:spPr>
          <a:xfrm>
            <a:off x="233495" y="4874609"/>
            <a:ext cx="4233749" cy="1344401"/>
          </a:xfrm>
          <a:prstGeom prst="rect">
            <a:avLst/>
          </a:prstGeom>
        </p:spPr>
      </p:pic>
      <p:sp>
        <p:nvSpPr>
          <p:cNvPr id="13" name="コンテンツ プレースホルダー 2">
            <a:extLst>
              <a:ext uri="{FF2B5EF4-FFF2-40B4-BE49-F238E27FC236}">
                <a16:creationId xmlns:a16="http://schemas.microsoft.com/office/drawing/2014/main" id="{57C8BE7D-4FE2-4420-C102-A65332DCCDCE}"/>
              </a:ext>
            </a:extLst>
          </p:cNvPr>
          <p:cNvSpPr txBox="1">
            <a:spLocks/>
          </p:cNvSpPr>
          <p:nvPr/>
        </p:nvSpPr>
        <p:spPr>
          <a:xfrm>
            <a:off x="244127" y="4160461"/>
            <a:ext cx="3594227" cy="489173"/>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2000" dirty="0">
                <a:solidFill>
                  <a:schemeClr val="tx1">
                    <a:lumMod val="85000"/>
                    <a:lumOff val="15000"/>
                  </a:schemeClr>
                </a:solidFill>
              </a:rPr>
              <a:t>ELISA</a:t>
            </a:r>
            <a:r>
              <a:rPr lang="ja-JP" altLang="en-US" sz="2000" dirty="0">
                <a:solidFill>
                  <a:schemeClr val="tx1">
                    <a:lumMod val="85000"/>
                    <a:lumOff val="15000"/>
                  </a:schemeClr>
                </a:solidFill>
              </a:rPr>
              <a:t>による抗原結合活性評価</a:t>
            </a:r>
          </a:p>
        </p:txBody>
      </p:sp>
      <p:sp>
        <p:nvSpPr>
          <p:cNvPr id="3" name="コンテンツ プレースホルダー 2">
            <a:extLst>
              <a:ext uri="{FF2B5EF4-FFF2-40B4-BE49-F238E27FC236}">
                <a16:creationId xmlns:a16="http://schemas.microsoft.com/office/drawing/2014/main" id="{98121B1A-C39D-D34E-E279-D8DBC8370598}"/>
              </a:ext>
            </a:extLst>
          </p:cNvPr>
          <p:cNvSpPr txBox="1">
            <a:spLocks/>
          </p:cNvSpPr>
          <p:nvPr/>
        </p:nvSpPr>
        <p:spPr>
          <a:xfrm>
            <a:off x="5081202" y="1122062"/>
            <a:ext cx="2659300" cy="7964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800" b="1" dirty="0">
                <a:solidFill>
                  <a:schemeClr val="tx1">
                    <a:lumMod val="85000"/>
                    <a:lumOff val="15000"/>
                  </a:schemeClr>
                </a:solidFill>
              </a:rPr>
              <a:t>ナイーブ</a:t>
            </a:r>
            <a:r>
              <a:rPr lang="en-US" altLang="ja-JP" sz="1800" b="1" dirty="0">
                <a:solidFill>
                  <a:schemeClr val="tx1">
                    <a:lumMod val="85000"/>
                    <a:lumOff val="15000"/>
                  </a:schemeClr>
                </a:solidFill>
              </a:rPr>
              <a:t>VHH</a:t>
            </a:r>
            <a:r>
              <a:rPr lang="ja-JP" altLang="en-US" sz="1800" b="1" dirty="0">
                <a:solidFill>
                  <a:schemeClr val="tx1">
                    <a:lumMod val="85000"/>
                    <a:lumOff val="15000"/>
                  </a:schemeClr>
                </a:solidFill>
              </a:rPr>
              <a:t>ライブラリ</a:t>
            </a:r>
            <a:endParaRPr lang="en-US" altLang="ja-JP" sz="1800" b="1" dirty="0">
              <a:solidFill>
                <a:schemeClr val="tx1">
                  <a:lumMod val="85000"/>
                  <a:lumOff val="15000"/>
                </a:schemeClr>
              </a:solidFill>
            </a:endParaRPr>
          </a:p>
          <a:p>
            <a:pPr marL="0" indent="0">
              <a:buNone/>
            </a:pPr>
            <a:r>
              <a:rPr lang="en-US" altLang="ja-JP" sz="1800" dirty="0">
                <a:solidFill>
                  <a:schemeClr val="tx1">
                    <a:lumMod val="85000"/>
                    <a:lumOff val="15000"/>
                  </a:schemeClr>
                </a:solidFill>
              </a:rPr>
              <a:t>    1.4×10</a:t>
            </a:r>
            <a:r>
              <a:rPr lang="en-US" altLang="ja-JP" sz="1800" baseline="30000" dirty="0">
                <a:solidFill>
                  <a:schemeClr val="tx1">
                    <a:lumMod val="85000"/>
                    <a:lumOff val="15000"/>
                  </a:schemeClr>
                </a:solidFill>
              </a:rPr>
              <a:t>11</a:t>
            </a:r>
            <a:r>
              <a:rPr lang="en-US" altLang="ja-JP" sz="1800" dirty="0">
                <a:solidFill>
                  <a:schemeClr val="tx1">
                    <a:lumMod val="85000"/>
                    <a:lumOff val="15000"/>
                  </a:schemeClr>
                </a:solidFill>
              </a:rPr>
              <a:t> pfu/mL</a:t>
            </a:r>
          </a:p>
        </p:txBody>
      </p:sp>
    </p:spTree>
    <p:extLst>
      <p:ext uri="{BB962C8B-B14F-4D97-AF65-F5344CB8AC3E}">
        <p14:creationId xmlns:p14="http://schemas.microsoft.com/office/powerpoint/2010/main" val="3178589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a:extLst>
              <a:ext uri="{FF2B5EF4-FFF2-40B4-BE49-F238E27FC236}">
                <a16:creationId xmlns:a16="http://schemas.microsoft.com/office/drawing/2014/main" id="{168AEFDC-247B-3116-4DD4-3AA87EFE210A}"/>
              </a:ext>
            </a:extLst>
          </p:cNvPr>
          <p:cNvGraphicFramePr>
            <a:graphicFrameLocks/>
          </p:cNvGraphicFramePr>
          <p:nvPr>
            <p:extLst>
              <p:ext uri="{D42A27DB-BD31-4B8C-83A1-F6EECF244321}">
                <p14:modId xmlns:p14="http://schemas.microsoft.com/office/powerpoint/2010/main" val="785733630"/>
              </p:ext>
            </p:extLst>
          </p:nvPr>
        </p:nvGraphicFramePr>
        <p:xfrm>
          <a:off x="4389120" y="2212006"/>
          <a:ext cx="4500000" cy="25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グラフ 4">
            <a:extLst>
              <a:ext uri="{FF2B5EF4-FFF2-40B4-BE49-F238E27FC236}">
                <a16:creationId xmlns:a16="http://schemas.microsoft.com/office/drawing/2014/main" id="{DE586A90-7AD6-7C70-073D-6B637D866A76}"/>
              </a:ext>
            </a:extLst>
          </p:cNvPr>
          <p:cNvGraphicFramePr>
            <a:graphicFrameLocks/>
          </p:cNvGraphicFramePr>
          <p:nvPr>
            <p:extLst>
              <p:ext uri="{D42A27DB-BD31-4B8C-83A1-F6EECF244321}">
                <p14:modId xmlns:p14="http://schemas.microsoft.com/office/powerpoint/2010/main" val="4134808505"/>
              </p:ext>
            </p:extLst>
          </p:nvPr>
        </p:nvGraphicFramePr>
        <p:xfrm>
          <a:off x="0" y="2243905"/>
          <a:ext cx="4500000" cy="2520000"/>
        </p:xfrm>
        <a:graphic>
          <a:graphicData uri="http://schemas.openxmlformats.org/drawingml/2006/chart">
            <c:chart xmlns:c="http://schemas.openxmlformats.org/drawingml/2006/chart" xmlns:r="http://schemas.openxmlformats.org/officeDocument/2006/relationships" r:id="rId4"/>
          </a:graphicData>
        </a:graphic>
      </p:graphicFrame>
      <p:sp>
        <p:nvSpPr>
          <p:cNvPr id="6" name="テキスト ボックス 5">
            <a:extLst>
              <a:ext uri="{FF2B5EF4-FFF2-40B4-BE49-F238E27FC236}">
                <a16:creationId xmlns:a16="http://schemas.microsoft.com/office/drawing/2014/main" id="{799E7B65-81D8-A9B9-09D6-57D582EFDEDF}"/>
              </a:ext>
            </a:extLst>
          </p:cNvPr>
          <p:cNvSpPr txBox="1"/>
          <p:nvPr/>
        </p:nvSpPr>
        <p:spPr>
          <a:xfrm>
            <a:off x="930303" y="1880275"/>
            <a:ext cx="3355449" cy="369332"/>
          </a:xfrm>
          <a:prstGeom prst="roundRect">
            <a:avLst>
              <a:gd name="adj" fmla="val 0"/>
            </a:avLst>
          </a:prstGeom>
          <a:noFill/>
        </p:spPr>
        <p:txBody>
          <a:bodyPr wrap="square" rtlCol="0" anchor="ctr">
            <a:spAutoFit/>
          </a:bodyPr>
          <a:lstStyle/>
          <a:p>
            <a:pPr algn="ctr"/>
            <a:r>
              <a:rPr kumimoji="1" lang="ja-JP" altLang="en-US" dirty="0">
                <a:solidFill>
                  <a:schemeClr val="tx1">
                    <a:lumMod val="85000"/>
                    <a:lumOff val="15000"/>
                  </a:schemeClr>
                </a:solidFill>
                <a:latin typeface="ＭＳ Ｐゴシック" panose="020B0600070205080204" pitchFamily="50" charset="-128"/>
                <a:ea typeface="ＭＳ Ｐゴシック" panose="020B0600070205080204" pitchFamily="50" charset="-128"/>
              </a:rPr>
              <a:t>本法</a:t>
            </a:r>
            <a:r>
              <a:rPr kumimoji="1" lang="en-US" altLang="ja-JP" dirty="0">
                <a:solidFill>
                  <a:schemeClr val="tx1">
                    <a:lumMod val="85000"/>
                    <a:lumOff val="15000"/>
                  </a:schemeClr>
                </a:solidFill>
                <a:latin typeface="ＭＳ Ｐゴシック" panose="020B0600070205080204" pitchFamily="50" charset="-128"/>
                <a:ea typeface="ＭＳ Ｐゴシック" panose="020B0600070205080204" pitchFamily="50" charset="-128"/>
              </a:rPr>
              <a:t>(GA</a:t>
            </a:r>
            <a:r>
              <a:rPr kumimoji="1" lang="ja-JP" altLang="en-US" dirty="0">
                <a:solidFill>
                  <a:schemeClr val="tx1">
                    <a:lumMod val="85000"/>
                    <a:lumOff val="15000"/>
                  </a:schemeClr>
                </a:solidFill>
                <a:latin typeface="ＭＳ Ｐゴシック" panose="020B0600070205080204" pitchFamily="50" charset="-128"/>
                <a:ea typeface="ＭＳ Ｐゴシック" panose="020B0600070205080204" pitchFamily="50" charset="-128"/>
              </a:rPr>
              <a:t>法</a:t>
            </a:r>
            <a:r>
              <a:rPr kumimoji="1" lang="en-US" altLang="ja-JP" dirty="0">
                <a:solidFill>
                  <a:schemeClr val="tx1">
                    <a:lumMod val="85000"/>
                    <a:lumOff val="15000"/>
                  </a:schemeClr>
                </a:solidFill>
                <a:latin typeface="ＭＳ Ｐゴシック" panose="020B0600070205080204" pitchFamily="50" charset="-128"/>
                <a:ea typeface="ＭＳ Ｐゴシック" panose="020B0600070205080204" pitchFamily="50" charset="-128"/>
              </a:rPr>
              <a:t>)</a:t>
            </a:r>
          </a:p>
        </p:txBody>
      </p:sp>
      <p:sp>
        <p:nvSpPr>
          <p:cNvPr id="7" name="テキスト ボックス 6">
            <a:extLst>
              <a:ext uri="{FF2B5EF4-FFF2-40B4-BE49-F238E27FC236}">
                <a16:creationId xmlns:a16="http://schemas.microsoft.com/office/drawing/2014/main" id="{D9A512A8-66E8-EF99-56CB-34D568EA7228}"/>
              </a:ext>
            </a:extLst>
          </p:cNvPr>
          <p:cNvSpPr txBox="1"/>
          <p:nvPr/>
        </p:nvSpPr>
        <p:spPr>
          <a:xfrm>
            <a:off x="5319423" y="1881818"/>
            <a:ext cx="3355449" cy="369332"/>
          </a:xfrm>
          <a:prstGeom prst="roundRect">
            <a:avLst>
              <a:gd name="adj" fmla="val 0"/>
            </a:avLst>
          </a:prstGeom>
          <a:noFill/>
        </p:spPr>
        <p:txBody>
          <a:bodyPr wrap="square" rtlCol="0" anchor="ctr">
            <a:spAutoFit/>
          </a:bodyPr>
          <a:lstStyle/>
          <a:p>
            <a:pPr algn="ctr"/>
            <a:r>
              <a:rPr kumimoji="1" lang="ja-JP" altLang="en-US" dirty="0">
                <a:solidFill>
                  <a:schemeClr val="tx1">
                    <a:lumMod val="85000"/>
                    <a:lumOff val="15000"/>
                  </a:schemeClr>
                </a:solidFill>
                <a:latin typeface="ＭＳ Ｐゴシック" panose="020B0600070205080204" pitchFamily="50" charset="-128"/>
                <a:ea typeface="ＭＳ Ｐゴシック" panose="020B0600070205080204" pitchFamily="50" charset="-128"/>
              </a:rPr>
              <a:t>従来法</a:t>
            </a:r>
            <a:endParaRPr kumimoji="1" lang="en-US" altLang="ja-JP" dirty="0">
              <a:solidFill>
                <a:schemeClr val="tx1">
                  <a:lumMod val="85000"/>
                  <a:lumOff val="15000"/>
                </a:schemeClr>
              </a:solidFill>
              <a:latin typeface="ＭＳ Ｐゴシック" panose="020B0600070205080204" pitchFamily="50" charset="-128"/>
              <a:ea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58D6E0D3-FF09-708B-E22A-440E59E7D1DC}"/>
              </a:ext>
            </a:extLst>
          </p:cNvPr>
          <p:cNvSpPr txBox="1"/>
          <p:nvPr/>
        </p:nvSpPr>
        <p:spPr>
          <a:xfrm>
            <a:off x="1586385" y="5447247"/>
            <a:ext cx="5971230" cy="887254"/>
          </a:xfrm>
          <a:prstGeom prst="roundRect">
            <a:avLst>
              <a:gd name="adj" fmla="val 11916"/>
            </a:avLst>
          </a:prstGeom>
          <a:solidFill>
            <a:srgbClr val="FFCCCC"/>
          </a:solidFill>
        </p:spPr>
        <p:txBody>
          <a:bodyPr wrap="square" rtlCol="0" anchor="ctr">
            <a:spAutoFit/>
          </a:bodyPr>
          <a:lstStyle/>
          <a:p>
            <a:pPr algn="ctr"/>
            <a:r>
              <a:rPr kumimoji="1" lang="en-US" altLang="ja-JP" sz="2400" dirty="0">
                <a:solidFill>
                  <a:schemeClr val="tx1">
                    <a:lumMod val="85000"/>
                    <a:lumOff val="15000"/>
                  </a:schemeClr>
                </a:solidFill>
                <a:latin typeface="ＭＳ Ｐゴシック" panose="020B0600070205080204" pitchFamily="50" charset="-128"/>
                <a:ea typeface="ＭＳ Ｐゴシック" panose="020B0600070205080204" pitchFamily="50" charset="-128"/>
              </a:rPr>
              <a:t>GA</a:t>
            </a:r>
            <a:r>
              <a:rPr kumimoji="1" lang="ja-JP" altLang="en-US" sz="2400" dirty="0">
                <a:solidFill>
                  <a:schemeClr val="tx1">
                    <a:lumMod val="85000"/>
                    <a:lumOff val="15000"/>
                  </a:schemeClr>
                </a:solidFill>
                <a:latin typeface="ＭＳ Ｐゴシック" panose="020B0600070205080204" pitchFamily="50" charset="-128"/>
                <a:ea typeface="ＭＳ Ｐゴシック" panose="020B0600070205080204" pitchFamily="50" charset="-128"/>
              </a:rPr>
              <a:t>法により調製した</a:t>
            </a:r>
            <a:r>
              <a:rPr kumimoji="1" lang="en-US" altLang="ja-JP" sz="2400" dirty="0">
                <a:solidFill>
                  <a:schemeClr val="tx1">
                    <a:lumMod val="85000"/>
                    <a:lumOff val="15000"/>
                  </a:schemeClr>
                </a:solidFill>
                <a:latin typeface="ＭＳ Ｐゴシック" panose="020B0600070205080204" pitchFamily="50" charset="-128"/>
                <a:ea typeface="ＭＳ Ｐゴシック" panose="020B0600070205080204" pitchFamily="50" charset="-128"/>
              </a:rPr>
              <a:t>Ag-MLVs</a:t>
            </a:r>
            <a:r>
              <a:rPr kumimoji="1" lang="ja-JP" altLang="en-US" sz="2400" dirty="0">
                <a:solidFill>
                  <a:schemeClr val="tx1">
                    <a:lumMod val="85000"/>
                    <a:lumOff val="15000"/>
                  </a:schemeClr>
                </a:solidFill>
                <a:latin typeface="ＭＳ Ｐゴシック" panose="020B0600070205080204" pitchFamily="50" charset="-128"/>
                <a:ea typeface="ＭＳ Ｐゴシック" panose="020B0600070205080204" pitchFamily="50" charset="-128"/>
              </a:rPr>
              <a:t>が</a:t>
            </a:r>
            <a:endParaRPr kumimoji="1" lang="en-US" altLang="ja-JP" sz="2400" dirty="0">
              <a:solidFill>
                <a:schemeClr val="tx1">
                  <a:lumMod val="85000"/>
                  <a:lumOff val="15000"/>
                </a:schemeClr>
              </a:solidFill>
              <a:latin typeface="ＭＳ Ｐゴシック" panose="020B0600070205080204" pitchFamily="50" charset="-128"/>
              <a:ea typeface="ＭＳ Ｐゴシック" panose="020B0600070205080204" pitchFamily="50" charset="-128"/>
            </a:endParaRPr>
          </a:p>
          <a:p>
            <a:pPr algn="ctr"/>
            <a:r>
              <a:rPr kumimoji="1" lang="ja-JP" altLang="en-US" sz="2400" dirty="0">
                <a:solidFill>
                  <a:schemeClr val="tx1">
                    <a:lumMod val="85000"/>
                    <a:lumOff val="15000"/>
                  </a:schemeClr>
                </a:solidFill>
                <a:latin typeface="ＭＳ Ｐゴシック" panose="020B0600070205080204" pitchFamily="50" charset="-128"/>
                <a:ea typeface="ＭＳ Ｐゴシック" panose="020B0600070205080204" pitchFamily="50" charset="-128"/>
              </a:rPr>
              <a:t>バイオパニングで使用できた。</a:t>
            </a:r>
            <a:endParaRPr kumimoji="1" lang="en-US" altLang="ja-JP" sz="2400" dirty="0">
              <a:solidFill>
                <a:schemeClr val="tx1">
                  <a:lumMod val="85000"/>
                  <a:lumOff val="15000"/>
                </a:schemeClr>
              </a:solidFill>
              <a:latin typeface="ＭＳ Ｐゴシック" panose="020B0600070205080204" pitchFamily="50" charset="-128"/>
              <a:ea typeface="ＭＳ Ｐゴシック" panose="020B0600070205080204" pitchFamily="50" charset="-128"/>
            </a:endParaRPr>
          </a:p>
        </p:txBody>
      </p:sp>
      <p:sp>
        <p:nvSpPr>
          <p:cNvPr id="3" name="矢印: 右 2">
            <a:extLst>
              <a:ext uri="{FF2B5EF4-FFF2-40B4-BE49-F238E27FC236}">
                <a16:creationId xmlns:a16="http://schemas.microsoft.com/office/drawing/2014/main" id="{21947924-BB09-9894-CDCD-9B8DEB80700E}"/>
              </a:ext>
            </a:extLst>
          </p:cNvPr>
          <p:cNvSpPr/>
          <p:nvPr/>
        </p:nvSpPr>
        <p:spPr>
          <a:xfrm rot="5400000">
            <a:off x="2283218" y="4848239"/>
            <a:ext cx="649617" cy="249655"/>
          </a:xfrm>
          <a:prstGeom prst="rightArrow">
            <a:avLst>
              <a:gd name="adj1" fmla="val 60269"/>
              <a:gd name="adj2" fmla="val 81073"/>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85000"/>
                  <a:lumOff val="15000"/>
                </a:schemeClr>
              </a:solidFill>
            </a:endParaRPr>
          </a:p>
        </p:txBody>
      </p:sp>
      <p:sp>
        <p:nvSpPr>
          <p:cNvPr id="9" name="テキスト ボックス 8">
            <a:extLst>
              <a:ext uri="{FF2B5EF4-FFF2-40B4-BE49-F238E27FC236}">
                <a16:creationId xmlns:a16="http://schemas.microsoft.com/office/drawing/2014/main" id="{2A940DFC-0574-EC81-3764-FC2F6FE4D509}"/>
              </a:ext>
            </a:extLst>
          </p:cNvPr>
          <p:cNvSpPr txBox="1"/>
          <p:nvPr/>
        </p:nvSpPr>
        <p:spPr>
          <a:xfrm>
            <a:off x="0" y="967126"/>
            <a:ext cx="7602279" cy="830997"/>
          </a:xfrm>
          <a:prstGeom prst="rect">
            <a:avLst/>
          </a:prstGeom>
          <a:noFill/>
        </p:spPr>
        <p:txBody>
          <a:bodyPr wrap="square" rtlCol="0">
            <a:spAutoFit/>
          </a:bodyPr>
          <a:lstStyle/>
          <a:p>
            <a:pPr marL="342900" indent="-342900">
              <a:buFont typeface="Arial" panose="020B0604020202020204" pitchFamily="34" charset="0"/>
              <a:buChar char="•"/>
            </a:pPr>
            <a:r>
              <a:rPr kumimoji="1" lang="en-US" altLang="ja-JP" sz="2400" dirty="0">
                <a:latin typeface="ＭＳ Ｐゴシック" panose="020B0600070205080204" pitchFamily="50" charset="-128"/>
                <a:ea typeface="ＭＳ Ｐゴシック" panose="020B0600070205080204" pitchFamily="50" charset="-128"/>
              </a:rPr>
              <a:t>RNase A</a:t>
            </a:r>
            <a:r>
              <a:rPr kumimoji="1" lang="ja-JP" altLang="en-US" sz="2400" dirty="0">
                <a:latin typeface="ＭＳ Ｐゴシック" panose="020B0600070205080204" pitchFamily="50" charset="-128"/>
                <a:ea typeface="ＭＳ Ｐゴシック" panose="020B0600070205080204" pitchFamily="50" charset="-128"/>
              </a:rPr>
              <a:t>をモデル抗原としたバイオパニング</a:t>
            </a:r>
            <a:endParaRPr kumimoji="1" lang="en-US" altLang="ja-JP" sz="2400" dirty="0">
              <a:latin typeface="ＭＳ Ｐゴシック" panose="020B0600070205080204" pitchFamily="50" charset="-128"/>
              <a:ea typeface="ＭＳ Ｐゴシック" panose="020B0600070205080204" pitchFamily="50" charset="-128"/>
            </a:endParaRPr>
          </a:p>
          <a:p>
            <a:r>
              <a:rPr kumimoji="1" lang="ja-JP" altLang="en-US" sz="2400" dirty="0">
                <a:latin typeface="ＭＳ Ｐゴシック" panose="020B0600070205080204" pitchFamily="50" charset="-128"/>
                <a:ea typeface="ＭＳ Ｐゴシック" panose="020B0600070205080204" pitchFamily="50" charset="-128"/>
              </a:rPr>
              <a:t>　　抗原結合活性評価の結果</a:t>
            </a:r>
          </a:p>
        </p:txBody>
      </p:sp>
      <p:sp>
        <p:nvSpPr>
          <p:cNvPr id="10" name="タイトル 1">
            <a:extLst>
              <a:ext uri="{FF2B5EF4-FFF2-40B4-BE49-F238E27FC236}">
                <a16:creationId xmlns:a16="http://schemas.microsoft.com/office/drawing/2014/main" id="{64003C32-23EB-09AE-989E-EBD3F895641A}"/>
              </a:ext>
            </a:extLst>
          </p:cNvPr>
          <p:cNvSpPr>
            <a:spLocks noGrp="1"/>
          </p:cNvSpPr>
          <p:nvPr>
            <p:ph type="title"/>
          </p:nvPr>
        </p:nvSpPr>
        <p:spPr>
          <a:xfrm>
            <a:off x="0" y="0"/>
            <a:ext cx="9144000" cy="796925"/>
          </a:xfrm>
        </p:spPr>
        <p:txBody>
          <a:bodyPr>
            <a:normAutofit/>
          </a:bodyPr>
          <a:lstStyle/>
          <a:p>
            <a:r>
              <a:rPr lang="ja-JP" altLang="en-US" sz="4000" dirty="0"/>
              <a:t>検討</a:t>
            </a:r>
            <a:r>
              <a:rPr kumimoji="1" lang="ja-JP" altLang="en-US" sz="4000" dirty="0"/>
              <a:t>②：</a:t>
            </a:r>
            <a:r>
              <a:rPr kumimoji="1" lang="ja-JP" altLang="en-US" sz="2800" dirty="0"/>
              <a:t>バイオパニングへの</a:t>
            </a:r>
            <a:r>
              <a:rPr lang="ja-JP" altLang="en-US" sz="2800" dirty="0"/>
              <a:t>利用可能性</a:t>
            </a:r>
            <a:endParaRPr kumimoji="1" lang="ja-JP" altLang="en-US" sz="4000" dirty="0"/>
          </a:p>
        </p:txBody>
      </p:sp>
    </p:spTree>
    <p:extLst>
      <p:ext uri="{BB962C8B-B14F-4D97-AF65-F5344CB8AC3E}">
        <p14:creationId xmlns:p14="http://schemas.microsoft.com/office/powerpoint/2010/main" val="1046272483"/>
      </p:ext>
    </p:extLst>
  </p:cSld>
  <p:clrMapOvr>
    <a:masterClrMapping/>
  </p:clrMapOvr>
</p:sld>
</file>

<file path=ppt/theme/theme1.xml><?xml version="1.0" encoding="utf-8"?>
<a:theme xmlns:a="http://schemas.openxmlformats.org/drawingml/2006/main" name="Office テーマ">
  <a:themeElements>
    <a:clrScheme name="1">
      <a:dk1>
        <a:sysClr val="windowText" lastClr="000000"/>
      </a:dk1>
      <a:lt1>
        <a:sysClr val="window" lastClr="FFFFFF"/>
      </a:lt1>
      <a:dk2>
        <a:srgbClr val="44546A"/>
      </a:dk2>
      <a:lt2>
        <a:srgbClr val="E7E6E6"/>
      </a:lt2>
      <a:accent1>
        <a:srgbClr val="395070"/>
      </a:accent1>
      <a:accent2>
        <a:srgbClr val="CB3D6F"/>
      </a:accent2>
      <a:accent3>
        <a:srgbClr val="DABBC5"/>
      </a:accent3>
      <a:accent4>
        <a:srgbClr val="D9E2F3"/>
      </a:accent4>
      <a:accent5>
        <a:srgbClr val="B4C6E7"/>
      </a:accent5>
      <a:accent6>
        <a:srgbClr val="8EAADB"/>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 2013 - 2022</Template>
  <TotalTime>8160</TotalTime>
  <Words>2569</Words>
  <Application>Microsoft Office PowerPoint</Application>
  <PresentationFormat>画面に合わせる (4:3)</PresentationFormat>
  <Paragraphs>477</Paragraphs>
  <Slides>18</Slides>
  <Notes>18</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18</vt:i4>
      </vt:variant>
    </vt:vector>
  </HeadingPairs>
  <TitlesOfParts>
    <vt:vector size="27" baseType="lpstr">
      <vt:lpstr>ＭＳ Ｐゴシック</vt:lpstr>
      <vt:lpstr>ＭＳ 明朝</vt:lpstr>
      <vt:lpstr>游ゴシック</vt:lpstr>
      <vt:lpstr>游ゴシック Medium</vt:lpstr>
      <vt:lpstr>Arial</vt:lpstr>
      <vt:lpstr>Calibri</vt:lpstr>
      <vt:lpstr>Century</vt:lpstr>
      <vt:lpstr>Times New Roman</vt:lpstr>
      <vt:lpstr>Office テーマ</vt:lpstr>
      <vt:lpstr>グルタルアルデヒドを用いた 抗原固定化多重膜リポソームの調製と バイオパニングへの応用</vt:lpstr>
      <vt:lpstr>研究背景</vt:lpstr>
      <vt:lpstr>研究背景</vt:lpstr>
      <vt:lpstr>目的</vt:lpstr>
      <vt:lpstr>検討①：グルタルアルデヒドを用いたAg-MLVsの調製</vt:lpstr>
      <vt:lpstr>検討①：グルタルアルデヒドを用いたAg-MLVsの調製</vt:lpstr>
      <vt:lpstr>検討①：グルタルアルデヒドを用いたAg-MLVsの調製</vt:lpstr>
      <vt:lpstr>検討②：バイオパニングへの利用可能性</vt:lpstr>
      <vt:lpstr>検討②：バイオパニングへの利用可能性</vt:lpstr>
      <vt:lpstr>結言</vt:lpstr>
      <vt:lpstr>謝辞</vt:lpstr>
      <vt:lpstr>PowerPoint プレゼンテーション</vt:lpstr>
      <vt:lpstr>補足資料①：ファージの非特異吸着調査</vt:lpstr>
      <vt:lpstr>PowerPoint プレゼンテーション</vt:lpstr>
      <vt:lpstr>補足資料②：VLPｓのパニング結果</vt:lpstr>
      <vt:lpstr>補足資料③：MLVsの調製</vt:lpstr>
      <vt:lpstr>補足資料④：抗原濃度の改善</vt:lpstr>
      <vt:lpstr>検討①：グルタルアルデヒドを用いたAg-MLVsの調製</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グルタルアルデヒドを用いた抗原固定化多重膜リポソームの調製と バイオパニングへの応用</dc:title>
  <dc:creator>u257499y</dc:creator>
  <cp:lastModifiedBy>u257499y</cp:lastModifiedBy>
  <cp:revision>60</cp:revision>
  <cp:lastPrinted>2023-03-02T04:47:08Z</cp:lastPrinted>
  <dcterms:created xsi:type="dcterms:W3CDTF">2023-02-03T06:41:11Z</dcterms:created>
  <dcterms:modified xsi:type="dcterms:W3CDTF">2023-03-03T15:52:23Z</dcterms:modified>
</cp:coreProperties>
</file>