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8" r:id="rId2"/>
    <p:sldId id="257" r:id="rId3"/>
    <p:sldId id="297" r:id="rId4"/>
    <p:sldId id="261" r:id="rId5"/>
    <p:sldId id="262" r:id="rId6"/>
    <p:sldId id="292" r:id="rId7"/>
    <p:sldId id="263" r:id="rId8"/>
    <p:sldId id="298" r:id="rId9"/>
    <p:sldId id="265" r:id="rId10"/>
    <p:sldId id="264" r:id="rId11"/>
    <p:sldId id="266" r:id="rId12"/>
    <p:sldId id="299"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2" r:id="rId26"/>
    <p:sldId id="300" r:id="rId27"/>
    <p:sldId id="291" r:id="rId28"/>
    <p:sldId id="290" r:id="rId29"/>
    <p:sldId id="281" r:id="rId30"/>
    <p:sldId id="288" r:id="rId31"/>
    <p:sldId id="285" r:id="rId32"/>
    <p:sldId id="301" r:id="rId33"/>
    <p:sldId id="286" r:id="rId34"/>
    <p:sldId id="313" r:id="rId35"/>
    <p:sldId id="314" r:id="rId36"/>
    <p:sldId id="312" r:id="rId37"/>
    <p:sldId id="304" r:id="rId38"/>
    <p:sldId id="305" r:id="rId39"/>
    <p:sldId id="306" r:id="rId40"/>
    <p:sldId id="293" r:id="rId41"/>
    <p:sldId id="294" r:id="rId42"/>
    <p:sldId id="296" r:id="rId43"/>
    <p:sldId id="302" r:id="rId44"/>
    <p:sldId id="303" r:id="rId45"/>
    <p:sldId id="289" r:id="rId46"/>
    <p:sldId id="307" r:id="rId47"/>
    <p:sldId id="308" r:id="rId48"/>
    <p:sldId id="309" r:id="rId49"/>
    <p:sldId id="310" r:id="rId50"/>
    <p:sldId id="311" r:id="rId51"/>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FF"/>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0" autoAdjust="0"/>
    <p:restoredTop sz="94633" autoAdjust="0"/>
  </p:normalViewPr>
  <p:slideViewPr>
    <p:cSldViewPr>
      <p:cViewPr>
        <p:scale>
          <a:sx n="60" d="100"/>
          <a:sy n="60" d="100"/>
        </p:scale>
        <p:origin x="-159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102"/>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87165F2-2938-4B94-B767-765A5780B6E4}" type="datetimeFigureOut">
              <a:rPr kumimoji="1" lang="ja-JP" altLang="en-US" smtClean="0"/>
              <a:pPr/>
              <a:t>2014/2/20</a:t>
            </a:fld>
            <a:endParaRPr kumimoji="1" lang="ja-JP" altLang="en-US"/>
          </a:p>
        </p:txBody>
      </p:sp>
      <p:sp>
        <p:nvSpPr>
          <p:cNvPr id="4" name="フッター プレースホル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5EBD849-FB89-491D-A882-028CEDD396D4}" type="slidenum">
              <a:rPr kumimoji="1" lang="ja-JP" altLang="en-US" smtClean="0"/>
              <a:pPr/>
              <a:t>&lt;#&gt;</a:t>
            </a:fld>
            <a:endParaRPr kumimoji="1" lang="ja-JP" altLang="en-US"/>
          </a:p>
        </p:txBody>
      </p:sp>
    </p:spTree>
    <p:extLst>
      <p:ext uri="{BB962C8B-B14F-4D97-AF65-F5344CB8AC3E}">
        <p14:creationId xmlns:p14="http://schemas.microsoft.com/office/powerpoint/2010/main" xmlns="" val="63463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FFC8EEE-2201-456B-A5C2-6935C221539E}" type="datetimeFigureOut">
              <a:rPr kumimoji="1" lang="ja-JP" altLang="en-US" smtClean="0"/>
              <a:pPr/>
              <a:t>2014/2/20</a:t>
            </a:fld>
            <a:endParaRPr kumimoji="1" lang="ja-JP" altLang="en-US"/>
          </a:p>
        </p:txBody>
      </p:sp>
      <p:sp>
        <p:nvSpPr>
          <p:cNvPr id="4" name="スライド イメージ プレースホル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A7ACAD5-9331-4419-A301-5C60C17EDFFA}" type="slidenum">
              <a:rPr kumimoji="1" lang="ja-JP" altLang="en-US" smtClean="0"/>
              <a:pPr/>
              <a:t>&lt;#&gt;</a:t>
            </a:fld>
            <a:endParaRPr kumimoji="1" lang="ja-JP" altLang="en-US"/>
          </a:p>
        </p:txBody>
      </p:sp>
    </p:spTree>
    <p:extLst>
      <p:ext uri="{BB962C8B-B14F-4D97-AF65-F5344CB8AC3E}">
        <p14:creationId xmlns:p14="http://schemas.microsoft.com/office/powerpoint/2010/main" xmlns="" val="19971676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4E9AE9-C332-4A03-BF83-7DB249AF346B}" type="datetimeFigureOut">
              <a:rPr kumimoji="1" lang="ja-JP" altLang="en-US" smtClean="0"/>
              <a:pPr/>
              <a:t>2014/2/20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2B1AB0-3ADB-4A66-AD38-412AE5E0C70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E9AE9-C332-4A03-BF83-7DB249AF346B}" type="datetimeFigureOut">
              <a:rPr kumimoji="1" lang="ja-JP" altLang="en-US" smtClean="0"/>
              <a:pPr/>
              <a:t>2014/2/20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B1AB0-3ADB-4A66-AD38-412AE5E0C70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39552" y="2202433"/>
            <a:ext cx="7992888" cy="115455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rgbClr val="002060"/>
                </a:solidFill>
                <a:latin typeface="+mj-lt"/>
                <a:ea typeface="+mj-ea"/>
                <a:cs typeface="+mj-cs"/>
              </a:rPr>
              <a:t>高感度</a:t>
            </a:r>
            <a:r>
              <a:rPr lang="ja-JP" altLang="en-US" sz="3200" noProof="0" dirty="0">
                <a:solidFill>
                  <a:srgbClr val="002060"/>
                </a:solidFill>
                <a:latin typeface="+mj-lt"/>
                <a:ea typeface="+mj-ea"/>
                <a:cs typeface="+mj-cs"/>
              </a:rPr>
              <a:t>測定</a:t>
            </a:r>
            <a:r>
              <a:rPr lang="ja-JP" altLang="en-US" sz="3200" noProof="0" dirty="0" smtClean="0">
                <a:solidFill>
                  <a:srgbClr val="002060"/>
                </a:solidFill>
                <a:latin typeface="+mj-lt"/>
                <a:ea typeface="+mj-ea"/>
                <a:cs typeface="+mj-cs"/>
              </a:rPr>
              <a:t>の</a:t>
            </a:r>
            <a:r>
              <a:rPr lang="ja-JP" altLang="en-US" sz="3200" noProof="0" dirty="0">
                <a:solidFill>
                  <a:srgbClr val="002060"/>
                </a:solidFill>
                <a:latin typeface="+mj-lt"/>
                <a:ea typeface="+mj-ea"/>
                <a:cs typeface="+mj-cs"/>
              </a:rPr>
              <a:t>ため</a:t>
            </a:r>
            <a:r>
              <a:rPr lang="ja-JP" altLang="en-US" sz="3200" noProof="0" dirty="0" smtClean="0">
                <a:solidFill>
                  <a:srgbClr val="002060"/>
                </a:solidFill>
                <a:latin typeface="+mj-lt"/>
                <a:ea typeface="+mj-ea"/>
                <a:cs typeface="+mj-cs"/>
              </a:rPr>
              <a:t>の</a:t>
            </a:r>
            <a:r>
              <a:rPr lang="en-US" altLang="ja-JP" sz="3200" noProof="0" dirty="0" smtClean="0">
                <a:solidFill>
                  <a:srgbClr val="002060"/>
                </a:solidFill>
                <a:latin typeface="+mj-lt"/>
                <a:ea typeface="+mj-ea"/>
                <a:cs typeface="+mj-cs"/>
              </a:rPr>
              <a:t>PMMA-tag</a:t>
            </a:r>
            <a:r>
              <a:rPr lang="ja-JP" altLang="en-US" sz="3200" noProof="0" dirty="0" smtClean="0">
                <a:solidFill>
                  <a:srgbClr val="002060"/>
                </a:solidFill>
                <a:latin typeface="+mj-lt"/>
                <a:ea typeface="+mj-ea"/>
                <a:cs typeface="+mj-cs"/>
              </a:rPr>
              <a:t>融合</a:t>
            </a:r>
            <a:r>
              <a:rPr lang="en-US" altLang="ja-JP" sz="3200" noProof="0" dirty="0" smtClean="0">
                <a:solidFill>
                  <a:srgbClr val="002060"/>
                </a:solidFill>
                <a:latin typeface="+mj-lt"/>
                <a:ea typeface="+mj-ea"/>
                <a:cs typeface="+mj-cs"/>
              </a:rPr>
              <a:t>VHH</a:t>
            </a:r>
            <a:r>
              <a:rPr lang="ja-JP" altLang="en-US" sz="3200" noProof="0" dirty="0" smtClean="0">
                <a:solidFill>
                  <a:srgbClr val="002060"/>
                </a:solidFill>
                <a:latin typeface="+mj-lt"/>
                <a:ea typeface="+mj-ea"/>
                <a:cs typeface="+mj-cs"/>
              </a:rPr>
              <a:t>抗体のリフォールディング及び固定化技術の開発</a:t>
            </a:r>
            <a:endParaRPr kumimoji="1" lang="ja-JP" altLang="en-US" sz="3200" b="0" i="0" u="none" strike="noStrike" kern="1200" cap="none" spc="0" normalizeH="0" baseline="0" noProof="0" dirty="0">
              <a:ln>
                <a:noFill/>
              </a:ln>
              <a:solidFill>
                <a:srgbClr val="002060"/>
              </a:solidFill>
              <a:effectLst/>
              <a:uLnTx/>
              <a:uFillTx/>
              <a:latin typeface="+mj-lt"/>
              <a:ea typeface="+mj-ea"/>
              <a:cs typeface="+mj-cs"/>
            </a:endParaRPr>
          </a:p>
        </p:txBody>
      </p:sp>
      <p:sp>
        <p:nvSpPr>
          <p:cNvPr id="3" name="タイトル 1"/>
          <p:cNvSpPr txBox="1">
            <a:spLocks/>
          </p:cNvSpPr>
          <p:nvPr/>
        </p:nvSpPr>
        <p:spPr>
          <a:xfrm>
            <a:off x="323528" y="3570585"/>
            <a:ext cx="8496944" cy="115455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noProof="0" dirty="0" smtClean="0">
                <a:solidFill>
                  <a:srgbClr val="002060"/>
                </a:solidFill>
                <a:latin typeface="+mj-lt"/>
                <a:ea typeface="+mj-ea"/>
                <a:cs typeface="+mj-cs"/>
              </a:rPr>
              <a:t>Refolding and immobilization of PMMA-tag-Fused VHH antibodies for </a:t>
            </a:r>
            <a:r>
              <a:rPr lang="en-US" altLang="ja-JP" sz="2800" dirty="0" smtClean="0">
                <a:solidFill>
                  <a:srgbClr val="002060"/>
                </a:solidFill>
                <a:latin typeface="+mj-lt"/>
                <a:ea typeface="+mj-ea"/>
                <a:cs typeface="+mj-cs"/>
              </a:rPr>
              <a:t>sensitive immunoassays</a:t>
            </a:r>
            <a:endParaRPr kumimoji="1" lang="ja-JP" altLang="en-US" sz="28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タイトル 1"/>
          <p:cNvSpPr txBox="1">
            <a:spLocks/>
          </p:cNvSpPr>
          <p:nvPr/>
        </p:nvSpPr>
        <p:spPr>
          <a:xfrm>
            <a:off x="539552" y="5082753"/>
            <a:ext cx="7992888" cy="115455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0" i="0" u="none" strike="noStrike" kern="1200" cap="none" spc="0" normalizeH="0" baseline="0" noProof="0" dirty="0" smtClean="0">
                <a:ln>
                  <a:noFill/>
                </a:ln>
                <a:solidFill>
                  <a:srgbClr val="002060"/>
                </a:solidFill>
                <a:effectLst/>
                <a:uLnTx/>
                <a:uFillTx/>
                <a:latin typeface="+mj-lt"/>
                <a:ea typeface="+mj-ea"/>
                <a:cs typeface="+mj-cs"/>
              </a:rPr>
              <a:t>12613026</a:t>
            </a: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200" dirty="0" smtClean="0">
                <a:solidFill>
                  <a:srgbClr val="002060"/>
                </a:solidFill>
                <a:latin typeface="+mj-lt"/>
                <a:ea typeface="+mj-ea"/>
                <a:cs typeface="+mj-cs"/>
              </a:rPr>
              <a:t>山川 景成</a:t>
            </a:r>
            <a:endParaRPr kumimoji="1" lang="ja-JP" altLang="en-US" sz="3200" b="0" i="0" u="none" strike="noStrike" kern="1200" cap="none" spc="0" normalizeH="0" baseline="0" noProof="0" dirty="0">
              <a:ln>
                <a:noFill/>
              </a:ln>
              <a:solidFill>
                <a:srgbClr val="002060"/>
              </a:solidFill>
              <a:effectLst/>
              <a:uLnTx/>
              <a:uFillTx/>
              <a:latin typeface="+mj-lt"/>
              <a:ea typeface="+mj-ea"/>
              <a:cs typeface="+mj-cs"/>
            </a:endParaRPr>
          </a:p>
        </p:txBody>
      </p:sp>
      <p:sp>
        <p:nvSpPr>
          <p:cNvPr id="5" name="テキスト ボックス 4"/>
          <p:cNvSpPr txBox="1"/>
          <p:nvPr/>
        </p:nvSpPr>
        <p:spPr>
          <a:xfrm>
            <a:off x="395536" y="260648"/>
            <a:ext cx="1224136" cy="584775"/>
          </a:xfrm>
          <a:prstGeom prst="rect">
            <a:avLst/>
          </a:prstGeom>
          <a:noFill/>
        </p:spPr>
        <p:txBody>
          <a:bodyPr wrap="square" rtlCol="0">
            <a:spAutoFit/>
          </a:bodyPr>
          <a:lstStyle/>
          <a:p>
            <a:pPr algn="ctr"/>
            <a:r>
              <a:rPr kumimoji="1" lang="en-US" altLang="ja-JP" sz="3200" b="1" dirty="0" smtClean="0">
                <a:solidFill>
                  <a:srgbClr val="002060"/>
                </a:solidFill>
              </a:rPr>
              <a:t>2</a:t>
            </a:r>
            <a:r>
              <a:rPr kumimoji="1" lang="ja-JP" altLang="en-US" sz="3200" b="1" dirty="0" smtClean="0">
                <a:solidFill>
                  <a:srgbClr val="002060"/>
                </a:solidFill>
              </a:rPr>
              <a:t>－</a:t>
            </a:r>
            <a:r>
              <a:rPr kumimoji="1" lang="en-US" altLang="ja-JP" sz="3200" b="1" dirty="0" smtClean="0">
                <a:solidFill>
                  <a:srgbClr val="002060"/>
                </a:solidFill>
              </a:rPr>
              <a:t>10</a:t>
            </a:r>
            <a:endParaRPr kumimoji="1" lang="ja-JP" altLang="en-US" sz="32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最適透析条件検討</a:t>
            </a:r>
            <a:endParaRPr kumimoji="1" lang="ja-JP" altLang="en-US" sz="2600" b="1" dirty="0">
              <a:solidFill>
                <a:schemeClr val="bg1"/>
              </a:solidFill>
            </a:endParaRPr>
          </a:p>
        </p:txBody>
      </p:sp>
      <p:graphicFrame>
        <p:nvGraphicFramePr>
          <p:cNvPr id="6" name="表 5"/>
          <p:cNvGraphicFramePr>
            <a:graphicFrameLocks noGrp="1"/>
          </p:cNvGraphicFramePr>
          <p:nvPr>
            <p:extLst>
              <p:ext uri="{D42A27DB-BD31-4B8C-83A1-F6EECF244321}">
                <p14:modId xmlns:p14="http://schemas.microsoft.com/office/powerpoint/2010/main" xmlns="" val="3956952236"/>
              </p:ext>
            </p:extLst>
          </p:nvPr>
        </p:nvGraphicFramePr>
        <p:xfrm>
          <a:off x="611560" y="1464568"/>
          <a:ext cx="3816424" cy="1676400"/>
        </p:xfrm>
        <a:graphic>
          <a:graphicData uri="http://schemas.openxmlformats.org/drawingml/2006/table">
            <a:tbl>
              <a:tblPr firstRow="1" bandRow="1">
                <a:tableStyleId>{5C22544A-7EE6-4342-B048-85BDC9FD1C3A}</a:tableStyleId>
              </a:tblPr>
              <a:tblGrid>
                <a:gridCol w="2016223"/>
                <a:gridCol w="1800201"/>
              </a:tblGrid>
              <a:tr h="312035">
                <a:tc>
                  <a:txBody>
                    <a:bodyPr/>
                    <a:lstStyle/>
                    <a:p>
                      <a:pPr algn="ctr"/>
                      <a:r>
                        <a:rPr kumimoji="1" lang="ja-JP" altLang="en-US" sz="1600" dirty="0" smtClean="0"/>
                        <a:t>検討事項</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2035">
                <a:tc>
                  <a:txBody>
                    <a:bodyPr/>
                    <a:lstStyle/>
                    <a:p>
                      <a:pPr algn="ctr"/>
                      <a:r>
                        <a:rPr kumimoji="1" lang="en-US" altLang="ja-JP" sz="1600" b="1" dirty="0" smtClean="0">
                          <a:solidFill>
                            <a:srgbClr val="002060"/>
                          </a:solidFill>
                        </a:rPr>
                        <a:t>VHH</a:t>
                      </a:r>
                      <a:r>
                        <a:rPr kumimoji="1" lang="ja-JP" altLang="en-US" sz="1600" b="1" dirty="0" smtClean="0">
                          <a:solidFill>
                            <a:srgbClr val="002060"/>
                          </a:solidFill>
                        </a:rPr>
                        <a:t>濃度</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400</a:t>
                      </a:r>
                      <a:r>
                        <a:rPr kumimoji="1" lang="ja-JP" altLang="en-US" sz="1600" b="1" baseline="0" dirty="0" smtClean="0">
                          <a:solidFill>
                            <a:srgbClr val="002060"/>
                          </a:solidFill>
                        </a:rPr>
                        <a:t> </a:t>
                      </a:r>
                      <a:r>
                        <a:rPr kumimoji="1" lang="en-US" altLang="ja-JP" sz="1600" b="1" baseline="0" dirty="0" err="1" smtClean="0">
                          <a:solidFill>
                            <a:srgbClr val="002060"/>
                          </a:solidFill>
                        </a:rPr>
                        <a:t>μg</a:t>
                      </a:r>
                      <a:r>
                        <a:rPr kumimoji="1" lang="en-US" altLang="ja-JP" sz="1600" b="1" baseline="0" dirty="0" smtClean="0">
                          <a:solidFill>
                            <a:srgbClr val="002060"/>
                          </a:solidFill>
                        </a:rPr>
                        <a:t>/ml</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Urea</a:t>
                      </a:r>
                      <a:r>
                        <a:rPr kumimoji="1" lang="ja-JP" altLang="en-US" sz="1600" b="1" dirty="0" smtClean="0">
                          <a:solidFill>
                            <a:srgbClr val="002060"/>
                          </a:solidFill>
                        </a:rPr>
                        <a:t>濃度</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0.5 M</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600" b="1" dirty="0" smtClean="0">
                          <a:solidFill>
                            <a:srgbClr val="002060"/>
                          </a:solidFill>
                        </a:rPr>
                        <a:t>6.0</a:t>
                      </a:r>
                      <a:r>
                        <a:rPr lang="ja-JP" altLang="en-US" sz="1600" b="1" dirty="0" smtClean="0">
                          <a:solidFill>
                            <a:srgbClr val="002060"/>
                          </a:solidFill>
                        </a:rPr>
                        <a:t>～</a:t>
                      </a:r>
                      <a:r>
                        <a:rPr lang="en-US" altLang="ja-JP" sz="1600" b="1" dirty="0" smtClean="0">
                          <a:solidFill>
                            <a:srgbClr val="002060"/>
                          </a:solidFill>
                        </a:rPr>
                        <a:t>8.5</a:t>
                      </a:r>
                      <a:endParaRPr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err="1" smtClean="0">
                          <a:solidFill>
                            <a:srgbClr val="002060"/>
                          </a:solidFill>
                        </a:rPr>
                        <a:t>NaCl</a:t>
                      </a:r>
                      <a:r>
                        <a:rPr kumimoji="1" lang="ja-JP" altLang="en-US" sz="1600" b="1" dirty="0" smtClean="0">
                          <a:solidFill>
                            <a:srgbClr val="002060"/>
                          </a:solidFill>
                        </a:rPr>
                        <a:t>濃度</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0</a:t>
                      </a:r>
                      <a:r>
                        <a:rPr kumimoji="1" lang="ja-JP" altLang="en-US" sz="1600" b="1" dirty="0" smtClean="0">
                          <a:solidFill>
                            <a:srgbClr val="002060"/>
                          </a:solidFill>
                        </a:rPr>
                        <a:t>～</a:t>
                      </a:r>
                      <a:r>
                        <a:rPr kumimoji="1" lang="en-US" altLang="ja-JP" sz="1600" b="1" dirty="0" smtClean="0">
                          <a:solidFill>
                            <a:srgbClr val="002060"/>
                          </a:solidFill>
                        </a:rPr>
                        <a:t>300 </a:t>
                      </a:r>
                      <a:r>
                        <a:rPr kumimoji="1" lang="en-US" altLang="ja-JP" sz="1600" b="1" dirty="0" err="1" smtClean="0">
                          <a:solidFill>
                            <a:srgbClr val="002060"/>
                          </a:solidFill>
                        </a:rPr>
                        <a:t>mM</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xmlns="" val="2443344652"/>
              </p:ext>
            </p:extLst>
          </p:nvPr>
        </p:nvGraphicFramePr>
        <p:xfrm>
          <a:off x="4860032" y="1268760"/>
          <a:ext cx="3816424" cy="2346960"/>
        </p:xfrm>
        <a:graphic>
          <a:graphicData uri="http://schemas.openxmlformats.org/drawingml/2006/table">
            <a:tbl>
              <a:tblPr firstRow="1" bandRow="1">
                <a:tableStyleId>{5C22544A-7EE6-4342-B048-85BDC9FD1C3A}</a:tableStyleId>
              </a:tblPr>
              <a:tblGrid>
                <a:gridCol w="2016223"/>
                <a:gridCol w="1800201"/>
              </a:tblGrid>
              <a:tr h="312035">
                <a:tc>
                  <a:txBody>
                    <a:bodyPr/>
                    <a:lstStyle/>
                    <a:p>
                      <a:pPr algn="ctr"/>
                      <a:r>
                        <a:rPr kumimoji="1" lang="en-US" altLang="ja-JP" sz="1600" dirty="0" smtClean="0">
                          <a:solidFill>
                            <a:schemeClr val="tx1"/>
                          </a:solidFill>
                        </a:rPr>
                        <a:t>Good’s Buffer</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dirty="0" smtClean="0">
                          <a:solidFill>
                            <a:schemeClr val="tx1"/>
                          </a:solidFill>
                        </a:rPr>
                        <a:t>pH</a:t>
                      </a:r>
                      <a:endParaRPr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2035">
                <a:tc>
                  <a:txBody>
                    <a:bodyPr/>
                    <a:lstStyle/>
                    <a:p>
                      <a:pPr algn="ctr"/>
                      <a:r>
                        <a:rPr kumimoji="1" lang="en-US" altLang="ja-JP" sz="1600" b="1" dirty="0" smtClean="0">
                          <a:solidFill>
                            <a:srgbClr val="002060"/>
                          </a:solidFill>
                        </a:rPr>
                        <a:t>MES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6.0</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ADA</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6.5</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MOPS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600" b="1" dirty="0" smtClean="0">
                          <a:solidFill>
                            <a:srgbClr val="002060"/>
                          </a:solidFill>
                        </a:rPr>
                        <a:t>7.0</a:t>
                      </a:r>
                      <a:endParaRPr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HEPES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7.5</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EPPS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8.0</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TAPS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8.5</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651961" y="5917991"/>
            <a:ext cx="8024495" cy="400110"/>
          </a:xfrm>
          <a:prstGeom prst="rect">
            <a:avLst/>
          </a:prstGeom>
          <a:noFill/>
        </p:spPr>
        <p:txBody>
          <a:bodyPr wrap="square" rtlCol="0">
            <a:spAutoFit/>
          </a:bodyPr>
          <a:lstStyle/>
          <a:p>
            <a:pPr algn="ctr"/>
            <a:r>
              <a:rPr lang="en-US" altLang="ja-JP" sz="2000" b="1" dirty="0">
                <a:solidFill>
                  <a:srgbClr val="002060"/>
                </a:solidFill>
              </a:rPr>
              <a:t>1</a:t>
            </a:r>
            <a:r>
              <a:rPr lang="ja-JP" altLang="en-US" sz="2000" b="1" dirty="0" err="1" smtClean="0">
                <a:solidFill>
                  <a:srgbClr val="002060"/>
                </a:solidFill>
              </a:rPr>
              <a:t>．</a:t>
            </a:r>
            <a:r>
              <a:rPr lang="en-US" altLang="ja-JP" sz="2000" b="1" dirty="0" smtClean="0">
                <a:solidFill>
                  <a:srgbClr val="002060"/>
                </a:solidFill>
              </a:rPr>
              <a:t>96 well</a:t>
            </a:r>
            <a:r>
              <a:rPr lang="ja-JP" altLang="en-US" sz="2000" b="1" dirty="0" smtClean="0">
                <a:solidFill>
                  <a:srgbClr val="002060"/>
                </a:solidFill>
              </a:rPr>
              <a:t>プレートにそれぞれ溶液を調製（全量</a:t>
            </a:r>
            <a:r>
              <a:rPr lang="en-US" altLang="ja-JP" sz="2000" b="1" dirty="0" smtClean="0">
                <a:solidFill>
                  <a:srgbClr val="002060"/>
                </a:solidFill>
              </a:rPr>
              <a:t>250</a:t>
            </a:r>
            <a:r>
              <a:rPr lang="ja-JP" altLang="en-US" sz="2000" b="1" dirty="0">
                <a:solidFill>
                  <a:srgbClr val="002060"/>
                </a:solidFill>
              </a:rPr>
              <a:t> </a:t>
            </a:r>
            <a:r>
              <a:rPr lang="en-US" altLang="ja-JP" sz="2000" b="1" dirty="0" err="1" smtClean="0">
                <a:solidFill>
                  <a:srgbClr val="002060"/>
                </a:solidFill>
              </a:rPr>
              <a:t>μl</a:t>
            </a:r>
            <a:r>
              <a:rPr lang="ja-JP" altLang="en-US" sz="2000" b="1" dirty="0" smtClean="0">
                <a:solidFill>
                  <a:srgbClr val="002060"/>
                </a:solidFill>
              </a:rPr>
              <a:t>）</a:t>
            </a:r>
            <a:endParaRPr kumimoji="1" lang="ja-JP" altLang="en-US" sz="2000" b="1" dirty="0">
              <a:solidFill>
                <a:srgbClr val="002060"/>
              </a:solidFill>
            </a:endParaRPr>
          </a:p>
        </p:txBody>
      </p:sp>
      <p:sp>
        <p:nvSpPr>
          <p:cNvPr id="9" name="テキスト ボックス 8"/>
          <p:cNvSpPr txBox="1"/>
          <p:nvPr/>
        </p:nvSpPr>
        <p:spPr>
          <a:xfrm>
            <a:off x="669920" y="6374666"/>
            <a:ext cx="8024495" cy="400110"/>
          </a:xfrm>
          <a:prstGeom prst="rect">
            <a:avLst/>
          </a:prstGeom>
          <a:noFill/>
        </p:spPr>
        <p:txBody>
          <a:bodyPr wrap="square" rtlCol="0">
            <a:spAutoFit/>
          </a:bodyPr>
          <a:lstStyle/>
          <a:p>
            <a:pPr algn="ctr"/>
            <a:r>
              <a:rPr lang="en-US" altLang="ja-JP" sz="2000" b="1" dirty="0" smtClean="0">
                <a:solidFill>
                  <a:srgbClr val="002060"/>
                </a:solidFill>
              </a:rPr>
              <a:t>2</a:t>
            </a:r>
            <a:r>
              <a:rPr lang="ja-JP" altLang="en-US" sz="2000" b="1" dirty="0" err="1" smtClean="0">
                <a:solidFill>
                  <a:srgbClr val="002060"/>
                </a:solidFill>
              </a:rPr>
              <a:t>．</a:t>
            </a:r>
            <a:r>
              <a:rPr lang="en-US" altLang="ja-JP" sz="2000" b="1" dirty="0" smtClean="0">
                <a:solidFill>
                  <a:srgbClr val="002060"/>
                </a:solidFill>
              </a:rPr>
              <a:t>1</a:t>
            </a:r>
            <a:r>
              <a:rPr lang="ja-JP" altLang="en-US" sz="2000" b="1" dirty="0" smtClean="0">
                <a:solidFill>
                  <a:srgbClr val="002060"/>
                </a:solidFill>
              </a:rPr>
              <a:t>時間毎の</a:t>
            </a:r>
            <a:r>
              <a:rPr lang="en-US" altLang="ja-JP" sz="2000" b="1" dirty="0" smtClean="0">
                <a:solidFill>
                  <a:srgbClr val="002060"/>
                </a:solidFill>
              </a:rPr>
              <a:t>450 nm</a:t>
            </a:r>
            <a:r>
              <a:rPr lang="ja-JP" altLang="en-US" sz="2000" b="1" dirty="0" err="1" smtClean="0">
                <a:solidFill>
                  <a:srgbClr val="002060"/>
                </a:solidFill>
              </a:rPr>
              <a:t>での吸</a:t>
            </a:r>
            <a:r>
              <a:rPr lang="ja-JP" altLang="en-US" sz="2000" b="1" dirty="0" smtClean="0">
                <a:solidFill>
                  <a:srgbClr val="002060"/>
                </a:solidFill>
              </a:rPr>
              <a:t>光度を測定（</a:t>
            </a:r>
            <a:r>
              <a:rPr lang="en-US" altLang="ja-JP" sz="2000" b="1" dirty="0" smtClean="0">
                <a:solidFill>
                  <a:srgbClr val="002060"/>
                </a:solidFill>
              </a:rPr>
              <a:t>6</a:t>
            </a:r>
            <a:r>
              <a:rPr lang="ja-JP" altLang="en-US" sz="2000" b="1" dirty="0" smtClean="0">
                <a:solidFill>
                  <a:srgbClr val="002060"/>
                </a:solidFill>
              </a:rPr>
              <a:t>時間</a:t>
            </a:r>
            <a:r>
              <a:rPr lang="ja-JP" altLang="en-US" sz="2000" b="1" dirty="0">
                <a:solidFill>
                  <a:srgbClr val="002060"/>
                </a:solidFill>
              </a:rPr>
              <a:t>目</a:t>
            </a:r>
            <a:r>
              <a:rPr lang="ja-JP" altLang="en-US" sz="2000" b="1" dirty="0" smtClean="0">
                <a:solidFill>
                  <a:srgbClr val="002060"/>
                </a:solidFill>
              </a:rPr>
              <a:t>まで）</a:t>
            </a:r>
            <a:endParaRPr kumimoji="1" lang="ja-JP" altLang="en-US" sz="2000" b="1" dirty="0">
              <a:solidFill>
                <a:srgbClr val="002060"/>
              </a:solidFill>
            </a:endParaRPr>
          </a:p>
        </p:txBody>
      </p:sp>
      <p:sp>
        <p:nvSpPr>
          <p:cNvPr id="10" name="テキスト ボックス 9"/>
          <p:cNvSpPr txBox="1"/>
          <p:nvPr/>
        </p:nvSpPr>
        <p:spPr>
          <a:xfrm>
            <a:off x="467544" y="620688"/>
            <a:ext cx="5184576" cy="707886"/>
          </a:xfrm>
          <a:prstGeom prst="rect">
            <a:avLst/>
          </a:prstGeom>
          <a:noFill/>
        </p:spPr>
        <p:txBody>
          <a:bodyPr wrap="square" rtlCol="0">
            <a:spAutoFit/>
          </a:bodyPr>
          <a:lstStyle/>
          <a:p>
            <a:r>
              <a:rPr lang="ja-JP" altLang="en-US" sz="2000" b="1" dirty="0" smtClean="0">
                <a:solidFill>
                  <a:srgbClr val="002060"/>
                </a:solidFill>
              </a:rPr>
              <a:t>透析によるリフォールディングを行うにあたり、最適な透析条件の検討を行った。</a:t>
            </a:r>
            <a:endParaRPr lang="en-US" altLang="ja-JP" sz="2000" b="1" dirty="0" smtClean="0">
              <a:solidFill>
                <a:srgbClr val="002060"/>
              </a:solidFill>
            </a:endParaRPr>
          </a:p>
        </p:txBody>
      </p:sp>
      <p:sp>
        <p:nvSpPr>
          <p:cNvPr id="11" name="テキスト ボックス 10"/>
          <p:cNvSpPr txBox="1"/>
          <p:nvPr/>
        </p:nvSpPr>
        <p:spPr>
          <a:xfrm>
            <a:off x="5292080" y="3594502"/>
            <a:ext cx="3222612" cy="338554"/>
          </a:xfrm>
          <a:prstGeom prst="rect">
            <a:avLst/>
          </a:prstGeom>
          <a:noFill/>
        </p:spPr>
        <p:txBody>
          <a:bodyPr wrap="square" rtlCol="0">
            <a:spAutoFit/>
          </a:bodyPr>
          <a:lstStyle/>
          <a:p>
            <a:r>
              <a:rPr lang="ja-JP" altLang="en-US" sz="1600" b="1" dirty="0">
                <a:solidFill>
                  <a:srgbClr val="002060"/>
                </a:solidFill>
              </a:rPr>
              <a:t>終濃度</a:t>
            </a:r>
            <a:r>
              <a:rPr lang="ja-JP" altLang="en-US" sz="1600" b="1" dirty="0" smtClean="0">
                <a:solidFill>
                  <a:srgbClr val="002060"/>
                </a:solidFill>
              </a:rPr>
              <a:t>が</a:t>
            </a:r>
            <a:r>
              <a:rPr lang="en-US" altLang="ja-JP" sz="1600" b="1" dirty="0" smtClean="0">
                <a:solidFill>
                  <a:srgbClr val="FF0000"/>
                </a:solidFill>
              </a:rPr>
              <a:t>50 </a:t>
            </a:r>
            <a:r>
              <a:rPr lang="en-US" altLang="ja-JP" sz="1600" b="1" dirty="0" err="1" smtClean="0">
                <a:solidFill>
                  <a:srgbClr val="FF0000"/>
                </a:solidFill>
              </a:rPr>
              <a:t>mM</a:t>
            </a:r>
            <a:r>
              <a:rPr lang="ja-JP" altLang="en-US" sz="1600" b="1" dirty="0" smtClean="0">
                <a:solidFill>
                  <a:srgbClr val="002060"/>
                </a:solidFill>
              </a:rPr>
              <a:t>になるように添加</a:t>
            </a:r>
            <a:endParaRPr lang="en-US" altLang="ja-JP" sz="1600" b="1" dirty="0" smtClean="0">
              <a:solidFill>
                <a:srgbClr val="002060"/>
              </a:solidFill>
            </a:endParaRPr>
          </a:p>
        </p:txBody>
      </p:sp>
      <p:pic>
        <p:nvPicPr>
          <p:cNvPr id="12" name="図 11"/>
          <p:cNvPicPr/>
          <p:nvPr/>
        </p:nvPicPr>
        <p:blipFill>
          <a:blip r:embed="rId2" cstate="print"/>
          <a:srcRect/>
          <a:stretch>
            <a:fillRect/>
          </a:stretch>
        </p:blipFill>
        <p:spPr bwMode="auto">
          <a:xfrm>
            <a:off x="1399880" y="4365104"/>
            <a:ext cx="6408712" cy="1512168"/>
          </a:xfrm>
          <a:prstGeom prst="rect">
            <a:avLst/>
          </a:prstGeom>
          <a:noFill/>
          <a:ln w="9525">
            <a:noFill/>
            <a:miter lim="800000"/>
            <a:headEnd/>
            <a:tailEnd/>
          </a:ln>
        </p:spPr>
      </p:pic>
      <p:sp>
        <p:nvSpPr>
          <p:cNvPr id="14" name="テキスト ボックス 13"/>
          <p:cNvSpPr txBox="1"/>
          <p:nvPr/>
        </p:nvSpPr>
        <p:spPr>
          <a:xfrm>
            <a:off x="107504" y="3545141"/>
            <a:ext cx="2016224" cy="523220"/>
          </a:xfrm>
          <a:prstGeom prst="rect">
            <a:avLst/>
          </a:prstGeom>
          <a:noFill/>
          <a:ln w="19050">
            <a:solidFill>
              <a:srgbClr val="002060"/>
            </a:solidFill>
          </a:ln>
        </p:spPr>
        <p:txBody>
          <a:bodyPr wrap="square" rtlCol="0">
            <a:spAutoFit/>
          </a:bodyPr>
          <a:lstStyle/>
          <a:p>
            <a:pPr algn="ctr"/>
            <a:r>
              <a:rPr lang="en-US" altLang="ja-JP" sz="1400" b="1" dirty="0" smtClean="0">
                <a:solidFill>
                  <a:srgbClr val="002060"/>
                </a:solidFill>
                <a:uFill>
                  <a:solidFill>
                    <a:srgbClr val="FF0000"/>
                  </a:solidFill>
                </a:uFill>
              </a:rPr>
              <a:t>8 M Urea</a:t>
            </a:r>
            <a:r>
              <a:rPr lang="ja-JP" altLang="en-US" sz="1400" b="1" dirty="0" err="1" smtClean="0">
                <a:solidFill>
                  <a:srgbClr val="002060"/>
                </a:solidFill>
                <a:uFill>
                  <a:solidFill>
                    <a:srgbClr val="FF0000"/>
                  </a:solidFill>
                </a:uFill>
              </a:rPr>
              <a:t>に溶</a:t>
            </a:r>
            <a:r>
              <a:rPr lang="ja-JP" altLang="en-US" sz="1400" b="1" dirty="0" smtClean="0">
                <a:solidFill>
                  <a:srgbClr val="002060"/>
                </a:solidFill>
                <a:uFill>
                  <a:solidFill>
                    <a:srgbClr val="FF0000"/>
                  </a:solidFill>
                </a:uFill>
              </a:rPr>
              <a:t>解している</a:t>
            </a:r>
            <a:r>
              <a:rPr lang="en-US" altLang="ja-JP" sz="1400" b="1" dirty="0" smtClean="0">
                <a:solidFill>
                  <a:srgbClr val="002060"/>
                </a:solidFill>
                <a:uFill>
                  <a:solidFill>
                    <a:srgbClr val="FF0000"/>
                  </a:solidFill>
                </a:uFill>
              </a:rPr>
              <a:t>VHH or VHH-PM</a:t>
            </a:r>
          </a:p>
        </p:txBody>
      </p:sp>
      <p:sp>
        <p:nvSpPr>
          <p:cNvPr id="15" name="テキスト ボックス 14"/>
          <p:cNvSpPr txBox="1"/>
          <p:nvPr/>
        </p:nvSpPr>
        <p:spPr>
          <a:xfrm>
            <a:off x="2555776" y="3553852"/>
            <a:ext cx="2232248" cy="523220"/>
          </a:xfrm>
          <a:prstGeom prst="rect">
            <a:avLst/>
          </a:prstGeom>
          <a:noFill/>
          <a:ln w="19050">
            <a:solidFill>
              <a:srgbClr val="002060"/>
            </a:solidFill>
          </a:ln>
        </p:spPr>
        <p:txBody>
          <a:bodyPr wrap="square" rtlCol="0">
            <a:spAutoFit/>
          </a:bodyPr>
          <a:lstStyle/>
          <a:p>
            <a:pPr algn="ctr"/>
            <a:r>
              <a:rPr lang="en-US" altLang="ja-JP" sz="1400" b="1" dirty="0" smtClean="0">
                <a:solidFill>
                  <a:srgbClr val="002060"/>
                </a:solidFill>
                <a:uFill>
                  <a:solidFill>
                    <a:srgbClr val="FF0000"/>
                  </a:solidFill>
                </a:uFill>
              </a:rPr>
              <a:t>400 µg/m </a:t>
            </a:r>
            <a:r>
              <a:rPr lang="en-US" altLang="ja-JP" sz="1400" b="1" dirty="0" err="1" smtClean="0">
                <a:solidFill>
                  <a:srgbClr val="002060"/>
                </a:solidFill>
                <a:uFill>
                  <a:solidFill>
                    <a:srgbClr val="FF0000"/>
                  </a:solidFill>
                </a:uFill>
              </a:rPr>
              <a:t>lVHH</a:t>
            </a:r>
            <a:r>
              <a:rPr lang="en-US" altLang="ja-JP" sz="1400" b="1" dirty="0" smtClean="0">
                <a:solidFill>
                  <a:srgbClr val="002060"/>
                </a:solidFill>
                <a:uFill>
                  <a:solidFill>
                    <a:srgbClr val="FF0000"/>
                  </a:solidFill>
                </a:uFill>
              </a:rPr>
              <a:t> or VHH-PM</a:t>
            </a:r>
          </a:p>
          <a:p>
            <a:pPr algn="ctr"/>
            <a:r>
              <a:rPr lang="en-US" altLang="ja-JP" sz="1400" b="1" dirty="0" smtClean="0">
                <a:solidFill>
                  <a:srgbClr val="002060"/>
                </a:solidFill>
                <a:uFill>
                  <a:solidFill>
                    <a:srgbClr val="FF0000"/>
                  </a:solidFill>
                </a:uFill>
              </a:rPr>
              <a:t>0.5 M Urea</a:t>
            </a:r>
          </a:p>
        </p:txBody>
      </p:sp>
      <p:sp>
        <p:nvSpPr>
          <p:cNvPr id="16" name="下矢印 15"/>
          <p:cNvSpPr/>
          <p:nvPr/>
        </p:nvSpPr>
        <p:spPr>
          <a:xfrm rot="-5400000">
            <a:off x="2312480" y="3641279"/>
            <a:ext cx="72000" cy="3600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31825" y="900361"/>
            <a:ext cx="7140575" cy="4760887"/>
          </a:xfrm>
          <a:prstGeom prst="rect">
            <a:avLst/>
          </a:prstGeom>
          <a:noFill/>
          <a:ln w="9525">
            <a:noFill/>
            <a:miter lim="800000"/>
            <a:headEnd/>
            <a:tailEnd/>
          </a:ln>
          <a:effectLst/>
        </p:spPr>
      </p:pic>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最適透析条件検討</a:t>
            </a:r>
            <a:endParaRPr kumimoji="1" lang="ja-JP" altLang="en-US" sz="2600" b="1" dirty="0">
              <a:solidFill>
                <a:schemeClr val="bg1"/>
              </a:solidFill>
            </a:endParaRPr>
          </a:p>
        </p:txBody>
      </p:sp>
      <p:sp>
        <p:nvSpPr>
          <p:cNvPr id="8" name="テキスト ボックス 7"/>
          <p:cNvSpPr txBox="1"/>
          <p:nvPr/>
        </p:nvSpPr>
        <p:spPr>
          <a:xfrm>
            <a:off x="1753808" y="710700"/>
            <a:ext cx="1522048" cy="369332"/>
          </a:xfrm>
          <a:prstGeom prst="rect">
            <a:avLst/>
          </a:prstGeom>
          <a:noFill/>
        </p:spPr>
        <p:txBody>
          <a:bodyPr wrap="square" rtlCol="0">
            <a:spAutoFit/>
          </a:bodyPr>
          <a:lstStyle/>
          <a:p>
            <a:r>
              <a:rPr lang="en-US" altLang="ja-JP" b="1" dirty="0" smtClean="0">
                <a:solidFill>
                  <a:srgbClr val="002060"/>
                </a:solidFill>
              </a:rPr>
              <a:t>VHH</a:t>
            </a:r>
            <a:r>
              <a:rPr lang="ja-JP" altLang="en-US" b="1" dirty="0" smtClean="0">
                <a:solidFill>
                  <a:srgbClr val="002060"/>
                </a:solidFill>
              </a:rPr>
              <a:t> </a:t>
            </a:r>
            <a:r>
              <a:rPr lang="en-US" altLang="ja-JP" b="1" dirty="0" err="1" smtClean="0">
                <a:solidFill>
                  <a:srgbClr val="002060"/>
                </a:solidFill>
              </a:rPr>
              <a:t>pI</a:t>
            </a:r>
            <a:r>
              <a:rPr lang="ja-JP" altLang="en-US" b="1" dirty="0" smtClean="0">
                <a:solidFill>
                  <a:srgbClr val="002060"/>
                </a:solidFill>
              </a:rPr>
              <a:t>：</a:t>
            </a:r>
            <a:r>
              <a:rPr lang="en-US" altLang="ja-JP" b="1" dirty="0" smtClean="0">
                <a:solidFill>
                  <a:srgbClr val="002060"/>
                </a:solidFill>
              </a:rPr>
              <a:t>7.86</a:t>
            </a:r>
          </a:p>
        </p:txBody>
      </p:sp>
      <p:sp>
        <p:nvSpPr>
          <p:cNvPr id="9" name="テキスト ボックス 8"/>
          <p:cNvSpPr txBox="1"/>
          <p:nvPr/>
        </p:nvSpPr>
        <p:spPr>
          <a:xfrm>
            <a:off x="1750040" y="3258276"/>
            <a:ext cx="2029872" cy="369332"/>
          </a:xfrm>
          <a:prstGeom prst="rect">
            <a:avLst/>
          </a:prstGeom>
          <a:noFill/>
        </p:spPr>
        <p:txBody>
          <a:bodyPr wrap="square" rtlCol="0">
            <a:spAutoFit/>
          </a:bodyPr>
          <a:lstStyle/>
          <a:p>
            <a:r>
              <a:rPr lang="en-US" altLang="ja-JP" b="1" dirty="0" smtClean="0">
                <a:solidFill>
                  <a:srgbClr val="FF0000"/>
                </a:solidFill>
              </a:rPr>
              <a:t>VHH-PM </a:t>
            </a:r>
            <a:r>
              <a:rPr lang="en-US" altLang="ja-JP" b="1" dirty="0" err="1" smtClean="0">
                <a:solidFill>
                  <a:srgbClr val="FF0000"/>
                </a:solidFill>
              </a:rPr>
              <a:t>pI</a:t>
            </a:r>
            <a:r>
              <a:rPr lang="ja-JP" altLang="en-US" b="1" dirty="0" smtClean="0">
                <a:solidFill>
                  <a:srgbClr val="FF0000"/>
                </a:solidFill>
              </a:rPr>
              <a:t>：</a:t>
            </a:r>
            <a:r>
              <a:rPr lang="en-US" altLang="ja-JP" b="1" dirty="0" smtClean="0">
                <a:solidFill>
                  <a:srgbClr val="FF0000"/>
                </a:solidFill>
              </a:rPr>
              <a:t>6.03</a:t>
            </a:r>
          </a:p>
        </p:txBody>
      </p:sp>
      <p:sp>
        <p:nvSpPr>
          <p:cNvPr id="10" name="テキスト ボックス 9"/>
          <p:cNvSpPr txBox="1"/>
          <p:nvPr/>
        </p:nvSpPr>
        <p:spPr>
          <a:xfrm>
            <a:off x="1835696" y="5662989"/>
            <a:ext cx="5760640" cy="646331"/>
          </a:xfrm>
          <a:prstGeom prst="rect">
            <a:avLst/>
          </a:prstGeom>
          <a:noFill/>
        </p:spPr>
        <p:txBody>
          <a:bodyPr wrap="square" rtlCol="0">
            <a:spAutoFit/>
          </a:bodyPr>
          <a:lstStyle/>
          <a:p>
            <a:pPr algn="ctr"/>
            <a:r>
              <a:rPr kumimoji="1" lang="en-US" altLang="ja-JP" b="1" dirty="0" smtClean="0">
                <a:solidFill>
                  <a:srgbClr val="002060"/>
                </a:solidFill>
              </a:rPr>
              <a:t>PMMA-tag</a:t>
            </a:r>
            <a:r>
              <a:rPr kumimoji="1" lang="ja-JP" altLang="en-US" b="1" dirty="0" smtClean="0">
                <a:solidFill>
                  <a:srgbClr val="002060"/>
                </a:solidFill>
              </a:rPr>
              <a:t>を導入することで、</a:t>
            </a:r>
            <a:r>
              <a:rPr kumimoji="1" lang="en-US" altLang="ja-JP" b="1" dirty="0" smtClean="0">
                <a:solidFill>
                  <a:srgbClr val="FF0000"/>
                </a:solidFill>
              </a:rPr>
              <a:t>pH 8.0</a:t>
            </a:r>
            <a:r>
              <a:rPr kumimoji="1" lang="ja-JP" altLang="en-US" b="1" dirty="0" smtClean="0">
                <a:solidFill>
                  <a:srgbClr val="FF0000"/>
                </a:solidFill>
              </a:rPr>
              <a:t>～</a:t>
            </a:r>
            <a:r>
              <a:rPr kumimoji="1" lang="en-US" altLang="ja-JP" b="1" dirty="0" smtClean="0">
                <a:solidFill>
                  <a:srgbClr val="FF0000"/>
                </a:solidFill>
              </a:rPr>
              <a:t>8.5</a:t>
            </a:r>
            <a:r>
              <a:rPr kumimoji="1" lang="ja-JP" altLang="en-US" b="1" dirty="0" smtClean="0">
                <a:solidFill>
                  <a:srgbClr val="FF0000"/>
                </a:solidFill>
              </a:rPr>
              <a:t>の弱アルカリ性領域で凝集の発生が抑制された</a:t>
            </a:r>
            <a:endParaRPr kumimoji="1" lang="ja-JP" altLang="en-US" b="1" dirty="0">
              <a:solidFill>
                <a:srgbClr val="FF0000"/>
              </a:solidFill>
            </a:endParaRPr>
          </a:p>
        </p:txBody>
      </p:sp>
      <p:sp>
        <p:nvSpPr>
          <p:cNvPr id="12" name="フレーム 11"/>
          <p:cNvSpPr/>
          <p:nvPr/>
        </p:nvSpPr>
        <p:spPr>
          <a:xfrm>
            <a:off x="5480808" y="1021672"/>
            <a:ext cx="243320" cy="1800000"/>
          </a:xfrm>
          <a:prstGeom prst="frame">
            <a:avLst>
              <a:gd name="adj1" fmla="val 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4" name="下矢印 13"/>
          <p:cNvSpPr/>
          <p:nvPr/>
        </p:nvSpPr>
        <p:spPr>
          <a:xfrm>
            <a:off x="5521752" y="2996952"/>
            <a:ext cx="144016" cy="50405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5" name="フレーム 14"/>
          <p:cNvSpPr/>
          <p:nvPr/>
        </p:nvSpPr>
        <p:spPr>
          <a:xfrm>
            <a:off x="6372200" y="1021672"/>
            <a:ext cx="247088" cy="1800000"/>
          </a:xfrm>
          <a:prstGeom prst="frame">
            <a:avLst>
              <a:gd name="adj1" fmla="val 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下矢印 16"/>
          <p:cNvSpPr/>
          <p:nvPr/>
        </p:nvSpPr>
        <p:spPr>
          <a:xfrm>
            <a:off x="6413144" y="2996952"/>
            <a:ext cx="144016" cy="50405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8" name="テキスト ボックス 17"/>
          <p:cNvSpPr txBox="1"/>
          <p:nvPr/>
        </p:nvSpPr>
        <p:spPr>
          <a:xfrm>
            <a:off x="611560" y="6310481"/>
            <a:ext cx="8424936" cy="430887"/>
          </a:xfrm>
          <a:prstGeom prst="rect">
            <a:avLst/>
          </a:prstGeom>
          <a:noFill/>
        </p:spPr>
        <p:txBody>
          <a:bodyPr wrap="square" rtlCol="0">
            <a:spAutoFit/>
          </a:bodyPr>
          <a:lstStyle/>
          <a:p>
            <a:r>
              <a:rPr kumimoji="1" lang="en-US" altLang="ja-JP" sz="2200" b="1" dirty="0" smtClean="0">
                <a:solidFill>
                  <a:srgbClr val="00B050"/>
                </a:solidFill>
              </a:rPr>
              <a:t>VHH</a:t>
            </a:r>
            <a:r>
              <a:rPr kumimoji="1" lang="ja-JP" altLang="en-US" sz="2200" b="1" dirty="0" smtClean="0">
                <a:solidFill>
                  <a:srgbClr val="00B050"/>
                </a:solidFill>
              </a:rPr>
              <a:t>および</a:t>
            </a:r>
            <a:r>
              <a:rPr kumimoji="1" lang="en-US" altLang="ja-JP" sz="2200" b="1" dirty="0" smtClean="0">
                <a:solidFill>
                  <a:srgbClr val="00B050"/>
                </a:solidFill>
              </a:rPr>
              <a:t>VHH-PM</a:t>
            </a:r>
            <a:r>
              <a:rPr kumimoji="1" lang="ja-JP" altLang="en-US" sz="2200" b="1" dirty="0" smtClean="0">
                <a:solidFill>
                  <a:srgbClr val="00B050"/>
                </a:solidFill>
              </a:rPr>
              <a:t>ともに</a:t>
            </a:r>
            <a:r>
              <a:rPr kumimoji="1" lang="en-US" altLang="ja-JP" sz="2200" b="1" u="sng" dirty="0" smtClean="0">
                <a:solidFill>
                  <a:srgbClr val="FF0000"/>
                </a:solidFill>
              </a:rPr>
              <a:t>pH 8.5</a:t>
            </a:r>
            <a:r>
              <a:rPr lang="ja-JP" altLang="en-US" sz="2200" b="1" u="sng" dirty="0" err="1" smtClean="0">
                <a:solidFill>
                  <a:srgbClr val="FF0000"/>
                </a:solidFill>
              </a:rPr>
              <a:t>、</a:t>
            </a:r>
            <a:r>
              <a:rPr lang="en-US" altLang="ja-JP" sz="2200" b="1" u="sng" dirty="0" err="1" smtClean="0">
                <a:solidFill>
                  <a:srgbClr val="FF0000"/>
                </a:solidFill>
              </a:rPr>
              <a:t>NaCl</a:t>
            </a:r>
            <a:r>
              <a:rPr lang="ja-JP" altLang="en-US" sz="2200" b="1" u="sng" dirty="0" smtClean="0">
                <a:solidFill>
                  <a:srgbClr val="FF0000"/>
                </a:solidFill>
              </a:rPr>
              <a:t>非添加</a:t>
            </a:r>
            <a:r>
              <a:rPr kumimoji="1" lang="ja-JP" altLang="en-US" sz="2200" b="1" dirty="0" smtClean="0">
                <a:solidFill>
                  <a:srgbClr val="00B050"/>
                </a:solidFill>
              </a:rPr>
              <a:t>を最適条件として決定</a:t>
            </a:r>
            <a:endParaRPr kumimoji="1" lang="en-US" altLang="ja-JP" sz="2200" b="1" dirty="0" smtClean="0">
              <a:solidFill>
                <a:srgbClr val="00B050"/>
              </a:solidFill>
            </a:endParaRPr>
          </a:p>
        </p:txBody>
      </p:sp>
      <p:sp>
        <p:nvSpPr>
          <p:cNvPr id="23" name="フレーム 22"/>
          <p:cNvSpPr/>
          <p:nvPr/>
        </p:nvSpPr>
        <p:spPr>
          <a:xfrm>
            <a:off x="5480808" y="3573216"/>
            <a:ext cx="243320" cy="1800000"/>
          </a:xfrm>
          <a:prstGeom prst="frame">
            <a:avLst>
              <a:gd name="adj1" fmla="val 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4" name="フレーム 23"/>
          <p:cNvSpPr/>
          <p:nvPr/>
        </p:nvSpPr>
        <p:spPr>
          <a:xfrm>
            <a:off x="6372200" y="3573016"/>
            <a:ext cx="247088" cy="1800000"/>
          </a:xfrm>
          <a:prstGeom prst="frame">
            <a:avLst>
              <a:gd name="adj1" fmla="val 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p:cNvSpPr txBox="1"/>
          <p:nvPr/>
        </p:nvSpPr>
        <p:spPr>
          <a:xfrm>
            <a:off x="7150640" y="1293727"/>
            <a:ext cx="1440160" cy="307777"/>
          </a:xfrm>
          <a:prstGeom prst="rect">
            <a:avLst/>
          </a:prstGeom>
          <a:noFill/>
        </p:spPr>
        <p:txBody>
          <a:bodyPr wrap="square" rtlCol="0">
            <a:spAutoFit/>
          </a:bodyPr>
          <a:lstStyle/>
          <a:p>
            <a:r>
              <a:rPr lang="en-US" altLang="ja-JP" sz="1400" b="1" dirty="0" err="1" smtClean="0">
                <a:solidFill>
                  <a:srgbClr val="002060"/>
                </a:solidFill>
                <a:uFill>
                  <a:solidFill>
                    <a:srgbClr val="FF0000"/>
                  </a:solidFill>
                </a:uFill>
              </a:rPr>
              <a:t>NaCl</a:t>
            </a:r>
            <a:r>
              <a:rPr lang="ja-JP" altLang="en-US" sz="1400" b="1" dirty="0" smtClean="0">
                <a:solidFill>
                  <a:srgbClr val="002060"/>
                </a:solidFill>
                <a:uFill>
                  <a:solidFill>
                    <a:srgbClr val="FF0000"/>
                  </a:solidFill>
                </a:uFill>
              </a:rPr>
              <a:t>濃度（</a:t>
            </a:r>
            <a:r>
              <a:rPr lang="en-US" altLang="ja-JP" sz="1400" b="1" dirty="0" err="1" smtClean="0">
                <a:solidFill>
                  <a:srgbClr val="002060"/>
                </a:solidFill>
                <a:uFill>
                  <a:solidFill>
                    <a:srgbClr val="FF0000"/>
                  </a:solidFill>
                </a:uFill>
              </a:rPr>
              <a:t>mM</a:t>
            </a:r>
            <a:r>
              <a:rPr lang="ja-JP" altLang="en-US" sz="1400" b="1" dirty="0" smtClean="0">
                <a:solidFill>
                  <a:srgbClr val="002060"/>
                </a:solidFill>
                <a:uFill>
                  <a:solidFill>
                    <a:srgbClr val="FF0000"/>
                  </a:solidFill>
                </a:uFill>
              </a:rPr>
              <a:t>）</a:t>
            </a:r>
            <a:endParaRPr lang="en-US" altLang="ja-JP" sz="1400" b="1" dirty="0" smtClean="0">
              <a:solidFill>
                <a:srgbClr val="002060"/>
              </a:solidFill>
              <a:uFill>
                <a:solidFill>
                  <a:srgbClr val="FF0000"/>
                </a:solidFill>
              </a:uFill>
            </a:endParaRPr>
          </a:p>
        </p:txBody>
      </p:sp>
      <p:sp>
        <p:nvSpPr>
          <p:cNvPr id="26" name="テキスト ボックス 25"/>
          <p:cNvSpPr txBox="1"/>
          <p:nvPr/>
        </p:nvSpPr>
        <p:spPr>
          <a:xfrm>
            <a:off x="7150640" y="3861048"/>
            <a:ext cx="1440160" cy="307777"/>
          </a:xfrm>
          <a:prstGeom prst="rect">
            <a:avLst/>
          </a:prstGeom>
          <a:noFill/>
        </p:spPr>
        <p:txBody>
          <a:bodyPr wrap="square" rtlCol="0">
            <a:spAutoFit/>
          </a:bodyPr>
          <a:lstStyle/>
          <a:p>
            <a:r>
              <a:rPr lang="en-US" altLang="ja-JP" sz="1400" b="1" dirty="0" err="1" smtClean="0">
                <a:solidFill>
                  <a:srgbClr val="002060"/>
                </a:solidFill>
                <a:uFill>
                  <a:solidFill>
                    <a:srgbClr val="FF0000"/>
                  </a:solidFill>
                </a:uFill>
              </a:rPr>
              <a:t>NaCl</a:t>
            </a:r>
            <a:r>
              <a:rPr lang="ja-JP" altLang="en-US" sz="1400" b="1" dirty="0" smtClean="0">
                <a:solidFill>
                  <a:srgbClr val="002060"/>
                </a:solidFill>
                <a:uFill>
                  <a:solidFill>
                    <a:srgbClr val="FF0000"/>
                  </a:solidFill>
                </a:uFill>
              </a:rPr>
              <a:t>濃度（</a:t>
            </a:r>
            <a:r>
              <a:rPr lang="en-US" altLang="ja-JP" sz="1400" b="1" dirty="0" err="1" smtClean="0">
                <a:solidFill>
                  <a:srgbClr val="002060"/>
                </a:solidFill>
                <a:uFill>
                  <a:solidFill>
                    <a:srgbClr val="FF0000"/>
                  </a:solidFill>
                </a:uFill>
              </a:rPr>
              <a:t>mM</a:t>
            </a:r>
            <a:r>
              <a:rPr lang="ja-JP" altLang="en-US" sz="1400" b="1" dirty="0" smtClean="0">
                <a:solidFill>
                  <a:srgbClr val="002060"/>
                </a:solidFill>
                <a:uFill>
                  <a:solidFill>
                    <a:srgbClr val="FF0000"/>
                  </a:solidFill>
                </a:uFill>
              </a:rPr>
              <a:t>）</a:t>
            </a:r>
            <a:endParaRPr lang="en-US" altLang="ja-JP" sz="1400" b="1" dirty="0" smtClean="0">
              <a:solidFill>
                <a:srgbClr val="002060"/>
              </a:solidFill>
              <a:uFill>
                <a:solidFill>
                  <a:srgbClr val="FF0000"/>
                </a:solidFill>
              </a:u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液相リフォールディング</a:t>
            </a:r>
            <a:endParaRPr kumimoji="1" lang="ja-JP" altLang="en-US" sz="2600" b="1" dirty="0">
              <a:solidFill>
                <a:schemeClr val="bg1"/>
              </a:solidFill>
            </a:endParaRPr>
          </a:p>
        </p:txBody>
      </p:sp>
      <p:grpSp>
        <p:nvGrpSpPr>
          <p:cNvPr id="4" name="グループ化 169"/>
          <p:cNvGrpSpPr/>
          <p:nvPr/>
        </p:nvGrpSpPr>
        <p:grpSpPr>
          <a:xfrm>
            <a:off x="2411759" y="2353205"/>
            <a:ext cx="1220549" cy="1471255"/>
            <a:chOff x="2915816" y="3867861"/>
            <a:chExt cx="1365901" cy="1537603"/>
          </a:xfrm>
        </p:grpSpPr>
        <p:grpSp>
          <p:nvGrpSpPr>
            <p:cNvPr id="5" name="グループ化 171"/>
            <p:cNvGrpSpPr/>
            <p:nvPr/>
          </p:nvGrpSpPr>
          <p:grpSpPr>
            <a:xfrm>
              <a:off x="2917392" y="3867861"/>
              <a:ext cx="1364325" cy="1537602"/>
              <a:chOff x="3179460" y="4212701"/>
              <a:chExt cx="1599801" cy="2160240"/>
            </a:xfrm>
          </p:grpSpPr>
          <p:grpSp>
            <p:nvGrpSpPr>
              <p:cNvPr id="7" name="グループ化 172"/>
              <p:cNvGrpSpPr/>
              <p:nvPr/>
            </p:nvGrpSpPr>
            <p:grpSpPr>
              <a:xfrm rot="1018646">
                <a:off x="3634459" y="4263590"/>
                <a:ext cx="602462" cy="1559710"/>
                <a:chOff x="3491880" y="4365104"/>
                <a:chExt cx="936104" cy="2232248"/>
              </a:xfrm>
            </p:grpSpPr>
            <p:grpSp>
              <p:nvGrpSpPr>
                <p:cNvPr id="10" name="グループ化 186"/>
                <p:cNvGrpSpPr/>
                <p:nvPr/>
              </p:nvGrpSpPr>
              <p:grpSpPr>
                <a:xfrm>
                  <a:off x="3563888" y="4437112"/>
                  <a:ext cx="793980" cy="2160240"/>
                  <a:chOff x="3563888" y="4437112"/>
                  <a:chExt cx="793980" cy="2160240"/>
                </a:xfrm>
              </p:grpSpPr>
              <p:grpSp>
                <p:nvGrpSpPr>
                  <p:cNvPr id="12" name="グループ化 191"/>
                  <p:cNvGrpSpPr/>
                  <p:nvPr/>
                </p:nvGrpSpPr>
                <p:grpSpPr>
                  <a:xfrm>
                    <a:off x="3563888" y="4437112"/>
                    <a:ext cx="793980" cy="2160240"/>
                    <a:chOff x="3563888" y="4437112"/>
                    <a:chExt cx="793980" cy="2160240"/>
                  </a:xfrm>
                </p:grpSpPr>
                <p:sp>
                  <p:nvSpPr>
                    <p:cNvPr id="14" name="ホームベース 13"/>
                    <p:cNvSpPr/>
                    <p:nvPr/>
                  </p:nvSpPr>
                  <p:spPr>
                    <a:xfrm rot="5400000">
                      <a:off x="3030890" y="4970110"/>
                      <a:ext cx="1859976" cy="79398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 name="二等辺三角形 14"/>
                    <p:cNvSpPr/>
                    <p:nvPr/>
                  </p:nvSpPr>
                  <p:spPr>
                    <a:xfrm>
                      <a:off x="3744000" y="6309320"/>
                      <a:ext cx="432048" cy="28803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cxnSp>
                <p:nvCxnSpPr>
                  <p:cNvPr id="13" name="曲線コネクタ 12"/>
                  <p:cNvCxnSpPr/>
                  <p:nvPr/>
                </p:nvCxnSpPr>
                <p:spPr>
                  <a:xfrm flipV="1">
                    <a:off x="3635896" y="6237312"/>
                    <a:ext cx="648072" cy="144016"/>
                  </a:xfrm>
                  <a:prstGeom prst="curvedConnector3">
                    <a:avLst>
                      <a:gd name="adj1" fmla="val 4944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3491880" y="4365104"/>
                  <a:ext cx="936104" cy="1440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8" name="フリーフォーム 7"/>
              <p:cNvSpPr/>
              <p:nvPr/>
            </p:nvSpPr>
            <p:spPr>
              <a:xfrm>
                <a:off x="4437291" y="4270693"/>
                <a:ext cx="341970" cy="903920"/>
              </a:xfrm>
              <a:custGeom>
                <a:avLst/>
                <a:gdLst>
                  <a:gd name="connsiteX0" fmla="*/ 3706 w 341970"/>
                  <a:gd name="connsiteY0" fmla="*/ 133623 h 903920"/>
                  <a:gd name="connsiteX1" fmla="*/ 16806 w 341970"/>
                  <a:gd name="connsiteY1" fmla="*/ 117903 h 903920"/>
                  <a:gd name="connsiteX2" fmla="*/ 22047 w 341970"/>
                  <a:gd name="connsiteY2" fmla="*/ 110043 h 903920"/>
                  <a:gd name="connsiteX3" fmla="*/ 29907 w 341970"/>
                  <a:gd name="connsiteY3" fmla="*/ 99563 h 903920"/>
                  <a:gd name="connsiteX4" fmla="*/ 35147 w 341970"/>
                  <a:gd name="connsiteY4" fmla="*/ 91702 h 903920"/>
                  <a:gd name="connsiteX5" fmla="*/ 50867 w 341970"/>
                  <a:gd name="connsiteY5" fmla="*/ 70742 h 903920"/>
                  <a:gd name="connsiteX6" fmla="*/ 56107 w 341970"/>
                  <a:gd name="connsiteY6" fmla="*/ 60262 h 903920"/>
                  <a:gd name="connsiteX7" fmla="*/ 63967 w 341970"/>
                  <a:gd name="connsiteY7" fmla="*/ 55022 h 903920"/>
                  <a:gd name="connsiteX8" fmla="*/ 74448 w 341970"/>
                  <a:gd name="connsiteY8" fmla="*/ 41921 h 903920"/>
                  <a:gd name="connsiteX9" fmla="*/ 84928 w 341970"/>
                  <a:gd name="connsiteY9" fmla="*/ 26201 h 903920"/>
                  <a:gd name="connsiteX10" fmla="*/ 92788 w 341970"/>
                  <a:gd name="connsiteY10" fmla="*/ 18341 h 903920"/>
                  <a:gd name="connsiteX11" fmla="*/ 105888 w 341970"/>
                  <a:gd name="connsiteY11" fmla="*/ 2620 h 903920"/>
                  <a:gd name="connsiteX12" fmla="*/ 113749 w 341970"/>
                  <a:gd name="connsiteY12" fmla="*/ 0 h 903920"/>
                  <a:gd name="connsiteX13" fmla="*/ 126849 w 341970"/>
                  <a:gd name="connsiteY13" fmla="*/ 2620 h 903920"/>
                  <a:gd name="connsiteX14" fmla="*/ 142569 w 341970"/>
                  <a:gd name="connsiteY14" fmla="*/ 15721 h 903920"/>
                  <a:gd name="connsiteX15" fmla="*/ 145189 w 341970"/>
                  <a:gd name="connsiteY15" fmla="*/ 26201 h 903920"/>
                  <a:gd name="connsiteX16" fmla="*/ 153049 w 341970"/>
                  <a:gd name="connsiteY16" fmla="*/ 28821 h 903920"/>
                  <a:gd name="connsiteX17" fmla="*/ 158290 w 341970"/>
                  <a:gd name="connsiteY17" fmla="*/ 34061 h 903920"/>
                  <a:gd name="connsiteX18" fmla="*/ 163530 w 341970"/>
                  <a:gd name="connsiteY18" fmla="*/ 49781 h 903920"/>
                  <a:gd name="connsiteX19" fmla="*/ 166150 w 341970"/>
                  <a:gd name="connsiteY19" fmla="*/ 57642 h 903920"/>
                  <a:gd name="connsiteX20" fmla="*/ 168770 w 341970"/>
                  <a:gd name="connsiteY20" fmla="*/ 73362 h 903920"/>
                  <a:gd name="connsiteX21" fmla="*/ 171390 w 341970"/>
                  <a:gd name="connsiteY21" fmla="*/ 91702 h 903920"/>
                  <a:gd name="connsiteX22" fmla="*/ 174010 w 341970"/>
                  <a:gd name="connsiteY22" fmla="*/ 102183 h 903920"/>
                  <a:gd name="connsiteX23" fmla="*/ 176630 w 341970"/>
                  <a:gd name="connsiteY23" fmla="*/ 131003 h 903920"/>
                  <a:gd name="connsiteX24" fmla="*/ 179250 w 341970"/>
                  <a:gd name="connsiteY24" fmla="*/ 138863 h 903920"/>
                  <a:gd name="connsiteX25" fmla="*/ 181870 w 341970"/>
                  <a:gd name="connsiteY25" fmla="*/ 149344 h 903920"/>
                  <a:gd name="connsiteX26" fmla="*/ 187110 w 341970"/>
                  <a:gd name="connsiteY26" fmla="*/ 159824 h 903920"/>
                  <a:gd name="connsiteX27" fmla="*/ 189730 w 341970"/>
                  <a:gd name="connsiteY27" fmla="*/ 167684 h 903920"/>
                  <a:gd name="connsiteX28" fmla="*/ 192350 w 341970"/>
                  <a:gd name="connsiteY28" fmla="*/ 209605 h 903920"/>
                  <a:gd name="connsiteX29" fmla="*/ 194970 w 341970"/>
                  <a:gd name="connsiteY29" fmla="*/ 227945 h 903920"/>
                  <a:gd name="connsiteX30" fmla="*/ 200210 w 341970"/>
                  <a:gd name="connsiteY30" fmla="*/ 298687 h 903920"/>
                  <a:gd name="connsiteX31" fmla="*/ 202830 w 341970"/>
                  <a:gd name="connsiteY31" fmla="*/ 306547 h 903920"/>
                  <a:gd name="connsiteX32" fmla="*/ 210691 w 341970"/>
                  <a:gd name="connsiteY32" fmla="*/ 398249 h 903920"/>
                  <a:gd name="connsiteX33" fmla="*/ 205451 w 341970"/>
                  <a:gd name="connsiteY33" fmla="*/ 442790 h 903920"/>
                  <a:gd name="connsiteX34" fmla="*/ 200210 w 341970"/>
                  <a:gd name="connsiteY34" fmla="*/ 497811 h 903920"/>
                  <a:gd name="connsiteX35" fmla="*/ 197590 w 341970"/>
                  <a:gd name="connsiteY35" fmla="*/ 505671 h 903920"/>
                  <a:gd name="connsiteX36" fmla="*/ 197590 w 341970"/>
                  <a:gd name="connsiteY36" fmla="*/ 720516 h 903920"/>
                  <a:gd name="connsiteX37" fmla="*/ 200210 w 341970"/>
                  <a:gd name="connsiteY37" fmla="*/ 728376 h 903920"/>
                  <a:gd name="connsiteX38" fmla="*/ 202830 w 341970"/>
                  <a:gd name="connsiteY38" fmla="*/ 738857 h 903920"/>
                  <a:gd name="connsiteX39" fmla="*/ 205451 w 341970"/>
                  <a:gd name="connsiteY39" fmla="*/ 751957 h 903920"/>
                  <a:gd name="connsiteX40" fmla="*/ 213311 w 341970"/>
                  <a:gd name="connsiteY40" fmla="*/ 757197 h 903920"/>
                  <a:gd name="connsiteX41" fmla="*/ 218551 w 341970"/>
                  <a:gd name="connsiteY41" fmla="*/ 765057 h 903920"/>
                  <a:gd name="connsiteX42" fmla="*/ 221171 w 341970"/>
                  <a:gd name="connsiteY42" fmla="*/ 775537 h 903920"/>
                  <a:gd name="connsiteX43" fmla="*/ 229031 w 341970"/>
                  <a:gd name="connsiteY43" fmla="*/ 783398 h 903920"/>
                  <a:gd name="connsiteX44" fmla="*/ 234271 w 341970"/>
                  <a:gd name="connsiteY44" fmla="*/ 793878 h 903920"/>
                  <a:gd name="connsiteX45" fmla="*/ 242131 w 341970"/>
                  <a:gd name="connsiteY45" fmla="*/ 804358 h 903920"/>
                  <a:gd name="connsiteX46" fmla="*/ 252612 w 341970"/>
                  <a:gd name="connsiteY46" fmla="*/ 817458 h 903920"/>
                  <a:gd name="connsiteX47" fmla="*/ 263092 w 341970"/>
                  <a:gd name="connsiteY47" fmla="*/ 825318 h 903920"/>
                  <a:gd name="connsiteX48" fmla="*/ 281432 w 341970"/>
                  <a:gd name="connsiteY48" fmla="*/ 843659 h 903920"/>
                  <a:gd name="connsiteX49" fmla="*/ 302393 w 341970"/>
                  <a:gd name="connsiteY49" fmla="*/ 864619 h 903920"/>
                  <a:gd name="connsiteX50" fmla="*/ 320733 w 341970"/>
                  <a:gd name="connsiteY50" fmla="*/ 877720 h 903920"/>
                  <a:gd name="connsiteX51" fmla="*/ 339073 w 341970"/>
                  <a:gd name="connsiteY51" fmla="*/ 893440 h 903920"/>
                  <a:gd name="connsiteX52" fmla="*/ 341694 w 341970"/>
                  <a:gd name="connsiteY52" fmla="*/ 903920 h 90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1970" h="903920">
                    <a:moveTo>
                      <a:pt x="3706" y="133623"/>
                    </a:moveTo>
                    <a:cubicBezTo>
                      <a:pt x="16712" y="114115"/>
                      <a:pt x="0" y="138068"/>
                      <a:pt x="16806" y="117903"/>
                    </a:cubicBezTo>
                    <a:cubicBezTo>
                      <a:pt x="18822" y="115484"/>
                      <a:pt x="20217" y="112605"/>
                      <a:pt x="22047" y="110043"/>
                    </a:cubicBezTo>
                    <a:cubicBezTo>
                      <a:pt x="24585" y="106490"/>
                      <a:pt x="27369" y="103116"/>
                      <a:pt x="29907" y="99563"/>
                    </a:cubicBezTo>
                    <a:cubicBezTo>
                      <a:pt x="31737" y="97000"/>
                      <a:pt x="33295" y="94249"/>
                      <a:pt x="35147" y="91702"/>
                    </a:cubicBezTo>
                    <a:cubicBezTo>
                      <a:pt x="40284" y="84639"/>
                      <a:pt x="45627" y="77729"/>
                      <a:pt x="50867" y="70742"/>
                    </a:cubicBezTo>
                    <a:cubicBezTo>
                      <a:pt x="53210" y="67617"/>
                      <a:pt x="53607" y="63262"/>
                      <a:pt x="56107" y="60262"/>
                    </a:cubicBezTo>
                    <a:cubicBezTo>
                      <a:pt x="58123" y="57843"/>
                      <a:pt x="61347" y="56769"/>
                      <a:pt x="63967" y="55022"/>
                    </a:cubicBezTo>
                    <a:cubicBezTo>
                      <a:pt x="69870" y="37318"/>
                      <a:pt x="61684" y="56508"/>
                      <a:pt x="74448" y="41921"/>
                    </a:cubicBezTo>
                    <a:cubicBezTo>
                      <a:pt x="78595" y="37182"/>
                      <a:pt x="81435" y="31441"/>
                      <a:pt x="84928" y="26201"/>
                    </a:cubicBezTo>
                    <a:cubicBezTo>
                      <a:pt x="86983" y="23118"/>
                      <a:pt x="90416" y="21187"/>
                      <a:pt x="92788" y="18341"/>
                    </a:cubicBezTo>
                    <a:cubicBezTo>
                      <a:pt x="98828" y="11093"/>
                      <a:pt x="97279" y="8360"/>
                      <a:pt x="105888" y="2620"/>
                    </a:cubicBezTo>
                    <a:cubicBezTo>
                      <a:pt x="108186" y="1088"/>
                      <a:pt x="111129" y="873"/>
                      <a:pt x="113749" y="0"/>
                    </a:cubicBezTo>
                    <a:cubicBezTo>
                      <a:pt x="118116" y="873"/>
                      <a:pt x="122679" y="1056"/>
                      <a:pt x="126849" y="2620"/>
                    </a:cubicBezTo>
                    <a:cubicBezTo>
                      <a:pt x="132683" y="4808"/>
                      <a:pt x="138493" y="11645"/>
                      <a:pt x="142569" y="15721"/>
                    </a:cubicBezTo>
                    <a:cubicBezTo>
                      <a:pt x="143442" y="19214"/>
                      <a:pt x="142940" y="23389"/>
                      <a:pt x="145189" y="26201"/>
                    </a:cubicBezTo>
                    <a:cubicBezTo>
                      <a:pt x="146914" y="28358"/>
                      <a:pt x="150681" y="27400"/>
                      <a:pt x="153049" y="28821"/>
                    </a:cubicBezTo>
                    <a:cubicBezTo>
                      <a:pt x="155167" y="30092"/>
                      <a:pt x="156543" y="32314"/>
                      <a:pt x="158290" y="34061"/>
                    </a:cubicBezTo>
                    <a:lnTo>
                      <a:pt x="163530" y="49781"/>
                    </a:lnTo>
                    <a:cubicBezTo>
                      <a:pt x="164403" y="52401"/>
                      <a:pt x="165696" y="54918"/>
                      <a:pt x="166150" y="57642"/>
                    </a:cubicBezTo>
                    <a:cubicBezTo>
                      <a:pt x="167023" y="62882"/>
                      <a:pt x="167962" y="68111"/>
                      <a:pt x="168770" y="73362"/>
                    </a:cubicBezTo>
                    <a:cubicBezTo>
                      <a:pt x="169709" y="79466"/>
                      <a:pt x="170285" y="85626"/>
                      <a:pt x="171390" y="91702"/>
                    </a:cubicBezTo>
                    <a:cubicBezTo>
                      <a:pt x="172034" y="95245"/>
                      <a:pt x="173137" y="98689"/>
                      <a:pt x="174010" y="102183"/>
                    </a:cubicBezTo>
                    <a:cubicBezTo>
                      <a:pt x="174883" y="111790"/>
                      <a:pt x="175266" y="121454"/>
                      <a:pt x="176630" y="131003"/>
                    </a:cubicBezTo>
                    <a:cubicBezTo>
                      <a:pt x="177021" y="133737"/>
                      <a:pt x="178491" y="136208"/>
                      <a:pt x="179250" y="138863"/>
                    </a:cubicBezTo>
                    <a:cubicBezTo>
                      <a:pt x="180239" y="142326"/>
                      <a:pt x="180606" y="145972"/>
                      <a:pt x="181870" y="149344"/>
                    </a:cubicBezTo>
                    <a:cubicBezTo>
                      <a:pt x="183241" y="153001"/>
                      <a:pt x="185571" y="156234"/>
                      <a:pt x="187110" y="159824"/>
                    </a:cubicBezTo>
                    <a:cubicBezTo>
                      <a:pt x="188198" y="162362"/>
                      <a:pt x="188857" y="165064"/>
                      <a:pt x="189730" y="167684"/>
                    </a:cubicBezTo>
                    <a:cubicBezTo>
                      <a:pt x="190603" y="181658"/>
                      <a:pt x="191137" y="195657"/>
                      <a:pt x="192350" y="209605"/>
                    </a:cubicBezTo>
                    <a:cubicBezTo>
                      <a:pt x="192885" y="215757"/>
                      <a:pt x="194496" y="221788"/>
                      <a:pt x="194970" y="227945"/>
                    </a:cubicBezTo>
                    <a:cubicBezTo>
                      <a:pt x="196670" y="250043"/>
                      <a:pt x="196076" y="275948"/>
                      <a:pt x="200210" y="298687"/>
                    </a:cubicBezTo>
                    <a:cubicBezTo>
                      <a:pt x="200704" y="301404"/>
                      <a:pt x="201957" y="303927"/>
                      <a:pt x="202830" y="306547"/>
                    </a:cubicBezTo>
                    <a:cubicBezTo>
                      <a:pt x="206249" y="337308"/>
                      <a:pt x="209791" y="366746"/>
                      <a:pt x="210691" y="398249"/>
                    </a:cubicBezTo>
                    <a:cubicBezTo>
                      <a:pt x="210801" y="402107"/>
                      <a:pt x="205929" y="437772"/>
                      <a:pt x="205451" y="442790"/>
                    </a:cubicBezTo>
                    <a:cubicBezTo>
                      <a:pt x="203972" y="458314"/>
                      <a:pt x="203202" y="481355"/>
                      <a:pt x="200210" y="497811"/>
                    </a:cubicBezTo>
                    <a:cubicBezTo>
                      <a:pt x="199716" y="500528"/>
                      <a:pt x="198463" y="503051"/>
                      <a:pt x="197590" y="505671"/>
                    </a:cubicBezTo>
                    <a:cubicBezTo>
                      <a:pt x="191803" y="598263"/>
                      <a:pt x="192991" y="561858"/>
                      <a:pt x="197590" y="720516"/>
                    </a:cubicBezTo>
                    <a:cubicBezTo>
                      <a:pt x="197670" y="723277"/>
                      <a:pt x="199451" y="725721"/>
                      <a:pt x="200210" y="728376"/>
                    </a:cubicBezTo>
                    <a:cubicBezTo>
                      <a:pt x="201199" y="731839"/>
                      <a:pt x="202049" y="735342"/>
                      <a:pt x="202830" y="738857"/>
                    </a:cubicBezTo>
                    <a:cubicBezTo>
                      <a:pt x="203796" y="743204"/>
                      <a:pt x="203241" y="748091"/>
                      <a:pt x="205451" y="751957"/>
                    </a:cubicBezTo>
                    <a:cubicBezTo>
                      <a:pt x="207013" y="754691"/>
                      <a:pt x="210691" y="755450"/>
                      <a:pt x="213311" y="757197"/>
                    </a:cubicBezTo>
                    <a:cubicBezTo>
                      <a:pt x="215058" y="759817"/>
                      <a:pt x="217311" y="762163"/>
                      <a:pt x="218551" y="765057"/>
                    </a:cubicBezTo>
                    <a:cubicBezTo>
                      <a:pt x="219969" y="768367"/>
                      <a:pt x="219385" y="772411"/>
                      <a:pt x="221171" y="775537"/>
                    </a:cubicBezTo>
                    <a:cubicBezTo>
                      <a:pt x="223009" y="778754"/>
                      <a:pt x="226877" y="780383"/>
                      <a:pt x="229031" y="783398"/>
                    </a:cubicBezTo>
                    <a:cubicBezTo>
                      <a:pt x="231301" y="786576"/>
                      <a:pt x="232201" y="790566"/>
                      <a:pt x="234271" y="793878"/>
                    </a:cubicBezTo>
                    <a:cubicBezTo>
                      <a:pt x="236585" y="797581"/>
                      <a:pt x="239593" y="800805"/>
                      <a:pt x="242131" y="804358"/>
                    </a:cubicBezTo>
                    <a:cubicBezTo>
                      <a:pt x="247111" y="811330"/>
                      <a:pt x="246423" y="812301"/>
                      <a:pt x="252612" y="817458"/>
                    </a:cubicBezTo>
                    <a:cubicBezTo>
                      <a:pt x="255967" y="820253"/>
                      <a:pt x="259599" y="822698"/>
                      <a:pt x="263092" y="825318"/>
                    </a:cubicBezTo>
                    <a:cubicBezTo>
                      <a:pt x="273302" y="840635"/>
                      <a:pt x="262556" y="826235"/>
                      <a:pt x="281432" y="843659"/>
                    </a:cubicBezTo>
                    <a:cubicBezTo>
                      <a:pt x="288693" y="850361"/>
                      <a:pt x="294172" y="859138"/>
                      <a:pt x="302393" y="864619"/>
                    </a:cubicBezTo>
                    <a:cubicBezTo>
                      <a:pt x="308266" y="868534"/>
                      <a:pt x="315529" y="873166"/>
                      <a:pt x="320733" y="877720"/>
                    </a:cubicBezTo>
                    <a:cubicBezTo>
                      <a:pt x="341059" y="895506"/>
                      <a:pt x="322246" y="882222"/>
                      <a:pt x="339073" y="893440"/>
                    </a:cubicBezTo>
                    <a:cubicBezTo>
                      <a:pt x="341970" y="902128"/>
                      <a:pt x="341694" y="898538"/>
                      <a:pt x="341694" y="903920"/>
                    </a:cubicBez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9" name="円柱 8"/>
              <p:cNvSpPr/>
              <p:nvPr/>
            </p:nvSpPr>
            <p:spPr>
              <a:xfrm rot="10800000">
                <a:off x="3179460" y="4212701"/>
                <a:ext cx="1394387" cy="2160240"/>
              </a:xfrm>
              <a:prstGeom prst="can">
                <a:avLst>
                  <a:gd name="adj" fmla="val 9323"/>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6" name="円柱 5"/>
            <p:cNvSpPr/>
            <p:nvPr/>
          </p:nvSpPr>
          <p:spPr>
            <a:xfrm rot="10800000">
              <a:off x="2915816" y="4130097"/>
              <a:ext cx="1189147" cy="1275367"/>
            </a:xfrm>
            <a:prstGeom prst="can">
              <a:avLst>
                <a:gd name="adj" fmla="val 9323"/>
              </a:avLst>
            </a:prstGeom>
            <a:gradFill>
              <a:gsLst>
                <a:gs pos="0">
                  <a:schemeClr val="bg1"/>
                </a:gs>
                <a:gs pos="50000">
                  <a:schemeClr val="bg1">
                    <a:alpha val="0"/>
                  </a:schemeClr>
                </a:gs>
                <a:gs pos="100000">
                  <a:srgbClr val="FFFF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16" name="テキスト ボックス 15"/>
          <p:cNvSpPr txBox="1"/>
          <p:nvPr/>
        </p:nvSpPr>
        <p:spPr>
          <a:xfrm>
            <a:off x="4009584" y="2469978"/>
            <a:ext cx="1651236" cy="369332"/>
          </a:xfrm>
          <a:prstGeom prst="rect">
            <a:avLst/>
          </a:prstGeom>
          <a:noFill/>
        </p:spPr>
        <p:txBody>
          <a:bodyPr wrap="square" rtlCol="0">
            <a:spAutoFit/>
          </a:bodyPr>
          <a:lstStyle/>
          <a:p>
            <a:r>
              <a:rPr kumimoji="1" lang="en-US" altLang="ja-JP" b="1" dirty="0" smtClean="0">
                <a:solidFill>
                  <a:srgbClr val="002060"/>
                </a:solidFill>
              </a:rPr>
              <a:t>〈</a:t>
            </a:r>
            <a:r>
              <a:rPr kumimoji="1" lang="ja-JP" altLang="en-US" b="1" dirty="0" smtClean="0">
                <a:solidFill>
                  <a:srgbClr val="002060"/>
                </a:solidFill>
              </a:rPr>
              <a:t>内液</a:t>
            </a:r>
            <a:r>
              <a:rPr kumimoji="1" lang="en-US" altLang="ja-JP" b="1" dirty="0" smtClean="0">
                <a:solidFill>
                  <a:srgbClr val="002060"/>
                </a:solidFill>
              </a:rPr>
              <a:t>〉</a:t>
            </a:r>
            <a:endParaRPr kumimoji="1" lang="ja-JP" altLang="en-US" b="1" dirty="0">
              <a:solidFill>
                <a:srgbClr val="002060"/>
              </a:solidFill>
            </a:endParaRPr>
          </a:p>
        </p:txBody>
      </p:sp>
      <p:sp>
        <p:nvSpPr>
          <p:cNvPr id="17" name="テキスト ボックス 16"/>
          <p:cNvSpPr txBox="1"/>
          <p:nvPr/>
        </p:nvSpPr>
        <p:spPr>
          <a:xfrm>
            <a:off x="4854482" y="2195572"/>
            <a:ext cx="2669846" cy="923330"/>
          </a:xfrm>
          <a:prstGeom prst="rect">
            <a:avLst/>
          </a:prstGeom>
          <a:noFill/>
          <a:ln>
            <a:solidFill>
              <a:srgbClr val="002060"/>
            </a:solidFill>
          </a:ln>
        </p:spPr>
        <p:txBody>
          <a:bodyPr wrap="square" rtlCol="0">
            <a:spAutoFit/>
          </a:bodyPr>
          <a:lstStyle/>
          <a:p>
            <a:r>
              <a:rPr lang="en-US" altLang="ja-JP" b="1" dirty="0" smtClean="0">
                <a:solidFill>
                  <a:srgbClr val="002060"/>
                </a:solidFill>
                <a:uFill>
                  <a:solidFill>
                    <a:srgbClr val="FF0000"/>
                  </a:solidFill>
                </a:uFill>
              </a:rPr>
              <a:t>0.5 M Urea</a:t>
            </a:r>
          </a:p>
          <a:p>
            <a:r>
              <a:rPr lang="en-US" altLang="ja-JP" b="1" dirty="0" smtClean="0">
                <a:solidFill>
                  <a:srgbClr val="002060"/>
                </a:solidFill>
                <a:uFill>
                  <a:solidFill>
                    <a:srgbClr val="FF0000"/>
                  </a:solidFill>
                </a:uFill>
              </a:rPr>
              <a:t>50 </a:t>
            </a:r>
            <a:r>
              <a:rPr lang="en-US" altLang="ja-JP" b="1" dirty="0" err="1" smtClean="0">
                <a:solidFill>
                  <a:srgbClr val="002060"/>
                </a:solidFill>
                <a:uFill>
                  <a:solidFill>
                    <a:srgbClr val="FF0000"/>
                  </a:solidFill>
                </a:uFill>
              </a:rPr>
              <a:t>mM</a:t>
            </a:r>
            <a:r>
              <a:rPr lang="en-US" altLang="ja-JP" b="1" dirty="0" smtClean="0">
                <a:solidFill>
                  <a:srgbClr val="002060"/>
                </a:solidFill>
                <a:uFill>
                  <a:solidFill>
                    <a:srgbClr val="FF0000"/>
                  </a:solidFill>
                </a:uFill>
              </a:rPr>
              <a:t> TAPS </a:t>
            </a:r>
          </a:p>
          <a:p>
            <a:r>
              <a:rPr lang="en-US" altLang="ja-JP" b="1" dirty="0" smtClean="0">
                <a:solidFill>
                  <a:srgbClr val="002060"/>
                </a:solidFill>
                <a:uFill>
                  <a:solidFill>
                    <a:srgbClr val="FF0000"/>
                  </a:solidFill>
                </a:uFill>
              </a:rPr>
              <a:t>1 mg/ml VHH or VHH-PM</a:t>
            </a:r>
          </a:p>
        </p:txBody>
      </p:sp>
      <p:sp>
        <p:nvSpPr>
          <p:cNvPr id="18" name="テキスト ボックス 17"/>
          <p:cNvSpPr txBox="1"/>
          <p:nvPr/>
        </p:nvSpPr>
        <p:spPr>
          <a:xfrm>
            <a:off x="4023232" y="3505364"/>
            <a:ext cx="1504755" cy="369332"/>
          </a:xfrm>
          <a:prstGeom prst="rect">
            <a:avLst/>
          </a:prstGeom>
          <a:noFill/>
        </p:spPr>
        <p:txBody>
          <a:bodyPr wrap="square" rtlCol="0">
            <a:spAutoFit/>
          </a:bodyPr>
          <a:lstStyle/>
          <a:p>
            <a:r>
              <a:rPr kumimoji="1" lang="en-US" altLang="ja-JP" b="1" dirty="0" smtClean="0">
                <a:solidFill>
                  <a:srgbClr val="002060"/>
                </a:solidFill>
              </a:rPr>
              <a:t>〈</a:t>
            </a:r>
            <a:r>
              <a:rPr lang="ja-JP" altLang="en-US" b="1" dirty="0">
                <a:solidFill>
                  <a:srgbClr val="002060"/>
                </a:solidFill>
              </a:rPr>
              <a:t>外</a:t>
            </a:r>
            <a:r>
              <a:rPr kumimoji="1" lang="ja-JP" altLang="en-US" b="1" dirty="0" smtClean="0">
                <a:solidFill>
                  <a:srgbClr val="002060"/>
                </a:solidFill>
              </a:rPr>
              <a:t>液</a:t>
            </a:r>
            <a:r>
              <a:rPr kumimoji="1" lang="en-US" altLang="ja-JP" b="1" dirty="0" smtClean="0">
                <a:solidFill>
                  <a:srgbClr val="002060"/>
                </a:solidFill>
              </a:rPr>
              <a:t>〉</a:t>
            </a:r>
            <a:endParaRPr kumimoji="1" lang="ja-JP" altLang="en-US" b="1" dirty="0">
              <a:solidFill>
                <a:srgbClr val="002060"/>
              </a:solidFill>
            </a:endParaRPr>
          </a:p>
        </p:txBody>
      </p:sp>
      <p:sp>
        <p:nvSpPr>
          <p:cNvPr id="19" name="テキスト ボックス 18"/>
          <p:cNvSpPr txBox="1"/>
          <p:nvPr/>
        </p:nvSpPr>
        <p:spPr>
          <a:xfrm>
            <a:off x="4849953" y="3491716"/>
            <a:ext cx="2314335" cy="369332"/>
          </a:xfrm>
          <a:prstGeom prst="rect">
            <a:avLst/>
          </a:prstGeom>
          <a:noFill/>
        </p:spPr>
        <p:txBody>
          <a:bodyPr wrap="square" rtlCol="0">
            <a:spAutoFit/>
          </a:bodyPr>
          <a:lstStyle/>
          <a:p>
            <a:r>
              <a:rPr lang="en-US" altLang="ja-JP" b="1" u="sng" dirty="0" smtClean="0">
                <a:solidFill>
                  <a:srgbClr val="002060"/>
                </a:solidFill>
                <a:uFill>
                  <a:solidFill>
                    <a:srgbClr val="002060"/>
                  </a:solidFill>
                </a:uFill>
              </a:rPr>
              <a:t>50 </a:t>
            </a:r>
            <a:r>
              <a:rPr lang="en-US" altLang="ja-JP" b="1" u="sng" dirty="0" err="1" smtClean="0">
                <a:solidFill>
                  <a:srgbClr val="002060"/>
                </a:solidFill>
                <a:uFill>
                  <a:solidFill>
                    <a:srgbClr val="002060"/>
                  </a:solidFill>
                </a:uFill>
              </a:rPr>
              <a:t>mM</a:t>
            </a:r>
            <a:r>
              <a:rPr lang="en-US" altLang="ja-JP" b="1" u="sng" dirty="0" smtClean="0">
                <a:solidFill>
                  <a:srgbClr val="002060"/>
                </a:solidFill>
                <a:uFill>
                  <a:solidFill>
                    <a:srgbClr val="002060"/>
                  </a:solidFill>
                </a:uFill>
              </a:rPr>
              <a:t> TAPS </a:t>
            </a:r>
            <a:r>
              <a:rPr lang="en-US" altLang="ja-JP" b="1" dirty="0" smtClean="0">
                <a:solidFill>
                  <a:srgbClr val="002060"/>
                </a:solidFill>
                <a:uFill>
                  <a:solidFill>
                    <a:srgbClr val="FF0000"/>
                  </a:solidFill>
                </a:uFill>
              </a:rPr>
              <a:t>(pH 8.5)</a:t>
            </a:r>
          </a:p>
        </p:txBody>
      </p:sp>
      <p:sp>
        <p:nvSpPr>
          <p:cNvPr id="20" name="線吹き出し 2 19"/>
          <p:cNvSpPr/>
          <p:nvPr/>
        </p:nvSpPr>
        <p:spPr>
          <a:xfrm>
            <a:off x="4062078" y="2240284"/>
            <a:ext cx="2503476" cy="773222"/>
          </a:xfrm>
          <a:prstGeom prst="callout2">
            <a:avLst>
              <a:gd name="adj1" fmla="val 51600"/>
              <a:gd name="adj2" fmla="val 1306"/>
              <a:gd name="adj3" fmla="val 51600"/>
              <a:gd name="adj4" fmla="val -9057"/>
              <a:gd name="adj5" fmla="val 112500"/>
              <a:gd name="adj6" fmla="val -4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2060"/>
              </a:solidFill>
            </a:endParaRPr>
          </a:p>
        </p:txBody>
      </p:sp>
      <p:sp>
        <p:nvSpPr>
          <p:cNvPr id="21" name="線吹き出し 2 20"/>
          <p:cNvSpPr/>
          <p:nvPr/>
        </p:nvSpPr>
        <p:spPr>
          <a:xfrm>
            <a:off x="4214478" y="2396494"/>
            <a:ext cx="2503476" cy="773222"/>
          </a:xfrm>
          <a:prstGeom prst="callout2">
            <a:avLst>
              <a:gd name="adj1" fmla="val 164931"/>
              <a:gd name="adj2" fmla="val -3767"/>
              <a:gd name="adj3" fmla="val 163289"/>
              <a:gd name="adj4" fmla="val -21739"/>
              <a:gd name="adj5" fmla="val 146992"/>
              <a:gd name="adj6" fmla="val -395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2060"/>
              </a:solidFill>
            </a:endParaRPr>
          </a:p>
        </p:txBody>
      </p:sp>
      <p:sp>
        <p:nvSpPr>
          <p:cNvPr id="26" name="テキスト ボックス 25"/>
          <p:cNvSpPr txBox="1"/>
          <p:nvPr/>
        </p:nvSpPr>
        <p:spPr>
          <a:xfrm>
            <a:off x="1894056" y="5405154"/>
            <a:ext cx="5251545" cy="400110"/>
          </a:xfrm>
          <a:prstGeom prst="rect">
            <a:avLst/>
          </a:prstGeom>
          <a:noFill/>
        </p:spPr>
        <p:txBody>
          <a:bodyPr wrap="square" rtlCol="0">
            <a:spAutoFit/>
          </a:bodyPr>
          <a:lstStyle/>
          <a:p>
            <a:r>
              <a:rPr lang="ja-JP" altLang="en-US" sz="2000" b="1" dirty="0" smtClean="0">
                <a:solidFill>
                  <a:srgbClr val="002060"/>
                </a:solidFill>
              </a:rPr>
              <a:t>遠心分離によって凝集を除去し、上清を回収</a:t>
            </a:r>
            <a:endParaRPr lang="en-US" altLang="ja-JP" sz="2000" b="1" dirty="0" smtClean="0">
              <a:solidFill>
                <a:srgbClr val="002060"/>
              </a:solidFill>
            </a:endParaRPr>
          </a:p>
        </p:txBody>
      </p:sp>
      <p:sp>
        <p:nvSpPr>
          <p:cNvPr id="27" name="テキスト ボックス 26"/>
          <p:cNvSpPr txBox="1"/>
          <p:nvPr/>
        </p:nvSpPr>
        <p:spPr>
          <a:xfrm>
            <a:off x="4860032" y="764704"/>
            <a:ext cx="2669846" cy="646331"/>
          </a:xfrm>
          <a:prstGeom prst="rect">
            <a:avLst/>
          </a:prstGeom>
          <a:noFill/>
          <a:ln w="19050">
            <a:solidFill>
              <a:srgbClr val="002060"/>
            </a:solidFill>
          </a:ln>
        </p:spPr>
        <p:txBody>
          <a:bodyPr wrap="square" rtlCol="0">
            <a:spAutoFit/>
          </a:bodyPr>
          <a:lstStyle/>
          <a:p>
            <a:pPr algn="ctr"/>
            <a:r>
              <a:rPr lang="en-US" altLang="ja-JP" b="1" dirty="0" smtClean="0">
                <a:solidFill>
                  <a:srgbClr val="002060"/>
                </a:solidFill>
                <a:uFill>
                  <a:solidFill>
                    <a:srgbClr val="FF0000"/>
                  </a:solidFill>
                </a:uFill>
              </a:rPr>
              <a:t>8 M Urea</a:t>
            </a:r>
            <a:r>
              <a:rPr lang="ja-JP" altLang="en-US" b="1" dirty="0" err="1" smtClean="0">
                <a:solidFill>
                  <a:srgbClr val="002060"/>
                </a:solidFill>
                <a:uFill>
                  <a:solidFill>
                    <a:srgbClr val="FF0000"/>
                  </a:solidFill>
                </a:uFill>
              </a:rPr>
              <a:t>に溶</a:t>
            </a:r>
            <a:r>
              <a:rPr lang="ja-JP" altLang="en-US" b="1" dirty="0" smtClean="0">
                <a:solidFill>
                  <a:srgbClr val="002060"/>
                </a:solidFill>
                <a:uFill>
                  <a:solidFill>
                    <a:srgbClr val="FF0000"/>
                  </a:solidFill>
                </a:uFill>
              </a:rPr>
              <a:t>解している</a:t>
            </a:r>
            <a:r>
              <a:rPr lang="en-US" altLang="ja-JP" b="1" dirty="0" smtClean="0">
                <a:solidFill>
                  <a:srgbClr val="002060"/>
                </a:solidFill>
                <a:uFill>
                  <a:solidFill>
                    <a:srgbClr val="FF0000"/>
                  </a:solidFill>
                </a:uFill>
              </a:rPr>
              <a:t>VHH or VHH-PM</a:t>
            </a:r>
          </a:p>
        </p:txBody>
      </p:sp>
      <p:sp>
        <p:nvSpPr>
          <p:cNvPr id="28" name="下矢印 27"/>
          <p:cNvSpPr/>
          <p:nvPr/>
        </p:nvSpPr>
        <p:spPr>
          <a:xfrm>
            <a:off x="6084168" y="1556856"/>
            <a:ext cx="144016" cy="5760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29" name="テキスト ボックス 28"/>
          <p:cNvSpPr txBox="1"/>
          <p:nvPr/>
        </p:nvSpPr>
        <p:spPr>
          <a:xfrm>
            <a:off x="5463392" y="1656096"/>
            <a:ext cx="720080" cy="369332"/>
          </a:xfrm>
          <a:prstGeom prst="rect">
            <a:avLst/>
          </a:prstGeom>
          <a:noFill/>
        </p:spPr>
        <p:txBody>
          <a:bodyPr wrap="square" rtlCol="0">
            <a:spAutoFit/>
          </a:bodyPr>
          <a:lstStyle/>
          <a:p>
            <a:r>
              <a:rPr lang="ja-JP" altLang="en-US" b="1" dirty="0" smtClean="0">
                <a:solidFill>
                  <a:srgbClr val="00B050"/>
                </a:solidFill>
                <a:uFill>
                  <a:solidFill>
                    <a:srgbClr val="FF0000"/>
                  </a:solidFill>
                </a:uFill>
              </a:rPr>
              <a:t>希釈</a:t>
            </a:r>
            <a:endParaRPr lang="en-US" altLang="ja-JP" b="1" dirty="0" smtClean="0">
              <a:solidFill>
                <a:srgbClr val="00B050"/>
              </a:solidFill>
              <a:uFill>
                <a:solidFill>
                  <a:srgbClr val="FF0000"/>
                </a:solidFill>
              </a:uFill>
            </a:endParaRPr>
          </a:p>
        </p:txBody>
      </p:sp>
      <p:sp>
        <p:nvSpPr>
          <p:cNvPr id="30" name="テキスト ボックス 29"/>
          <p:cNvSpPr txBox="1"/>
          <p:nvPr/>
        </p:nvSpPr>
        <p:spPr>
          <a:xfrm>
            <a:off x="6222634" y="1472877"/>
            <a:ext cx="1085670" cy="646331"/>
          </a:xfrm>
          <a:prstGeom prst="rect">
            <a:avLst/>
          </a:prstGeom>
          <a:noFill/>
        </p:spPr>
        <p:txBody>
          <a:bodyPr wrap="square" rtlCol="0">
            <a:spAutoFit/>
          </a:bodyPr>
          <a:lstStyle/>
          <a:p>
            <a:r>
              <a:rPr lang="en-US" altLang="ja-JP" b="1" dirty="0" smtClean="0">
                <a:solidFill>
                  <a:srgbClr val="002060"/>
                </a:solidFill>
                <a:uFill>
                  <a:solidFill>
                    <a:srgbClr val="FF0000"/>
                  </a:solidFill>
                </a:uFill>
              </a:rPr>
              <a:t>Water</a:t>
            </a:r>
          </a:p>
          <a:p>
            <a:r>
              <a:rPr lang="en-US" altLang="ja-JP" b="1" dirty="0" smtClean="0">
                <a:solidFill>
                  <a:srgbClr val="002060"/>
                </a:solidFill>
                <a:uFill>
                  <a:solidFill>
                    <a:srgbClr val="FF0000"/>
                  </a:solidFill>
                </a:uFill>
              </a:rPr>
              <a:t>1 M TAPS </a:t>
            </a:r>
          </a:p>
        </p:txBody>
      </p:sp>
      <p:sp>
        <p:nvSpPr>
          <p:cNvPr id="31" name="下矢印 30"/>
          <p:cNvSpPr/>
          <p:nvPr/>
        </p:nvSpPr>
        <p:spPr>
          <a:xfrm>
            <a:off x="4283968" y="3933056"/>
            <a:ext cx="144016" cy="5760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32" name="テキスト ボックス 31"/>
          <p:cNvSpPr txBox="1"/>
          <p:nvPr/>
        </p:nvSpPr>
        <p:spPr>
          <a:xfrm>
            <a:off x="3663192" y="4036716"/>
            <a:ext cx="720080" cy="369332"/>
          </a:xfrm>
          <a:prstGeom prst="rect">
            <a:avLst/>
          </a:prstGeom>
          <a:noFill/>
        </p:spPr>
        <p:txBody>
          <a:bodyPr wrap="square" rtlCol="0">
            <a:spAutoFit/>
          </a:bodyPr>
          <a:lstStyle/>
          <a:p>
            <a:r>
              <a:rPr lang="ja-JP" altLang="en-US" b="1" dirty="0" smtClean="0">
                <a:solidFill>
                  <a:srgbClr val="00B050"/>
                </a:solidFill>
                <a:uFill>
                  <a:solidFill>
                    <a:srgbClr val="FF0000"/>
                  </a:solidFill>
                </a:uFill>
              </a:rPr>
              <a:t>透析</a:t>
            </a:r>
            <a:endParaRPr lang="en-US" altLang="ja-JP" b="1" dirty="0" smtClean="0">
              <a:solidFill>
                <a:srgbClr val="00B050"/>
              </a:solidFill>
              <a:uFill>
                <a:solidFill>
                  <a:srgbClr val="FF0000"/>
                </a:solidFill>
              </a:uFill>
            </a:endParaRPr>
          </a:p>
        </p:txBody>
      </p:sp>
      <p:sp>
        <p:nvSpPr>
          <p:cNvPr id="33" name="テキスト ボックス 32"/>
          <p:cNvSpPr txBox="1"/>
          <p:nvPr/>
        </p:nvSpPr>
        <p:spPr>
          <a:xfrm>
            <a:off x="4369624" y="4026836"/>
            <a:ext cx="1368152" cy="369332"/>
          </a:xfrm>
          <a:prstGeom prst="rect">
            <a:avLst/>
          </a:prstGeom>
          <a:noFill/>
        </p:spPr>
        <p:txBody>
          <a:bodyPr wrap="square" rtlCol="0">
            <a:spAutoFit/>
          </a:bodyPr>
          <a:lstStyle/>
          <a:p>
            <a:r>
              <a:rPr lang="ja-JP" altLang="en-US" b="1" dirty="0" smtClean="0">
                <a:solidFill>
                  <a:srgbClr val="002060"/>
                </a:solidFill>
                <a:uFill>
                  <a:solidFill>
                    <a:srgbClr val="FF0000"/>
                  </a:solidFill>
                </a:uFill>
              </a:rPr>
              <a:t>尿素を除去</a:t>
            </a:r>
            <a:endParaRPr lang="en-US" altLang="ja-JP" b="1" dirty="0" smtClean="0">
              <a:solidFill>
                <a:srgbClr val="002060"/>
              </a:solidFill>
              <a:uFill>
                <a:solidFill>
                  <a:srgbClr val="FF0000"/>
                </a:solidFill>
              </a:uFill>
            </a:endParaRPr>
          </a:p>
        </p:txBody>
      </p:sp>
      <p:sp>
        <p:nvSpPr>
          <p:cNvPr id="35" name="テキスト ボックス 34"/>
          <p:cNvSpPr txBox="1"/>
          <p:nvPr/>
        </p:nvSpPr>
        <p:spPr>
          <a:xfrm>
            <a:off x="3015120" y="4622072"/>
            <a:ext cx="2669846" cy="646331"/>
          </a:xfrm>
          <a:prstGeom prst="rect">
            <a:avLst/>
          </a:prstGeom>
          <a:noFill/>
          <a:ln>
            <a:solidFill>
              <a:srgbClr val="002060"/>
            </a:solidFill>
          </a:ln>
        </p:spPr>
        <p:txBody>
          <a:bodyPr wrap="square" rtlCol="0">
            <a:spAutoFit/>
          </a:bodyPr>
          <a:lstStyle/>
          <a:p>
            <a:r>
              <a:rPr lang="en-US" altLang="ja-JP" b="1" dirty="0" smtClean="0">
                <a:solidFill>
                  <a:srgbClr val="002060"/>
                </a:solidFill>
                <a:uFill>
                  <a:solidFill>
                    <a:srgbClr val="FF0000"/>
                  </a:solidFill>
                </a:uFill>
              </a:rPr>
              <a:t>50 </a:t>
            </a:r>
            <a:r>
              <a:rPr lang="en-US" altLang="ja-JP" b="1" dirty="0" err="1" smtClean="0">
                <a:solidFill>
                  <a:srgbClr val="002060"/>
                </a:solidFill>
                <a:uFill>
                  <a:solidFill>
                    <a:srgbClr val="FF0000"/>
                  </a:solidFill>
                </a:uFill>
              </a:rPr>
              <a:t>mM</a:t>
            </a:r>
            <a:r>
              <a:rPr lang="en-US" altLang="ja-JP" b="1" dirty="0" smtClean="0">
                <a:solidFill>
                  <a:srgbClr val="002060"/>
                </a:solidFill>
                <a:uFill>
                  <a:solidFill>
                    <a:srgbClr val="FF0000"/>
                  </a:solidFill>
                </a:uFill>
              </a:rPr>
              <a:t> TAPS </a:t>
            </a:r>
          </a:p>
          <a:p>
            <a:r>
              <a:rPr lang="en-US" altLang="ja-JP" b="1" dirty="0" smtClean="0">
                <a:solidFill>
                  <a:srgbClr val="002060"/>
                </a:solidFill>
                <a:uFill>
                  <a:solidFill>
                    <a:srgbClr val="FF0000"/>
                  </a:solidFill>
                </a:uFill>
              </a:rPr>
              <a:t>1 mg/ml VHH or VHH-PM</a:t>
            </a:r>
          </a:p>
        </p:txBody>
      </p:sp>
      <p:grpSp>
        <p:nvGrpSpPr>
          <p:cNvPr id="42" name="グループ化 41"/>
          <p:cNvGrpSpPr/>
          <p:nvPr/>
        </p:nvGrpSpPr>
        <p:grpSpPr>
          <a:xfrm>
            <a:off x="7561535" y="2492896"/>
            <a:ext cx="538857" cy="346693"/>
            <a:chOff x="243569" y="2099624"/>
            <a:chExt cx="538857" cy="346693"/>
          </a:xfrm>
        </p:grpSpPr>
        <p:cxnSp>
          <p:nvCxnSpPr>
            <p:cNvPr id="43" name="直線コネクタ 42"/>
            <p:cNvCxnSpPr/>
            <p:nvPr/>
          </p:nvCxnSpPr>
          <p:spPr>
            <a:xfrm>
              <a:off x="438292" y="2276872"/>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フリーフォーム 43"/>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フリーフォーム 44"/>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6" name="テキスト ボックス 45"/>
            <p:cNvSpPr txBox="1"/>
            <p:nvPr/>
          </p:nvSpPr>
          <p:spPr>
            <a:xfrm>
              <a:off x="452091" y="213285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47" name="テキスト ボックス 46"/>
            <p:cNvSpPr txBox="1"/>
            <p:nvPr/>
          </p:nvSpPr>
          <p:spPr>
            <a:xfrm>
              <a:off x="243569" y="210855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sp>
        <p:nvSpPr>
          <p:cNvPr id="48" name="円/楕円 47"/>
          <p:cNvSpPr>
            <a:spLocks noChangeAspect="1"/>
          </p:cNvSpPr>
          <p:nvPr/>
        </p:nvSpPr>
        <p:spPr>
          <a:xfrm flipH="1">
            <a:off x="5863224" y="4624646"/>
            <a:ext cx="180000" cy="479947"/>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9" name="フリーフォーム 48"/>
          <p:cNvSpPr/>
          <p:nvPr/>
        </p:nvSpPr>
        <p:spPr>
          <a:xfrm rot="404076" flipH="1">
            <a:off x="5907278" y="5110428"/>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508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27652" name="Picture 4"/>
          <p:cNvPicPr>
            <a:picLocks noChangeAspect="1" noChangeArrowheads="1"/>
          </p:cNvPicPr>
          <p:nvPr/>
        </p:nvPicPr>
        <p:blipFill>
          <a:blip r:embed="rId2" cstate="print"/>
          <a:srcRect/>
          <a:stretch>
            <a:fillRect/>
          </a:stretch>
        </p:blipFill>
        <p:spPr bwMode="auto">
          <a:xfrm>
            <a:off x="395536" y="5733256"/>
            <a:ext cx="8352928" cy="10594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VHH</a:t>
            </a:r>
            <a:r>
              <a:rPr kumimoji="1" lang="ja-JP" altLang="en-US" sz="2600" b="1" dirty="0" smtClean="0">
                <a:solidFill>
                  <a:schemeClr val="bg1"/>
                </a:solidFill>
              </a:rPr>
              <a:t>および</a:t>
            </a:r>
            <a:r>
              <a:rPr kumimoji="1" lang="en-US" altLang="ja-JP" sz="2600" b="1" dirty="0" smtClean="0">
                <a:solidFill>
                  <a:schemeClr val="bg1"/>
                </a:solidFill>
              </a:rPr>
              <a:t>VHH-PM</a:t>
            </a:r>
            <a:r>
              <a:rPr kumimoji="1" lang="ja-JP" altLang="en-US" sz="2600" b="1" dirty="0" smtClean="0">
                <a:solidFill>
                  <a:schemeClr val="bg1"/>
                </a:solidFill>
              </a:rPr>
              <a:t>の回収率の比較</a:t>
            </a:r>
            <a:endParaRPr kumimoji="1" lang="ja-JP" altLang="en-US" sz="2600" b="1" dirty="0">
              <a:solidFill>
                <a:schemeClr val="bg1"/>
              </a:solidFill>
            </a:endParaRPr>
          </a:p>
        </p:txBody>
      </p:sp>
      <p:sp>
        <p:nvSpPr>
          <p:cNvPr id="5" name="テキスト ボックス 4"/>
          <p:cNvSpPr txBox="1"/>
          <p:nvPr/>
        </p:nvSpPr>
        <p:spPr>
          <a:xfrm>
            <a:off x="2195736" y="5251847"/>
            <a:ext cx="5328592" cy="769441"/>
          </a:xfrm>
          <a:prstGeom prst="rect">
            <a:avLst/>
          </a:prstGeom>
          <a:noFill/>
        </p:spPr>
        <p:txBody>
          <a:bodyPr wrap="square" rtlCol="0">
            <a:spAutoFit/>
          </a:bodyPr>
          <a:lstStyle/>
          <a:p>
            <a:pPr algn="ctr"/>
            <a:r>
              <a:rPr lang="en-US" altLang="ja-JP" sz="2200" b="1" dirty="0" smtClean="0">
                <a:solidFill>
                  <a:srgbClr val="FF0000"/>
                </a:solidFill>
              </a:rPr>
              <a:t>VHH</a:t>
            </a:r>
            <a:r>
              <a:rPr lang="ja-JP" altLang="en-US" sz="2200" b="1" dirty="0" smtClean="0">
                <a:solidFill>
                  <a:srgbClr val="FF0000"/>
                </a:solidFill>
              </a:rPr>
              <a:t>の回収率を</a:t>
            </a:r>
            <a:r>
              <a:rPr lang="ja-JP" altLang="en-US" sz="2200" b="1" u="sng" dirty="0" smtClean="0">
                <a:solidFill>
                  <a:srgbClr val="FF0000"/>
                </a:solidFill>
              </a:rPr>
              <a:t>約</a:t>
            </a:r>
            <a:r>
              <a:rPr lang="en-US" altLang="ja-JP" sz="2200" b="1" u="sng" dirty="0" smtClean="0">
                <a:solidFill>
                  <a:srgbClr val="FF0000"/>
                </a:solidFill>
              </a:rPr>
              <a:t>4.5</a:t>
            </a:r>
            <a:r>
              <a:rPr lang="ja-JP" altLang="en-US" sz="2200" b="1" u="sng" dirty="0" smtClean="0">
                <a:solidFill>
                  <a:srgbClr val="FF0000"/>
                </a:solidFill>
              </a:rPr>
              <a:t>倍向上</a:t>
            </a:r>
            <a:r>
              <a:rPr lang="ja-JP" altLang="en-US" sz="2200" b="1" dirty="0" smtClean="0">
                <a:solidFill>
                  <a:srgbClr val="FF0000"/>
                </a:solidFill>
              </a:rPr>
              <a:t>させ、効率良くリフォールディングが可能</a:t>
            </a:r>
            <a:endParaRPr lang="en-US" altLang="ja-JP" sz="2200" b="1" dirty="0" smtClean="0">
              <a:solidFill>
                <a:srgbClr val="FF0000"/>
              </a:solidFill>
            </a:endParaRPr>
          </a:p>
        </p:txBody>
      </p:sp>
      <p:grpSp>
        <p:nvGrpSpPr>
          <p:cNvPr id="13" name="グループ化 12"/>
          <p:cNvGrpSpPr/>
          <p:nvPr/>
        </p:nvGrpSpPr>
        <p:grpSpPr>
          <a:xfrm>
            <a:off x="1979712" y="836712"/>
            <a:ext cx="5307955" cy="2832535"/>
            <a:chOff x="2051720" y="1124744"/>
            <a:chExt cx="5307955" cy="2832535"/>
          </a:xfrm>
        </p:grpSpPr>
        <p:pic>
          <p:nvPicPr>
            <p:cNvPr id="4" name="Picture 2"/>
            <p:cNvPicPr>
              <a:picLocks noChangeAspect="1" noChangeArrowheads="1"/>
            </p:cNvPicPr>
            <p:nvPr/>
          </p:nvPicPr>
          <p:blipFill>
            <a:blip r:embed="rId2" cstate="print"/>
            <a:srcRect/>
            <a:stretch>
              <a:fillRect/>
            </a:stretch>
          </p:blipFill>
          <p:spPr bwMode="auto">
            <a:xfrm>
              <a:off x="2051720" y="1124744"/>
              <a:ext cx="5307955" cy="2832535"/>
            </a:xfrm>
            <a:prstGeom prst="rect">
              <a:avLst/>
            </a:prstGeom>
            <a:noFill/>
            <a:ln w="9525">
              <a:noFill/>
              <a:miter lim="800000"/>
              <a:headEnd/>
              <a:tailEnd/>
            </a:ln>
            <a:effectLst/>
          </p:spPr>
        </p:pic>
        <p:cxnSp>
          <p:nvCxnSpPr>
            <p:cNvPr id="6" name="直線矢印コネクタ 5"/>
            <p:cNvCxnSpPr/>
            <p:nvPr/>
          </p:nvCxnSpPr>
          <p:spPr>
            <a:xfrm>
              <a:off x="3764146" y="1829059"/>
              <a:ext cx="3060000" cy="11678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82399" y="3323599"/>
            <a:ext cx="576064" cy="307777"/>
          </a:xfrm>
          <a:prstGeom prst="rect">
            <a:avLst/>
          </a:prstGeom>
          <a:noFill/>
        </p:spPr>
        <p:txBody>
          <a:bodyPr wrap="square" rtlCol="0">
            <a:spAutoFit/>
          </a:bodyPr>
          <a:lstStyle/>
          <a:p>
            <a:r>
              <a:rPr lang="ja-JP" altLang="en-US" sz="1400" b="1" dirty="0" smtClean="0">
                <a:solidFill>
                  <a:srgbClr val="002060"/>
                </a:solidFill>
                <a:uFill>
                  <a:solidFill>
                    <a:srgbClr val="FF0000"/>
                  </a:solidFill>
                </a:uFill>
              </a:rPr>
              <a:t>（</a:t>
            </a:r>
            <a:r>
              <a:rPr lang="en-US" altLang="ja-JP" sz="1400" b="1" dirty="0" smtClean="0">
                <a:solidFill>
                  <a:srgbClr val="002060"/>
                </a:solidFill>
                <a:uFill>
                  <a:solidFill>
                    <a:srgbClr val="FF0000"/>
                  </a:solidFill>
                </a:uFill>
              </a:rPr>
              <a:t>%</a:t>
            </a:r>
            <a:r>
              <a:rPr lang="ja-JP" altLang="en-US" sz="1400" b="1" dirty="0" smtClean="0">
                <a:solidFill>
                  <a:srgbClr val="002060"/>
                </a:solidFill>
                <a:uFill>
                  <a:solidFill>
                    <a:srgbClr val="FF0000"/>
                  </a:solidFill>
                </a:uFill>
              </a:rPr>
              <a:t>）</a:t>
            </a:r>
            <a:endParaRPr lang="en-US" altLang="ja-JP" sz="1400" b="1" dirty="0" smtClean="0">
              <a:solidFill>
                <a:srgbClr val="002060"/>
              </a:solidFill>
              <a:uFill>
                <a:solidFill>
                  <a:srgbClr val="FF0000"/>
                </a:solidFill>
              </a:uFill>
            </a:endParaRPr>
          </a:p>
        </p:txBody>
      </p:sp>
      <p:sp>
        <p:nvSpPr>
          <p:cNvPr id="9" name="テキスト ボックス 8"/>
          <p:cNvSpPr txBox="1"/>
          <p:nvPr/>
        </p:nvSpPr>
        <p:spPr>
          <a:xfrm>
            <a:off x="1619672" y="3789040"/>
            <a:ext cx="6408711" cy="769441"/>
          </a:xfrm>
          <a:prstGeom prst="rect">
            <a:avLst/>
          </a:prstGeom>
          <a:noFill/>
        </p:spPr>
        <p:txBody>
          <a:bodyPr wrap="square" rtlCol="0">
            <a:spAutoFit/>
          </a:bodyPr>
          <a:lstStyle/>
          <a:p>
            <a:pPr algn="ctr"/>
            <a:r>
              <a:rPr lang="en-US" altLang="ja-JP" sz="2200" b="1" dirty="0" smtClean="0">
                <a:solidFill>
                  <a:srgbClr val="002060"/>
                </a:solidFill>
              </a:rPr>
              <a:t>PMMA-tag</a:t>
            </a:r>
            <a:r>
              <a:rPr lang="ja-JP" altLang="en-US" sz="2200" b="1" dirty="0" smtClean="0">
                <a:solidFill>
                  <a:srgbClr val="002060"/>
                </a:solidFill>
              </a:rPr>
              <a:t>を導入することで、</a:t>
            </a:r>
            <a:r>
              <a:rPr lang="en-US" altLang="ja-JP" sz="2200" b="1" dirty="0" smtClean="0">
                <a:solidFill>
                  <a:srgbClr val="002060"/>
                </a:solidFill>
              </a:rPr>
              <a:t>VHH</a:t>
            </a:r>
            <a:r>
              <a:rPr lang="ja-JP" altLang="en-US" sz="2200" b="1" dirty="0" smtClean="0">
                <a:solidFill>
                  <a:srgbClr val="002060"/>
                </a:solidFill>
              </a:rPr>
              <a:t>のみかけの等電点が低下し、</a:t>
            </a:r>
            <a:r>
              <a:rPr lang="en-US" altLang="ja-JP" sz="2200" b="1" dirty="0" smtClean="0">
                <a:solidFill>
                  <a:srgbClr val="002060"/>
                </a:solidFill>
              </a:rPr>
              <a:t>pH 8.5</a:t>
            </a:r>
            <a:r>
              <a:rPr lang="ja-JP" altLang="en-US" sz="2200" b="1" dirty="0" smtClean="0">
                <a:solidFill>
                  <a:srgbClr val="002060"/>
                </a:solidFill>
              </a:rPr>
              <a:t>における溶解度が増加</a:t>
            </a:r>
            <a:endParaRPr lang="en-US" altLang="ja-JP" sz="2200" b="1" dirty="0" smtClean="0">
              <a:solidFill>
                <a:srgbClr val="002060"/>
              </a:solidFill>
            </a:endParaRPr>
          </a:p>
        </p:txBody>
      </p:sp>
      <p:sp>
        <p:nvSpPr>
          <p:cNvPr id="10" name="下矢印 9"/>
          <p:cNvSpPr/>
          <p:nvPr/>
        </p:nvSpPr>
        <p:spPr>
          <a:xfrm>
            <a:off x="4716016" y="4581192"/>
            <a:ext cx="144016" cy="5760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1" name="テキスト ボックス 10"/>
          <p:cNvSpPr txBox="1"/>
          <p:nvPr/>
        </p:nvSpPr>
        <p:spPr>
          <a:xfrm>
            <a:off x="2195736" y="6021288"/>
            <a:ext cx="5400599" cy="369332"/>
          </a:xfrm>
          <a:prstGeom prst="rect">
            <a:avLst/>
          </a:prstGeom>
          <a:noFill/>
        </p:spPr>
        <p:txBody>
          <a:bodyPr wrap="square" rtlCol="0">
            <a:spAutoFit/>
          </a:bodyPr>
          <a:lstStyle/>
          <a:p>
            <a:pPr algn="ctr"/>
            <a:r>
              <a:rPr lang="ja-JP" altLang="en-US" b="1" dirty="0" smtClean="0">
                <a:solidFill>
                  <a:srgbClr val="002060"/>
                </a:solidFill>
              </a:rPr>
              <a:t>他の</a:t>
            </a:r>
            <a:r>
              <a:rPr lang="en-US" altLang="ja-JP" b="1" dirty="0" smtClean="0">
                <a:solidFill>
                  <a:srgbClr val="002060"/>
                </a:solidFill>
              </a:rPr>
              <a:t>VHH-PM</a:t>
            </a:r>
            <a:r>
              <a:rPr lang="ja-JP" altLang="en-US" b="1" dirty="0" smtClean="0">
                <a:solidFill>
                  <a:srgbClr val="002060"/>
                </a:solidFill>
              </a:rPr>
              <a:t>についても同様の回収率を示した</a:t>
            </a:r>
            <a:endParaRPr lang="en-US" altLang="ja-JP" b="1" dirty="0"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間接</a:t>
            </a:r>
            <a:r>
              <a:rPr kumimoji="1" lang="en-US" altLang="ja-JP" sz="2600" b="1" dirty="0" smtClean="0">
                <a:solidFill>
                  <a:schemeClr val="bg1"/>
                </a:solidFill>
              </a:rPr>
              <a:t>ELISA</a:t>
            </a:r>
            <a:r>
              <a:rPr kumimoji="1" lang="ja-JP" altLang="en-US" sz="2600" b="1" dirty="0" smtClean="0">
                <a:solidFill>
                  <a:schemeClr val="bg1"/>
                </a:solidFill>
              </a:rPr>
              <a:t>による</a:t>
            </a:r>
            <a:r>
              <a:rPr lang="ja-JP" altLang="en-US" sz="2600" b="1" dirty="0" smtClean="0">
                <a:solidFill>
                  <a:schemeClr val="bg1"/>
                </a:solidFill>
              </a:rPr>
              <a:t>リフォールディング後の活性</a:t>
            </a:r>
            <a:r>
              <a:rPr kumimoji="1" lang="ja-JP" altLang="en-US" sz="2600" b="1" dirty="0" smtClean="0">
                <a:solidFill>
                  <a:schemeClr val="bg1"/>
                </a:solidFill>
              </a:rPr>
              <a:t>評価</a:t>
            </a:r>
            <a:endParaRPr kumimoji="1" lang="ja-JP" altLang="en-US" sz="2600" b="1" dirty="0">
              <a:solidFill>
                <a:schemeClr val="bg1"/>
              </a:solidFill>
            </a:endParaRPr>
          </a:p>
        </p:txBody>
      </p:sp>
      <p:grpSp>
        <p:nvGrpSpPr>
          <p:cNvPr id="4" name="グループ化 3"/>
          <p:cNvGrpSpPr/>
          <p:nvPr/>
        </p:nvGrpSpPr>
        <p:grpSpPr>
          <a:xfrm>
            <a:off x="481192" y="1988840"/>
            <a:ext cx="1994965" cy="266173"/>
            <a:chOff x="827584" y="2204864"/>
            <a:chExt cx="1994965" cy="266173"/>
          </a:xfrm>
        </p:grpSpPr>
        <p:grpSp>
          <p:nvGrpSpPr>
            <p:cNvPr id="5" name="グループ化 40"/>
            <p:cNvGrpSpPr/>
            <p:nvPr/>
          </p:nvGrpSpPr>
          <p:grpSpPr>
            <a:xfrm>
              <a:off x="827584" y="2393597"/>
              <a:ext cx="1994965" cy="77440"/>
              <a:chOff x="3389940" y="1662475"/>
              <a:chExt cx="1994965" cy="77440"/>
            </a:xfrm>
          </p:grpSpPr>
          <p:sp>
            <p:nvSpPr>
              <p:cNvPr id="11" name="正方形/長方形 10"/>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円/楕円 5"/>
            <p:cNvSpPr/>
            <p:nvPr/>
          </p:nvSpPr>
          <p:spPr>
            <a:xfrm>
              <a:off x="97160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3164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69168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123728"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555776"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79512" y="2294288"/>
            <a:ext cx="2232248" cy="338554"/>
          </a:xfrm>
          <a:prstGeom prst="rect">
            <a:avLst/>
          </a:prstGeom>
          <a:noFill/>
        </p:spPr>
        <p:txBody>
          <a:bodyPr wrap="square" rtlCol="0">
            <a:spAutoFit/>
          </a:bodyPr>
          <a:lstStyle/>
          <a:p>
            <a:pPr algn="ctr"/>
            <a:r>
              <a:rPr lang="ja-JP" altLang="en-US" sz="1600" b="1" dirty="0" smtClean="0">
                <a:solidFill>
                  <a:srgbClr val="002060"/>
                </a:solidFill>
              </a:rPr>
              <a:t>固定化（</a:t>
            </a:r>
            <a:r>
              <a:rPr lang="en-US" altLang="ja-JP" sz="1600" b="1" dirty="0" err="1" smtClean="0">
                <a:solidFill>
                  <a:srgbClr val="002060"/>
                </a:solidFill>
              </a:rPr>
              <a:t>Maxisorp</a:t>
            </a:r>
            <a:r>
              <a:rPr lang="ja-JP" altLang="en-US" sz="1600" b="1" dirty="0" smtClean="0">
                <a:solidFill>
                  <a:srgbClr val="002060"/>
                </a:solidFill>
              </a:rPr>
              <a:t>）</a:t>
            </a:r>
            <a:endParaRPr kumimoji="1" lang="ja-JP" altLang="en-US" sz="1600" b="1" dirty="0">
              <a:solidFill>
                <a:srgbClr val="002060"/>
              </a:solidFill>
            </a:endParaRPr>
          </a:p>
        </p:txBody>
      </p:sp>
      <p:sp>
        <p:nvSpPr>
          <p:cNvPr id="15" name="下矢印 14"/>
          <p:cNvSpPr/>
          <p:nvPr/>
        </p:nvSpPr>
        <p:spPr>
          <a:xfrm rot="16200000">
            <a:off x="2887577" y="1742697"/>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grpSp>
        <p:nvGrpSpPr>
          <p:cNvPr id="16" name="グループ化 15"/>
          <p:cNvGrpSpPr/>
          <p:nvPr/>
        </p:nvGrpSpPr>
        <p:grpSpPr>
          <a:xfrm>
            <a:off x="3526787" y="1988840"/>
            <a:ext cx="2010491" cy="266173"/>
            <a:chOff x="3585147" y="1988840"/>
            <a:chExt cx="2010491" cy="266173"/>
          </a:xfrm>
        </p:grpSpPr>
        <p:grpSp>
          <p:nvGrpSpPr>
            <p:cNvPr id="17" name="グループ化 261"/>
            <p:cNvGrpSpPr/>
            <p:nvPr/>
          </p:nvGrpSpPr>
          <p:grpSpPr>
            <a:xfrm>
              <a:off x="3585147" y="1988840"/>
              <a:ext cx="1994965" cy="266173"/>
              <a:chOff x="827584" y="2204864"/>
              <a:chExt cx="1994965" cy="266173"/>
            </a:xfrm>
          </p:grpSpPr>
          <p:grpSp>
            <p:nvGrpSpPr>
              <p:cNvPr id="24" name="グループ化 40"/>
              <p:cNvGrpSpPr/>
              <p:nvPr/>
            </p:nvGrpSpPr>
            <p:grpSpPr>
              <a:xfrm>
                <a:off x="827584" y="2393597"/>
                <a:ext cx="1994965" cy="77440"/>
                <a:chOff x="3389940" y="1662475"/>
                <a:chExt cx="1994965" cy="77440"/>
              </a:xfrm>
            </p:grpSpPr>
            <p:sp>
              <p:nvSpPr>
                <p:cNvPr id="30" name="正方形/長方形 29"/>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grpSp>
          <p:sp>
            <p:nvSpPr>
              <p:cNvPr id="25" name="円/楕円 24"/>
              <p:cNvSpPr/>
              <p:nvPr/>
            </p:nvSpPr>
            <p:spPr>
              <a:xfrm>
                <a:off x="97160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33164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69168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2123728"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519201"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AutoShape 32"/>
            <p:cNvSpPr>
              <a:spLocks noChangeArrowheads="1"/>
            </p:cNvSpPr>
            <p:nvPr/>
          </p:nvSpPr>
          <p:spPr bwMode="auto">
            <a:xfrm>
              <a:off x="3938558"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9" name="AutoShape 33"/>
            <p:cNvSpPr>
              <a:spLocks noChangeArrowheads="1"/>
            </p:cNvSpPr>
            <p:nvPr/>
          </p:nvSpPr>
          <p:spPr bwMode="auto">
            <a:xfrm>
              <a:off x="4693175"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a:p>
          </p:txBody>
        </p:sp>
        <p:sp>
          <p:nvSpPr>
            <p:cNvPr id="20" name="AutoShape 32"/>
            <p:cNvSpPr>
              <a:spLocks noChangeArrowheads="1"/>
            </p:cNvSpPr>
            <p:nvPr/>
          </p:nvSpPr>
          <p:spPr bwMode="auto">
            <a:xfrm>
              <a:off x="5493474"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21" name="AutoShape 34"/>
            <p:cNvSpPr>
              <a:spLocks noChangeArrowheads="1"/>
            </p:cNvSpPr>
            <p:nvPr/>
          </p:nvSpPr>
          <p:spPr bwMode="auto">
            <a:xfrm>
              <a:off x="3593148" y="2119368"/>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22" name="AutoShape 32"/>
            <p:cNvSpPr>
              <a:spLocks noChangeArrowheads="1"/>
            </p:cNvSpPr>
            <p:nvPr/>
          </p:nvSpPr>
          <p:spPr bwMode="auto">
            <a:xfrm>
              <a:off x="5117908"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23" name="AutoShape 32"/>
            <p:cNvSpPr>
              <a:spLocks noChangeArrowheads="1"/>
            </p:cNvSpPr>
            <p:nvPr/>
          </p:nvSpPr>
          <p:spPr bwMode="auto">
            <a:xfrm>
              <a:off x="4320543"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grpSp>
      <p:sp>
        <p:nvSpPr>
          <p:cNvPr id="33" name="下矢印 32"/>
          <p:cNvSpPr/>
          <p:nvPr/>
        </p:nvSpPr>
        <p:spPr>
          <a:xfrm rot="16200000">
            <a:off x="5923680" y="1742697"/>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34" name="テキスト ボックス 33"/>
          <p:cNvSpPr txBox="1"/>
          <p:nvPr/>
        </p:nvSpPr>
        <p:spPr>
          <a:xfrm>
            <a:off x="3313887" y="2290520"/>
            <a:ext cx="1512168" cy="338554"/>
          </a:xfrm>
          <a:prstGeom prst="rect">
            <a:avLst/>
          </a:prstGeom>
          <a:noFill/>
        </p:spPr>
        <p:txBody>
          <a:bodyPr wrap="square" rtlCol="0">
            <a:spAutoFit/>
          </a:bodyPr>
          <a:lstStyle/>
          <a:p>
            <a:pPr algn="ctr"/>
            <a:r>
              <a:rPr lang="ja-JP" altLang="en-US" sz="1600" b="1" dirty="0" smtClean="0">
                <a:solidFill>
                  <a:srgbClr val="002060"/>
                </a:solidFill>
              </a:rPr>
              <a:t>ブロッキング</a:t>
            </a:r>
            <a:endParaRPr kumimoji="1" lang="ja-JP" altLang="en-US" sz="1600" b="1" dirty="0">
              <a:solidFill>
                <a:srgbClr val="002060"/>
              </a:solidFill>
            </a:endParaRPr>
          </a:p>
        </p:txBody>
      </p:sp>
      <p:grpSp>
        <p:nvGrpSpPr>
          <p:cNvPr id="35" name="グループ化 34"/>
          <p:cNvGrpSpPr>
            <a:grpSpLocks noChangeAspect="1"/>
          </p:cNvGrpSpPr>
          <p:nvPr/>
        </p:nvGrpSpPr>
        <p:grpSpPr>
          <a:xfrm>
            <a:off x="6908954" y="1638325"/>
            <a:ext cx="75390" cy="360000"/>
            <a:chOff x="5919306" y="2983935"/>
            <a:chExt cx="56768" cy="271076"/>
          </a:xfrm>
          <a:scene3d>
            <a:camera prst="orthographicFront">
              <a:rot lat="0" lon="0" rev="9600000"/>
            </a:camera>
            <a:lightRig rig="threePt" dir="t"/>
          </a:scene3d>
        </p:grpSpPr>
        <p:sp>
          <p:nvSpPr>
            <p:cNvPr id="36" name="円/楕円 35"/>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7" name="フリーフォーム 36"/>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38" name="グループ化 37"/>
          <p:cNvGrpSpPr/>
          <p:nvPr/>
        </p:nvGrpSpPr>
        <p:grpSpPr>
          <a:xfrm>
            <a:off x="6601872" y="1987698"/>
            <a:ext cx="2010491" cy="266173"/>
            <a:chOff x="3585147" y="1988840"/>
            <a:chExt cx="2010491" cy="266173"/>
          </a:xfrm>
        </p:grpSpPr>
        <p:grpSp>
          <p:nvGrpSpPr>
            <p:cNvPr id="39" name="グループ化 261"/>
            <p:cNvGrpSpPr/>
            <p:nvPr/>
          </p:nvGrpSpPr>
          <p:grpSpPr>
            <a:xfrm>
              <a:off x="3585147" y="1988840"/>
              <a:ext cx="1994965" cy="266173"/>
              <a:chOff x="827584" y="2204864"/>
              <a:chExt cx="1994965" cy="266173"/>
            </a:xfrm>
          </p:grpSpPr>
          <p:grpSp>
            <p:nvGrpSpPr>
              <p:cNvPr id="46" name="グループ化 40"/>
              <p:cNvGrpSpPr/>
              <p:nvPr/>
            </p:nvGrpSpPr>
            <p:grpSpPr>
              <a:xfrm>
                <a:off x="827584" y="2393597"/>
                <a:ext cx="1994965" cy="77440"/>
                <a:chOff x="3389940" y="1662475"/>
                <a:chExt cx="1994965" cy="77440"/>
              </a:xfrm>
            </p:grpSpPr>
            <p:sp>
              <p:nvSpPr>
                <p:cNvPr id="52" name="正方形/長方形 51"/>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grpSp>
          <p:sp>
            <p:nvSpPr>
              <p:cNvPr id="47" name="円/楕円 46"/>
              <p:cNvSpPr/>
              <p:nvPr/>
            </p:nvSpPr>
            <p:spPr>
              <a:xfrm>
                <a:off x="97160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133164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69168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123728"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2519201"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AutoShape 32"/>
            <p:cNvSpPr>
              <a:spLocks noChangeArrowheads="1"/>
            </p:cNvSpPr>
            <p:nvPr/>
          </p:nvSpPr>
          <p:spPr bwMode="auto">
            <a:xfrm>
              <a:off x="3938558"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1" name="AutoShape 33"/>
            <p:cNvSpPr>
              <a:spLocks noChangeArrowheads="1"/>
            </p:cNvSpPr>
            <p:nvPr/>
          </p:nvSpPr>
          <p:spPr bwMode="auto">
            <a:xfrm>
              <a:off x="4693175"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a:p>
          </p:txBody>
        </p:sp>
        <p:sp>
          <p:nvSpPr>
            <p:cNvPr id="42" name="AutoShape 32"/>
            <p:cNvSpPr>
              <a:spLocks noChangeArrowheads="1"/>
            </p:cNvSpPr>
            <p:nvPr/>
          </p:nvSpPr>
          <p:spPr bwMode="auto">
            <a:xfrm>
              <a:off x="5493474"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3" name="AutoShape 34"/>
            <p:cNvSpPr>
              <a:spLocks noChangeArrowheads="1"/>
            </p:cNvSpPr>
            <p:nvPr/>
          </p:nvSpPr>
          <p:spPr bwMode="auto">
            <a:xfrm>
              <a:off x="3593148" y="2119368"/>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4" name="AutoShape 32"/>
            <p:cNvSpPr>
              <a:spLocks noChangeArrowheads="1"/>
            </p:cNvSpPr>
            <p:nvPr/>
          </p:nvSpPr>
          <p:spPr bwMode="auto">
            <a:xfrm>
              <a:off x="5117908"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5" name="AutoShape 32"/>
            <p:cNvSpPr>
              <a:spLocks noChangeArrowheads="1"/>
            </p:cNvSpPr>
            <p:nvPr/>
          </p:nvSpPr>
          <p:spPr bwMode="auto">
            <a:xfrm>
              <a:off x="4320543"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grpSp>
      <p:grpSp>
        <p:nvGrpSpPr>
          <p:cNvPr id="55" name="グループ化 54"/>
          <p:cNvGrpSpPr>
            <a:grpSpLocks noChangeAspect="1"/>
          </p:cNvGrpSpPr>
          <p:nvPr/>
        </p:nvGrpSpPr>
        <p:grpSpPr>
          <a:xfrm>
            <a:off x="7261420" y="1642517"/>
            <a:ext cx="75390" cy="360000"/>
            <a:chOff x="5919306" y="2983935"/>
            <a:chExt cx="56768" cy="271076"/>
          </a:xfrm>
          <a:scene3d>
            <a:camera prst="orthographicFront">
              <a:rot lat="0" lon="0" rev="9600000"/>
            </a:camera>
            <a:lightRig rig="threePt" dir="t"/>
          </a:scene3d>
        </p:grpSpPr>
        <p:sp>
          <p:nvSpPr>
            <p:cNvPr id="56" name="円/楕円 55"/>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7" name="フリーフォーム 56"/>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58" name="グループ化 57"/>
          <p:cNvGrpSpPr>
            <a:grpSpLocks noChangeAspect="1"/>
          </p:cNvGrpSpPr>
          <p:nvPr/>
        </p:nvGrpSpPr>
        <p:grpSpPr>
          <a:xfrm>
            <a:off x="7611935" y="1628800"/>
            <a:ext cx="75390" cy="360000"/>
            <a:chOff x="5919306" y="2983935"/>
            <a:chExt cx="56768" cy="271076"/>
          </a:xfrm>
          <a:scene3d>
            <a:camera prst="orthographicFront">
              <a:rot lat="0" lon="0" rev="9600000"/>
            </a:camera>
            <a:lightRig rig="threePt" dir="t"/>
          </a:scene3d>
        </p:grpSpPr>
        <p:sp>
          <p:nvSpPr>
            <p:cNvPr id="59" name="円/楕円 58"/>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0" name="フリーフォーム 59"/>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61" name="グループ化 60"/>
          <p:cNvGrpSpPr>
            <a:grpSpLocks noChangeAspect="1"/>
          </p:cNvGrpSpPr>
          <p:nvPr/>
        </p:nvGrpSpPr>
        <p:grpSpPr>
          <a:xfrm>
            <a:off x="8067225" y="1647850"/>
            <a:ext cx="75390" cy="360000"/>
            <a:chOff x="5919306" y="2983935"/>
            <a:chExt cx="56768" cy="271076"/>
          </a:xfrm>
          <a:scene3d>
            <a:camera prst="orthographicFront">
              <a:rot lat="0" lon="0" rev="9600000"/>
            </a:camera>
            <a:lightRig rig="threePt" dir="t"/>
          </a:scene3d>
        </p:grpSpPr>
        <p:sp>
          <p:nvSpPr>
            <p:cNvPr id="62" name="円/楕円 61"/>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3" name="フリーフォーム 62"/>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64" name="グループ化 63"/>
          <p:cNvGrpSpPr>
            <a:grpSpLocks noChangeAspect="1"/>
          </p:cNvGrpSpPr>
          <p:nvPr/>
        </p:nvGrpSpPr>
        <p:grpSpPr>
          <a:xfrm>
            <a:off x="8440172" y="1638325"/>
            <a:ext cx="75390" cy="360000"/>
            <a:chOff x="5919306" y="2983935"/>
            <a:chExt cx="56768" cy="271076"/>
          </a:xfrm>
          <a:scene3d>
            <a:camera prst="orthographicFront">
              <a:rot lat="0" lon="0" rev="9600000"/>
            </a:camera>
            <a:lightRig rig="threePt" dir="t"/>
          </a:scene3d>
        </p:grpSpPr>
        <p:sp>
          <p:nvSpPr>
            <p:cNvPr id="65" name="円/楕円 64"/>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6" name="フリーフォーム 65"/>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sp>
        <p:nvSpPr>
          <p:cNvPr id="67" name="テキスト ボックス 66"/>
          <p:cNvSpPr txBox="1"/>
          <p:nvPr/>
        </p:nvSpPr>
        <p:spPr>
          <a:xfrm>
            <a:off x="6300192" y="2286397"/>
            <a:ext cx="1512168" cy="338554"/>
          </a:xfrm>
          <a:prstGeom prst="rect">
            <a:avLst/>
          </a:prstGeom>
          <a:noFill/>
        </p:spPr>
        <p:txBody>
          <a:bodyPr wrap="square" rtlCol="0">
            <a:spAutoFit/>
          </a:bodyPr>
          <a:lstStyle/>
          <a:p>
            <a:pPr algn="ctr"/>
            <a:r>
              <a:rPr kumimoji="1" lang="en-US" altLang="ja-JP" sz="1600" b="1" dirty="0" smtClean="0">
                <a:solidFill>
                  <a:srgbClr val="002060"/>
                </a:solidFill>
              </a:rPr>
              <a:t>VHH</a:t>
            </a:r>
            <a:r>
              <a:rPr kumimoji="1" lang="ja-JP" altLang="en-US" sz="1600" b="1" dirty="0" smtClean="0">
                <a:solidFill>
                  <a:srgbClr val="002060"/>
                </a:solidFill>
              </a:rPr>
              <a:t>吸着</a:t>
            </a:r>
            <a:endParaRPr kumimoji="1" lang="ja-JP" altLang="en-US" sz="1600" b="1" dirty="0">
              <a:solidFill>
                <a:srgbClr val="002060"/>
              </a:solidFill>
            </a:endParaRPr>
          </a:p>
        </p:txBody>
      </p:sp>
      <p:sp>
        <p:nvSpPr>
          <p:cNvPr id="68" name="下矢印 67"/>
          <p:cNvSpPr/>
          <p:nvPr/>
        </p:nvSpPr>
        <p:spPr>
          <a:xfrm rot="16200000">
            <a:off x="725456" y="4190969"/>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grpSp>
        <p:nvGrpSpPr>
          <p:cNvPr id="70" name="グループ化 300"/>
          <p:cNvGrpSpPr>
            <a:grpSpLocks noChangeAspect="1"/>
          </p:cNvGrpSpPr>
          <p:nvPr/>
        </p:nvGrpSpPr>
        <p:grpSpPr>
          <a:xfrm>
            <a:off x="1644455" y="4268434"/>
            <a:ext cx="75390" cy="360000"/>
            <a:chOff x="5919306" y="2983935"/>
            <a:chExt cx="56768" cy="271076"/>
          </a:xfrm>
          <a:scene3d>
            <a:camera prst="orthographicFront">
              <a:rot lat="0" lon="0" rev="9600000"/>
            </a:camera>
            <a:lightRig rig="threePt" dir="t"/>
          </a:scene3d>
        </p:grpSpPr>
        <p:sp>
          <p:nvSpPr>
            <p:cNvPr id="112" name="円/楕円 111"/>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3" name="フリーフォーム 112"/>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71" name="グループ化 283"/>
          <p:cNvGrpSpPr/>
          <p:nvPr/>
        </p:nvGrpSpPr>
        <p:grpSpPr>
          <a:xfrm>
            <a:off x="1337373" y="4617807"/>
            <a:ext cx="2010491" cy="266173"/>
            <a:chOff x="3585147" y="1988840"/>
            <a:chExt cx="2010491" cy="266173"/>
          </a:xfrm>
        </p:grpSpPr>
        <p:grpSp>
          <p:nvGrpSpPr>
            <p:cNvPr id="96" name="グループ化 261"/>
            <p:cNvGrpSpPr/>
            <p:nvPr/>
          </p:nvGrpSpPr>
          <p:grpSpPr>
            <a:xfrm>
              <a:off x="3585147" y="1988840"/>
              <a:ext cx="1994965" cy="266173"/>
              <a:chOff x="827584" y="2204864"/>
              <a:chExt cx="1994965" cy="266173"/>
            </a:xfrm>
          </p:grpSpPr>
          <p:grpSp>
            <p:nvGrpSpPr>
              <p:cNvPr id="103" name="グループ化 40"/>
              <p:cNvGrpSpPr/>
              <p:nvPr/>
            </p:nvGrpSpPr>
            <p:grpSpPr>
              <a:xfrm>
                <a:off x="827584" y="2393597"/>
                <a:ext cx="1994965" cy="77440"/>
                <a:chOff x="3389940" y="1662475"/>
                <a:chExt cx="1994965" cy="77440"/>
              </a:xfrm>
            </p:grpSpPr>
            <p:sp>
              <p:nvSpPr>
                <p:cNvPr id="109" name="正方形/長方形 108"/>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 name="直線コネクタ 109"/>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grpSp>
          <p:sp>
            <p:nvSpPr>
              <p:cNvPr id="104" name="円/楕円 103"/>
              <p:cNvSpPr/>
              <p:nvPr/>
            </p:nvSpPr>
            <p:spPr>
              <a:xfrm>
                <a:off x="97160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133164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169168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a:off x="2123728"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2519201"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AutoShape 32"/>
            <p:cNvSpPr>
              <a:spLocks noChangeArrowheads="1"/>
            </p:cNvSpPr>
            <p:nvPr/>
          </p:nvSpPr>
          <p:spPr bwMode="auto">
            <a:xfrm>
              <a:off x="3938558"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98" name="AutoShape 33"/>
            <p:cNvSpPr>
              <a:spLocks noChangeArrowheads="1"/>
            </p:cNvSpPr>
            <p:nvPr/>
          </p:nvSpPr>
          <p:spPr bwMode="auto">
            <a:xfrm>
              <a:off x="4693175"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a:p>
          </p:txBody>
        </p:sp>
        <p:sp>
          <p:nvSpPr>
            <p:cNvPr id="99" name="AutoShape 32"/>
            <p:cNvSpPr>
              <a:spLocks noChangeArrowheads="1"/>
            </p:cNvSpPr>
            <p:nvPr/>
          </p:nvSpPr>
          <p:spPr bwMode="auto">
            <a:xfrm>
              <a:off x="5493474"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00" name="AutoShape 34"/>
            <p:cNvSpPr>
              <a:spLocks noChangeArrowheads="1"/>
            </p:cNvSpPr>
            <p:nvPr/>
          </p:nvSpPr>
          <p:spPr bwMode="auto">
            <a:xfrm>
              <a:off x="3593148" y="2119368"/>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01" name="AutoShape 32"/>
            <p:cNvSpPr>
              <a:spLocks noChangeArrowheads="1"/>
            </p:cNvSpPr>
            <p:nvPr/>
          </p:nvSpPr>
          <p:spPr bwMode="auto">
            <a:xfrm>
              <a:off x="5117908"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02" name="AutoShape 32"/>
            <p:cNvSpPr>
              <a:spLocks noChangeArrowheads="1"/>
            </p:cNvSpPr>
            <p:nvPr/>
          </p:nvSpPr>
          <p:spPr bwMode="auto">
            <a:xfrm>
              <a:off x="4320543"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grpSp>
      <p:grpSp>
        <p:nvGrpSpPr>
          <p:cNvPr id="72" name="グループ化 301"/>
          <p:cNvGrpSpPr>
            <a:grpSpLocks noChangeAspect="1"/>
          </p:cNvGrpSpPr>
          <p:nvPr/>
        </p:nvGrpSpPr>
        <p:grpSpPr>
          <a:xfrm>
            <a:off x="1996921" y="4272626"/>
            <a:ext cx="75390" cy="360000"/>
            <a:chOff x="5919306" y="2983935"/>
            <a:chExt cx="56768" cy="271076"/>
          </a:xfrm>
          <a:scene3d>
            <a:camera prst="orthographicFront">
              <a:rot lat="0" lon="0" rev="9600000"/>
            </a:camera>
            <a:lightRig rig="threePt" dir="t"/>
          </a:scene3d>
        </p:grpSpPr>
        <p:sp>
          <p:nvSpPr>
            <p:cNvPr id="94" name="円/楕円 93"/>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5" name="フリーフォーム 94"/>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73" name="グループ化 304"/>
          <p:cNvGrpSpPr>
            <a:grpSpLocks noChangeAspect="1"/>
          </p:cNvGrpSpPr>
          <p:nvPr/>
        </p:nvGrpSpPr>
        <p:grpSpPr>
          <a:xfrm>
            <a:off x="2347436" y="4258909"/>
            <a:ext cx="75390" cy="360000"/>
            <a:chOff x="5919306" y="2983935"/>
            <a:chExt cx="56768" cy="271076"/>
          </a:xfrm>
          <a:scene3d>
            <a:camera prst="orthographicFront">
              <a:rot lat="0" lon="0" rev="9600000"/>
            </a:camera>
            <a:lightRig rig="threePt" dir="t"/>
          </a:scene3d>
        </p:grpSpPr>
        <p:sp>
          <p:nvSpPr>
            <p:cNvPr id="92" name="円/楕円 91"/>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3" name="フリーフォーム 92"/>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74" name="グループ化 307"/>
          <p:cNvGrpSpPr>
            <a:grpSpLocks noChangeAspect="1"/>
          </p:cNvGrpSpPr>
          <p:nvPr/>
        </p:nvGrpSpPr>
        <p:grpSpPr>
          <a:xfrm>
            <a:off x="2802726" y="4277959"/>
            <a:ext cx="75390" cy="360000"/>
            <a:chOff x="5919306" y="2983935"/>
            <a:chExt cx="56768" cy="271076"/>
          </a:xfrm>
          <a:scene3d>
            <a:camera prst="orthographicFront">
              <a:rot lat="0" lon="0" rev="9600000"/>
            </a:camera>
            <a:lightRig rig="threePt" dir="t"/>
          </a:scene3d>
        </p:grpSpPr>
        <p:sp>
          <p:nvSpPr>
            <p:cNvPr id="90" name="円/楕円 89"/>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1" name="フリーフォーム 90"/>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75" name="グループ化 310"/>
          <p:cNvGrpSpPr>
            <a:grpSpLocks noChangeAspect="1"/>
          </p:cNvGrpSpPr>
          <p:nvPr/>
        </p:nvGrpSpPr>
        <p:grpSpPr>
          <a:xfrm>
            <a:off x="3175673" y="4268434"/>
            <a:ext cx="75390" cy="360000"/>
            <a:chOff x="5919306" y="2983935"/>
            <a:chExt cx="56768" cy="271076"/>
          </a:xfrm>
          <a:scene3d>
            <a:camera prst="orthographicFront">
              <a:rot lat="0" lon="0" rev="9600000"/>
            </a:camera>
            <a:lightRig rig="threePt" dir="t"/>
          </a:scene3d>
        </p:grpSpPr>
        <p:sp>
          <p:nvSpPr>
            <p:cNvPr id="88" name="円/楕円 87"/>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9" name="フリーフォーム 88"/>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76" name="グループ化 406"/>
          <p:cNvGrpSpPr/>
          <p:nvPr/>
        </p:nvGrpSpPr>
        <p:grpSpPr>
          <a:xfrm rot="901590" flipH="1">
            <a:off x="1617877" y="4077072"/>
            <a:ext cx="146153" cy="222776"/>
            <a:chOff x="5724532" y="3440219"/>
            <a:chExt cx="288013" cy="368307"/>
          </a:xfrm>
        </p:grpSpPr>
        <p:sp>
          <p:nvSpPr>
            <p:cNvPr id="86" name="パイ 85"/>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7" name="フローチャート : 結合子 86"/>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406"/>
          <p:cNvGrpSpPr/>
          <p:nvPr/>
        </p:nvGrpSpPr>
        <p:grpSpPr>
          <a:xfrm rot="901590" flipH="1">
            <a:off x="2318909" y="4077072"/>
            <a:ext cx="146153" cy="222776"/>
            <a:chOff x="5724532" y="3440219"/>
            <a:chExt cx="288013" cy="368307"/>
          </a:xfrm>
        </p:grpSpPr>
        <p:sp>
          <p:nvSpPr>
            <p:cNvPr id="84" name="パイ 83"/>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5" name="フローチャート : 結合子 84"/>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406"/>
          <p:cNvGrpSpPr/>
          <p:nvPr/>
        </p:nvGrpSpPr>
        <p:grpSpPr>
          <a:xfrm rot="901590" flipH="1">
            <a:off x="3139570" y="4081265"/>
            <a:ext cx="146153" cy="222776"/>
            <a:chOff x="5724532" y="3440219"/>
            <a:chExt cx="288013" cy="368307"/>
          </a:xfrm>
        </p:grpSpPr>
        <p:sp>
          <p:nvSpPr>
            <p:cNvPr id="82" name="パイ 81"/>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3" name="フローチャート : 結合子 82"/>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406"/>
          <p:cNvGrpSpPr/>
          <p:nvPr/>
        </p:nvGrpSpPr>
        <p:grpSpPr>
          <a:xfrm rot="901590" flipH="1">
            <a:off x="2779530" y="4096122"/>
            <a:ext cx="146153" cy="222776"/>
            <a:chOff x="5724532" y="3440219"/>
            <a:chExt cx="288013" cy="368307"/>
          </a:xfrm>
        </p:grpSpPr>
        <p:sp>
          <p:nvSpPr>
            <p:cNvPr id="80" name="パイ 79"/>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1" name="フローチャート : 結合子 80"/>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下矢印 113"/>
          <p:cNvSpPr/>
          <p:nvPr/>
        </p:nvSpPr>
        <p:spPr>
          <a:xfrm rot="16200000">
            <a:off x="3810032" y="4190969"/>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grpSp>
        <p:nvGrpSpPr>
          <p:cNvPr id="115" name="グループ化 114"/>
          <p:cNvGrpSpPr/>
          <p:nvPr/>
        </p:nvGrpSpPr>
        <p:grpSpPr>
          <a:xfrm>
            <a:off x="4477265" y="3741756"/>
            <a:ext cx="2033218" cy="1142224"/>
            <a:chOff x="4477265" y="3741756"/>
            <a:chExt cx="2033218" cy="1142224"/>
          </a:xfrm>
        </p:grpSpPr>
        <p:grpSp>
          <p:nvGrpSpPr>
            <p:cNvPr id="116" name="グループ化 375"/>
            <p:cNvGrpSpPr/>
            <p:nvPr/>
          </p:nvGrpSpPr>
          <p:grpSpPr>
            <a:xfrm>
              <a:off x="4499992" y="4077072"/>
              <a:ext cx="2010491" cy="806908"/>
              <a:chOff x="6660232" y="1446963"/>
              <a:chExt cx="2010491" cy="806908"/>
            </a:xfrm>
          </p:grpSpPr>
          <p:grpSp>
            <p:nvGrpSpPr>
              <p:cNvPr id="123" name="グループ化 300"/>
              <p:cNvGrpSpPr>
                <a:grpSpLocks noChangeAspect="1"/>
              </p:cNvGrpSpPr>
              <p:nvPr/>
            </p:nvGrpSpPr>
            <p:grpSpPr>
              <a:xfrm>
                <a:off x="6967314" y="1638325"/>
                <a:ext cx="75390" cy="360000"/>
                <a:chOff x="5919306" y="2983935"/>
                <a:chExt cx="56768" cy="271076"/>
              </a:xfrm>
              <a:scene3d>
                <a:camera prst="orthographicFront">
                  <a:rot lat="0" lon="0" rev="9600000"/>
                </a:camera>
                <a:lightRig rig="threePt" dir="t"/>
              </a:scene3d>
            </p:grpSpPr>
            <p:sp>
              <p:nvSpPr>
                <p:cNvPr id="165" name="円/楕円 164"/>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6" name="フリーフォーム 165"/>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24" name="グループ化 283"/>
              <p:cNvGrpSpPr/>
              <p:nvPr/>
            </p:nvGrpSpPr>
            <p:grpSpPr>
              <a:xfrm>
                <a:off x="6660232" y="1987698"/>
                <a:ext cx="2010491" cy="266173"/>
                <a:chOff x="3585147" y="1988840"/>
                <a:chExt cx="2010491" cy="266173"/>
              </a:xfrm>
            </p:grpSpPr>
            <p:grpSp>
              <p:nvGrpSpPr>
                <p:cNvPr id="149" name="グループ化 261"/>
                <p:cNvGrpSpPr/>
                <p:nvPr/>
              </p:nvGrpSpPr>
              <p:grpSpPr>
                <a:xfrm>
                  <a:off x="3585147" y="1988840"/>
                  <a:ext cx="1994965" cy="266173"/>
                  <a:chOff x="827584" y="2204864"/>
                  <a:chExt cx="1994965" cy="266173"/>
                </a:xfrm>
              </p:grpSpPr>
              <p:grpSp>
                <p:nvGrpSpPr>
                  <p:cNvPr id="156" name="グループ化 40"/>
                  <p:cNvGrpSpPr/>
                  <p:nvPr/>
                </p:nvGrpSpPr>
                <p:grpSpPr>
                  <a:xfrm>
                    <a:off x="827584" y="2393597"/>
                    <a:ext cx="1994965" cy="77440"/>
                    <a:chOff x="3389940" y="1662475"/>
                    <a:chExt cx="1994965" cy="77440"/>
                  </a:xfrm>
                </p:grpSpPr>
                <p:sp>
                  <p:nvSpPr>
                    <p:cNvPr id="162" name="正方形/長方形 161"/>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3" name="直線コネクタ 162"/>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grpSp>
              <p:sp>
                <p:nvSpPr>
                  <p:cNvPr id="157" name="円/楕円 156"/>
                  <p:cNvSpPr/>
                  <p:nvPr/>
                </p:nvSpPr>
                <p:spPr>
                  <a:xfrm>
                    <a:off x="97160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133164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69168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123728"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2519201"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AutoShape 32"/>
                <p:cNvSpPr>
                  <a:spLocks noChangeArrowheads="1"/>
                </p:cNvSpPr>
                <p:nvPr/>
              </p:nvSpPr>
              <p:spPr bwMode="auto">
                <a:xfrm>
                  <a:off x="3938558"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51" name="AutoShape 33"/>
                <p:cNvSpPr>
                  <a:spLocks noChangeArrowheads="1"/>
                </p:cNvSpPr>
                <p:nvPr/>
              </p:nvSpPr>
              <p:spPr bwMode="auto">
                <a:xfrm>
                  <a:off x="4693175"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a:p>
              </p:txBody>
            </p:sp>
            <p:sp>
              <p:nvSpPr>
                <p:cNvPr id="152" name="AutoShape 32"/>
                <p:cNvSpPr>
                  <a:spLocks noChangeArrowheads="1"/>
                </p:cNvSpPr>
                <p:nvPr/>
              </p:nvSpPr>
              <p:spPr bwMode="auto">
                <a:xfrm>
                  <a:off x="5493474"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53" name="AutoShape 34"/>
                <p:cNvSpPr>
                  <a:spLocks noChangeArrowheads="1"/>
                </p:cNvSpPr>
                <p:nvPr/>
              </p:nvSpPr>
              <p:spPr bwMode="auto">
                <a:xfrm>
                  <a:off x="3593148" y="2119368"/>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54" name="AutoShape 32"/>
                <p:cNvSpPr>
                  <a:spLocks noChangeArrowheads="1"/>
                </p:cNvSpPr>
                <p:nvPr/>
              </p:nvSpPr>
              <p:spPr bwMode="auto">
                <a:xfrm>
                  <a:off x="5117908"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155" name="AutoShape 32"/>
                <p:cNvSpPr>
                  <a:spLocks noChangeArrowheads="1"/>
                </p:cNvSpPr>
                <p:nvPr/>
              </p:nvSpPr>
              <p:spPr bwMode="auto">
                <a:xfrm>
                  <a:off x="4320543"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grpSp>
          <p:grpSp>
            <p:nvGrpSpPr>
              <p:cNvPr id="125" name="グループ化 301"/>
              <p:cNvGrpSpPr>
                <a:grpSpLocks noChangeAspect="1"/>
              </p:cNvGrpSpPr>
              <p:nvPr/>
            </p:nvGrpSpPr>
            <p:grpSpPr>
              <a:xfrm>
                <a:off x="7319780" y="1642517"/>
                <a:ext cx="75390" cy="360000"/>
                <a:chOff x="5919306" y="2983935"/>
                <a:chExt cx="56768" cy="271076"/>
              </a:xfrm>
              <a:scene3d>
                <a:camera prst="orthographicFront">
                  <a:rot lat="0" lon="0" rev="9600000"/>
                </a:camera>
                <a:lightRig rig="threePt" dir="t"/>
              </a:scene3d>
            </p:grpSpPr>
            <p:sp>
              <p:nvSpPr>
                <p:cNvPr id="147" name="円/楕円 146"/>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8" name="フリーフォーム 147"/>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26" name="グループ化 304"/>
              <p:cNvGrpSpPr>
                <a:grpSpLocks noChangeAspect="1"/>
              </p:cNvGrpSpPr>
              <p:nvPr/>
            </p:nvGrpSpPr>
            <p:grpSpPr>
              <a:xfrm>
                <a:off x="7670295" y="1628800"/>
                <a:ext cx="75390" cy="360000"/>
                <a:chOff x="5919306" y="2983935"/>
                <a:chExt cx="56768" cy="271076"/>
              </a:xfrm>
              <a:scene3d>
                <a:camera prst="orthographicFront">
                  <a:rot lat="0" lon="0" rev="9600000"/>
                </a:camera>
                <a:lightRig rig="threePt" dir="t"/>
              </a:scene3d>
            </p:grpSpPr>
            <p:sp>
              <p:nvSpPr>
                <p:cNvPr id="145" name="円/楕円 144"/>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6" name="フリーフォーム 145"/>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27" name="グループ化 307"/>
              <p:cNvGrpSpPr>
                <a:grpSpLocks noChangeAspect="1"/>
              </p:cNvGrpSpPr>
              <p:nvPr/>
            </p:nvGrpSpPr>
            <p:grpSpPr>
              <a:xfrm>
                <a:off x="8125585" y="1647850"/>
                <a:ext cx="75390" cy="360000"/>
                <a:chOff x="5919306" y="2983935"/>
                <a:chExt cx="56768" cy="271076"/>
              </a:xfrm>
              <a:scene3d>
                <a:camera prst="orthographicFront">
                  <a:rot lat="0" lon="0" rev="9600000"/>
                </a:camera>
                <a:lightRig rig="threePt" dir="t"/>
              </a:scene3d>
            </p:grpSpPr>
            <p:sp>
              <p:nvSpPr>
                <p:cNvPr id="143" name="円/楕円 142"/>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4" name="フリーフォーム 143"/>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28" name="グループ化 310"/>
              <p:cNvGrpSpPr>
                <a:grpSpLocks noChangeAspect="1"/>
              </p:cNvGrpSpPr>
              <p:nvPr/>
            </p:nvGrpSpPr>
            <p:grpSpPr>
              <a:xfrm>
                <a:off x="8498532" y="1638325"/>
                <a:ext cx="75390" cy="360000"/>
                <a:chOff x="5919306" y="2983935"/>
                <a:chExt cx="56768" cy="271076"/>
              </a:xfrm>
              <a:scene3d>
                <a:camera prst="orthographicFront">
                  <a:rot lat="0" lon="0" rev="9600000"/>
                </a:camera>
                <a:lightRig rig="threePt" dir="t"/>
              </a:scene3d>
            </p:grpSpPr>
            <p:sp>
              <p:nvSpPr>
                <p:cNvPr id="141" name="円/楕円 140"/>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2" name="フリーフォーム 141"/>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29" name="グループ化 406"/>
              <p:cNvGrpSpPr/>
              <p:nvPr/>
            </p:nvGrpSpPr>
            <p:grpSpPr>
              <a:xfrm rot="901590" flipH="1">
                <a:off x="6940736" y="1446963"/>
                <a:ext cx="146153" cy="222776"/>
                <a:chOff x="5724532" y="3440219"/>
                <a:chExt cx="288013" cy="368307"/>
              </a:xfrm>
            </p:grpSpPr>
            <p:sp>
              <p:nvSpPr>
                <p:cNvPr id="139" name="パイ 138"/>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0" name="フローチャート : 結合子 139"/>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0" name="グループ化 406"/>
              <p:cNvGrpSpPr/>
              <p:nvPr/>
            </p:nvGrpSpPr>
            <p:grpSpPr>
              <a:xfrm rot="901590" flipH="1">
                <a:off x="7641768" y="1446963"/>
                <a:ext cx="146153" cy="222776"/>
                <a:chOff x="5724532" y="3440219"/>
                <a:chExt cx="288013" cy="368307"/>
              </a:xfrm>
            </p:grpSpPr>
            <p:sp>
              <p:nvSpPr>
                <p:cNvPr id="137" name="パイ 136"/>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8" name="フローチャート : 結合子 137"/>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406"/>
              <p:cNvGrpSpPr/>
              <p:nvPr/>
            </p:nvGrpSpPr>
            <p:grpSpPr>
              <a:xfrm rot="901590" flipH="1">
                <a:off x="8462429" y="1451156"/>
                <a:ext cx="146153" cy="222776"/>
                <a:chOff x="5724532" y="3440219"/>
                <a:chExt cx="288013" cy="368307"/>
              </a:xfrm>
            </p:grpSpPr>
            <p:sp>
              <p:nvSpPr>
                <p:cNvPr id="135" name="パイ 134"/>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6" name="フローチャート : 結合子 135"/>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2" name="グループ化 406"/>
              <p:cNvGrpSpPr/>
              <p:nvPr/>
            </p:nvGrpSpPr>
            <p:grpSpPr>
              <a:xfrm rot="901590" flipH="1">
                <a:off x="8102389" y="1466013"/>
                <a:ext cx="146153" cy="222776"/>
                <a:chOff x="5724532" y="3440219"/>
                <a:chExt cx="288013" cy="368307"/>
              </a:xfrm>
            </p:grpSpPr>
            <p:sp>
              <p:nvSpPr>
                <p:cNvPr id="133" name="パイ 132"/>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4" name="フローチャート : 結合子 133"/>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7" name="AutoShape 93"/>
            <p:cNvSpPr>
              <a:spLocks noChangeArrowheads="1"/>
            </p:cNvSpPr>
            <p:nvPr/>
          </p:nvSpPr>
          <p:spPr bwMode="auto">
            <a:xfrm rot="2625098" flipH="1">
              <a:off x="4717859" y="3776686"/>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a:p>
          </p:txBody>
        </p:sp>
        <p:sp>
          <p:nvSpPr>
            <p:cNvPr id="118" name="AutoShape 104"/>
            <p:cNvSpPr>
              <a:spLocks noChangeAspect="1" noChangeArrowheads="1"/>
            </p:cNvSpPr>
            <p:nvPr/>
          </p:nvSpPr>
          <p:spPr bwMode="auto">
            <a:xfrm rot="1205619" flipH="1">
              <a:off x="4477265" y="3741756"/>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a:p>
          </p:txBody>
        </p:sp>
        <p:sp>
          <p:nvSpPr>
            <p:cNvPr id="119" name="AutoShape 93"/>
            <p:cNvSpPr>
              <a:spLocks noChangeArrowheads="1"/>
            </p:cNvSpPr>
            <p:nvPr/>
          </p:nvSpPr>
          <p:spPr bwMode="auto">
            <a:xfrm rot="2508913" flipH="1">
              <a:off x="5392457" y="3795311"/>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a:p>
          </p:txBody>
        </p:sp>
        <p:sp>
          <p:nvSpPr>
            <p:cNvPr id="120" name="AutoShape 104"/>
            <p:cNvSpPr>
              <a:spLocks noChangeAspect="1" noChangeArrowheads="1"/>
            </p:cNvSpPr>
            <p:nvPr/>
          </p:nvSpPr>
          <p:spPr bwMode="auto">
            <a:xfrm rot="1089434" flipH="1">
              <a:off x="5151863" y="3760381"/>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a:p>
          </p:txBody>
        </p:sp>
        <p:sp>
          <p:nvSpPr>
            <p:cNvPr id="121" name="AutoShape 93"/>
            <p:cNvSpPr>
              <a:spLocks noChangeArrowheads="1"/>
            </p:cNvSpPr>
            <p:nvPr/>
          </p:nvSpPr>
          <p:spPr bwMode="auto">
            <a:xfrm rot="2720119" flipH="1">
              <a:off x="6238490" y="3785431"/>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a:p>
          </p:txBody>
        </p:sp>
        <p:sp>
          <p:nvSpPr>
            <p:cNvPr id="122" name="AutoShape 104"/>
            <p:cNvSpPr>
              <a:spLocks noChangeAspect="1" noChangeArrowheads="1"/>
            </p:cNvSpPr>
            <p:nvPr/>
          </p:nvSpPr>
          <p:spPr bwMode="auto">
            <a:xfrm rot="1300640" flipH="1">
              <a:off x="5997896" y="3750501"/>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a:p>
          </p:txBody>
        </p:sp>
      </p:grpSp>
      <p:sp>
        <p:nvSpPr>
          <p:cNvPr id="167" name="テキスト ボックス 166"/>
          <p:cNvSpPr txBox="1"/>
          <p:nvPr/>
        </p:nvSpPr>
        <p:spPr>
          <a:xfrm>
            <a:off x="1187624" y="4930755"/>
            <a:ext cx="1800200" cy="338554"/>
          </a:xfrm>
          <a:prstGeom prst="rect">
            <a:avLst/>
          </a:prstGeom>
          <a:noFill/>
        </p:spPr>
        <p:txBody>
          <a:bodyPr wrap="square" rtlCol="0">
            <a:spAutoFit/>
          </a:bodyPr>
          <a:lstStyle/>
          <a:p>
            <a:pPr algn="ctr"/>
            <a:r>
              <a:rPr kumimoji="1" lang="ja-JP" altLang="en-US" sz="1600" b="1" dirty="0" smtClean="0">
                <a:solidFill>
                  <a:srgbClr val="002060"/>
                </a:solidFill>
              </a:rPr>
              <a:t>抗</a:t>
            </a:r>
            <a:r>
              <a:rPr kumimoji="1" lang="en-US" altLang="ja-JP" sz="1600" b="1" dirty="0" smtClean="0">
                <a:solidFill>
                  <a:srgbClr val="002060"/>
                </a:solidFill>
              </a:rPr>
              <a:t>His-tag</a:t>
            </a:r>
            <a:r>
              <a:rPr kumimoji="1" lang="ja-JP" altLang="en-US" sz="1600" b="1" dirty="0" smtClean="0">
                <a:solidFill>
                  <a:srgbClr val="002060"/>
                </a:solidFill>
              </a:rPr>
              <a:t>抗体吸着</a:t>
            </a:r>
            <a:endParaRPr kumimoji="1" lang="ja-JP" altLang="en-US" sz="1600" b="1" dirty="0">
              <a:solidFill>
                <a:srgbClr val="002060"/>
              </a:solidFill>
            </a:endParaRPr>
          </a:p>
        </p:txBody>
      </p:sp>
      <p:sp>
        <p:nvSpPr>
          <p:cNvPr id="168" name="テキスト ボックス 167"/>
          <p:cNvSpPr txBox="1"/>
          <p:nvPr/>
        </p:nvSpPr>
        <p:spPr>
          <a:xfrm>
            <a:off x="4427984" y="4941168"/>
            <a:ext cx="648072" cy="338554"/>
          </a:xfrm>
          <a:prstGeom prst="rect">
            <a:avLst/>
          </a:prstGeom>
          <a:noFill/>
        </p:spPr>
        <p:txBody>
          <a:bodyPr wrap="square" rtlCol="0">
            <a:spAutoFit/>
          </a:bodyPr>
          <a:lstStyle/>
          <a:p>
            <a:pPr algn="ctr"/>
            <a:r>
              <a:rPr kumimoji="1" lang="ja-JP" altLang="en-US" sz="1600" b="1" dirty="0" smtClean="0">
                <a:solidFill>
                  <a:srgbClr val="002060"/>
                </a:solidFill>
              </a:rPr>
              <a:t>発色</a:t>
            </a:r>
            <a:endParaRPr kumimoji="1" lang="ja-JP" altLang="en-US" sz="1600" b="1" dirty="0">
              <a:solidFill>
                <a:srgbClr val="002060"/>
              </a:solidFill>
            </a:endParaRPr>
          </a:p>
        </p:txBody>
      </p:sp>
      <p:sp>
        <p:nvSpPr>
          <p:cNvPr id="169" name="テキスト ボックス 168"/>
          <p:cNvSpPr txBox="1"/>
          <p:nvPr/>
        </p:nvSpPr>
        <p:spPr>
          <a:xfrm>
            <a:off x="3577536" y="2636912"/>
            <a:ext cx="1656184" cy="338554"/>
          </a:xfrm>
          <a:prstGeom prst="rect">
            <a:avLst/>
          </a:prstGeom>
          <a:noFill/>
        </p:spPr>
        <p:txBody>
          <a:bodyPr wrap="square" rtlCol="0">
            <a:spAutoFit/>
          </a:bodyPr>
          <a:lstStyle/>
          <a:p>
            <a:pPr algn="ctr"/>
            <a:r>
              <a:rPr kumimoji="1" lang="en-US" altLang="ja-JP" sz="1600" b="1" dirty="0" smtClean="0">
                <a:solidFill>
                  <a:srgbClr val="002060"/>
                </a:solidFill>
              </a:rPr>
              <a:t>2% BSA PBST</a:t>
            </a:r>
            <a:endParaRPr kumimoji="1" lang="ja-JP" altLang="en-US" sz="1600" b="1" dirty="0">
              <a:solidFill>
                <a:srgbClr val="0000FF"/>
              </a:solidFill>
            </a:endParaRPr>
          </a:p>
        </p:txBody>
      </p:sp>
      <p:sp>
        <p:nvSpPr>
          <p:cNvPr id="170" name="テキスト ボックス 169"/>
          <p:cNvSpPr txBox="1"/>
          <p:nvPr/>
        </p:nvSpPr>
        <p:spPr>
          <a:xfrm>
            <a:off x="6156176" y="2628201"/>
            <a:ext cx="2915816" cy="584775"/>
          </a:xfrm>
          <a:prstGeom prst="rect">
            <a:avLst/>
          </a:prstGeom>
          <a:noFill/>
        </p:spPr>
        <p:txBody>
          <a:bodyPr wrap="square" rtlCol="0">
            <a:spAutoFit/>
          </a:bodyPr>
          <a:lstStyle/>
          <a:p>
            <a:pPr algn="ctr"/>
            <a:r>
              <a:rPr lang="en-US" altLang="ja-JP" sz="1600" b="1" dirty="0" smtClean="0">
                <a:solidFill>
                  <a:srgbClr val="002060"/>
                </a:solidFill>
              </a:rPr>
              <a:t>Anti-</a:t>
            </a:r>
            <a:r>
              <a:rPr lang="en-US" altLang="ja-JP" sz="1600" b="1" dirty="0" err="1" smtClean="0">
                <a:solidFill>
                  <a:srgbClr val="002060"/>
                </a:solidFill>
              </a:rPr>
              <a:t>hCG</a:t>
            </a:r>
            <a:r>
              <a:rPr lang="en-US" altLang="ja-JP" sz="1600" b="1" dirty="0" smtClean="0">
                <a:solidFill>
                  <a:srgbClr val="002060"/>
                </a:solidFill>
              </a:rPr>
              <a:t> VHH or VHH-PM</a:t>
            </a:r>
          </a:p>
          <a:p>
            <a:pPr algn="ctr"/>
            <a:r>
              <a:rPr lang="en-US" altLang="ja-JP" sz="1600" b="1" dirty="0" smtClean="0">
                <a:solidFill>
                  <a:srgbClr val="002060"/>
                </a:solidFill>
              </a:rPr>
              <a:t>0</a:t>
            </a:r>
            <a:r>
              <a:rPr lang="ja-JP" altLang="en-US" sz="1600" b="1" dirty="0" smtClean="0">
                <a:solidFill>
                  <a:srgbClr val="002060"/>
                </a:solidFill>
              </a:rPr>
              <a:t>～</a:t>
            </a:r>
            <a:r>
              <a:rPr lang="en-US" altLang="ja-JP" sz="1600" b="1" dirty="0" smtClean="0">
                <a:solidFill>
                  <a:srgbClr val="002060"/>
                </a:solidFill>
              </a:rPr>
              <a:t>100 µg/ml in 0.2% BSA PBST</a:t>
            </a:r>
            <a:endParaRPr kumimoji="1" lang="ja-JP" altLang="en-US" sz="1600" b="1" dirty="0">
              <a:solidFill>
                <a:srgbClr val="002060"/>
              </a:solidFill>
            </a:endParaRPr>
          </a:p>
        </p:txBody>
      </p:sp>
      <p:sp>
        <p:nvSpPr>
          <p:cNvPr id="171" name="テキスト ボックス 170"/>
          <p:cNvSpPr txBox="1"/>
          <p:nvPr/>
        </p:nvSpPr>
        <p:spPr>
          <a:xfrm>
            <a:off x="337176" y="2647545"/>
            <a:ext cx="2592288" cy="584775"/>
          </a:xfrm>
          <a:prstGeom prst="rect">
            <a:avLst/>
          </a:prstGeom>
          <a:noFill/>
        </p:spPr>
        <p:txBody>
          <a:bodyPr wrap="square" rtlCol="0">
            <a:spAutoFit/>
          </a:bodyPr>
          <a:lstStyle/>
          <a:p>
            <a:pPr algn="ctr"/>
            <a:r>
              <a:rPr lang="en-US" altLang="ja-JP" sz="1600" b="1" dirty="0" err="1" smtClean="0">
                <a:solidFill>
                  <a:srgbClr val="002060"/>
                </a:solidFill>
              </a:rPr>
              <a:t>hCG</a:t>
            </a:r>
            <a:r>
              <a:rPr lang="en-US" altLang="ja-JP" sz="1600" b="1" dirty="0" smtClean="0">
                <a:solidFill>
                  <a:srgbClr val="002060"/>
                </a:solidFill>
              </a:rPr>
              <a:t> </a:t>
            </a:r>
          </a:p>
          <a:p>
            <a:pPr algn="ctr"/>
            <a:r>
              <a:rPr lang="en-US" altLang="ja-JP" sz="1600" b="1" dirty="0" smtClean="0">
                <a:solidFill>
                  <a:srgbClr val="002060"/>
                </a:solidFill>
              </a:rPr>
              <a:t>500 </a:t>
            </a:r>
            <a:r>
              <a:rPr lang="en-US" altLang="ja-JP" sz="1600" b="1" dirty="0" err="1" smtClean="0">
                <a:solidFill>
                  <a:srgbClr val="002060"/>
                </a:solidFill>
              </a:rPr>
              <a:t>ng</a:t>
            </a:r>
            <a:r>
              <a:rPr lang="en-US" altLang="ja-JP" sz="1600" b="1" dirty="0" smtClean="0">
                <a:solidFill>
                  <a:srgbClr val="002060"/>
                </a:solidFill>
              </a:rPr>
              <a:t>/ml in PBS</a:t>
            </a:r>
            <a:endParaRPr kumimoji="1" lang="ja-JP" altLang="en-US" sz="1600" b="1" dirty="0">
              <a:solidFill>
                <a:srgbClr val="002060"/>
              </a:solidFill>
            </a:endParaRPr>
          </a:p>
        </p:txBody>
      </p:sp>
      <p:sp>
        <p:nvSpPr>
          <p:cNvPr id="172" name="テキスト ボックス 171"/>
          <p:cNvSpPr txBox="1"/>
          <p:nvPr/>
        </p:nvSpPr>
        <p:spPr>
          <a:xfrm>
            <a:off x="1187624" y="5373216"/>
            <a:ext cx="2664296" cy="830997"/>
          </a:xfrm>
          <a:prstGeom prst="rect">
            <a:avLst/>
          </a:prstGeom>
          <a:noFill/>
        </p:spPr>
        <p:txBody>
          <a:bodyPr wrap="square" rtlCol="0">
            <a:spAutoFit/>
          </a:bodyPr>
          <a:lstStyle/>
          <a:p>
            <a:pPr algn="ctr"/>
            <a:r>
              <a:rPr lang="en-US" altLang="ja-JP" sz="1600" b="1" dirty="0" smtClean="0">
                <a:solidFill>
                  <a:srgbClr val="002060"/>
                </a:solidFill>
              </a:rPr>
              <a:t>HRP-anti His-tag  antibody</a:t>
            </a:r>
          </a:p>
          <a:p>
            <a:pPr algn="ctr"/>
            <a:r>
              <a:rPr lang="en-US" altLang="ja-JP" sz="1600" b="1" dirty="0" smtClean="0">
                <a:solidFill>
                  <a:srgbClr val="002060"/>
                </a:solidFill>
              </a:rPr>
              <a:t>10000 fold dilution in 0.2 % BSA PBST</a:t>
            </a:r>
            <a:endParaRPr kumimoji="1" lang="ja-JP" altLang="en-US" sz="1600" b="1" dirty="0">
              <a:solidFill>
                <a:srgbClr val="002060"/>
              </a:solidFill>
            </a:endParaRPr>
          </a:p>
        </p:txBody>
      </p:sp>
      <p:sp>
        <p:nvSpPr>
          <p:cNvPr id="173" name="テキスト ボックス 172"/>
          <p:cNvSpPr txBox="1"/>
          <p:nvPr/>
        </p:nvSpPr>
        <p:spPr>
          <a:xfrm>
            <a:off x="4499992" y="5190291"/>
            <a:ext cx="3672408" cy="830997"/>
          </a:xfrm>
          <a:prstGeom prst="rect">
            <a:avLst/>
          </a:prstGeom>
          <a:noFill/>
        </p:spPr>
        <p:txBody>
          <a:bodyPr wrap="square" rtlCol="0">
            <a:spAutoFit/>
          </a:bodyPr>
          <a:lstStyle/>
          <a:p>
            <a:pPr algn="ctr"/>
            <a:r>
              <a:rPr kumimoji="1" lang="en-US" altLang="ja-JP" sz="1600" b="1" dirty="0" smtClean="0">
                <a:solidFill>
                  <a:srgbClr val="002060"/>
                </a:solidFill>
              </a:rPr>
              <a:t>TMB</a:t>
            </a:r>
          </a:p>
          <a:p>
            <a:pPr algn="ctr"/>
            <a:r>
              <a:rPr lang="en-US" altLang="ja-JP" sz="1600" b="1" dirty="0" smtClean="0">
                <a:solidFill>
                  <a:srgbClr val="002060"/>
                </a:solidFill>
              </a:rPr>
              <a:t>Absorbance at 450</a:t>
            </a:r>
            <a:r>
              <a:rPr lang="ja-JP" altLang="en-US" sz="1600" b="1" dirty="0" smtClean="0">
                <a:solidFill>
                  <a:srgbClr val="002060"/>
                </a:solidFill>
              </a:rPr>
              <a:t> </a:t>
            </a:r>
            <a:r>
              <a:rPr lang="en-US" altLang="ja-JP" sz="1600" b="1" dirty="0" smtClean="0">
                <a:solidFill>
                  <a:srgbClr val="002060"/>
                </a:solidFill>
              </a:rPr>
              <a:t>nm (Ref. 650 nm) (-)</a:t>
            </a:r>
          </a:p>
          <a:p>
            <a:pPr algn="ctr"/>
            <a:r>
              <a:rPr lang="en-US" altLang="ja-JP" sz="1600" b="1" dirty="0" smtClean="0">
                <a:solidFill>
                  <a:srgbClr val="002060"/>
                </a:solidFill>
              </a:rPr>
              <a:t>15</a:t>
            </a:r>
            <a:r>
              <a:rPr kumimoji="1" lang="en-US" altLang="ja-JP" sz="1600" b="1" dirty="0" smtClean="0">
                <a:solidFill>
                  <a:srgbClr val="002060"/>
                </a:solidFill>
              </a:rPr>
              <a:t>min</a:t>
            </a:r>
            <a:endParaRPr kumimoji="1" lang="ja-JP" altLang="en-US" sz="1600" b="1" dirty="0">
              <a:solidFill>
                <a:srgbClr val="002060"/>
              </a:solidFill>
            </a:endParaRPr>
          </a:p>
        </p:txBody>
      </p:sp>
      <p:sp>
        <p:nvSpPr>
          <p:cNvPr id="175" name="テキスト ボックス 174"/>
          <p:cNvSpPr txBox="1"/>
          <p:nvPr/>
        </p:nvSpPr>
        <p:spPr>
          <a:xfrm>
            <a:off x="5436096" y="1669744"/>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176" name="テキスト ボックス 175"/>
          <p:cNvSpPr txBox="1"/>
          <p:nvPr/>
        </p:nvSpPr>
        <p:spPr>
          <a:xfrm>
            <a:off x="5436096" y="2177568"/>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177" name="テキスト ボックス 176"/>
          <p:cNvSpPr txBox="1"/>
          <p:nvPr/>
        </p:nvSpPr>
        <p:spPr>
          <a:xfrm>
            <a:off x="467544" y="836712"/>
            <a:ext cx="1080119" cy="400110"/>
          </a:xfrm>
          <a:prstGeom prst="rect">
            <a:avLst/>
          </a:prstGeom>
          <a:noFill/>
          <a:ln w="25400">
            <a:solidFill>
              <a:srgbClr val="002060"/>
            </a:solidFill>
          </a:ln>
        </p:spPr>
        <p:txBody>
          <a:bodyPr wrap="square" rtlCol="0">
            <a:spAutoFit/>
          </a:bodyPr>
          <a:lstStyle/>
          <a:p>
            <a:pPr algn="ctr"/>
            <a:r>
              <a:rPr kumimoji="1" lang="en-US" altLang="ja-JP" sz="2000" b="1" dirty="0" smtClean="0">
                <a:solidFill>
                  <a:srgbClr val="002060"/>
                </a:solidFill>
              </a:rPr>
              <a:t>Method</a:t>
            </a:r>
            <a:endParaRPr kumimoji="1" lang="ja-JP" altLang="en-US" sz="2000" b="1" dirty="0">
              <a:solidFill>
                <a:srgbClr val="002060"/>
              </a:solidFill>
            </a:endParaRPr>
          </a:p>
        </p:txBody>
      </p:sp>
      <p:sp>
        <p:nvSpPr>
          <p:cNvPr id="178" name="テキスト ボックス 177"/>
          <p:cNvSpPr txBox="1"/>
          <p:nvPr/>
        </p:nvSpPr>
        <p:spPr>
          <a:xfrm>
            <a:off x="227992" y="4090720"/>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179" name="テキスト ボックス 178"/>
          <p:cNvSpPr txBox="1"/>
          <p:nvPr/>
        </p:nvSpPr>
        <p:spPr>
          <a:xfrm>
            <a:off x="227992" y="4598544"/>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180" name="テキスト ボックス 179"/>
          <p:cNvSpPr txBox="1"/>
          <p:nvPr/>
        </p:nvSpPr>
        <p:spPr>
          <a:xfrm>
            <a:off x="3320568" y="4090720"/>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181" name="テキスト ボックス 180"/>
          <p:cNvSpPr txBox="1"/>
          <p:nvPr/>
        </p:nvSpPr>
        <p:spPr>
          <a:xfrm>
            <a:off x="3320568" y="4598544"/>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182" name="テキスト ボックス 181"/>
          <p:cNvSpPr txBox="1"/>
          <p:nvPr/>
        </p:nvSpPr>
        <p:spPr>
          <a:xfrm>
            <a:off x="2195736" y="1687160"/>
            <a:ext cx="1656184" cy="338554"/>
          </a:xfrm>
          <a:prstGeom prst="rect">
            <a:avLst/>
          </a:prstGeom>
          <a:noFill/>
        </p:spPr>
        <p:txBody>
          <a:bodyPr wrap="square" rtlCol="0">
            <a:spAutoFit/>
          </a:bodyPr>
          <a:lstStyle/>
          <a:p>
            <a:pPr algn="ctr"/>
            <a:r>
              <a:rPr kumimoji="1" lang="en-US" altLang="ja-JP" sz="1600" b="1" dirty="0" smtClean="0">
                <a:solidFill>
                  <a:srgbClr val="002060"/>
                </a:solidFill>
              </a:rPr>
              <a:t>Overnight, 4</a:t>
            </a:r>
            <a:r>
              <a:rPr kumimoji="1" lang="ja-JP" altLang="en-US" sz="1600" b="1" dirty="0" smtClean="0">
                <a:solidFill>
                  <a:srgbClr val="002060"/>
                </a:solidFill>
              </a:rPr>
              <a:t>℃ </a:t>
            </a:r>
            <a:endParaRPr kumimoji="1" lang="ja-JP" altLang="en-US" sz="1600" b="1" dirty="0">
              <a:solidFill>
                <a:srgbClr val="002060"/>
              </a:solidFill>
            </a:endParaRPr>
          </a:p>
        </p:txBody>
      </p:sp>
      <p:sp>
        <p:nvSpPr>
          <p:cNvPr id="183" name="テキスト ボックス 182"/>
          <p:cNvSpPr txBox="1"/>
          <p:nvPr/>
        </p:nvSpPr>
        <p:spPr>
          <a:xfrm>
            <a:off x="2398112" y="2173800"/>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8193" name="Picture 1"/>
          <p:cNvPicPr>
            <a:picLocks noChangeArrowheads="1"/>
          </p:cNvPicPr>
          <p:nvPr/>
        </p:nvPicPr>
        <p:blipFill>
          <a:blip r:embed="rId2" cstate="print"/>
          <a:srcRect/>
          <a:stretch>
            <a:fillRect/>
          </a:stretch>
        </p:blipFill>
        <p:spPr bwMode="auto">
          <a:xfrm>
            <a:off x="1530178" y="1340767"/>
            <a:ext cx="6372000" cy="3960000"/>
          </a:xfrm>
          <a:prstGeom prst="rect">
            <a:avLst/>
          </a:prstGeom>
          <a:noFill/>
          <a:ln w="9525">
            <a:noFill/>
            <a:miter lim="800000"/>
            <a:headEnd/>
            <a:tailEnd/>
          </a:ln>
          <a:effectLst/>
        </p:spPr>
      </p:pic>
      <p:grpSp>
        <p:nvGrpSpPr>
          <p:cNvPr id="5" name="グループ化 4"/>
          <p:cNvGrpSpPr/>
          <p:nvPr/>
        </p:nvGrpSpPr>
        <p:grpSpPr>
          <a:xfrm>
            <a:off x="6859262" y="3717032"/>
            <a:ext cx="2033218" cy="1142224"/>
            <a:chOff x="4477265" y="3741756"/>
            <a:chExt cx="2033218" cy="1142224"/>
          </a:xfrm>
        </p:grpSpPr>
        <p:grpSp>
          <p:nvGrpSpPr>
            <p:cNvPr id="6" name="グループ化 375"/>
            <p:cNvGrpSpPr/>
            <p:nvPr/>
          </p:nvGrpSpPr>
          <p:grpSpPr>
            <a:xfrm>
              <a:off x="4499992" y="4077072"/>
              <a:ext cx="2010491" cy="806908"/>
              <a:chOff x="6660232" y="1446963"/>
              <a:chExt cx="2010491" cy="806908"/>
            </a:xfrm>
          </p:grpSpPr>
          <p:grpSp>
            <p:nvGrpSpPr>
              <p:cNvPr id="13" name="グループ化 300"/>
              <p:cNvGrpSpPr>
                <a:grpSpLocks noChangeAspect="1"/>
              </p:cNvGrpSpPr>
              <p:nvPr/>
            </p:nvGrpSpPr>
            <p:grpSpPr>
              <a:xfrm>
                <a:off x="6967314" y="1638325"/>
                <a:ext cx="75390" cy="360000"/>
                <a:chOff x="5919306" y="2983935"/>
                <a:chExt cx="56768" cy="271076"/>
              </a:xfrm>
              <a:scene3d>
                <a:camera prst="orthographicFront">
                  <a:rot lat="0" lon="0" rev="9600000"/>
                </a:camera>
                <a:lightRig rig="threePt" dir="t"/>
              </a:scene3d>
            </p:grpSpPr>
            <p:sp>
              <p:nvSpPr>
                <p:cNvPr id="55" name="円/楕円 54"/>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6" name="フリーフォーム 55"/>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4" name="グループ化 283"/>
              <p:cNvGrpSpPr/>
              <p:nvPr/>
            </p:nvGrpSpPr>
            <p:grpSpPr>
              <a:xfrm>
                <a:off x="6660232" y="1987698"/>
                <a:ext cx="2010491" cy="266173"/>
                <a:chOff x="3585147" y="1988840"/>
                <a:chExt cx="2010491" cy="266173"/>
              </a:xfrm>
            </p:grpSpPr>
            <p:grpSp>
              <p:nvGrpSpPr>
                <p:cNvPr id="39" name="グループ化 261"/>
                <p:cNvGrpSpPr/>
                <p:nvPr/>
              </p:nvGrpSpPr>
              <p:grpSpPr>
                <a:xfrm>
                  <a:off x="3585147" y="1988840"/>
                  <a:ext cx="1994965" cy="266173"/>
                  <a:chOff x="827584" y="2204864"/>
                  <a:chExt cx="1994965" cy="266173"/>
                </a:xfrm>
              </p:grpSpPr>
              <p:grpSp>
                <p:nvGrpSpPr>
                  <p:cNvPr id="46" name="グループ化 40"/>
                  <p:cNvGrpSpPr/>
                  <p:nvPr/>
                </p:nvGrpSpPr>
                <p:grpSpPr>
                  <a:xfrm>
                    <a:off x="827584" y="2393597"/>
                    <a:ext cx="1994965" cy="77440"/>
                    <a:chOff x="3389940" y="1662475"/>
                    <a:chExt cx="1994965" cy="77440"/>
                  </a:xfrm>
                </p:grpSpPr>
                <p:sp>
                  <p:nvSpPr>
                    <p:cNvPr id="52" name="正方形/長方形 51"/>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grpSp>
              <p:sp>
                <p:nvSpPr>
                  <p:cNvPr id="47" name="円/楕円 46"/>
                  <p:cNvSpPr/>
                  <p:nvPr/>
                </p:nvSpPr>
                <p:spPr>
                  <a:xfrm>
                    <a:off x="97160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133164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691680"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123728"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2519201" y="2204864"/>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AutoShape 32"/>
                <p:cNvSpPr>
                  <a:spLocks noChangeArrowheads="1"/>
                </p:cNvSpPr>
                <p:nvPr/>
              </p:nvSpPr>
              <p:spPr bwMode="auto">
                <a:xfrm>
                  <a:off x="3938558"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1" name="AutoShape 33"/>
                <p:cNvSpPr>
                  <a:spLocks noChangeArrowheads="1"/>
                </p:cNvSpPr>
                <p:nvPr/>
              </p:nvSpPr>
              <p:spPr bwMode="auto">
                <a:xfrm>
                  <a:off x="4693175"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a:p>
              </p:txBody>
            </p:sp>
            <p:sp>
              <p:nvSpPr>
                <p:cNvPr id="42" name="AutoShape 32"/>
                <p:cNvSpPr>
                  <a:spLocks noChangeArrowheads="1"/>
                </p:cNvSpPr>
                <p:nvPr/>
              </p:nvSpPr>
              <p:spPr bwMode="auto">
                <a:xfrm>
                  <a:off x="5493474" y="211091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3" name="AutoShape 34"/>
                <p:cNvSpPr>
                  <a:spLocks noChangeArrowheads="1"/>
                </p:cNvSpPr>
                <p:nvPr/>
              </p:nvSpPr>
              <p:spPr bwMode="auto">
                <a:xfrm>
                  <a:off x="3593148" y="2119368"/>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4" name="AutoShape 32"/>
                <p:cNvSpPr>
                  <a:spLocks noChangeArrowheads="1"/>
                </p:cNvSpPr>
                <p:nvPr/>
              </p:nvSpPr>
              <p:spPr bwMode="auto">
                <a:xfrm>
                  <a:off x="5117908"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sp>
              <p:nvSpPr>
                <p:cNvPr id="45" name="AutoShape 32"/>
                <p:cNvSpPr>
                  <a:spLocks noChangeArrowheads="1"/>
                </p:cNvSpPr>
                <p:nvPr/>
              </p:nvSpPr>
              <p:spPr bwMode="auto">
                <a:xfrm>
                  <a:off x="4320543" y="2108697"/>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a:p>
              </p:txBody>
            </p:sp>
          </p:grpSp>
          <p:grpSp>
            <p:nvGrpSpPr>
              <p:cNvPr id="15" name="グループ化 301"/>
              <p:cNvGrpSpPr>
                <a:grpSpLocks noChangeAspect="1"/>
              </p:cNvGrpSpPr>
              <p:nvPr/>
            </p:nvGrpSpPr>
            <p:grpSpPr>
              <a:xfrm>
                <a:off x="7319780" y="1642517"/>
                <a:ext cx="75390" cy="360000"/>
                <a:chOff x="5919306" y="2983935"/>
                <a:chExt cx="56768" cy="271076"/>
              </a:xfrm>
              <a:scene3d>
                <a:camera prst="orthographicFront">
                  <a:rot lat="0" lon="0" rev="9600000"/>
                </a:camera>
                <a:lightRig rig="threePt" dir="t"/>
              </a:scene3d>
            </p:grpSpPr>
            <p:sp>
              <p:nvSpPr>
                <p:cNvPr id="37" name="円/楕円 36"/>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8" name="フリーフォーム 37"/>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6" name="グループ化 304"/>
              <p:cNvGrpSpPr>
                <a:grpSpLocks noChangeAspect="1"/>
              </p:cNvGrpSpPr>
              <p:nvPr/>
            </p:nvGrpSpPr>
            <p:grpSpPr>
              <a:xfrm>
                <a:off x="7670295" y="1628800"/>
                <a:ext cx="75390" cy="360000"/>
                <a:chOff x="5919306" y="2983935"/>
                <a:chExt cx="56768" cy="271076"/>
              </a:xfrm>
              <a:scene3d>
                <a:camera prst="orthographicFront">
                  <a:rot lat="0" lon="0" rev="9600000"/>
                </a:camera>
                <a:lightRig rig="threePt" dir="t"/>
              </a:scene3d>
            </p:grpSpPr>
            <p:sp>
              <p:nvSpPr>
                <p:cNvPr id="35" name="円/楕円 34"/>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6" name="フリーフォーム 35"/>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7" name="グループ化 307"/>
              <p:cNvGrpSpPr>
                <a:grpSpLocks noChangeAspect="1"/>
              </p:cNvGrpSpPr>
              <p:nvPr/>
            </p:nvGrpSpPr>
            <p:grpSpPr>
              <a:xfrm>
                <a:off x="8125585" y="1647850"/>
                <a:ext cx="75390" cy="360000"/>
                <a:chOff x="5919306" y="2983935"/>
                <a:chExt cx="56768" cy="271076"/>
              </a:xfrm>
              <a:scene3d>
                <a:camera prst="orthographicFront">
                  <a:rot lat="0" lon="0" rev="9600000"/>
                </a:camera>
                <a:lightRig rig="threePt" dir="t"/>
              </a:scene3d>
            </p:grpSpPr>
            <p:sp>
              <p:nvSpPr>
                <p:cNvPr id="33" name="円/楕円 32"/>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4" name="フリーフォーム 33"/>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8" name="グループ化 310"/>
              <p:cNvGrpSpPr>
                <a:grpSpLocks noChangeAspect="1"/>
              </p:cNvGrpSpPr>
              <p:nvPr/>
            </p:nvGrpSpPr>
            <p:grpSpPr>
              <a:xfrm>
                <a:off x="8498532" y="1638325"/>
                <a:ext cx="75390" cy="360000"/>
                <a:chOff x="5919306" y="2983935"/>
                <a:chExt cx="56768" cy="271076"/>
              </a:xfrm>
              <a:scene3d>
                <a:camera prst="orthographicFront">
                  <a:rot lat="0" lon="0" rev="9600000"/>
                </a:camera>
                <a:lightRig rig="threePt" dir="t"/>
              </a:scene3d>
            </p:grpSpPr>
            <p:sp>
              <p:nvSpPr>
                <p:cNvPr id="31" name="円/楕円 30"/>
                <p:cNvSpPr>
                  <a:spLocks noChangeAspect="1"/>
                </p:cNvSpPr>
                <p:nvPr/>
              </p:nvSpPr>
              <p:spPr>
                <a:xfrm rot="120000" flipH="1">
                  <a:off x="5924810" y="2983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フリーフォーム 31"/>
                <p:cNvSpPr/>
                <p:nvPr/>
              </p:nvSpPr>
              <p:spPr>
                <a:xfrm rot="404076" flipH="1">
                  <a:off x="5919306" y="3195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19" name="グループ化 406"/>
              <p:cNvGrpSpPr/>
              <p:nvPr/>
            </p:nvGrpSpPr>
            <p:grpSpPr>
              <a:xfrm rot="901590" flipH="1">
                <a:off x="6940736" y="1446963"/>
                <a:ext cx="146153" cy="222776"/>
                <a:chOff x="5724532" y="3440219"/>
                <a:chExt cx="288013" cy="368307"/>
              </a:xfrm>
            </p:grpSpPr>
            <p:sp>
              <p:nvSpPr>
                <p:cNvPr id="29" name="パイ 28"/>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フローチャート : 結合子 29"/>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406"/>
              <p:cNvGrpSpPr/>
              <p:nvPr/>
            </p:nvGrpSpPr>
            <p:grpSpPr>
              <a:xfrm rot="901590" flipH="1">
                <a:off x="7641768" y="1446963"/>
                <a:ext cx="146153" cy="222776"/>
                <a:chOff x="5724532" y="3440219"/>
                <a:chExt cx="288013" cy="368307"/>
              </a:xfrm>
            </p:grpSpPr>
            <p:sp>
              <p:nvSpPr>
                <p:cNvPr id="27" name="パイ 26"/>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フローチャート : 結合子 27"/>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406"/>
              <p:cNvGrpSpPr/>
              <p:nvPr/>
            </p:nvGrpSpPr>
            <p:grpSpPr>
              <a:xfrm rot="901590" flipH="1">
                <a:off x="8462429" y="1451156"/>
                <a:ext cx="146153" cy="222776"/>
                <a:chOff x="5724532" y="3440219"/>
                <a:chExt cx="288013" cy="368307"/>
              </a:xfrm>
            </p:grpSpPr>
            <p:sp>
              <p:nvSpPr>
                <p:cNvPr id="25" name="パイ 24"/>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フローチャート : 結合子 25"/>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406"/>
              <p:cNvGrpSpPr/>
              <p:nvPr/>
            </p:nvGrpSpPr>
            <p:grpSpPr>
              <a:xfrm rot="901590" flipH="1">
                <a:off x="8102389" y="1466013"/>
                <a:ext cx="146153" cy="222776"/>
                <a:chOff x="5724532" y="3440219"/>
                <a:chExt cx="288013" cy="368307"/>
              </a:xfrm>
            </p:grpSpPr>
            <p:sp>
              <p:nvSpPr>
                <p:cNvPr id="23" name="パイ 22"/>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フローチャート : 結合子 23"/>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 name="AutoShape 93"/>
            <p:cNvSpPr>
              <a:spLocks noChangeArrowheads="1"/>
            </p:cNvSpPr>
            <p:nvPr/>
          </p:nvSpPr>
          <p:spPr bwMode="auto">
            <a:xfrm rot="2625098" flipH="1">
              <a:off x="4717859" y="3776686"/>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a:p>
          </p:txBody>
        </p:sp>
        <p:sp>
          <p:nvSpPr>
            <p:cNvPr id="8" name="AutoShape 104"/>
            <p:cNvSpPr>
              <a:spLocks noChangeAspect="1" noChangeArrowheads="1"/>
            </p:cNvSpPr>
            <p:nvPr/>
          </p:nvSpPr>
          <p:spPr bwMode="auto">
            <a:xfrm rot="1205619" flipH="1">
              <a:off x="4477265" y="3741756"/>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a:p>
          </p:txBody>
        </p:sp>
        <p:sp>
          <p:nvSpPr>
            <p:cNvPr id="9" name="AutoShape 93"/>
            <p:cNvSpPr>
              <a:spLocks noChangeArrowheads="1"/>
            </p:cNvSpPr>
            <p:nvPr/>
          </p:nvSpPr>
          <p:spPr bwMode="auto">
            <a:xfrm rot="2508913" flipH="1">
              <a:off x="5392457" y="3795311"/>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a:p>
          </p:txBody>
        </p:sp>
        <p:sp>
          <p:nvSpPr>
            <p:cNvPr id="10" name="AutoShape 104"/>
            <p:cNvSpPr>
              <a:spLocks noChangeAspect="1" noChangeArrowheads="1"/>
            </p:cNvSpPr>
            <p:nvPr/>
          </p:nvSpPr>
          <p:spPr bwMode="auto">
            <a:xfrm rot="1089434" flipH="1">
              <a:off x="5151863" y="3760381"/>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a:p>
          </p:txBody>
        </p:sp>
        <p:sp>
          <p:nvSpPr>
            <p:cNvPr id="11" name="AutoShape 93"/>
            <p:cNvSpPr>
              <a:spLocks noChangeArrowheads="1"/>
            </p:cNvSpPr>
            <p:nvPr/>
          </p:nvSpPr>
          <p:spPr bwMode="auto">
            <a:xfrm rot="2720119" flipH="1">
              <a:off x="6238490" y="3785431"/>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a:p>
          </p:txBody>
        </p:sp>
        <p:sp>
          <p:nvSpPr>
            <p:cNvPr id="12" name="AutoShape 104"/>
            <p:cNvSpPr>
              <a:spLocks noChangeAspect="1" noChangeArrowheads="1"/>
            </p:cNvSpPr>
            <p:nvPr/>
          </p:nvSpPr>
          <p:spPr bwMode="auto">
            <a:xfrm rot="1300640" flipH="1">
              <a:off x="5997896" y="3750501"/>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a:p>
          </p:txBody>
        </p:sp>
      </p:grpSp>
      <p:sp>
        <p:nvSpPr>
          <p:cNvPr id="57" name="テキスト ボックス 56"/>
          <p:cNvSpPr txBox="1"/>
          <p:nvPr/>
        </p:nvSpPr>
        <p:spPr>
          <a:xfrm>
            <a:off x="1403648" y="5301208"/>
            <a:ext cx="6569903" cy="400110"/>
          </a:xfrm>
          <a:prstGeom prst="rect">
            <a:avLst/>
          </a:prstGeom>
          <a:noFill/>
        </p:spPr>
        <p:txBody>
          <a:bodyPr wrap="square" rtlCol="0">
            <a:spAutoFit/>
          </a:bodyPr>
          <a:lstStyle/>
          <a:p>
            <a:r>
              <a:rPr lang="en-US" altLang="ja-JP" sz="2000" b="1" dirty="0" smtClean="0">
                <a:solidFill>
                  <a:srgbClr val="002060"/>
                </a:solidFill>
              </a:rPr>
              <a:t>VHH</a:t>
            </a:r>
            <a:r>
              <a:rPr lang="ja-JP" altLang="en-US" sz="2000" b="1" dirty="0" err="1" smtClean="0">
                <a:solidFill>
                  <a:srgbClr val="002060"/>
                </a:solidFill>
              </a:rPr>
              <a:t>、</a:t>
            </a:r>
            <a:r>
              <a:rPr lang="en-US" altLang="ja-JP" sz="2000" b="1" dirty="0" smtClean="0">
                <a:solidFill>
                  <a:srgbClr val="002060"/>
                </a:solidFill>
              </a:rPr>
              <a:t>VHH-PM</a:t>
            </a:r>
            <a:r>
              <a:rPr lang="ja-JP" altLang="en-US" sz="2000" b="1" dirty="0" smtClean="0">
                <a:solidFill>
                  <a:srgbClr val="002060"/>
                </a:solidFill>
              </a:rPr>
              <a:t>ともに抗体濃度依存的な曲線が確認できた。</a:t>
            </a:r>
            <a:endParaRPr lang="en-US" altLang="ja-JP" sz="2000" b="1" dirty="0" smtClean="0">
              <a:solidFill>
                <a:srgbClr val="002060"/>
              </a:solidFill>
            </a:endParaRPr>
          </a:p>
        </p:txBody>
      </p:sp>
      <p:sp>
        <p:nvSpPr>
          <p:cNvPr id="58" name="テキスト ボックス 57"/>
          <p:cNvSpPr txBox="1"/>
          <p:nvPr/>
        </p:nvSpPr>
        <p:spPr>
          <a:xfrm>
            <a:off x="1484185" y="5889466"/>
            <a:ext cx="6208869" cy="707886"/>
          </a:xfrm>
          <a:prstGeom prst="rect">
            <a:avLst/>
          </a:prstGeom>
          <a:noFill/>
        </p:spPr>
        <p:txBody>
          <a:bodyPr wrap="square" rtlCol="0">
            <a:spAutoFit/>
          </a:bodyPr>
          <a:lstStyle/>
          <a:p>
            <a:pPr algn="ctr"/>
            <a:r>
              <a:rPr lang="en-US" altLang="ja-JP" sz="2000" b="1" dirty="0" smtClean="0">
                <a:solidFill>
                  <a:srgbClr val="FF0000"/>
                </a:solidFill>
              </a:rPr>
              <a:t>PMMA-tag</a:t>
            </a:r>
            <a:r>
              <a:rPr lang="ja-JP" altLang="en-US" sz="2000" b="1" dirty="0" smtClean="0">
                <a:solidFill>
                  <a:srgbClr val="FF0000"/>
                </a:solidFill>
              </a:rPr>
              <a:t>の有無に関わらず、抗原結合活性を保持した状態でリフォールディングが可能</a:t>
            </a:r>
            <a:endParaRPr lang="en-US" altLang="ja-JP" sz="2000" b="1" dirty="0" smtClean="0">
              <a:solidFill>
                <a:srgbClr val="FF0000"/>
              </a:solidFill>
            </a:endParaRPr>
          </a:p>
        </p:txBody>
      </p:sp>
      <p:sp>
        <p:nvSpPr>
          <p:cNvPr id="59" name="テキスト ボックス 58"/>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間接</a:t>
            </a:r>
            <a:r>
              <a:rPr kumimoji="1" lang="en-US" altLang="ja-JP" sz="2600" b="1" dirty="0" smtClean="0">
                <a:solidFill>
                  <a:schemeClr val="bg1"/>
                </a:solidFill>
              </a:rPr>
              <a:t>ELISA</a:t>
            </a:r>
            <a:r>
              <a:rPr kumimoji="1" lang="ja-JP" altLang="en-US" sz="2600" b="1" dirty="0" smtClean="0">
                <a:solidFill>
                  <a:schemeClr val="bg1"/>
                </a:solidFill>
              </a:rPr>
              <a:t>による</a:t>
            </a:r>
            <a:r>
              <a:rPr lang="ja-JP" altLang="en-US" sz="2600" b="1" dirty="0" smtClean="0">
                <a:solidFill>
                  <a:schemeClr val="bg1"/>
                </a:solidFill>
              </a:rPr>
              <a:t>リフォールディング後の活性</a:t>
            </a:r>
            <a:r>
              <a:rPr kumimoji="1" lang="ja-JP" altLang="en-US" sz="2600" b="1" dirty="0" smtClean="0">
                <a:solidFill>
                  <a:schemeClr val="bg1"/>
                </a:solidFill>
              </a:rPr>
              <a:t>評価</a:t>
            </a:r>
            <a:endParaRPr kumimoji="1" lang="ja-JP" altLang="en-US" sz="26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Sandwich ELISA</a:t>
            </a:r>
            <a:r>
              <a:rPr kumimoji="1" lang="ja-JP" altLang="en-US" sz="2600" b="1" dirty="0" smtClean="0">
                <a:solidFill>
                  <a:schemeClr val="bg1"/>
                </a:solidFill>
              </a:rPr>
              <a:t>による</a:t>
            </a:r>
            <a:r>
              <a:rPr kumimoji="1" lang="en-US" altLang="ja-JP" sz="2600" b="1" dirty="0" smtClean="0">
                <a:solidFill>
                  <a:schemeClr val="bg1"/>
                </a:solidFill>
              </a:rPr>
              <a:t>VHH-PM</a:t>
            </a:r>
            <a:r>
              <a:rPr kumimoji="1" lang="ja-JP" altLang="en-US" sz="2600" b="1" dirty="0" smtClean="0">
                <a:solidFill>
                  <a:schemeClr val="bg1"/>
                </a:solidFill>
              </a:rPr>
              <a:t>固定化基板を用いた活性評価</a:t>
            </a:r>
            <a:endParaRPr kumimoji="1" lang="ja-JP" altLang="en-US" sz="2600" b="1" dirty="0">
              <a:solidFill>
                <a:schemeClr val="bg1"/>
              </a:solidFill>
            </a:endParaRPr>
          </a:p>
        </p:txBody>
      </p:sp>
      <p:grpSp>
        <p:nvGrpSpPr>
          <p:cNvPr id="228" name="グループ化 227"/>
          <p:cNvGrpSpPr/>
          <p:nvPr/>
        </p:nvGrpSpPr>
        <p:grpSpPr>
          <a:xfrm>
            <a:off x="488803" y="1854242"/>
            <a:ext cx="1994965" cy="370080"/>
            <a:chOff x="488803" y="1854242"/>
            <a:chExt cx="1994965" cy="370080"/>
          </a:xfrm>
        </p:grpSpPr>
        <p:sp>
          <p:nvSpPr>
            <p:cNvPr id="5" name="円/楕円 4"/>
            <p:cNvSpPr>
              <a:spLocks noChangeAspect="1"/>
            </p:cNvSpPr>
            <p:nvPr/>
          </p:nvSpPr>
          <p:spPr>
            <a:xfrm rot="120000" flipH="1">
              <a:off x="1250897" y="1854242"/>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 name="円/楕円 5"/>
            <p:cNvSpPr>
              <a:spLocks noChangeAspect="1"/>
            </p:cNvSpPr>
            <p:nvPr/>
          </p:nvSpPr>
          <p:spPr>
            <a:xfrm rot="120000" flipH="1">
              <a:off x="1684686" y="1865681"/>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 name="円/楕円 6"/>
            <p:cNvSpPr>
              <a:spLocks noChangeAspect="1"/>
            </p:cNvSpPr>
            <p:nvPr/>
          </p:nvSpPr>
          <p:spPr>
            <a:xfrm rot="120000" flipH="1">
              <a:off x="1908274" y="1875412"/>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 name="円/楕円 7"/>
            <p:cNvSpPr>
              <a:spLocks noChangeAspect="1"/>
            </p:cNvSpPr>
            <p:nvPr/>
          </p:nvSpPr>
          <p:spPr>
            <a:xfrm rot="120000" flipH="1">
              <a:off x="1474490" y="1863966"/>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9" name="円/楕円 8"/>
            <p:cNvSpPr>
              <a:spLocks noChangeAspect="1"/>
            </p:cNvSpPr>
            <p:nvPr/>
          </p:nvSpPr>
          <p:spPr>
            <a:xfrm rot="120000" flipH="1">
              <a:off x="1034797" y="1863790"/>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 name="円/楕円 9"/>
            <p:cNvSpPr>
              <a:spLocks noChangeAspect="1"/>
            </p:cNvSpPr>
            <p:nvPr/>
          </p:nvSpPr>
          <p:spPr>
            <a:xfrm rot="120000" flipH="1">
              <a:off x="2121796" y="1873664"/>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1" name="円/楕円 10"/>
            <p:cNvSpPr>
              <a:spLocks noChangeAspect="1"/>
            </p:cNvSpPr>
            <p:nvPr/>
          </p:nvSpPr>
          <p:spPr>
            <a:xfrm rot="120000" flipH="1">
              <a:off x="833501" y="1855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2" name="円/楕円 11"/>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 name="フリーフォーム 57"/>
            <p:cNvSpPr/>
            <p:nvPr/>
          </p:nvSpPr>
          <p:spPr>
            <a:xfrm rot="404076" flipH="1">
              <a:off x="1245393" y="206614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4" name="フリーフォーム 13"/>
            <p:cNvSpPr/>
            <p:nvPr/>
          </p:nvSpPr>
          <p:spPr>
            <a:xfrm rot="404076" flipH="1">
              <a:off x="1679183" y="207758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5" name="フリーフォーム 14"/>
            <p:cNvSpPr/>
            <p:nvPr/>
          </p:nvSpPr>
          <p:spPr>
            <a:xfrm rot="404076" flipH="1">
              <a:off x="1902772" y="208731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6" name="フリーフォーム 15"/>
            <p:cNvSpPr/>
            <p:nvPr/>
          </p:nvSpPr>
          <p:spPr>
            <a:xfrm rot="404076" flipH="1">
              <a:off x="1468986" y="2075871"/>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7" name="正方形/長方形 16"/>
            <p:cNvSpPr/>
            <p:nvPr/>
          </p:nvSpPr>
          <p:spPr>
            <a:xfrm>
              <a:off x="488803" y="2146882"/>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コネクタ 17"/>
            <p:cNvCxnSpPr/>
            <p:nvPr/>
          </p:nvCxnSpPr>
          <p:spPr>
            <a:xfrm>
              <a:off x="488803" y="2146882"/>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88803" y="2223471"/>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0" name="フリーフォーム 19"/>
            <p:cNvSpPr/>
            <p:nvPr/>
          </p:nvSpPr>
          <p:spPr>
            <a:xfrm rot="404076" flipH="1">
              <a:off x="1029292" y="2075695"/>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1" name="フリーフォーム 20"/>
            <p:cNvSpPr/>
            <p:nvPr/>
          </p:nvSpPr>
          <p:spPr>
            <a:xfrm rot="404076" flipH="1">
              <a:off x="2116294" y="208556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2" name="フリーフォーム 21"/>
            <p:cNvSpPr/>
            <p:nvPr/>
          </p:nvSpPr>
          <p:spPr>
            <a:xfrm rot="404076" flipH="1">
              <a:off x="827997" y="2067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3" name="フリーフォーム 22"/>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24" name="グループ化 72"/>
          <p:cNvGrpSpPr/>
          <p:nvPr/>
        </p:nvGrpSpPr>
        <p:grpSpPr>
          <a:xfrm>
            <a:off x="3585147" y="1864282"/>
            <a:ext cx="1994965" cy="370080"/>
            <a:chOff x="3369123" y="1916832"/>
            <a:chExt cx="1994965" cy="370080"/>
          </a:xfrm>
        </p:grpSpPr>
        <p:grpSp>
          <p:nvGrpSpPr>
            <p:cNvPr id="25" name="グループ化 40"/>
            <p:cNvGrpSpPr/>
            <p:nvPr/>
          </p:nvGrpSpPr>
          <p:grpSpPr>
            <a:xfrm>
              <a:off x="3369123" y="1916832"/>
              <a:ext cx="1994965" cy="370080"/>
              <a:chOff x="3389940" y="1369835"/>
              <a:chExt cx="1994965" cy="370080"/>
            </a:xfrm>
          </p:grpSpPr>
          <p:sp>
            <p:nvSpPr>
              <p:cNvPr id="34" name="円/楕円 33"/>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5" name="円/楕円 34"/>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6" name="円/楕円 35"/>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7" name="円/楕円 36"/>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8" name="円/楕円 37"/>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9" name="円/楕円 38"/>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0" name="円/楕円 39"/>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1" name="円/楕円 40"/>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 name="フリーフォーム 42"/>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4" name="フリーフォーム 43"/>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5" name="フリーフォーム 44"/>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6" name="正方形/長方形 45"/>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コネクタ 46"/>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49" name="フリーフォーム 48"/>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0" name="フリーフォーム 49"/>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1" name="フリーフォーム 50"/>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2" name="フリーフォーム 51"/>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26"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7"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28"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9"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0"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1"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2"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3"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53" name="下矢印 52"/>
          <p:cNvSpPr/>
          <p:nvPr/>
        </p:nvSpPr>
        <p:spPr>
          <a:xfrm rot="16200000">
            <a:off x="2945937" y="1690147"/>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54" name="下矢印 53"/>
          <p:cNvSpPr/>
          <p:nvPr/>
        </p:nvSpPr>
        <p:spPr>
          <a:xfrm rot="16200000">
            <a:off x="6054048" y="1690147"/>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90" name="下矢印 89"/>
          <p:cNvSpPr/>
          <p:nvPr/>
        </p:nvSpPr>
        <p:spPr>
          <a:xfrm rot="16200000">
            <a:off x="1013488" y="4129440"/>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91" name="下矢印 90"/>
          <p:cNvSpPr/>
          <p:nvPr/>
        </p:nvSpPr>
        <p:spPr>
          <a:xfrm rot="16200000">
            <a:off x="4098064" y="4129440"/>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33" name="テキスト ボックス 132"/>
          <p:cNvSpPr txBox="1"/>
          <p:nvPr/>
        </p:nvSpPr>
        <p:spPr>
          <a:xfrm>
            <a:off x="107504" y="2212702"/>
            <a:ext cx="1008112" cy="338554"/>
          </a:xfrm>
          <a:prstGeom prst="rect">
            <a:avLst/>
          </a:prstGeom>
          <a:noFill/>
        </p:spPr>
        <p:txBody>
          <a:bodyPr wrap="square" rtlCol="0">
            <a:spAutoFit/>
          </a:bodyPr>
          <a:lstStyle/>
          <a:p>
            <a:pPr algn="ctr"/>
            <a:r>
              <a:rPr lang="ja-JP" altLang="en-US" sz="1600" b="1" dirty="0" smtClean="0">
                <a:solidFill>
                  <a:srgbClr val="002060"/>
                </a:solidFill>
              </a:rPr>
              <a:t>固定化</a:t>
            </a:r>
            <a:endParaRPr kumimoji="1" lang="ja-JP" altLang="en-US" sz="1600" b="1" dirty="0">
              <a:solidFill>
                <a:srgbClr val="002060"/>
              </a:solidFill>
            </a:endParaRPr>
          </a:p>
        </p:txBody>
      </p:sp>
      <p:sp>
        <p:nvSpPr>
          <p:cNvPr id="134" name="テキスト ボックス 133"/>
          <p:cNvSpPr txBox="1"/>
          <p:nvPr/>
        </p:nvSpPr>
        <p:spPr>
          <a:xfrm>
            <a:off x="3419872" y="2237970"/>
            <a:ext cx="1512168" cy="338554"/>
          </a:xfrm>
          <a:prstGeom prst="rect">
            <a:avLst/>
          </a:prstGeom>
          <a:noFill/>
        </p:spPr>
        <p:txBody>
          <a:bodyPr wrap="square" rtlCol="0">
            <a:spAutoFit/>
          </a:bodyPr>
          <a:lstStyle/>
          <a:p>
            <a:pPr algn="ctr"/>
            <a:r>
              <a:rPr lang="ja-JP" altLang="en-US" sz="1600" b="1" dirty="0" smtClean="0">
                <a:solidFill>
                  <a:srgbClr val="002060"/>
                </a:solidFill>
              </a:rPr>
              <a:t>ブロッキング</a:t>
            </a:r>
            <a:endParaRPr kumimoji="1" lang="ja-JP" altLang="en-US" sz="1600" b="1" dirty="0">
              <a:solidFill>
                <a:srgbClr val="002060"/>
              </a:solidFill>
            </a:endParaRPr>
          </a:p>
        </p:txBody>
      </p:sp>
      <p:sp>
        <p:nvSpPr>
          <p:cNvPr id="135" name="テキスト ボックス 134"/>
          <p:cNvSpPr txBox="1"/>
          <p:nvPr/>
        </p:nvSpPr>
        <p:spPr>
          <a:xfrm>
            <a:off x="3635896" y="2605848"/>
            <a:ext cx="1656184" cy="338554"/>
          </a:xfrm>
          <a:prstGeom prst="rect">
            <a:avLst/>
          </a:prstGeom>
          <a:noFill/>
        </p:spPr>
        <p:txBody>
          <a:bodyPr wrap="square" rtlCol="0">
            <a:spAutoFit/>
          </a:bodyPr>
          <a:lstStyle/>
          <a:p>
            <a:pPr algn="ctr"/>
            <a:r>
              <a:rPr kumimoji="1" lang="en-US" altLang="ja-JP" sz="1600" b="1" dirty="0" smtClean="0">
                <a:solidFill>
                  <a:srgbClr val="002060"/>
                </a:solidFill>
              </a:rPr>
              <a:t>2% BSA PBST</a:t>
            </a:r>
            <a:endParaRPr kumimoji="1" lang="ja-JP" altLang="en-US" sz="1600" b="1" dirty="0">
              <a:solidFill>
                <a:srgbClr val="0000FF"/>
              </a:solidFill>
            </a:endParaRPr>
          </a:p>
        </p:txBody>
      </p:sp>
      <p:sp>
        <p:nvSpPr>
          <p:cNvPr id="136" name="テキスト ボックス 135"/>
          <p:cNvSpPr txBox="1"/>
          <p:nvPr/>
        </p:nvSpPr>
        <p:spPr>
          <a:xfrm>
            <a:off x="6416912" y="2237970"/>
            <a:ext cx="1512168" cy="338554"/>
          </a:xfrm>
          <a:prstGeom prst="rect">
            <a:avLst/>
          </a:prstGeom>
          <a:noFill/>
        </p:spPr>
        <p:txBody>
          <a:bodyPr wrap="square" rtlCol="0">
            <a:spAutoFit/>
          </a:bodyPr>
          <a:lstStyle/>
          <a:p>
            <a:pPr algn="ctr"/>
            <a:r>
              <a:rPr lang="ja-JP" altLang="en-US" sz="1600" b="1" dirty="0" smtClean="0">
                <a:solidFill>
                  <a:srgbClr val="002060"/>
                </a:solidFill>
              </a:rPr>
              <a:t>抗原吸着</a:t>
            </a:r>
            <a:endParaRPr kumimoji="1" lang="ja-JP" altLang="en-US" sz="1600" b="1" dirty="0">
              <a:solidFill>
                <a:srgbClr val="002060"/>
              </a:solidFill>
            </a:endParaRPr>
          </a:p>
        </p:txBody>
      </p:sp>
      <p:sp>
        <p:nvSpPr>
          <p:cNvPr id="137" name="テキスト ボックス 136"/>
          <p:cNvSpPr txBox="1"/>
          <p:nvPr/>
        </p:nvSpPr>
        <p:spPr>
          <a:xfrm>
            <a:off x="6948264" y="2570714"/>
            <a:ext cx="1872208" cy="830997"/>
          </a:xfrm>
          <a:prstGeom prst="rect">
            <a:avLst/>
          </a:prstGeom>
          <a:noFill/>
        </p:spPr>
        <p:txBody>
          <a:bodyPr wrap="square" rtlCol="0">
            <a:spAutoFit/>
          </a:bodyPr>
          <a:lstStyle/>
          <a:p>
            <a:pPr algn="ctr"/>
            <a:r>
              <a:rPr lang="en-US" altLang="ja-JP" sz="1600" b="1" dirty="0" smtClean="0">
                <a:solidFill>
                  <a:srgbClr val="002060"/>
                </a:solidFill>
              </a:rPr>
              <a:t>Biotin-</a:t>
            </a:r>
            <a:r>
              <a:rPr lang="en-US" altLang="ja-JP" sz="1600" b="1" dirty="0" err="1" smtClean="0">
                <a:solidFill>
                  <a:srgbClr val="002060"/>
                </a:solidFill>
              </a:rPr>
              <a:t>hCG</a:t>
            </a:r>
            <a:endParaRPr lang="en-US" altLang="ja-JP" sz="1600" b="1" dirty="0" smtClean="0">
              <a:solidFill>
                <a:srgbClr val="002060"/>
              </a:solidFill>
            </a:endParaRPr>
          </a:p>
          <a:p>
            <a:pPr algn="ctr"/>
            <a:r>
              <a:rPr lang="en-US" altLang="ja-JP" sz="1600" b="1" dirty="0" smtClean="0">
                <a:solidFill>
                  <a:srgbClr val="002060"/>
                </a:solidFill>
              </a:rPr>
              <a:t> 0</a:t>
            </a:r>
            <a:r>
              <a:rPr lang="ja-JP" altLang="en-US" sz="1600" b="1" dirty="0" smtClean="0">
                <a:solidFill>
                  <a:srgbClr val="002060"/>
                </a:solidFill>
              </a:rPr>
              <a:t>～</a:t>
            </a:r>
            <a:r>
              <a:rPr lang="en-US" altLang="ja-JP" sz="1600" b="1" dirty="0" smtClean="0">
                <a:solidFill>
                  <a:srgbClr val="002060"/>
                </a:solidFill>
              </a:rPr>
              <a:t>1000 </a:t>
            </a:r>
            <a:r>
              <a:rPr lang="en-US" altLang="ja-JP" sz="1600" b="1" dirty="0" err="1" smtClean="0">
                <a:solidFill>
                  <a:srgbClr val="002060"/>
                </a:solidFill>
              </a:rPr>
              <a:t>ng</a:t>
            </a:r>
            <a:r>
              <a:rPr lang="en-US" altLang="ja-JP" sz="1600" b="1" dirty="0" smtClean="0">
                <a:solidFill>
                  <a:srgbClr val="002060"/>
                </a:solidFill>
              </a:rPr>
              <a:t>/ml </a:t>
            </a:r>
          </a:p>
          <a:p>
            <a:pPr algn="ctr"/>
            <a:r>
              <a:rPr lang="en-US" altLang="ja-JP" sz="1600" b="1" dirty="0" smtClean="0">
                <a:solidFill>
                  <a:srgbClr val="002060"/>
                </a:solidFill>
              </a:rPr>
              <a:t>in 0.2% BSA PBST</a:t>
            </a:r>
            <a:endParaRPr kumimoji="1" lang="ja-JP" altLang="en-US" sz="1600" b="1" dirty="0">
              <a:solidFill>
                <a:srgbClr val="002060"/>
              </a:solidFill>
            </a:endParaRPr>
          </a:p>
        </p:txBody>
      </p:sp>
      <p:sp>
        <p:nvSpPr>
          <p:cNvPr id="138" name="テキスト ボックス 137"/>
          <p:cNvSpPr txBox="1"/>
          <p:nvPr/>
        </p:nvSpPr>
        <p:spPr>
          <a:xfrm>
            <a:off x="1465776" y="4744602"/>
            <a:ext cx="1512168" cy="338554"/>
          </a:xfrm>
          <a:prstGeom prst="rect">
            <a:avLst/>
          </a:prstGeom>
          <a:noFill/>
        </p:spPr>
        <p:txBody>
          <a:bodyPr wrap="square" rtlCol="0">
            <a:spAutoFit/>
          </a:bodyPr>
          <a:lstStyle/>
          <a:p>
            <a:pPr algn="ctr"/>
            <a:r>
              <a:rPr lang="ja-JP" altLang="en-US" sz="1600" b="1" dirty="0" smtClean="0">
                <a:solidFill>
                  <a:srgbClr val="002060"/>
                </a:solidFill>
              </a:rPr>
              <a:t>２次抗体吸着</a:t>
            </a:r>
            <a:endParaRPr kumimoji="1" lang="ja-JP" altLang="en-US" sz="1600" b="1" dirty="0">
              <a:solidFill>
                <a:srgbClr val="002060"/>
              </a:solidFill>
            </a:endParaRPr>
          </a:p>
        </p:txBody>
      </p:sp>
      <p:sp>
        <p:nvSpPr>
          <p:cNvPr id="139" name="テキスト ボックス 138"/>
          <p:cNvSpPr txBox="1"/>
          <p:nvPr/>
        </p:nvSpPr>
        <p:spPr>
          <a:xfrm>
            <a:off x="4544704" y="4744602"/>
            <a:ext cx="792088" cy="338554"/>
          </a:xfrm>
          <a:prstGeom prst="rect">
            <a:avLst/>
          </a:prstGeom>
          <a:noFill/>
        </p:spPr>
        <p:txBody>
          <a:bodyPr wrap="square" rtlCol="0">
            <a:spAutoFit/>
          </a:bodyPr>
          <a:lstStyle/>
          <a:p>
            <a:pPr algn="ctr"/>
            <a:r>
              <a:rPr kumimoji="1" lang="ja-JP" altLang="en-US" sz="1600" b="1" dirty="0" smtClean="0">
                <a:solidFill>
                  <a:srgbClr val="002060"/>
                </a:solidFill>
              </a:rPr>
              <a:t>発色</a:t>
            </a:r>
            <a:endParaRPr kumimoji="1" lang="ja-JP" altLang="en-US" sz="1600" b="1" dirty="0">
              <a:solidFill>
                <a:srgbClr val="002060"/>
              </a:solidFill>
            </a:endParaRPr>
          </a:p>
        </p:txBody>
      </p:sp>
      <p:sp>
        <p:nvSpPr>
          <p:cNvPr id="140" name="テキスト ボックス 139"/>
          <p:cNvSpPr txBox="1"/>
          <p:nvPr/>
        </p:nvSpPr>
        <p:spPr>
          <a:xfrm>
            <a:off x="1331640" y="5104642"/>
            <a:ext cx="2448272" cy="830997"/>
          </a:xfrm>
          <a:prstGeom prst="rect">
            <a:avLst/>
          </a:prstGeom>
          <a:noFill/>
        </p:spPr>
        <p:txBody>
          <a:bodyPr wrap="square" rtlCol="0">
            <a:spAutoFit/>
          </a:bodyPr>
          <a:lstStyle/>
          <a:p>
            <a:pPr algn="ctr"/>
            <a:r>
              <a:rPr kumimoji="1" lang="en-US" altLang="ja-JP" sz="1600" b="1" dirty="0" smtClean="0">
                <a:solidFill>
                  <a:srgbClr val="002060"/>
                </a:solidFill>
              </a:rPr>
              <a:t>HRP-</a:t>
            </a:r>
            <a:r>
              <a:rPr kumimoji="1" lang="en-US" altLang="ja-JP" sz="1600" b="1" dirty="0" err="1" smtClean="0">
                <a:solidFill>
                  <a:srgbClr val="002060"/>
                </a:solidFill>
              </a:rPr>
              <a:t>streptavidin</a:t>
            </a:r>
            <a:endParaRPr kumimoji="1" lang="en-US" altLang="ja-JP" sz="1600" b="1" dirty="0" smtClean="0">
              <a:solidFill>
                <a:srgbClr val="002060"/>
              </a:solidFill>
            </a:endParaRPr>
          </a:p>
          <a:p>
            <a:pPr algn="ctr"/>
            <a:r>
              <a:rPr kumimoji="1" lang="en-US" altLang="ja-JP" sz="1600" b="1" dirty="0" smtClean="0">
                <a:solidFill>
                  <a:srgbClr val="002060"/>
                </a:solidFill>
              </a:rPr>
              <a:t>5000 fold dilution in 0.2% BSA PBST</a:t>
            </a:r>
            <a:endParaRPr kumimoji="1" lang="ja-JP" altLang="en-US" sz="1600" b="1" dirty="0">
              <a:solidFill>
                <a:srgbClr val="002060"/>
              </a:solidFill>
            </a:endParaRPr>
          </a:p>
        </p:txBody>
      </p:sp>
      <p:sp>
        <p:nvSpPr>
          <p:cNvPr id="279" name="テキスト ボックス 278"/>
          <p:cNvSpPr txBox="1"/>
          <p:nvPr/>
        </p:nvSpPr>
        <p:spPr>
          <a:xfrm>
            <a:off x="5580112" y="1644490"/>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280" name="テキスト ボックス 279"/>
          <p:cNvSpPr txBox="1"/>
          <p:nvPr/>
        </p:nvSpPr>
        <p:spPr>
          <a:xfrm>
            <a:off x="529672" y="4096832"/>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281" name="テキスト ボックス 280"/>
          <p:cNvSpPr txBox="1"/>
          <p:nvPr/>
        </p:nvSpPr>
        <p:spPr>
          <a:xfrm>
            <a:off x="3622248" y="4088994"/>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283" name="テキスト ボックス 282"/>
          <p:cNvSpPr txBox="1"/>
          <p:nvPr/>
        </p:nvSpPr>
        <p:spPr>
          <a:xfrm>
            <a:off x="5580112" y="2152314"/>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284" name="テキスト ボックス 283"/>
          <p:cNvSpPr txBox="1"/>
          <p:nvPr/>
        </p:nvSpPr>
        <p:spPr>
          <a:xfrm>
            <a:off x="539552" y="4567480"/>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285" name="テキスト ボックス 284"/>
          <p:cNvSpPr txBox="1"/>
          <p:nvPr/>
        </p:nvSpPr>
        <p:spPr>
          <a:xfrm>
            <a:off x="3635896" y="4567480"/>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286" name="テキスト ボックス 285"/>
          <p:cNvSpPr txBox="1"/>
          <p:nvPr/>
        </p:nvSpPr>
        <p:spPr>
          <a:xfrm>
            <a:off x="2483768" y="2156082"/>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287" name="テキスト ボックス 286"/>
          <p:cNvSpPr txBox="1"/>
          <p:nvPr/>
        </p:nvSpPr>
        <p:spPr>
          <a:xfrm>
            <a:off x="854880" y="2234202"/>
            <a:ext cx="1872208" cy="338554"/>
          </a:xfrm>
          <a:prstGeom prst="rect">
            <a:avLst/>
          </a:prstGeom>
          <a:noFill/>
        </p:spPr>
        <p:txBody>
          <a:bodyPr wrap="square" rtlCol="0">
            <a:spAutoFit/>
          </a:bodyPr>
          <a:lstStyle/>
          <a:p>
            <a:pPr algn="ctr"/>
            <a:r>
              <a:rPr lang="ja-JP" altLang="en-US" sz="1600" b="1" dirty="0" smtClean="0">
                <a:solidFill>
                  <a:srgbClr val="002060"/>
                </a:solidFill>
              </a:rPr>
              <a:t>特注</a:t>
            </a:r>
            <a:r>
              <a:rPr lang="en-US" altLang="ja-JP" sz="1600" b="1" dirty="0" smtClean="0">
                <a:solidFill>
                  <a:srgbClr val="002060"/>
                </a:solidFill>
              </a:rPr>
              <a:t>PMMA Plate</a:t>
            </a:r>
            <a:endParaRPr kumimoji="1" lang="en-US" altLang="ja-JP" sz="1600" b="1" dirty="0" smtClean="0">
              <a:solidFill>
                <a:srgbClr val="002060"/>
              </a:solidFill>
            </a:endParaRPr>
          </a:p>
        </p:txBody>
      </p:sp>
      <p:sp>
        <p:nvSpPr>
          <p:cNvPr id="288" name="テキスト ボックス 287"/>
          <p:cNvSpPr txBox="1"/>
          <p:nvPr/>
        </p:nvSpPr>
        <p:spPr>
          <a:xfrm>
            <a:off x="-180528" y="2605848"/>
            <a:ext cx="3744416" cy="584775"/>
          </a:xfrm>
          <a:prstGeom prst="rect">
            <a:avLst/>
          </a:prstGeom>
          <a:noFill/>
        </p:spPr>
        <p:txBody>
          <a:bodyPr wrap="square" rtlCol="0">
            <a:spAutoFit/>
          </a:bodyPr>
          <a:lstStyle/>
          <a:p>
            <a:pPr algn="ctr"/>
            <a:r>
              <a:rPr kumimoji="1" lang="en-US" altLang="ja-JP" sz="1600" b="1" dirty="0" smtClean="0">
                <a:solidFill>
                  <a:srgbClr val="002060"/>
                </a:solidFill>
              </a:rPr>
              <a:t>Anti-</a:t>
            </a:r>
            <a:r>
              <a:rPr kumimoji="1" lang="en-US" altLang="ja-JP" sz="1600" b="1" dirty="0" err="1" smtClean="0">
                <a:solidFill>
                  <a:srgbClr val="002060"/>
                </a:solidFill>
              </a:rPr>
              <a:t>hCG</a:t>
            </a:r>
            <a:r>
              <a:rPr kumimoji="1" lang="en-US" altLang="ja-JP" sz="1600" b="1" dirty="0" smtClean="0">
                <a:solidFill>
                  <a:srgbClr val="002060"/>
                </a:solidFill>
              </a:rPr>
              <a:t> VHH-PM </a:t>
            </a:r>
          </a:p>
          <a:p>
            <a:pPr algn="ctr"/>
            <a:r>
              <a:rPr lang="en-US" altLang="ja-JP" sz="1600" b="1" dirty="0" smtClean="0">
                <a:solidFill>
                  <a:srgbClr val="002060"/>
                </a:solidFill>
              </a:rPr>
              <a:t>10</a:t>
            </a:r>
            <a:r>
              <a:rPr kumimoji="1" lang="en-US" altLang="ja-JP" sz="1600" b="1" dirty="0" smtClean="0">
                <a:solidFill>
                  <a:srgbClr val="002060"/>
                </a:solidFill>
              </a:rPr>
              <a:t>0µg/ml in </a:t>
            </a:r>
            <a:r>
              <a:rPr kumimoji="1" lang="en-US" altLang="ja-JP" sz="1600" b="1" dirty="0" smtClean="0">
                <a:solidFill>
                  <a:srgbClr val="FF0000"/>
                </a:solidFill>
              </a:rPr>
              <a:t>PBS</a:t>
            </a:r>
            <a:endParaRPr kumimoji="1" lang="ja-JP" altLang="en-US" sz="1600" b="1" dirty="0">
              <a:solidFill>
                <a:srgbClr val="FF0000"/>
              </a:solidFill>
            </a:endParaRPr>
          </a:p>
        </p:txBody>
      </p:sp>
      <p:sp>
        <p:nvSpPr>
          <p:cNvPr id="289" name="テキスト ボックス 288"/>
          <p:cNvSpPr txBox="1"/>
          <p:nvPr/>
        </p:nvSpPr>
        <p:spPr>
          <a:xfrm>
            <a:off x="2195736" y="1628800"/>
            <a:ext cx="1656184" cy="338554"/>
          </a:xfrm>
          <a:prstGeom prst="rect">
            <a:avLst/>
          </a:prstGeom>
          <a:noFill/>
        </p:spPr>
        <p:txBody>
          <a:bodyPr wrap="square" rtlCol="0">
            <a:spAutoFit/>
          </a:bodyPr>
          <a:lstStyle/>
          <a:p>
            <a:pPr algn="ctr"/>
            <a:r>
              <a:rPr kumimoji="1" lang="en-US" altLang="ja-JP" sz="1600" b="1" dirty="0" smtClean="0">
                <a:solidFill>
                  <a:srgbClr val="002060"/>
                </a:solidFill>
              </a:rPr>
              <a:t>Overnight, 4</a:t>
            </a:r>
            <a:r>
              <a:rPr kumimoji="1" lang="ja-JP" altLang="en-US" sz="1600" b="1" dirty="0" smtClean="0">
                <a:solidFill>
                  <a:srgbClr val="002060"/>
                </a:solidFill>
              </a:rPr>
              <a:t>℃ </a:t>
            </a:r>
            <a:endParaRPr kumimoji="1" lang="ja-JP" altLang="en-US" sz="1600" b="1" dirty="0">
              <a:solidFill>
                <a:srgbClr val="002060"/>
              </a:solidFill>
            </a:endParaRPr>
          </a:p>
        </p:txBody>
      </p:sp>
      <p:sp>
        <p:nvSpPr>
          <p:cNvPr id="290" name="テキスト ボックス 289"/>
          <p:cNvSpPr txBox="1"/>
          <p:nvPr/>
        </p:nvSpPr>
        <p:spPr>
          <a:xfrm>
            <a:off x="467544" y="836712"/>
            <a:ext cx="1080119" cy="400110"/>
          </a:xfrm>
          <a:prstGeom prst="rect">
            <a:avLst/>
          </a:prstGeom>
          <a:noFill/>
          <a:ln w="25400">
            <a:solidFill>
              <a:srgbClr val="002060"/>
            </a:solidFill>
          </a:ln>
        </p:spPr>
        <p:txBody>
          <a:bodyPr wrap="square" rtlCol="0">
            <a:spAutoFit/>
          </a:bodyPr>
          <a:lstStyle/>
          <a:p>
            <a:pPr algn="ctr"/>
            <a:r>
              <a:rPr kumimoji="1" lang="en-US" altLang="ja-JP" sz="2000" b="1" dirty="0" smtClean="0">
                <a:solidFill>
                  <a:srgbClr val="002060"/>
                </a:solidFill>
              </a:rPr>
              <a:t>Method</a:t>
            </a:r>
            <a:endParaRPr kumimoji="1" lang="ja-JP" altLang="en-US" sz="2000" b="1" dirty="0">
              <a:solidFill>
                <a:srgbClr val="002060"/>
              </a:solidFill>
            </a:endParaRPr>
          </a:p>
        </p:txBody>
      </p:sp>
      <p:sp>
        <p:nvSpPr>
          <p:cNvPr id="291" name="テキスト ボックス 290"/>
          <p:cNvSpPr txBox="1"/>
          <p:nvPr/>
        </p:nvSpPr>
        <p:spPr>
          <a:xfrm>
            <a:off x="4499992" y="5046275"/>
            <a:ext cx="3672408" cy="830997"/>
          </a:xfrm>
          <a:prstGeom prst="rect">
            <a:avLst/>
          </a:prstGeom>
          <a:noFill/>
        </p:spPr>
        <p:txBody>
          <a:bodyPr wrap="square" rtlCol="0">
            <a:spAutoFit/>
          </a:bodyPr>
          <a:lstStyle/>
          <a:p>
            <a:pPr algn="ctr"/>
            <a:r>
              <a:rPr kumimoji="1" lang="en-US" altLang="ja-JP" sz="1600" b="1" dirty="0" smtClean="0">
                <a:solidFill>
                  <a:srgbClr val="002060"/>
                </a:solidFill>
              </a:rPr>
              <a:t>TMB</a:t>
            </a:r>
          </a:p>
          <a:p>
            <a:pPr algn="ctr"/>
            <a:r>
              <a:rPr lang="en-US" altLang="ja-JP" sz="1600" b="1" dirty="0" smtClean="0">
                <a:solidFill>
                  <a:srgbClr val="002060"/>
                </a:solidFill>
              </a:rPr>
              <a:t>Absorbance at 450</a:t>
            </a:r>
            <a:r>
              <a:rPr lang="ja-JP" altLang="en-US" sz="1600" b="1" dirty="0" smtClean="0">
                <a:solidFill>
                  <a:srgbClr val="002060"/>
                </a:solidFill>
              </a:rPr>
              <a:t> </a:t>
            </a:r>
            <a:r>
              <a:rPr lang="en-US" altLang="ja-JP" sz="1600" b="1" dirty="0" smtClean="0">
                <a:solidFill>
                  <a:srgbClr val="002060"/>
                </a:solidFill>
              </a:rPr>
              <a:t>nm (Ref. 650 nm) (-)</a:t>
            </a:r>
          </a:p>
          <a:p>
            <a:pPr algn="ctr"/>
            <a:r>
              <a:rPr lang="en-US" altLang="ja-JP" sz="1600" b="1" dirty="0" smtClean="0">
                <a:solidFill>
                  <a:srgbClr val="002060"/>
                </a:solidFill>
              </a:rPr>
              <a:t>15</a:t>
            </a:r>
            <a:r>
              <a:rPr kumimoji="1" lang="en-US" altLang="ja-JP" sz="1600" b="1" dirty="0" smtClean="0">
                <a:solidFill>
                  <a:srgbClr val="002060"/>
                </a:solidFill>
              </a:rPr>
              <a:t>min</a:t>
            </a:r>
            <a:endParaRPr kumimoji="1" lang="ja-JP" altLang="en-US" sz="1600" b="1" dirty="0">
              <a:solidFill>
                <a:srgbClr val="002060"/>
              </a:solidFill>
            </a:endParaRPr>
          </a:p>
        </p:txBody>
      </p:sp>
      <p:grpSp>
        <p:nvGrpSpPr>
          <p:cNvPr id="56" name="グループ化 73"/>
          <p:cNvGrpSpPr/>
          <p:nvPr/>
        </p:nvGrpSpPr>
        <p:grpSpPr>
          <a:xfrm>
            <a:off x="6753499" y="1864282"/>
            <a:ext cx="1994965" cy="370080"/>
            <a:chOff x="3369123" y="1916832"/>
            <a:chExt cx="1994965" cy="370080"/>
          </a:xfrm>
        </p:grpSpPr>
        <p:grpSp>
          <p:nvGrpSpPr>
            <p:cNvPr id="62" name="グループ化 40"/>
            <p:cNvGrpSpPr/>
            <p:nvPr/>
          </p:nvGrpSpPr>
          <p:grpSpPr>
            <a:xfrm>
              <a:off x="3369123" y="1916832"/>
              <a:ext cx="1994965" cy="370080"/>
              <a:chOff x="3389940" y="1369835"/>
              <a:chExt cx="1994965" cy="370080"/>
            </a:xfrm>
          </p:grpSpPr>
          <p:sp>
            <p:nvSpPr>
              <p:cNvPr id="71" name="円/楕円 70"/>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2" name="円/楕円 71"/>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3" name="円/楕円 72"/>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4" name="円/楕円 73"/>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5" name="円/楕円 74"/>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6" name="円/楕円 75"/>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7" name="円/楕円 76"/>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8" name="円/楕円 77"/>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9"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0" name="フリーフォーム 79"/>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1" name="フリーフォーム 80"/>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2" name="フリーフォーム 81"/>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3" name="正方形/長方形 82"/>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4" name="直線コネクタ 83"/>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86" name="フリーフォーム 85"/>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7" name="フリーフォーム 86"/>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8" name="フリーフォーム 87"/>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9" name="フリーフォーム 88"/>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63"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64"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65"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66"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67"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68"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69"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70"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57" name="円/楕円 56"/>
          <p:cNvSpPr/>
          <p:nvPr/>
        </p:nvSpPr>
        <p:spPr>
          <a:xfrm>
            <a:off x="7020272" y="168015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楕円 57"/>
          <p:cNvSpPr/>
          <p:nvPr/>
        </p:nvSpPr>
        <p:spPr>
          <a:xfrm>
            <a:off x="7380312" y="172026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楕円 58"/>
          <p:cNvSpPr/>
          <p:nvPr/>
        </p:nvSpPr>
        <p:spPr>
          <a:xfrm>
            <a:off x="7884368" y="172026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円/楕円 59"/>
          <p:cNvSpPr/>
          <p:nvPr/>
        </p:nvSpPr>
        <p:spPr>
          <a:xfrm>
            <a:off x="8212509" y="174153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円/楕円 60"/>
          <p:cNvSpPr/>
          <p:nvPr/>
        </p:nvSpPr>
        <p:spPr>
          <a:xfrm>
            <a:off x="8511174" y="168015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4" name="フローチャート : 結合子 303"/>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フローチャート : 結合子 304"/>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フローチャート : 結合子 305"/>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フローチャート : 結合子 306"/>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フローチャート : 結合子 307"/>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2" name="グループ化 391"/>
          <p:cNvGrpSpPr/>
          <p:nvPr/>
        </p:nvGrpSpPr>
        <p:grpSpPr>
          <a:xfrm>
            <a:off x="1634530" y="4024721"/>
            <a:ext cx="1994965" cy="752806"/>
            <a:chOff x="1634530" y="4024721"/>
            <a:chExt cx="1994965" cy="752806"/>
          </a:xfrm>
        </p:grpSpPr>
        <p:sp>
          <p:nvSpPr>
            <p:cNvPr id="293" name="パイ 292"/>
            <p:cNvSpPr/>
            <p:nvPr/>
          </p:nvSpPr>
          <p:spPr>
            <a:xfrm rot="11540282" flipH="1">
              <a:off x="1799188" y="4086216"/>
              <a:ext cx="146153" cy="159195"/>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4" name="フローチャート : 結合子 293"/>
            <p:cNvSpPr/>
            <p:nvPr/>
          </p:nvSpPr>
          <p:spPr>
            <a:xfrm rot="80584" flipH="1">
              <a:off x="1867192" y="4024721"/>
              <a:ext cx="54766" cy="6589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5" name="グループ化 406"/>
            <p:cNvGrpSpPr/>
            <p:nvPr/>
          </p:nvGrpSpPr>
          <p:grpSpPr>
            <a:xfrm rot="901590" flipH="1">
              <a:off x="2203067" y="4055182"/>
              <a:ext cx="146153" cy="222776"/>
              <a:chOff x="5724532" y="3440219"/>
              <a:chExt cx="288013" cy="368307"/>
            </a:xfrm>
          </p:grpSpPr>
          <p:sp>
            <p:nvSpPr>
              <p:cNvPr id="296" name="パイ 295"/>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7" name="フローチャート : 結合子 296"/>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8" name="グループ化 406"/>
            <p:cNvGrpSpPr/>
            <p:nvPr/>
          </p:nvGrpSpPr>
          <p:grpSpPr>
            <a:xfrm rot="901590" flipH="1">
              <a:off x="3294963" y="4040324"/>
              <a:ext cx="146153" cy="222776"/>
              <a:chOff x="5724532" y="3440219"/>
              <a:chExt cx="288013" cy="368307"/>
            </a:xfrm>
          </p:grpSpPr>
          <p:sp>
            <p:nvSpPr>
              <p:cNvPr id="299" name="パイ 298"/>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0" name="フローチャート : 結合子 299"/>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1" name="グループ化 406"/>
            <p:cNvGrpSpPr/>
            <p:nvPr/>
          </p:nvGrpSpPr>
          <p:grpSpPr>
            <a:xfrm rot="901590" flipH="1">
              <a:off x="3016456" y="4102807"/>
              <a:ext cx="146153" cy="222776"/>
              <a:chOff x="5724532" y="3440219"/>
              <a:chExt cx="288013" cy="368307"/>
            </a:xfrm>
          </p:grpSpPr>
          <p:sp>
            <p:nvSpPr>
              <p:cNvPr id="302" name="パイ 301"/>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3" name="フローチャート : 結合子 302"/>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0" name="グループ化 309"/>
            <p:cNvGrpSpPr/>
            <p:nvPr/>
          </p:nvGrpSpPr>
          <p:grpSpPr>
            <a:xfrm>
              <a:off x="1634530" y="4192513"/>
              <a:ext cx="1994965" cy="585014"/>
              <a:chOff x="6753499" y="1649348"/>
              <a:chExt cx="1994965" cy="585014"/>
            </a:xfrm>
          </p:grpSpPr>
          <p:grpSp>
            <p:nvGrpSpPr>
              <p:cNvPr id="311" name="グループ化 115"/>
              <p:cNvGrpSpPr/>
              <p:nvPr/>
            </p:nvGrpSpPr>
            <p:grpSpPr>
              <a:xfrm>
                <a:off x="6753499" y="1680157"/>
                <a:ext cx="1994965" cy="554205"/>
                <a:chOff x="6753499" y="1732707"/>
                <a:chExt cx="1994965" cy="554205"/>
              </a:xfrm>
            </p:grpSpPr>
            <p:grpSp>
              <p:nvGrpSpPr>
                <p:cNvPr id="317" name="グループ化 73"/>
                <p:cNvGrpSpPr/>
                <p:nvPr/>
              </p:nvGrpSpPr>
              <p:grpSpPr>
                <a:xfrm>
                  <a:off x="6753499" y="1916832"/>
                  <a:ext cx="1994965" cy="370080"/>
                  <a:chOff x="3369123" y="1916832"/>
                  <a:chExt cx="1994965" cy="370080"/>
                </a:xfrm>
              </p:grpSpPr>
              <p:grpSp>
                <p:nvGrpSpPr>
                  <p:cNvPr id="323" name="グループ化 40"/>
                  <p:cNvGrpSpPr/>
                  <p:nvPr/>
                </p:nvGrpSpPr>
                <p:grpSpPr>
                  <a:xfrm>
                    <a:off x="3369123" y="1916832"/>
                    <a:ext cx="1994965" cy="370080"/>
                    <a:chOff x="3389940" y="1369835"/>
                    <a:chExt cx="1994965" cy="370080"/>
                  </a:xfrm>
                </p:grpSpPr>
                <p:sp>
                  <p:nvSpPr>
                    <p:cNvPr id="332" name="円/楕円 331"/>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3" name="円/楕円 332"/>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4" name="円/楕円 333"/>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5" name="円/楕円 334"/>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6" name="円/楕円 335"/>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7" name="円/楕円 336"/>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8" name="円/楕円 337"/>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39" name="円/楕円 338"/>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40"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41" name="フリーフォーム 340"/>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42" name="フリーフォーム 341"/>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43" name="フリーフォーム 342"/>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44" name="正方形/長方形 343"/>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5" name="直線コネクタ 344"/>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346" name="直線コネクタ 345"/>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347" name="フリーフォーム 346"/>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48" name="フリーフォーム 347"/>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49" name="フリーフォーム 348"/>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50" name="フリーフォーム 349"/>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324"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25"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26"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27"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28"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29"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30"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31"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318" name="円/楕円 317"/>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9" name="円/楕円 318"/>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0" name="円/楕円 319"/>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1" name="円/楕円 320"/>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2" name="円/楕円 321"/>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2" name="フローチャート : 結合子 311"/>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フローチャート : 結合子 312"/>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ローチャート : 結合子 313"/>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フローチャート : 結合子 314"/>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フローチャート : 結合子 315"/>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46" name="グループ化 445"/>
          <p:cNvGrpSpPr/>
          <p:nvPr/>
        </p:nvGrpSpPr>
        <p:grpSpPr>
          <a:xfrm>
            <a:off x="4572000" y="3673599"/>
            <a:ext cx="2186606" cy="1103321"/>
            <a:chOff x="4572000" y="3673599"/>
            <a:chExt cx="2186606" cy="1103321"/>
          </a:xfrm>
        </p:grpSpPr>
        <p:sp>
          <p:nvSpPr>
            <p:cNvPr id="127" name="AutoShape 93"/>
            <p:cNvSpPr>
              <a:spLocks noChangeArrowheads="1"/>
            </p:cNvSpPr>
            <p:nvPr/>
          </p:nvSpPr>
          <p:spPr bwMode="auto">
            <a:xfrm rot="1419479" flipH="1">
              <a:off x="4812594" y="3718054"/>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28" name="AutoShape 104"/>
            <p:cNvSpPr>
              <a:spLocks noChangeAspect="1" noChangeArrowheads="1"/>
            </p:cNvSpPr>
            <p:nvPr/>
          </p:nvSpPr>
          <p:spPr bwMode="auto">
            <a:xfrm flipH="1">
              <a:off x="4572000" y="3683124"/>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129" name="AutoShape 93"/>
            <p:cNvSpPr>
              <a:spLocks noChangeArrowheads="1"/>
            </p:cNvSpPr>
            <p:nvPr/>
          </p:nvSpPr>
          <p:spPr bwMode="auto">
            <a:xfrm rot="1419479" flipH="1">
              <a:off x="5316650" y="370852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30" name="AutoShape 104"/>
            <p:cNvSpPr>
              <a:spLocks noChangeAspect="1" noChangeArrowheads="1"/>
            </p:cNvSpPr>
            <p:nvPr/>
          </p:nvSpPr>
          <p:spPr bwMode="auto">
            <a:xfrm flipH="1">
              <a:off x="5076056" y="367359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131" name="AutoShape 93"/>
            <p:cNvSpPr>
              <a:spLocks noChangeArrowheads="1"/>
            </p:cNvSpPr>
            <p:nvPr/>
          </p:nvSpPr>
          <p:spPr bwMode="auto">
            <a:xfrm rot="1419479" flipH="1">
              <a:off x="6243229" y="372757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32" name="AutoShape 104"/>
            <p:cNvSpPr>
              <a:spLocks noChangeAspect="1" noChangeArrowheads="1"/>
            </p:cNvSpPr>
            <p:nvPr/>
          </p:nvSpPr>
          <p:spPr bwMode="auto">
            <a:xfrm flipH="1">
              <a:off x="6002635" y="369264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grpSp>
          <p:nvGrpSpPr>
            <p:cNvPr id="393" name="グループ化 392"/>
            <p:cNvGrpSpPr/>
            <p:nvPr/>
          </p:nvGrpSpPr>
          <p:grpSpPr>
            <a:xfrm>
              <a:off x="4763641" y="4024114"/>
              <a:ext cx="1994965" cy="752806"/>
              <a:chOff x="1634530" y="4024721"/>
              <a:chExt cx="1994965" cy="752806"/>
            </a:xfrm>
          </p:grpSpPr>
          <p:sp>
            <p:nvSpPr>
              <p:cNvPr id="394" name="パイ 393"/>
              <p:cNvSpPr/>
              <p:nvPr/>
            </p:nvSpPr>
            <p:spPr>
              <a:xfrm rot="11540282" flipH="1">
                <a:off x="1799188" y="4086216"/>
                <a:ext cx="146153" cy="159195"/>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5" name="フローチャート : 結合子 394"/>
              <p:cNvSpPr/>
              <p:nvPr/>
            </p:nvSpPr>
            <p:spPr>
              <a:xfrm rot="80584" flipH="1">
                <a:off x="1867192" y="4024721"/>
                <a:ext cx="54766" cy="6589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6" name="グループ化 406"/>
              <p:cNvGrpSpPr/>
              <p:nvPr/>
            </p:nvGrpSpPr>
            <p:grpSpPr>
              <a:xfrm rot="901590" flipH="1">
                <a:off x="2203067" y="4055182"/>
                <a:ext cx="146153" cy="222776"/>
                <a:chOff x="5724532" y="3440219"/>
                <a:chExt cx="288013" cy="368307"/>
              </a:xfrm>
            </p:grpSpPr>
            <p:sp>
              <p:nvSpPr>
                <p:cNvPr id="444" name="パイ 443"/>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5" name="フローチャート : 結合子 444"/>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7" name="グループ化 406"/>
              <p:cNvGrpSpPr/>
              <p:nvPr/>
            </p:nvGrpSpPr>
            <p:grpSpPr>
              <a:xfrm rot="901590" flipH="1">
                <a:off x="3294963" y="4040324"/>
                <a:ext cx="146153" cy="222776"/>
                <a:chOff x="5724532" y="3440219"/>
                <a:chExt cx="288013" cy="368307"/>
              </a:xfrm>
            </p:grpSpPr>
            <p:sp>
              <p:nvSpPr>
                <p:cNvPr id="442" name="パイ 441"/>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3" name="フローチャート : 結合子 442"/>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8" name="グループ化 406"/>
              <p:cNvGrpSpPr/>
              <p:nvPr/>
            </p:nvGrpSpPr>
            <p:grpSpPr>
              <a:xfrm rot="901590" flipH="1">
                <a:off x="3016456" y="4102807"/>
                <a:ext cx="146153" cy="222776"/>
                <a:chOff x="5724532" y="3440219"/>
                <a:chExt cx="288013" cy="368307"/>
              </a:xfrm>
            </p:grpSpPr>
            <p:sp>
              <p:nvSpPr>
                <p:cNvPr id="440" name="パイ 439"/>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1" name="フローチャート : 結合子 440"/>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9" name="グループ化 309"/>
              <p:cNvGrpSpPr/>
              <p:nvPr/>
            </p:nvGrpSpPr>
            <p:grpSpPr>
              <a:xfrm>
                <a:off x="1634530" y="4192513"/>
                <a:ext cx="1994965" cy="585014"/>
                <a:chOff x="6753499" y="1649348"/>
                <a:chExt cx="1994965" cy="585014"/>
              </a:xfrm>
            </p:grpSpPr>
            <p:grpSp>
              <p:nvGrpSpPr>
                <p:cNvPr id="400" name="グループ化 115"/>
                <p:cNvGrpSpPr/>
                <p:nvPr/>
              </p:nvGrpSpPr>
              <p:grpSpPr>
                <a:xfrm>
                  <a:off x="6753499" y="1680157"/>
                  <a:ext cx="1994965" cy="554205"/>
                  <a:chOff x="6753499" y="1732707"/>
                  <a:chExt cx="1994965" cy="554205"/>
                </a:xfrm>
              </p:grpSpPr>
              <p:grpSp>
                <p:nvGrpSpPr>
                  <p:cNvPr id="406" name="グループ化 73"/>
                  <p:cNvGrpSpPr/>
                  <p:nvPr/>
                </p:nvGrpSpPr>
                <p:grpSpPr>
                  <a:xfrm>
                    <a:off x="6753499" y="1916832"/>
                    <a:ext cx="1994965" cy="370080"/>
                    <a:chOff x="3369123" y="1916832"/>
                    <a:chExt cx="1994965" cy="370080"/>
                  </a:xfrm>
                </p:grpSpPr>
                <p:grpSp>
                  <p:nvGrpSpPr>
                    <p:cNvPr id="412" name="グループ化 40"/>
                    <p:cNvGrpSpPr/>
                    <p:nvPr/>
                  </p:nvGrpSpPr>
                  <p:grpSpPr>
                    <a:xfrm>
                      <a:off x="3369123" y="1916832"/>
                      <a:ext cx="1994965" cy="370080"/>
                      <a:chOff x="3389940" y="1369835"/>
                      <a:chExt cx="1994965" cy="370080"/>
                    </a:xfrm>
                  </p:grpSpPr>
                  <p:sp>
                    <p:nvSpPr>
                      <p:cNvPr id="421" name="円/楕円 420"/>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2" name="円/楕円 421"/>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3" name="円/楕円 422"/>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4" name="円/楕円 423"/>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5" name="円/楕円 424"/>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6" name="円/楕円 425"/>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7" name="円/楕円 426"/>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8" name="円/楕円 427"/>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9"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0" name="フリーフォーム 429"/>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1" name="フリーフォーム 430"/>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2" name="フリーフォーム 431"/>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3" name="正方形/長方形 432"/>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34" name="直線コネクタ 433"/>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435" name="直線コネクタ 434"/>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436" name="フリーフォーム 435"/>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7" name="フリーフォーム 436"/>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8" name="フリーフォーム 437"/>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9" name="フリーフォーム 438"/>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413"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414"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415"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416"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417"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418"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419"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420"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407" name="円/楕円 406"/>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8" name="円/楕円 407"/>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9" name="円/楕円 408"/>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0" name="円/楕円 409"/>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1" name="円/楕円 410"/>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01" name="フローチャート : 結合子 400"/>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フローチャート : 結合子 401"/>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フローチャート : 結合子 402"/>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フローチャート : 結合子 403"/>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フローチャート : 結合子 404"/>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475657" y="1196752"/>
            <a:ext cx="5400599" cy="3672408"/>
          </a:xfrm>
          <a:prstGeom prst="rect">
            <a:avLst/>
          </a:prstGeom>
          <a:noFill/>
          <a:ln w="9525">
            <a:noFill/>
            <a:miter lim="800000"/>
            <a:headEnd/>
            <a:tailEnd/>
          </a:ln>
          <a:effectLst/>
        </p:spPr>
      </p:pic>
      <p:grpSp>
        <p:nvGrpSpPr>
          <p:cNvPr id="5" name="グループ化 4"/>
          <p:cNvGrpSpPr/>
          <p:nvPr/>
        </p:nvGrpSpPr>
        <p:grpSpPr>
          <a:xfrm>
            <a:off x="6660232" y="3045759"/>
            <a:ext cx="2186606" cy="1103321"/>
            <a:chOff x="4572000" y="3673599"/>
            <a:chExt cx="2186606" cy="1103321"/>
          </a:xfrm>
        </p:grpSpPr>
        <p:sp>
          <p:nvSpPr>
            <p:cNvPr id="6" name="AutoShape 93"/>
            <p:cNvSpPr>
              <a:spLocks noChangeArrowheads="1"/>
            </p:cNvSpPr>
            <p:nvPr/>
          </p:nvSpPr>
          <p:spPr bwMode="auto">
            <a:xfrm rot="1419479" flipH="1">
              <a:off x="4812594" y="3718054"/>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7" name="AutoShape 104"/>
            <p:cNvSpPr>
              <a:spLocks noChangeAspect="1" noChangeArrowheads="1"/>
            </p:cNvSpPr>
            <p:nvPr/>
          </p:nvSpPr>
          <p:spPr bwMode="auto">
            <a:xfrm flipH="1">
              <a:off x="4572000" y="3683124"/>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8" name="AutoShape 93"/>
            <p:cNvSpPr>
              <a:spLocks noChangeArrowheads="1"/>
            </p:cNvSpPr>
            <p:nvPr/>
          </p:nvSpPr>
          <p:spPr bwMode="auto">
            <a:xfrm rot="1419479" flipH="1">
              <a:off x="5316650" y="370852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9" name="AutoShape 104"/>
            <p:cNvSpPr>
              <a:spLocks noChangeAspect="1" noChangeArrowheads="1"/>
            </p:cNvSpPr>
            <p:nvPr/>
          </p:nvSpPr>
          <p:spPr bwMode="auto">
            <a:xfrm flipH="1">
              <a:off x="5076056" y="367359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10" name="AutoShape 93"/>
            <p:cNvSpPr>
              <a:spLocks noChangeArrowheads="1"/>
            </p:cNvSpPr>
            <p:nvPr/>
          </p:nvSpPr>
          <p:spPr bwMode="auto">
            <a:xfrm rot="1419479" flipH="1">
              <a:off x="6243229" y="372757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1" name="AutoShape 104"/>
            <p:cNvSpPr>
              <a:spLocks noChangeAspect="1" noChangeArrowheads="1"/>
            </p:cNvSpPr>
            <p:nvPr/>
          </p:nvSpPr>
          <p:spPr bwMode="auto">
            <a:xfrm flipH="1">
              <a:off x="6002635" y="369264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grpSp>
          <p:nvGrpSpPr>
            <p:cNvPr id="12" name="グループ化 392"/>
            <p:cNvGrpSpPr/>
            <p:nvPr/>
          </p:nvGrpSpPr>
          <p:grpSpPr>
            <a:xfrm>
              <a:off x="4763641" y="4024114"/>
              <a:ext cx="1994965" cy="752806"/>
              <a:chOff x="1634530" y="4024721"/>
              <a:chExt cx="1994965" cy="752806"/>
            </a:xfrm>
          </p:grpSpPr>
          <p:sp>
            <p:nvSpPr>
              <p:cNvPr id="13" name="パイ 12"/>
              <p:cNvSpPr/>
              <p:nvPr/>
            </p:nvSpPr>
            <p:spPr>
              <a:xfrm rot="11540282" flipH="1">
                <a:off x="1799188" y="4086216"/>
                <a:ext cx="146153" cy="159195"/>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フローチャート : 結合子 13"/>
              <p:cNvSpPr/>
              <p:nvPr/>
            </p:nvSpPr>
            <p:spPr>
              <a:xfrm rot="80584" flipH="1">
                <a:off x="1867192" y="4024721"/>
                <a:ext cx="54766" cy="6589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406"/>
              <p:cNvGrpSpPr/>
              <p:nvPr/>
            </p:nvGrpSpPr>
            <p:grpSpPr>
              <a:xfrm rot="901590" flipH="1">
                <a:off x="2203067" y="4055182"/>
                <a:ext cx="146153" cy="222776"/>
                <a:chOff x="5724532" y="3440219"/>
                <a:chExt cx="288013" cy="368307"/>
              </a:xfrm>
            </p:grpSpPr>
            <p:sp>
              <p:nvSpPr>
                <p:cNvPr id="63" name="パイ 62"/>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4" name="フローチャート : 結合子 63"/>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406"/>
              <p:cNvGrpSpPr/>
              <p:nvPr/>
            </p:nvGrpSpPr>
            <p:grpSpPr>
              <a:xfrm rot="901590" flipH="1">
                <a:off x="3294963" y="4040324"/>
                <a:ext cx="146153" cy="222776"/>
                <a:chOff x="5724532" y="3440219"/>
                <a:chExt cx="288013" cy="368307"/>
              </a:xfrm>
            </p:grpSpPr>
            <p:sp>
              <p:nvSpPr>
                <p:cNvPr id="61" name="パイ 60"/>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2" name="フローチャート : 結合子 61"/>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406"/>
              <p:cNvGrpSpPr/>
              <p:nvPr/>
            </p:nvGrpSpPr>
            <p:grpSpPr>
              <a:xfrm rot="901590" flipH="1">
                <a:off x="3016456" y="4102807"/>
                <a:ext cx="146153" cy="222776"/>
                <a:chOff x="5724532" y="3440219"/>
                <a:chExt cx="288013" cy="368307"/>
              </a:xfrm>
            </p:grpSpPr>
            <p:sp>
              <p:nvSpPr>
                <p:cNvPr id="59" name="パイ 58"/>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0" name="フローチャート : 結合子 59"/>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309"/>
              <p:cNvGrpSpPr/>
              <p:nvPr/>
            </p:nvGrpSpPr>
            <p:grpSpPr>
              <a:xfrm>
                <a:off x="1634530" y="4192513"/>
                <a:ext cx="1994965" cy="585014"/>
                <a:chOff x="6753499" y="1649348"/>
                <a:chExt cx="1994965" cy="585014"/>
              </a:xfrm>
            </p:grpSpPr>
            <p:grpSp>
              <p:nvGrpSpPr>
                <p:cNvPr id="19" name="グループ化 115"/>
                <p:cNvGrpSpPr/>
                <p:nvPr/>
              </p:nvGrpSpPr>
              <p:grpSpPr>
                <a:xfrm>
                  <a:off x="6753499" y="1680157"/>
                  <a:ext cx="1994965" cy="554205"/>
                  <a:chOff x="6753499" y="1732707"/>
                  <a:chExt cx="1994965" cy="554205"/>
                </a:xfrm>
              </p:grpSpPr>
              <p:grpSp>
                <p:nvGrpSpPr>
                  <p:cNvPr id="25" name="グループ化 73"/>
                  <p:cNvGrpSpPr/>
                  <p:nvPr/>
                </p:nvGrpSpPr>
                <p:grpSpPr>
                  <a:xfrm>
                    <a:off x="6753499" y="1916832"/>
                    <a:ext cx="1994965" cy="370080"/>
                    <a:chOff x="3369123" y="1916832"/>
                    <a:chExt cx="1994965" cy="370080"/>
                  </a:xfrm>
                </p:grpSpPr>
                <p:grpSp>
                  <p:nvGrpSpPr>
                    <p:cNvPr id="31" name="グループ化 40"/>
                    <p:cNvGrpSpPr/>
                    <p:nvPr/>
                  </p:nvGrpSpPr>
                  <p:grpSpPr>
                    <a:xfrm>
                      <a:off x="3369123" y="1916832"/>
                      <a:ext cx="1994965" cy="370080"/>
                      <a:chOff x="3389940" y="1369835"/>
                      <a:chExt cx="1994965" cy="370080"/>
                    </a:xfrm>
                  </p:grpSpPr>
                  <p:sp>
                    <p:nvSpPr>
                      <p:cNvPr id="40" name="円/楕円 39"/>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1" name="円/楕円 40"/>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円/楕円 41"/>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3" name="円/楕円 42"/>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4" name="円/楕円 43"/>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5" name="円/楕円 44"/>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6" name="円/楕円 45"/>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7" name="円/楕円 46"/>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8"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9" name="フリーフォーム 48"/>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0" name="フリーフォーム 49"/>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1" name="フリーフォーム 50"/>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2" name="正方形/長方形 51"/>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3" name="直線コネクタ 52"/>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55" name="フリーフォーム 54"/>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6" name="フリーフォーム 55"/>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7" name="フリーフォーム 56"/>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8" name="フリーフォーム 57"/>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32"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3"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4"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5"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6"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7"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8"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9"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26" name="円/楕円 25"/>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フローチャート : 結合子 19"/>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 結合子 20"/>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結合子 21"/>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 結合子 22"/>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結合子 23"/>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6" name="テキスト ボックス 65"/>
          <p:cNvSpPr txBox="1"/>
          <p:nvPr/>
        </p:nvSpPr>
        <p:spPr>
          <a:xfrm>
            <a:off x="1907704" y="4941168"/>
            <a:ext cx="5400599" cy="707886"/>
          </a:xfrm>
          <a:prstGeom prst="rect">
            <a:avLst/>
          </a:prstGeom>
          <a:noFill/>
        </p:spPr>
        <p:txBody>
          <a:bodyPr wrap="square" rtlCol="0">
            <a:spAutoFit/>
          </a:bodyPr>
          <a:lstStyle/>
          <a:p>
            <a:pPr algn="ctr"/>
            <a:r>
              <a:rPr lang="en-US" altLang="ja-JP" sz="2000" b="1" dirty="0" smtClean="0">
                <a:solidFill>
                  <a:srgbClr val="002060"/>
                </a:solidFill>
              </a:rPr>
              <a:t>PMMA</a:t>
            </a:r>
            <a:r>
              <a:rPr lang="ja-JP" altLang="en-US" sz="2000" b="1" dirty="0" smtClean="0">
                <a:solidFill>
                  <a:srgbClr val="002060"/>
                </a:solidFill>
              </a:rPr>
              <a:t>製マイクロプレートに固定化した場合でも</a:t>
            </a:r>
            <a:r>
              <a:rPr lang="ja-JP" altLang="en-US" sz="2000" b="1" u="sng" dirty="0" smtClean="0">
                <a:solidFill>
                  <a:srgbClr val="FF0000"/>
                </a:solidFill>
              </a:rPr>
              <a:t>抗原濃度依存的な曲線が確認</a:t>
            </a:r>
            <a:r>
              <a:rPr lang="ja-JP" altLang="en-US" sz="2000" b="1" dirty="0" smtClean="0">
                <a:solidFill>
                  <a:srgbClr val="002060"/>
                </a:solidFill>
              </a:rPr>
              <a:t>できた。</a:t>
            </a:r>
            <a:endParaRPr lang="en-US" altLang="ja-JP" sz="2000" b="1" dirty="0" smtClean="0">
              <a:solidFill>
                <a:srgbClr val="002060"/>
              </a:solidFill>
            </a:endParaRPr>
          </a:p>
        </p:txBody>
      </p:sp>
      <p:sp>
        <p:nvSpPr>
          <p:cNvPr id="68" name="テキスト ボックス 67"/>
          <p:cNvSpPr txBox="1"/>
          <p:nvPr/>
        </p:nvSpPr>
        <p:spPr>
          <a:xfrm>
            <a:off x="1547664" y="5909210"/>
            <a:ext cx="5976664" cy="400110"/>
          </a:xfrm>
          <a:prstGeom prst="rect">
            <a:avLst/>
          </a:prstGeom>
          <a:noFill/>
        </p:spPr>
        <p:txBody>
          <a:bodyPr wrap="square" rtlCol="0">
            <a:spAutoFit/>
          </a:bodyPr>
          <a:lstStyle/>
          <a:p>
            <a:r>
              <a:rPr lang="en-US" altLang="ja-JP" sz="2000" b="1" dirty="0" smtClean="0">
                <a:solidFill>
                  <a:srgbClr val="002060"/>
                </a:solidFill>
              </a:rPr>
              <a:t>VHH-PM</a:t>
            </a:r>
            <a:r>
              <a:rPr lang="ja-JP" altLang="en-US" sz="2000" b="1" dirty="0" smtClean="0">
                <a:solidFill>
                  <a:srgbClr val="002060"/>
                </a:solidFill>
              </a:rPr>
              <a:t>を用いて</a:t>
            </a:r>
            <a:r>
              <a:rPr lang="en-US" altLang="ja-JP" sz="2000" b="1" dirty="0" smtClean="0">
                <a:solidFill>
                  <a:srgbClr val="002060"/>
                </a:solidFill>
              </a:rPr>
              <a:t>Sandwich ELISA</a:t>
            </a:r>
            <a:r>
              <a:rPr lang="ja-JP" altLang="en-US" sz="2000" b="1" dirty="0" smtClean="0">
                <a:solidFill>
                  <a:srgbClr val="002060"/>
                </a:solidFill>
              </a:rPr>
              <a:t>の構築が可能である</a:t>
            </a:r>
            <a:endParaRPr lang="en-US" altLang="ja-JP" sz="2000" b="1" dirty="0" smtClean="0">
              <a:solidFill>
                <a:srgbClr val="002060"/>
              </a:solidFill>
            </a:endParaRPr>
          </a:p>
        </p:txBody>
      </p:sp>
      <p:sp>
        <p:nvSpPr>
          <p:cNvPr id="67" name="テキスト ボックス 66"/>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Sandwich ELISA</a:t>
            </a:r>
            <a:r>
              <a:rPr kumimoji="1" lang="ja-JP" altLang="en-US" sz="2600" b="1" dirty="0" smtClean="0">
                <a:solidFill>
                  <a:schemeClr val="bg1"/>
                </a:solidFill>
              </a:rPr>
              <a:t>による</a:t>
            </a:r>
            <a:r>
              <a:rPr kumimoji="1" lang="en-US" altLang="ja-JP" sz="2600" b="1" dirty="0" smtClean="0">
                <a:solidFill>
                  <a:schemeClr val="bg1"/>
                </a:solidFill>
              </a:rPr>
              <a:t>VHH-PM</a:t>
            </a:r>
            <a:r>
              <a:rPr kumimoji="1" lang="ja-JP" altLang="en-US" sz="2600" b="1" dirty="0" smtClean="0">
                <a:solidFill>
                  <a:schemeClr val="bg1"/>
                </a:solidFill>
              </a:rPr>
              <a:t>固定化基板を用いた活性評価</a:t>
            </a:r>
            <a:endParaRPr kumimoji="1" lang="ja-JP" altLang="en-US" sz="26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最適固定化条件検討</a:t>
            </a:r>
            <a:endParaRPr kumimoji="1" lang="ja-JP" altLang="en-US" sz="2600" b="1" dirty="0">
              <a:solidFill>
                <a:schemeClr val="bg1"/>
              </a:solidFill>
            </a:endParaRPr>
          </a:p>
        </p:txBody>
      </p:sp>
      <p:graphicFrame>
        <p:nvGraphicFramePr>
          <p:cNvPr id="4" name="表 3"/>
          <p:cNvGraphicFramePr>
            <a:graphicFrameLocks noGrp="1"/>
          </p:cNvGraphicFramePr>
          <p:nvPr>
            <p:extLst>
              <p:ext uri="{D42A27DB-BD31-4B8C-83A1-F6EECF244321}">
                <p14:modId xmlns:p14="http://schemas.microsoft.com/office/powerpoint/2010/main" xmlns="" val="2285142152"/>
              </p:ext>
            </p:extLst>
          </p:nvPr>
        </p:nvGraphicFramePr>
        <p:xfrm>
          <a:off x="683568" y="1556792"/>
          <a:ext cx="3816424" cy="1341120"/>
        </p:xfrm>
        <a:graphic>
          <a:graphicData uri="http://schemas.openxmlformats.org/drawingml/2006/table">
            <a:tbl>
              <a:tblPr firstRow="1" bandRow="1">
                <a:tableStyleId>{5C22544A-7EE6-4342-B048-85BDC9FD1C3A}</a:tableStyleId>
              </a:tblPr>
              <a:tblGrid>
                <a:gridCol w="2016223"/>
                <a:gridCol w="1800201"/>
              </a:tblGrid>
              <a:tr h="312035">
                <a:tc>
                  <a:txBody>
                    <a:bodyPr/>
                    <a:lstStyle/>
                    <a:p>
                      <a:pPr algn="ctr"/>
                      <a:r>
                        <a:rPr kumimoji="1" lang="ja-JP" altLang="en-US" sz="1600" dirty="0" smtClean="0"/>
                        <a:t>検討事項</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endParaRPr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12035">
                <a:tc>
                  <a:txBody>
                    <a:bodyPr/>
                    <a:lstStyle/>
                    <a:p>
                      <a:pPr algn="ctr"/>
                      <a:r>
                        <a:rPr kumimoji="1" lang="en-US" altLang="ja-JP" sz="1600" b="1" dirty="0" smtClean="0">
                          <a:solidFill>
                            <a:srgbClr val="002060"/>
                          </a:solidFill>
                        </a:rPr>
                        <a:t>VHH</a:t>
                      </a:r>
                      <a:r>
                        <a:rPr kumimoji="1" lang="ja-JP" altLang="en-US" sz="1600" b="1" dirty="0" smtClean="0">
                          <a:solidFill>
                            <a:srgbClr val="002060"/>
                          </a:solidFill>
                        </a:rPr>
                        <a:t>濃度</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100</a:t>
                      </a:r>
                      <a:r>
                        <a:rPr kumimoji="1" lang="ja-JP" altLang="en-US" sz="1600" b="1" baseline="0" dirty="0" smtClean="0">
                          <a:solidFill>
                            <a:srgbClr val="002060"/>
                          </a:solidFill>
                        </a:rPr>
                        <a:t> </a:t>
                      </a:r>
                      <a:r>
                        <a:rPr kumimoji="1" lang="en-US" altLang="ja-JP" sz="1600" b="1" baseline="0" dirty="0" err="1" smtClean="0">
                          <a:solidFill>
                            <a:srgbClr val="002060"/>
                          </a:solidFill>
                        </a:rPr>
                        <a:t>μg</a:t>
                      </a:r>
                      <a:r>
                        <a:rPr kumimoji="1" lang="en-US" altLang="ja-JP" sz="1600" b="1" baseline="0" dirty="0" smtClean="0">
                          <a:solidFill>
                            <a:srgbClr val="002060"/>
                          </a:solidFill>
                        </a:rPr>
                        <a:t>/ml</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smtClean="0">
                          <a:solidFill>
                            <a:srgbClr val="002060"/>
                          </a:solidFill>
                        </a:rPr>
                        <a:t>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600" b="1" dirty="0" smtClean="0">
                          <a:solidFill>
                            <a:srgbClr val="002060"/>
                          </a:solidFill>
                        </a:rPr>
                        <a:t>6.0</a:t>
                      </a:r>
                      <a:r>
                        <a:rPr lang="ja-JP" altLang="en-US" sz="1600" b="1" dirty="0" smtClean="0">
                          <a:solidFill>
                            <a:srgbClr val="002060"/>
                          </a:solidFill>
                        </a:rPr>
                        <a:t>～</a:t>
                      </a:r>
                      <a:r>
                        <a:rPr lang="en-US" altLang="ja-JP" sz="1600" b="1" dirty="0" smtClean="0">
                          <a:solidFill>
                            <a:srgbClr val="002060"/>
                          </a:solidFill>
                        </a:rPr>
                        <a:t>8.5</a:t>
                      </a:r>
                      <a:endParaRPr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en-US" altLang="ja-JP" sz="1600" b="1" dirty="0" err="1" smtClean="0">
                          <a:solidFill>
                            <a:srgbClr val="002060"/>
                          </a:solidFill>
                        </a:rPr>
                        <a:t>NaCl</a:t>
                      </a:r>
                      <a:r>
                        <a:rPr kumimoji="1" lang="ja-JP" altLang="en-US" sz="1600" b="1" dirty="0" smtClean="0">
                          <a:solidFill>
                            <a:srgbClr val="002060"/>
                          </a:solidFill>
                        </a:rPr>
                        <a:t>濃度</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0</a:t>
                      </a:r>
                      <a:r>
                        <a:rPr kumimoji="1" lang="ja-JP" altLang="en-US" sz="1600" b="1" dirty="0" smtClean="0">
                          <a:solidFill>
                            <a:srgbClr val="002060"/>
                          </a:solidFill>
                        </a:rPr>
                        <a:t>～</a:t>
                      </a:r>
                      <a:r>
                        <a:rPr kumimoji="1" lang="en-US" altLang="ja-JP" sz="1600" b="1" dirty="0" smtClean="0">
                          <a:solidFill>
                            <a:srgbClr val="002060"/>
                          </a:solidFill>
                        </a:rPr>
                        <a:t>300 </a:t>
                      </a:r>
                      <a:r>
                        <a:rPr kumimoji="1" lang="en-US" altLang="ja-JP" sz="1600" b="1" dirty="0" err="1" smtClean="0">
                          <a:solidFill>
                            <a:srgbClr val="002060"/>
                          </a:solidFill>
                        </a:rPr>
                        <a:t>mM</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xmlns="" val="3570050797"/>
              </p:ext>
            </p:extLst>
          </p:nvPr>
        </p:nvGraphicFramePr>
        <p:xfrm>
          <a:off x="4860032" y="1226056"/>
          <a:ext cx="3816424" cy="2346960"/>
        </p:xfrm>
        <a:graphic>
          <a:graphicData uri="http://schemas.openxmlformats.org/drawingml/2006/table">
            <a:tbl>
              <a:tblPr firstRow="1" bandRow="1">
                <a:tableStyleId>{5C22544A-7EE6-4342-B048-85BDC9FD1C3A}</a:tableStyleId>
              </a:tblPr>
              <a:tblGrid>
                <a:gridCol w="2016223"/>
                <a:gridCol w="1800201"/>
              </a:tblGrid>
              <a:tr h="283846">
                <a:tc>
                  <a:txBody>
                    <a:bodyPr/>
                    <a:lstStyle/>
                    <a:p>
                      <a:pPr algn="ctr"/>
                      <a:r>
                        <a:rPr kumimoji="1" lang="en-US" altLang="ja-JP" sz="1600" dirty="0" smtClean="0">
                          <a:solidFill>
                            <a:schemeClr val="tx1"/>
                          </a:solidFill>
                        </a:rPr>
                        <a:t>Good’s Buffer</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dirty="0" smtClean="0">
                          <a:solidFill>
                            <a:schemeClr val="tx1"/>
                          </a:solidFill>
                        </a:rPr>
                        <a:t>pH</a:t>
                      </a:r>
                      <a:endParaRPr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3846">
                <a:tc>
                  <a:txBody>
                    <a:bodyPr/>
                    <a:lstStyle/>
                    <a:p>
                      <a:pPr algn="ctr"/>
                      <a:r>
                        <a:rPr kumimoji="1" lang="en-US" altLang="ja-JP" sz="1600" b="1" dirty="0" smtClean="0">
                          <a:solidFill>
                            <a:srgbClr val="002060"/>
                          </a:solidFill>
                        </a:rPr>
                        <a:t>MES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6.0</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46">
                <a:tc>
                  <a:txBody>
                    <a:bodyPr/>
                    <a:lstStyle/>
                    <a:p>
                      <a:pPr algn="ctr"/>
                      <a:r>
                        <a:rPr kumimoji="1" lang="en-US" altLang="ja-JP" sz="1600" b="1" dirty="0" smtClean="0">
                          <a:solidFill>
                            <a:srgbClr val="002060"/>
                          </a:solidFill>
                        </a:rPr>
                        <a:t>ADA</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6.5</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46">
                <a:tc>
                  <a:txBody>
                    <a:bodyPr/>
                    <a:lstStyle/>
                    <a:p>
                      <a:pPr algn="ctr"/>
                      <a:r>
                        <a:rPr kumimoji="1" lang="en-US" altLang="ja-JP" sz="1600" b="1" dirty="0" smtClean="0">
                          <a:solidFill>
                            <a:srgbClr val="002060"/>
                          </a:solidFill>
                        </a:rPr>
                        <a:t>MOPS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600" b="1" dirty="0" smtClean="0">
                          <a:solidFill>
                            <a:srgbClr val="002060"/>
                          </a:solidFill>
                        </a:rPr>
                        <a:t>7.0</a:t>
                      </a:r>
                      <a:endParaRPr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46">
                <a:tc>
                  <a:txBody>
                    <a:bodyPr/>
                    <a:lstStyle/>
                    <a:p>
                      <a:pPr algn="ctr"/>
                      <a:r>
                        <a:rPr kumimoji="1" lang="en-US" altLang="ja-JP" sz="1600" b="1" dirty="0" smtClean="0">
                          <a:solidFill>
                            <a:srgbClr val="002060"/>
                          </a:solidFill>
                        </a:rPr>
                        <a:t>HEPES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7.5</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46">
                <a:tc>
                  <a:txBody>
                    <a:bodyPr/>
                    <a:lstStyle/>
                    <a:p>
                      <a:pPr algn="ctr"/>
                      <a:r>
                        <a:rPr kumimoji="1" lang="en-US" altLang="ja-JP" sz="1600" b="1" dirty="0" smtClean="0">
                          <a:solidFill>
                            <a:srgbClr val="002060"/>
                          </a:solidFill>
                        </a:rPr>
                        <a:t>EPPS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8.0</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846">
                <a:tc>
                  <a:txBody>
                    <a:bodyPr/>
                    <a:lstStyle/>
                    <a:p>
                      <a:pPr algn="ctr"/>
                      <a:r>
                        <a:rPr kumimoji="1" lang="en-US" altLang="ja-JP" sz="1600" b="1" dirty="0" smtClean="0">
                          <a:solidFill>
                            <a:srgbClr val="002060"/>
                          </a:solidFill>
                        </a:rPr>
                        <a:t>TAPS</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8.5</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251520" y="620688"/>
            <a:ext cx="4320480" cy="707886"/>
          </a:xfrm>
          <a:prstGeom prst="rect">
            <a:avLst/>
          </a:prstGeom>
          <a:noFill/>
        </p:spPr>
        <p:txBody>
          <a:bodyPr wrap="square" rtlCol="0">
            <a:spAutoFit/>
          </a:bodyPr>
          <a:lstStyle/>
          <a:p>
            <a:r>
              <a:rPr lang="en-US" altLang="ja-JP" sz="2000" b="1" dirty="0" smtClean="0">
                <a:solidFill>
                  <a:srgbClr val="002060"/>
                </a:solidFill>
              </a:rPr>
              <a:t>PMMA</a:t>
            </a:r>
            <a:r>
              <a:rPr lang="ja-JP" altLang="en-US" sz="2000" b="1" dirty="0" smtClean="0">
                <a:solidFill>
                  <a:srgbClr val="002060"/>
                </a:solidFill>
              </a:rPr>
              <a:t>製マイクロプレートに対する</a:t>
            </a:r>
            <a:r>
              <a:rPr lang="en-US" altLang="ja-JP" sz="2000" b="1" dirty="0" smtClean="0">
                <a:solidFill>
                  <a:srgbClr val="002060"/>
                </a:solidFill>
              </a:rPr>
              <a:t>VHH-PM</a:t>
            </a:r>
            <a:r>
              <a:rPr lang="ja-JP" altLang="en-US" sz="2000" b="1" dirty="0" smtClean="0">
                <a:solidFill>
                  <a:srgbClr val="002060"/>
                </a:solidFill>
              </a:rPr>
              <a:t>の最適固定化条件を検討した。</a:t>
            </a:r>
            <a:endParaRPr lang="en-US" altLang="ja-JP" sz="2000" b="1" dirty="0" smtClean="0">
              <a:solidFill>
                <a:srgbClr val="002060"/>
              </a:solidFill>
            </a:endParaRPr>
          </a:p>
        </p:txBody>
      </p:sp>
      <p:pic>
        <p:nvPicPr>
          <p:cNvPr id="8" name="図 7"/>
          <p:cNvPicPr/>
          <p:nvPr/>
        </p:nvPicPr>
        <p:blipFill>
          <a:blip r:embed="rId2" cstate="print"/>
          <a:srcRect/>
          <a:stretch>
            <a:fillRect/>
          </a:stretch>
        </p:blipFill>
        <p:spPr bwMode="auto">
          <a:xfrm>
            <a:off x="1331640" y="4005064"/>
            <a:ext cx="6408712" cy="1512168"/>
          </a:xfrm>
          <a:prstGeom prst="rect">
            <a:avLst/>
          </a:prstGeom>
          <a:noFill/>
          <a:ln w="9525">
            <a:noFill/>
            <a:miter lim="800000"/>
            <a:headEnd/>
            <a:tailEnd/>
          </a:ln>
        </p:spPr>
      </p:pic>
      <p:sp>
        <p:nvSpPr>
          <p:cNvPr id="9" name="テキスト ボックス 8"/>
          <p:cNvSpPr txBox="1"/>
          <p:nvPr/>
        </p:nvSpPr>
        <p:spPr>
          <a:xfrm>
            <a:off x="5337124" y="3563136"/>
            <a:ext cx="3222612" cy="338554"/>
          </a:xfrm>
          <a:prstGeom prst="rect">
            <a:avLst/>
          </a:prstGeom>
          <a:noFill/>
        </p:spPr>
        <p:txBody>
          <a:bodyPr wrap="square" rtlCol="0">
            <a:spAutoFit/>
          </a:bodyPr>
          <a:lstStyle/>
          <a:p>
            <a:r>
              <a:rPr lang="ja-JP" altLang="en-US" sz="1600" b="1" dirty="0">
                <a:solidFill>
                  <a:srgbClr val="002060"/>
                </a:solidFill>
              </a:rPr>
              <a:t>終濃度</a:t>
            </a:r>
            <a:r>
              <a:rPr lang="ja-JP" altLang="en-US" sz="1600" b="1" dirty="0" smtClean="0">
                <a:solidFill>
                  <a:srgbClr val="002060"/>
                </a:solidFill>
              </a:rPr>
              <a:t>が</a:t>
            </a:r>
            <a:r>
              <a:rPr lang="en-US" altLang="ja-JP" sz="1600" b="1" dirty="0" smtClean="0">
                <a:solidFill>
                  <a:srgbClr val="FF0000"/>
                </a:solidFill>
              </a:rPr>
              <a:t>50 </a:t>
            </a:r>
            <a:r>
              <a:rPr lang="en-US" altLang="ja-JP" sz="1600" b="1" dirty="0" err="1" smtClean="0">
                <a:solidFill>
                  <a:srgbClr val="FF0000"/>
                </a:solidFill>
              </a:rPr>
              <a:t>mM</a:t>
            </a:r>
            <a:r>
              <a:rPr lang="ja-JP" altLang="en-US" sz="1600" b="1" dirty="0" smtClean="0">
                <a:solidFill>
                  <a:srgbClr val="002060"/>
                </a:solidFill>
              </a:rPr>
              <a:t>になるように添加</a:t>
            </a:r>
            <a:endParaRPr lang="en-US" altLang="ja-JP" sz="1600" b="1" dirty="0" smtClean="0">
              <a:solidFill>
                <a:srgbClr val="002060"/>
              </a:solidFill>
            </a:endParaRPr>
          </a:p>
        </p:txBody>
      </p:sp>
      <p:sp>
        <p:nvSpPr>
          <p:cNvPr id="10" name="テキスト ボックス 9"/>
          <p:cNvSpPr txBox="1"/>
          <p:nvPr/>
        </p:nvSpPr>
        <p:spPr>
          <a:xfrm>
            <a:off x="539552" y="5733256"/>
            <a:ext cx="8280920" cy="400110"/>
          </a:xfrm>
          <a:prstGeom prst="rect">
            <a:avLst/>
          </a:prstGeom>
          <a:noFill/>
        </p:spPr>
        <p:txBody>
          <a:bodyPr wrap="square" rtlCol="0">
            <a:spAutoFit/>
          </a:bodyPr>
          <a:lstStyle/>
          <a:p>
            <a:r>
              <a:rPr lang="en-US" altLang="ja-JP" sz="2000" b="1" dirty="0" smtClean="0">
                <a:solidFill>
                  <a:srgbClr val="002060"/>
                </a:solidFill>
              </a:rPr>
              <a:t>1. pH</a:t>
            </a:r>
            <a:r>
              <a:rPr lang="ja-JP" altLang="en-US" sz="2000" b="1" dirty="0" smtClean="0">
                <a:solidFill>
                  <a:srgbClr val="002060"/>
                </a:solidFill>
              </a:rPr>
              <a:t>や</a:t>
            </a:r>
            <a:r>
              <a:rPr lang="en-US" altLang="ja-JP" sz="2000" b="1" dirty="0" err="1" smtClean="0">
                <a:solidFill>
                  <a:srgbClr val="002060"/>
                </a:solidFill>
              </a:rPr>
              <a:t>NaCl</a:t>
            </a:r>
            <a:r>
              <a:rPr lang="ja-JP" altLang="en-US" sz="2000" b="1" dirty="0" smtClean="0">
                <a:solidFill>
                  <a:srgbClr val="002060"/>
                </a:solidFill>
              </a:rPr>
              <a:t>濃度などの条件を網羅的に組み合わせた</a:t>
            </a:r>
            <a:r>
              <a:rPr lang="en-US" altLang="ja-JP" sz="2000" b="1" dirty="0" smtClean="0">
                <a:solidFill>
                  <a:srgbClr val="002060"/>
                </a:solidFill>
              </a:rPr>
              <a:t>24</a:t>
            </a:r>
            <a:r>
              <a:rPr lang="ja-JP" altLang="en-US" sz="2000" b="1" dirty="0" smtClean="0">
                <a:solidFill>
                  <a:srgbClr val="002060"/>
                </a:solidFill>
              </a:rPr>
              <a:t>種類の溶液を調整</a:t>
            </a:r>
            <a:endParaRPr lang="en-US" altLang="ja-JP" sz="2000" b="1" dirty="0" smtClean="0">
              <a:solidFill>
                <a:srgbClr val="002060"/>
              </a:solidFill>
            </a:endParaRPr>
          </a:p>
        </p:txBody>
      </p:sp>
      <p:sp>
        <p:nvSpPr>
          <p:cNvPr id="11" name="テキスト ボックス 10"/>
          <p:cNvSpPr txBox="1"/>
          <p:nvPr/>
        </p:nvSpPr>
        <p:spPr>
          <a:xfrm>
            <a:off x="539552" y="6197242"/>
            <a:ext cx="8280920" cy="400110"/>
          </a:xfrm>
          <a:prstGeom prst="rect">
            <a:avLst/>
          </a:prstGeom>
          <a:noFill/>
        </p:spPr>
        <p:txBody>
          <a:bodyPr wrap="square" rtlCol="0">
            <a:spAutoFit/>
          </a:bodyPr>
          <a:lstStyle/>
          <a:p>
            <a:r>
              <a:rPr lang="en-US" altLang="ja-JP" sz="2000" b="1" dirty="0">
                <a:solidFill>
                  <a:srgbClr val="002060"/>
                </a:solidFill>
              </a:rPr>
              <a:t>2</a:t>
            </a:r>
            <a:r>
              <a:rPr lang="en-US" altLang="ja-JP" sz="2000" b="1" dirty="0" smtClean="0">
                <a:solidFill>
                  <a:srgbClr val="002060"/>
                </a:solidFill>
              </a:rPr>
              <a:t>. PMMA</a:t>
            </a:r>
            <a:r>
              <a:rPr lang="ja-JP" altLang="en-US" sz="2000" b="1" dirty="0" smtClean="0">
                <a:solidFill>
                  <a:srgbClr val="002060"/>
                </a:solidFill>
              </a:rPr>
              <a:t>製マイクロプレートに</a:t>
            </a:r>
            <a:r>
              <a:rPr lang="en-US" altLang="ja-JP" sz="2000" b="1" dirty="0" smtClean="0">
                <a:solidFill>
                  <a:srgbClr val="002060"/>
                </a:solidFill>
              </a:rPr>
              <a:t>100 µl</a:t>
            </a:r>
            <a:r>
              <a:rPr lang="ja-JP" altLang="en-US" sz="2000" b="1" dirty="0" err="1" smtClean="0">
                <a:solidFill>
                  <a:srgbClr val="002060"/>
                </a:solidFill>
              </a:rPr>
              <a:t>ずつ</a:t>
            </a:r>
            <a:r>
              <a:rPr lang="ja-JP" altLang="en-US" sz="2000" b="1" dirty="0" smtClean="0">
                <a:solidFill>
                  <a:srgbClr val="002060"/>
                </a:solidFill>
              </a:rPr>
              <a:t>添加し、</a:t>
            </a:r>
            <a:r>
              <a:rPr lang="en-US" altLang="ja-JP" sz="2000" b="1" dirty="0" smtClean="0">
                <a:solidFill>
                  <a:srgbClr val="002060"/>
                </a:solidFill>
              </a:rPr>
              <a:t>4</a:t>
            </a:r>
            <a:r>
              <a:rPr lang="ja-JP" altLang="en-US" sz="2000" b="1" dirty="0" smtClean="0">
                <a:solidFill>
                  <a:srgbClr val="002060"/>
                </a:solidFill>
              </a:rPr>
              <a:t>℃で一晩インキュベート</a:t>
            </a:r>
            <a:endParaRPr lang="en-US" altLang="ja-JP" sz="2000" b="1" dirty="0" smtClean="0">
              <a:solidFill>
                <a:srgbClr val="002060"/>
              </a:solidFill>
            </a:endParaRPr>
          </a:p>
        </p:txBody>
      </p:sp>
      <p:grpSp>
        <p:nvGrpSpPr>
          <p:cNvPr id="12" name="グループ化 11"/>
          <p:cNvGrpSpPr/>
          <p:nvPr/>
        </p:nvGrpSpPr>
        <p:grpSpPr>
          <a:xfrm>
            <a:off x="2000971" y="3284984"/>
            <a:ext cx="1994965" cy="370080"/>
            <a:chOff x="488803" y="1854242"/>
            <a:chExt cx="1994965" cy="370080"/>
          </a:xfrm>
        </p:grpSpPr>
        <p:sp>
          <p:nvSpPr>
            <p:cNvPr id="13" name="円/楕円 12"/>
            <p:cNvSpPr>
              <a:spLocks noChangeAspect="1"/>
            </p:cNvSpPr>
            <p:nvPr/>
          </p:nvSpPr>
          <p:spPr>
            <a:xfrm rot="120000" flipH="1">
              <a:off x="1250897" y="1854242"/>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 name="円/楕円 13"/>
            <p:cNvSpPr>
              <a:spLocks noChangeAspect="1"/>
            </p:cNvSpPr>
            <p:nvPr/>
          </p:nvSpPr>
          <p:spPr>
            <a:xfrm rot="120000" flipH="1">
              <a:off x="1684686" y="1865681"/>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 name="円/楕円 14"/>
            <p:cNvSpPr>
              <a:spLocks noChangeAspect="1"/>
            </p:cNvSpPr>
            <p:nvPr/>
          </p:nvSpPr>
          <p:spPr>
            <a:xfrm rot="120000" flipH="1">
              <a:off x="1908274" y="1875412"/>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6" name="円/楕円 15"/>
            <p:cNvSpPr>
              <a:spLocks noChangeAspect="1"/>
            </p:cNvSpPr>
            <p:nvPr/>
          </p:nvSpPr>
          <p:spPr>
            <a:xfrm rot="120000" flipH="1">
              <a:off x="1474490" y="1863966"/>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7" name="円/楕円 16"/>
            <p:cNvSpPr>
              <a:spLocks noChangeAspect="1"/>
            </p:cNvSpPr>
            <p:nvPr/>
          </p:nvSpPr>
          <p:spPr>
            <a:xfrm rot="120000" flipH="1">
              <a:off x="1034797" y="1863790"/>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8" name="円/楕円 17"/>
            <p:cNvSpPr>
              <a:spLocks noChangeAspect="1"/>
            </p:cNvSpPr>
            <p:nvPr/>
          </p:nvSpPr>
          <p:spPr>
            <a:xfrm rot="120000" flipH="1">
              <a:off x="2121796" y="1873664"/>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9" name="円/楕円 18"/>
            <p:cNvSpPr>
              <a:spLocks noChangeAspect="1"/>
            </p:cNvSpPr>
            <p:nvPr/>
          </p:nvSpPr>
          <p:spPr>
            <a:xfrm rot="120000" flipH="1">
              <a:off x="833501" y="18559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0" name="円/楕円 19"/>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フリーフォーム 57"/>
            <p:cNvSpPr/>
            <p:nvPr/>
          </p:nvSpPr>
          <p:spPr>
            <a:xfrm rot="404076" flipH="1">
              <a:off x="1245393" y="206614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2" name="フリーフォーム 21"/>
            <p:cNvSpPr/>
            <p:nvPr/>
          </p:nvSpPr>
          <p:spPr>
            <a:xfrm rot="404076" flipH="1">
              <a:off x="1679183" y="207758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3" name="フリーフォーム 22"/>
            <p:cNvSpPr/>
            <p:nvPr/>
          </p:nvSpPr>
          <p:spPr>
            <a:xfrm rot="404076" flipH="1">
              <a:off x="1902772" y="208731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4" name="フリーフォーム 23"/>
            <p:cNvSpPr/>
            <p:nvPr/>
          </p:nvSpPr>
          <p:spPr>
            <a:xfrm rot="404076" flipH="1">
              <a:off x="1468986" y="2075871"/>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5" name="正方形/長方形 24"/>
            <p:cNvSpPr/>
            <p:nvPr/>
          </p:nvSpPr>
          <p:spPr>
            <a:xfrm>
              <a:off x="488803" y="2146882"/>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コネクタ 25"/>
            <p:cNvCxnSpPr/>
            <p:nvPr/>
          </p:nvCxnSpPr>
          <p:spPr>
            <a:xfrm>
              <a:off x="488803" y="2146882"/>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88803" y="2223471"/>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a:xfrm rot="404076" flipH="1">
              <a:off x="1029292" y="2075695"/>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9" name="フリーフォーム 28"/>
            <p:cNvSpPr/>
            <p:nvPr/>
          </p:nvSpPr>
          <p:spPr>
            <a:xfrm rot="404076" flipH="1">
              <a:off x="2116294" y="208556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0" name="フリーフォーム 29"/>
            <p:cNvSpPr/>
            <p:nvPr/>
          </p:nvSpPr>
          <p:spPr>
            <a:xfrm rot="404076" flipH="1">
              <a:off x="827997" y="20678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1" name="フリーフォーム 30"/>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最適固定化条件検討</a:t>
            </a:r>
            <a:endParaRPr kumimoji="1" lang="ja-JP" altLang="en-US" sz="2600" b="1" dirty="0">
              <a:solidFill>
                <a:schemeClr val="bg1"/>
              </a:solidFill>
            </a:endParaRPr>
          </a:p>
        </p:txBody>
      </p:sp>
      <p:grpSp>
        <p:nvGrpSpPr>
          <p:cNvPr id="4" name="グループ化 3"/>
          <p:cNvGrpSpPr/>
          <p:nvPr/>
        </p:nvGrpSpPr>
        <p:grpSpPr>
          <a:xfrm>
            <a:off x="488803" y="1854242"/>
            <a:ext cx="1994965" cy="370080"/>
            <a:chOff x="3389940" y="1369835"/>
            <a:chExt cx="1994965" cy="370080"/>
          </a:xfrm>
        </p:grpSpPr>
        <p:sp>
          <p:nvSpPr>
            <p:cNvPr id="5" name="円/楕円 4"/>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 name="円/楕円 5"/>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 name="円/楕円 6"/>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 name="円/楕円 7"/>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9" name="円/楕円 8"/>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 name="円/楕円 9"/>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1" name="円/楕円 10"/>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2" name="円/楕円 11"/>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4" name="フリーフォーム 13"/>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5" name="フリーフォーム 14"/>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6" name="フリーフォーム 15"/>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7" name="正方形/長方形 16"/>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コネクタ 17"/>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0" name="フリーフォーム 19"/>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1" name="フリーフォーム 20"/>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2" name="フリーフォーム 21"/>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3" name="フリーフォーム 22"/>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24" name="グループ化 72"/>
          <p:cNvGrpSpPr/>
          <p:nvPr/>
        </p:nvGrpSpPr>
        <p:grpSpPr>
          <a:xfrm>
            <a:off x="3585147" y="1864282"/>
            <a:ext cx="1994965" cy="370080"/>
            <a:chOff x="3369123" y="1916832"/>
            <a:chExt cx="1994965" cy="370080"/>
          </a:xfrm>
        </p:grpSpPr>
        <p:grpSp>
          <p:nvGrpSpPr>
            <p:cNvPr id="25" name="グループ化 40"/>
            <p:cNvGrpSpPr/>
            <p:nvPr/>
          </p:nvGrpSpPr>
          <p:grpSpPr>
            <a:xfrm>
              <a:off x="3369123" y="1916832"/>
              <a:ext cx="1994965" cy="370080"/>
              <a:chOff x="3389940" y="1369835"/>
              <a:chExt cx="1994965" cy="370080"/>
            </a:xfrm>
          </p:grpSpPr>
          <p:sp>
            <p:nvSpPr>
              <p:cNvPr id="34" name="円/楕円 33"/>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5" name="円/楕円 34"/>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6" name="円/楕円 35"/>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7" name="円/楕円 36"/>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8" name="円/楕円 37"/>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9" name="円/楕円 38"/>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0" name="円/楕円 39"/>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1" name="円/楕円 40"/>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3" name="フリーフォーム 42"/>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4" name="フリーフォーム 43"/>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5" name="フリーフォーム 44"/>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6" name="正方形/長方形 45"/>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コネクタ 46"/>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49" name="フリーフォーム 48"/>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0" name="フリーフォーム 49"/>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1" name="フリーフォーム 50"/>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2" name="フリーフォーム 51"/>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26"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7"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28"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9"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0"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1"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2"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3"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53" name="下矢印 52"/>
          <p:cNvSpPr/>
          <p:nvPr/>
        </p:nvSpPr>
        <p:spPr>
          <a:xfrm rot="16200000">
            <a:off x="2945937" y="1690147"/>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54" name="下矢印 53"/>
          <p:cNvSpPr/>
          <p:nvPr/>
        </p:nvSpPr>
        <p:spPr>
          <a:xfrm rot="16200000">
            <a:off x="6054048" y="1690147"/>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55" name="下矢印 54"/>
          <p:cNvSpPr/>
          <p:nvPr/>
        </p:nvSpPr>
        <p:spPr>
          <a:xfrm rot="16200000">
            <a:off x="1013488" y="4129440"/>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56" name="下矢印 55"/>
          <p:cNvSpPr/>
          <p:nvPr/>
        </p:nvSpPr>
        <p:spPr>
          <a:xfrm rot="16200000">
            <a:off x="4098064" y="4129440"/>
            <a:ext cx="216024" cy="70831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57" name="テキスト ボックス 56"/>
          <p:cNvSpPr txBox="1"/>
          <p:nvPr/>
        </p:nvSpPr>
        <p:spPr>
          <a:xfrm>
            <a:off x="107504" y="2212702"/>
            <a:ext cx="1008112" cy="338554"/>
          </a:xfrm>
          <a:prstGeom prst="rect">
            <a:avLst/>
          </a:prstGeom>
          <a:noFill/>
        </p:spPr>
        <p:txBody>
          <a:bodyPr wrap="square" rtlCol="0">
            <a:spAutoFit/>
          </a:bodyPr>
          <a:lstStyle/>
          <a:p>
            <a:pPr algn="ctr"/>
            <a:r>
              <a:rPr lang="ja-JP" altLang="en-US" sz="1600" b="1" dirty="0" smtClean="0">
                <a:solidFill>
                  <a:srgbClr val="002060"/>
                </a:solidFill>
              </a:rPr>
              <a:t>固定化</a:t>
            </a:r>
            <a:endParaRPr kumimoji="1" lang="ja-JP" altLang="en-US" sz="1600" b="1" dirty="0">
              <a:solidFill>
                <a:srgbClr val="002060"/>
              </a:solidFill>
            </a:endParaRPr>
          </a:p>
        </p:txBody>
      </p:sp>
      <p:sp>
        <p:nvSpPr>
          <p:cNvPr id="58" name="テキスト ボックス 57"/>
          <p:cNvSpPr txBox="1"/>
          <p:nvPr/>
        </p:nvSpPr>
        <p:spPr>
          <a:xfrm>
            <a:off x="3419872" y="2237970"/>
            <a:ext cx="1512168" cy="338554"/>
          </a:xfrm>
          <a:prstGeom prst="rect">
            <a:avLst/>
          </a:prstGeom>
          <a:noFill/>
        </p:spPr>
        <p:txBody>
          <a:bodyPr wrap="square" rtlCol="0">
            <a:spAutoFit/>
          </a:bodyPr>
          <a:lstStyle/>
          <a:p>
            <a:pPr algn="ctr"/>
            <a:r>
              <a:rPr lang="ja-JP" altLang="en-US" sz="1600" b="1" dirty="0" smtClean="0">
                <a:solidFill>
                  <a:srgbClr val="002060"/>
                </a:solidFill>
              </a:rPr>
              <a:t>ブロッキング</a:t>
            </a:r>
            <a:endParaRPr kumimoji="1" lang="ja-JP" altLang="en-US" sz="1600" b="1" dirty="0">
              <a:solidFill>
                <a:srgbClr val="002060"/>
              </a:solidFill>
            </a:endParaRPr>
          </a:p>
        </p:txBody>
      </p:sp>
      <p:sp>
        <p:nvSpPr>
          <p:cNvPr id="59" name="テキスト ボックス 58"/>
          <p:cNvSpPr txBox="1"/>
          <p:nvPr/>
        </p:nvSpPr>
        <p:spPr>
          <a:xfrm>
            <a:off x="3635896" y="2605848"/>
            <a:ext cx="1656184" cy="338554"/>
          </a:xfrm>
          <a:prstGeom prst="rect">
            <a:avLst/>
          </a:prstGeom>
          <a:noFill/>
        </p:spPr>
        <p:txBody>
          <a:bodyPr wrap="square" rtlCol="0">
            <a:spAutoFit/>
          </a:bodyPr>
          <a:lstStyle/>
          <a:p>
            <a:pPr algn="ctr"/>
            <a:r>
              <a:rPr kumimoji="1" lang="en-US" altLang="ja-JP" sz="1600" b="1" dirty="0" smtClean="0">
                <a:solidFill>
                  <a:srgbClr val="002060"/>
                </a:solidFill>
              </a:rPr>
              <a:t>2% BSA PBST</a:t>
            </a:r>
            <a:endParaRPr kumimoji="1" lang="ja-JP" altLang="en-US" sz="1600" b="1" dirty="0">
              <a:solidFill>
                <a:srgbClr val="0000FF"/>
              </a:solidFill>
            </a:endParaRPr>
          </a:p>
        </p:txBody>
      </p:sp>
      <p:sp>
        <p:nvSpPr>
          <p:cNvPr id="60" name="テキスト ボックス 59"/>
          <p:cNvSpPr txBox="1"/>
          <p:nvPr/>
        </p:nvSpPr>
        <p:spPr>
          <a:xfrm>
            <a:off x="6416912" y="2237970"/>
            <a:ext cx="1512168" cy="338554"/>
          </a:xfrm>
          <a:prstGeom prst="rect">
            <a:avLst/>
          </a:prstGeom>
          <a:noFill/>
        </p:spPr>
        <p:txBody>
          <a:bodyPr wrap="square" rtlCol="0">
            <a:spAutoFit/>
          </a:bodyPr>
          <a:lstStyle/>
          <a:p>
            <a:pPr algn="ctr"/>
            <a:r>
              <a:rPr lang="ja-JP" altLang="en-US" sz="1600" b="1" dirty="0" smtClean="0">
                <a:solidFill>
                  <a:srgbClr val="002060"/>
                </a:solidFill>
              </a:rPr>
              <a:t>抗原吸着</a:t>
            </a:r>
            <a:endParaRPr kumimoji="1" lang="ja-JP" altLang="en-US" sz="1600" b="1" dirty="0">
              <a:solidFill>
                <a:srgbClr val="002060"/>
              </a:solidFill>
            </a:endParaRPr>
          </a:p>
        </p:txBody>
      </p:sp>
      <p:sp>
        <p:nvSpPr>
          <p:cNvPr id="61" name="テキスト ボックス 60"/>
          <p:cNvSpPr txBox="1"/>
          <p:nvPr/>
        </p:nvSpPr>
        <p:spPr>
          <a:xfrm>
            <a:off x="6948264" y="2570714"/>
            <a:ext cx="1872208" cy="830997"/>
          </a:xfrm>
          <a:prstGeom prst="rect">
            <a:avLst/>
          </a:prstGeom>
          <a:noFill/>
        </p:spPr>
        <p:txBody>
          <a:bodyPr wrap="square" rtlCol="0">
            <a:spAutoFit/>
          </a:bodyPr>
          <a:lstStyle/>
          <a:p>
            <a:pPr algn="ctr"/>
            <a:r>
              <a:rPr lang="en-US" altLang="ja-JP" sz="1600" b="1" dirty="0" smtClean="0">
                <a:solidFill>
                  <a:srgbClr val="002060"/>
                </a:solidFill>
              </a:rPr>
              <a:t>Biotin-</a:t>
            </a:r>
            <a:r>
              <a:rPr lang="en-US" altLang="ja-JP" sz="1600" b="1" dirty="0" err="1" smtClean="0">
                <a:solidFill>
                  <a:srgbClr val="002060"/>
                </a:solidFill>
              </a:rPr>
              <a:t>hCG</a:t>
            </a:r>
            <a:endParaRPr lang="en-US" altLang="ja-JP" sz="1600" b="1" dirty="0" smtClean="0">
              <a:solidFill>
                <a:srgbClr val="002060"/>
              </a:solidFill>
            </a:endParaRPr>
          </a:p>
          <a:p>
            <a:pPr algn="ctr"/>
            <a:r>
              <a:rPr lang="en-US" altLang="ja-JP" sz="1600" b="1" dirty="0" smtClean="0">
                <a:solidFill>
                  <a:srgbClr val="FF0000"/>
                </a:solidFill>
              </a:rPr>
              <a:t> 0</a:t>
            </a:r>
            <a:r>
              <a:rPr lang="ja-JP" altLang="en-US" sz="1600" b="1" dirty="0" smtClean="0">
                <a:solidFill>
                  <a:srgbClr val="FF0000"/>
                </a:solidFill>
              </a:rPr>
              <a:t> </a:t>
            </a:r>
            <a:r>
              <a:rPr lang="en-US" altLang="ja-JP" sz="1600" b="1" dirty="0" smtClean="0">
                <a:solidFill>
                  <a:srgbClr val="FF0000"/>
                </a:solidFill>
              </a:rPr>
              <a:t>or 100 </a:t>
            </a:r>
            <a:r>
              <a:rPr lang="en-US" altLang="ja-JP" sz="1600" b="1" dirty="0" err="1" smtClean="0">
                <a:solidFill>
                  <a:srgbClr val="FF0000"/>
                </a:solidFill>
              </a:rPr>
              <a:t>ng</a:t>
            </a:r>
            <a:r>
              <a:rPr lang="en-US" altLang="ja-JP" sz="1600" b="1" dirty="0" smtClean="0">
                <a:solidFill>
                  <a:srgbClr val="FF0000"/>
                </a:solidFill>
              </a:rPr>
              <a:t>/ml </a:t>
            </a:r>
          </a:p>
          <a:p>
            <a:pPr algn="ctr"/>
            <a:r>
              <a:rPr lang="en-US" altLang="ja-JP" sz="1600" b="1" dirty="0" smtClean="0">
                <a:solidFill>
                  <a:srgbClr val="002060"/>
                </a:solidFill>
              </a:rPr>
              <a:t>in 0.2% BSA PBST</a:t>
            </a:r>
            <a:endParaRPr kumimoji="1" lang="ja-JP" altLang="en-US" sz="1600" b="1" dirty="0">
              <a:solidFill>
                <a:srgbClr val="002060"/>
              </a:solidFill>
            </a:endParaRPr>
          </a:p>
        </p:txBody>
      </p:sp>
      <p:sp>
        <p:nvSpPr>
          <p:cNvPr id="62" name="テキスト ボックス 61"/>
          <p:cNvSpPr txBox="1"/>
          <p:nvPr/>
        </p:nvSpPr>
        <p:spPr>
          <a:xfrm>
            <a:off x="1465776" y="4744602"/>
            <a:ext cx="1512168" cy="338554"/>
          </a:xfrm>
          <a:prstGeom prst="rect">
            <a:avLst/>
          </a:prstGeom>
          <a:noFill/>
        </p:spPr>
        <p:txBody>
          <a:bodyPr wrap="square" rtlCol="0">
            <a:spAutoFit/>
          </a:bodyPr>
          <a:lstStyle/>
          <a:p>
            <a:pPr algn="ctr"/>
            <a:r>
              <a:rPr lang="ja-JP" altLang="en-US" sz="1600" b="1" dirty="0" smtClean="0">
                <a:solidFill>
                  <a:srgbClr val="002060"/>
                </a:solidFill>
              </a:rPr>
              <a:t>２次抗体吸着</a:t>
            </a:r>
            <a:endParaRPr kumimoji="1" lang="ja-JP" altLang="en-US" sz="1600" b="1" dirty="0">
              <a:solidFill>
                <a:srgbClr val="002060"/>
              </a:solidFill>
            </a:endParaRPr>
          </a:p>
        </p:txBody>
      </p:sp>
      <p:sp>
        <p:nvSpPr>
          <p:cNvPr id="63" name="テキスト ボックス 62"/>
          <p:cNvSpPr txBox="1"/>
          <p:nvPr/>
        </p:nvSpPr>
        <p:spPr>
          <a:xfrm>
            <a:off x="4544704" y="4756208"/>
            <a:ext cx="792088" cy="338554"/>
          </a:xfrm>
          <a:prstGeom prst="rect">
            <a:avLst/>
          </a:prstGeom>
          <a:noFill/>
        </p:spPr>
        <p:txBody>
          <a:bodyPr wrap="square" rtlCol="0">
            <a:spAutoFit/>
          </a:bodyPr>
          <a:lstStyle/>
          <a:p>
            <a:pPr algn="ctr"/>
            <a:r>
              <a:rPr kumimoji="1" lang="ja-JP" altLang="en-US" sz="1600" b="1" dirty="0" smtClean="0">
                <a:solidFill>
                  <a:srgbClr val="002060"/>
                </a:solidFill>
              </a:rPr>
              <a:t>発色</a:t>
            </a:r>
            <a:endParaRPr kumimoji="1" lang="ja-JP" altLang="en-US" sz="1600" b="1" dirty="0">
              <a:solidFill>
                <a:srgbClr val="002060"/>
              </a:solidFill>
            </a:endParaRPr>
          </a:p>
        </p:txBody>
      </p:sp>
      <p:sp>
        <p:nvSpPr>
          <p:cNvPr id="64" name="テキスト ボックス 63"/>
          <p:cNvSpPr txBox="1"/>
          <p:nvPr/>
        </p:nvSpPr>
        <p:spPr>
          <a:xfrm>
            <a:off x="1331640" y="5104642"/>
            <a:ext cx="2448272" cy="830997"/>
          </a:xfrm>
          <a:prstGeom prst="rect">
            <a:avLst/>
          </a:prstGeom>
          <a:noFill/>
        </p:spPr>
        <p:txBody>
          <a:bodyPr wrap="square" rtlCol="0">
            <a:spAutoFit/>
          </a:bodyPr>
          <a:lstStyle/>
          <a:p>
            <a:pPr algn="ctr"/>
            <a:r>
              <a:rPr kumimoji="1" lang="en-US" altLang="ja-JP" sz="1600" b="1" dirty="0" smtClean="0">
                <a:solidFill>
                  <a:srgbClr val="002060"/>
                </a:solidFill>
              </a:rPr>
              <a:t>HRP-</a:t>
            </a:r>
            <a:r>
              <a:rPr kumimoji="1" lang="en-US" altLang="ja-JP" sz="1600" b="1" dirty="0" err="1" smtClean="0">
                <a:solidFill>
                  <a:srgbClr val="002060"/>
                </a:solidFill>
              </a:rPr>
              <a:t>streptavidin</a:t>
            </a:r>
            <a:endParaRPr kumimoji="1" lang="en-US" altLang="ja-JP" sz="1600" b="1" dirty="0" smtClean="0">
              <a:solidFill>
                <a:srgbClr val="002060"/>
              </a:solidFill>
            </a:endParaRPr>
          </a:p>
          <a:p>
            <a:pPr algn="ctr"/>
            <a:r>
              <a:rPr kumimoji="1" lang="en-US" altLang="ja-JP" sz="1600" b="1" dirty="0" smtClean="0">
                <a:solidFill>
                  <a:srgbClr val="002060"/>
                </a:solidFill>
              </a:rPr>
              <a:t>5000 fold dilution in 0.2% BSA PBST</a:t>
            </a:r>
            <a:endParaRPr kumimoji="1" lang="ja-JP" altLang="en-US" sz="1600" b="1" dirty="0">
              <a:solidFill>
                <a:srgbClr val="002060"/>
              </a:solidFill>
            </a:endParaRPr>
          </a:p>
        </p:txBody>
      </p:sp>
      <p:sp>
        <p:nvSpPr>
          <p:cNvPr id="65" name="テキスト ボックス 64"/>
          <p:cNvSpPr txBox="1"/>
          <p:nvPr/>
        </p:nvSpPr>
        <p:spPr>
          <a:xfrm>
            <a:off x="5580112" y="1644490"/>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66" name="テキスト ボックス 65"/>
          <p:cNvSpPr txBox="1"/>
          <p:nvPr/>
        </p:nvSpPr>
        <p:spPr>
          <a:xfrm>
            <a:off x="529672" y="4096832"/>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67" name="テキスト ボックス 66"/>
          <p:cNvSpPr txBox="1"/>
          <p:nvPr/>
        </p:nvSpPr>
        <p:spPr>
          <a:xfrm>
            <a:off x="3622248" y="4088994"/>
            <a:ext cx="1080120" cy="338554"/>
          </a:xfrm>
          <a:prstGeom prst="rect">
            <a:avLst/>
          </a:prstGeom>
          <a:noFill/>
        </p:spPr>
        <p:txBody>
          <a:bodyPr wrap="square" rtlCol="0">
            <a:spAutoFit/>
          </a:bodyPr>
          <a:lstStyle/>
          <a:p>
            <a:pPr algn="ctr"/>
            <a:r>
              <a:rPr kumimoji="1" lang="en-US" altLang="ja-JP" sz="1600" b="1" dirty="0" smtClean="0">
                <a:solidFill>
                  <a:srgbClr val="002060"/>
                </a:solidFill>
              </a:rPr>
              <a:t>1 h, 25</a:t>
            </a:r>
            <a:r>
              <a:rPr kumimoji="1" lang="ja-JP" altLang="en-US" sz="1600" b="1" dirty="0" smtClean="0">
                <a:solidFill>
                  <a:srgbClr val="002060"/>
                </a:solidFill>
              </a:rPr>
              <a:t>℃</a:t>
            </a:r>
            <a:endParaRPr kumimoji="1" lang="ja-JP" altLang="en-US" sz="1600" b="1" dirty="0">
              <a:solidFill>
                <a:srgbClr val="002060"/>
              </a:solidFill>
            </a:endParaRPr>
          </a:p>
        </p:txBody>
      </p:sp>
      <p:sp>
        <p:nvSpPr>
          <p:cNvPr id="68" name="テキスト ボックス 67"/>
          <p:cNvSpPr txBox="1"/>
          <p:nvPr/>
        </p:nvSpPr>
        <p:spPr>
          <a:xfrm>
            <a:off x="5580112" y="2152314"/>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69" name="テキスト ボックス 68"/>
          <p:cNvSpPr txBox="1"/>
          <p:nvPr/>
        </p:nvSpPr>
        <p:spPr>
          <a:xfrm>
            <a:off x="539552" y="4567480"/>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70" name="テキスト ボックス 69"/>
          <p:cNvSpPr txBox="1"/>
          <p:nvPr/>
        </p:nvSpPr>
        <p:spPr>
          <a:xfrm>
            <a:off x="3635896" y="4567480"/>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71" name="テキスト ボックス 70"/>
          <p:cNvSpPr txBox="1"/>
          <p:nvPr/>
        </p:nvSpPr>
        <p:spPr>
          <a:xfrm>
            <a:off x="2483768" y="2156082"/>
            <a:ext cx="1080120" cy="338554"/>
          </a:xfrm>
          <a:prstGeom prst="rect">
            <a:avLst/>
          </a:prstGeom>
          <a:noFill/>
        </p:spPr>
        <p:txBody>
          <a:bodyPr wrap="square" rtlCol="0">
            <a:spAutoFit/>
          </a:bodyPr>
          <a:lstStyle/>
          <a:p>
            <a:pPr algn="ctr"/>
            <a:r>
              <a:rPr kumimoji="1" lang="en-US" altLang="ja-JP" sz="1600" b="1" dirty="0" smtClean="0">
                <a:solidFill>
                  <a:srgbClr val="002060"/>
                </a:solidFill>
              </a:rPr>
              <a:t>washing</a:t>
            </a:r>
            <a:endParaRPr kumimoji="1" lang="ja-JP" altLang="en-US" sz="1600" b="1" dirty="0">
              <a:solidFill>
                <a:srgbClr val="002060"/>
              </a:solidFill>
            </a:endParaRPr>
          </a:p>
        </p:txBody>
      </p:sp>
      <p:sp>
        <p:nvSpPr>
          <p:cNvPr id="72" name="テキスト ボックス 71"/>
          <p:cNvSpPr txBox="1"/>
          <p:nvPr/>
        </p:nvSpPr>
        <p:spPr>
          <a:xfrm>
            <a:off x="854880" y="2234202"/>
            <a:ext cx="1872208" cy="338554"/>
          </a:xfrm>
          <a:prstGeom prst="rect">
            <a:avLst/>
          </a:prstGeom>
          <a:noFill/>
        </p:spPr>
        <p:txBody>
          <a:bodyPr wrap="square" rtlCol="0">
            <a:spAutoFit/>
          </a:bodyPr>
          <a:lstStyle/>
          <a:p>
            <a:pPr algn="ctr"/>
            <a:r>
              <a:rPr lang="ja-JP" altLang="en-US" sz="1600" b="1" dirty="0" smtClean="0">
                <a:solidFill>
                  <a:srgbClr val="002060"/>
                </a:solidFill>
              </a:rPr>
              <a:t>特注</a:t>
            </a:r>
            <a:r>
              <a:rPr lang="en-US" altLang="ja-JP" sz="1600" b="1" dirty="0" smtClean="0">
                <a:solidFill>
                  <a:srgbClr val="002060"/>
                </a:solidFill>
              </a:rPr>
              <a:t>PMMA Plate</a:t>
            </a:r>
            <a:endParaRPr kumimoji="1" lang="en-US" altLang="ja-JP" sz="1600" b="1" dirty="0" smtClean="0">
              <a:solidFill>
                <a:srgbClr val="002060"/>
              </a:solidFill>
            </a:endParaRPr>
          </a:p>
        </p:txBody>
      </p:sp>
      <p:sp>
        <p:nvSpPr>
          <p:cNvPr id="73" name="テキスト ボックス 72"/>
          <p:cNvSpPr txBox="1"/>
          <p:nvPr/>
        </p:nvSpPr>
        <p:spPr>
          <a:xfrm>
            <a:off x="-180528" y="2605848"/>
            <a:ext cx="3744416" cy="584775"/>
          </a:xfrm>
          <a:prstGeom prst="rect">
            <a:avLst/>
          </a:prstGeom>
          <a:noFill/>
        </p:spPr>
        <p:txBody>
          <a:bodyPr wrap="square" rtlCol="0">
            <a:spAutoFit/>
          </a:bodyPr>
          <a:lstStyle/>
          <a:p>
            <a:pPr algn="ctr"/>
            <a:r>
              <a:rPr kumimoji="1" lang="en-US" altLang="ja-JP" sz="1600" b="1" dirty="0" smtClean="0">
                <a:solidFill>
                  <a:srgbClr val="002060"/>
                </a:solidFill>
              </a:rPr>
              <a:t>Anti-</a:t>
            </a:r>
            <a:r>
              <a:rPr kumimoji="1" lang="en-US" altLang="ja-JP" sz="1600" b="1" dirty="0" err="1" smtClean="0">
                <a:solidFill>
                  <a:srgbClr val="002060"/>
                </a:solidFill>
              </a:rPr>
              <a:t>hCG</a:t>
            </a:r>
            <a:r>
              <a:rPr kumimoji="1" lang="en-US" altLang="ja-JP" sz="1600" b="1" dirty="0" smtClean="0">
                <a:solidFill>
                  <a:srgbClr val="002060"/>
                </a:solidFill>
              </a:rPr>
              <a:t>  VHH or VHH-PM </a:t>
            </a:r>
          </a:p>
          <a:p>
            <a:pPr algn="ctr"/>
            <a:r>
              <a:rPr lang="en-US" altLang="ja-JP" sz="1600" b="1" dirty="0" smtClean="0">
                <a:solidFill>
                  <a:srgbClr val="002060"/>
                </a:solidFill>
              </a:rPr>
              <a:t>10</a:t>
            </a:r>
            <a:r>
              <a:rPr kumimoji="1" lang="en-US" altLang="ja-JP" sz="1600" b="1" dirty="0" smtClean="0">
                <a:solidFill>
                  <a:srgbClr val="002060"/>
                </a:solidFill>
              </a:rPr>
              <a:t>0 µg/ml in </a:t>
            </a:r>
            <a:r>
              <a:rPr kumimoji="1" lang="en-US" altLang="ja-JP" sz="1600" b="1" dirty="0" smtClean="0">
                <a:solidFill>
                  <a:srgbClr val="FF0000"/>
                </a:solidFill>
              </a:rPr>
              <a:t>each condition</a:t>
            </a:r>
            <a:endParaRPr kumimoji="1" lang="ja-JP" altLang="en-US" sz="1600" b="1" dirty="0">
              <a:solidFill>
                <a:srgbClr val="FF0000"/>
              </a:solidFill>
            </a:endParaRPr>
          </a:p>
        </p:txBody>
      </p:sp>
      <p:sp>
        <p:nvSpPr>
          <p:cNvPr id="74" name="テキスト ボックス 73"/>
          <p:cNvSpPr txBox="1"/>
          <p:nvPr/>
        </p:nvSpPr>
        <p:spPr>
          <a:xfrm>
            <a:off x="2195736" y="1628800"/>
            <a:ext cx="1656184" cy="338554"/>
          </a:xfrm>
          <a:prstGeom prst="rect">
            <a:avLst/>
          </a:prstGeom>
          <a:noFill/>
        </p:spPr>
        <p:txBody>
          <a:bodyPr wrap="square" rtlCol="0">
            <a:spAutoFit/>
          </a:bodyPr>
          <a:lstStyle/>
          <a:p>
            <a:pPr algn="ctr"/>
            <a:r>
              <a:rPr kumimoji="1" lang="en-US" altLang="ja-JP" sz="1600" b="1" dirty="0" smtClean="0">
                <a:solidFill>
                  <a:srgbClr val="002060"/>
                </a:solidFill>
              </a:rPr>
              <a:t>Over night, 4</a:t>
            </a:r>
            <a:r>
              <a:rPr kumimoji="1" lang="ja-JP" altLang="en-US" sz="1600" b="1" dirty="0" smtClean="0">
                <a:solidFill>
                  <a:srgbClr val="002060"/>
                </a:solidFill>
              </a:rPr>
              <a:t>℃ </a:t>
            </a:r>
            <a:endParaRPr kumimoji="1" lang="ja-JP" altLang="en-US" sz="1600" b="1" dirty="0">
              <a:solidFill>
                <a:srgbClr val="002060"/>
              </a:solidFill>
            </a:endParaRPr>
          </a:p>
        </p:txBody>
      </p:sp>
      <p:sp>
        <p:nvSpPr>
          <p:cNvPr id="75" name="テキスト ボックス 74"/>
          <p:cNvSpPr txBox="1"/>
          <p:nvPr/>
        </p:nvSpPr>
        <p:spPr>
          <a:xfrm>
            <a:off x="4499992" y="5046275"/>
            <a:ext cx="3672408" cy="830997"/>
          </a:xfrm>
          <a:prstGeom prst="rect">
            <a:avLst/>
          </a:prstGeom>
          <a:noFill/>
        </p:spPr>
        <p:txBody>
          <a:bodyPr wrap="square" rtlCol="0">
            <a:spAutoFit/>
          </a:bodyPr>
          <a:lstStyle/>
          <a:p>
            <a:pPr algn="ctr"/>
            <a:r>
              <a:rPr kumimoji="1" lang="en-US" altLang="ja-JP" sz="1600" b="1" dirty="0" smtClean="0">
                <a:solidFill>
                  <a:srgbClr val="002060"/>
                </a:solidFill>
              </a:rPr>
              <a:t>TMB</a:t>
            </a:r>
          </a:p>
          <a:p>
            <a:pPr algn="ctr"/>
            <a:r>
              <a:rPr lang="en-US" altLang="ja-JP" sz="1600" b="1" dirty="0" smtClean="0">
                <a:solidFill>
                  <a:srgbClr val="002060"/>
                </a:solidFill>
              </a:rPr>
              <a:t>Absorbance at 450</a:t>
            </a:r>
            <a:r>
              <a:rPr lang="ja-JP" altLang="en-US" sz="1600" b="1" dirty="0" smtClean="0">
                <a:solidFill>
                  <a:srgbClr val="002060"/>
                </a:solidFill>
              </a:rPr>
              <a:t> </a:t>
            </a:r>
            <a:r>
              <a:rPr lang="en-US" altLang="ja-JP" sz="1600" b="1" dirty="0" smtClean="0">
                <a:solidFill>
                  <a:srgbClr val="002060"/>
                </a:solidFill>
              </a:rPr>
              <a:t>nm (Ref. 650 nm) (-)</a:t>
            </a:r>
          </a:p>
          <a:p>
            <a:pPr algn="ctr"/>
            <a:r>
              <a:rPr lang="en-US" altLang="ja-JP" sz="1600" b="1" dirty="0" smtClean="0">
                <a:solidFill>
                  <a:srgbClr val="002060"/>
                </a:solidFill>
              </a:rPr>
              <a:t>15</a:t>
            </a:r>
            <a:r>
              <a:rPr kumimoji="1" lang="en-US" altLang="ja-JP" sz="1600" b="1" dirty="0" smtClean="0">
                <a:solidFill>
                  <a:srgbClr val="002060"/>
                </a:solidFill>
              </a:rPr>
              <a:t>min</a:t>
            </a:r>
            <a:endParaRPr kumimoji="1" lang="ja-JP" altLang="en-US" sz="1600" b="1" dirty="0">
              <a:solidFill>
                <a:srgbClr val="002060"/>
              </a:solidFill>
            </a:endParaRPr>
          </a:p>
        </p:txBody>
      </p:sp>
      <p:grpSp>
        <p:nvGrpSpPr>
          <p:cNvPr id="76" name="グループ化 75"/>
          <p:cNvGrpSpPr/>
          <p:nvPr/>
        </p:nvGrpSpPr>
        <p:grpSpPr>
          <a:xfrm>
            <a:off x="6753499" y="1649348"/>
            <a:ext cx="1994965" cy="585014"/>
            <a:chOff x="6753499" y="1649348"/>
            <a:chExt cx="1994965" cy="585014"/>
          </a:xfrm>
        </p:grpSpPr>
        <p:grpSp>
          <p:nvGrpSpPr>
            <p:cNvPr id="77" name="グループ化 115"/>
            <p:cNvGrpSpPr/>
            <p:nvPr/>
          </p:nvGrpSpPr>
          <p:grpSpPr>
            <a:xfrm>
              <a:off x="6753499" y="1680157"/>
              <a:ext cx="1994965" cy="554205"/>
              <a:chOff x="6753499" y="1732707"/>
              <a:chExt cx="1994965" cy="554205"/>
            </a:xfrm>
          </p:grpSpPr>
          <p:grpSp>
            <p:nvGrpSpPr>
              <p:cNvPr id="83" name="グループ化 73"/>
              <p:cNvGrpSpPr/>
              <p:nvPr/>
            </p:nvGrpSpPr>
            <p:grpSpPr>
              <a:xfrm>
                <a:off x="6753499" y="1916832"/>
                <a:ext cx="1994965" cy="370080"/>
                <a:chOff x="3369123" y="1916832"/>
                <a:chExt cx="1994965" cy="370080"/>
              </a:xfrm>
            </p:grpSpPr>
            <p:grpSp>
              <p:nvGrpSpPr>
                <p:cNvPr id="89" name="グループ化 40"/>
                <p:cNvGrpSpPr/>
                <p:nvPr/>
              </p:nvGrpSpPr>
              <p:grpSpPr>
                <a:xfrm>
                  <a:off x="3369123" y="1916832"/>
                  <a:ext cx="1994965" cy="370080"/>
                  <a:chOff x="3389940" y="1369835"/>
                  <a:chExt cx="1994965" cy="370080"/>
                </a:xfrm>
              </p:grpSpPr>
              <p:sp>
                <p:nvSpPr>
                  <p:cNvPr id="98" name="円/楕円 97"/>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99" name="円/楕円 98"/>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0" name="円/楕円 99"/>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1" name="円/楕円 100"/>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2" name="円/楕円 74"/>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3" name="円/楕円 102"/>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4" name="円/楕円 103"/>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5" name="円/楕円 104"/>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06"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07" name="フリーフォーム 106"/>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08" name="フリーフォーム 80"/>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09" name="フリーフォーム 108"/>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10" name="正方形/長方形 109"/>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1" name="直線コネクタ 110"/>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113" name="フリーフォーム 112"/>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14" name="フリーフォーム 86"/>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15" name="フリーフォーム 114"/>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16" name="フリーフォーム 115"/>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90"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91"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92"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93"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94"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95"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96"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97"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84" name="円/楕円 83"/>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円/楕円 84"/>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円/楕円 85"/>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円/楕円 86"/>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円/楕円 87"/>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8" name="フローチャート : 結合子 77"/>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ローチャート : 結合子 78"/>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ローチャート : 結合子 79"/>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ローチャート : 結合子 80"/>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ローチャート : 結合子 81"/>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7" name="グループ化 116"/>
          <p:cNvGrpSpPr/>
          <p:nvPr/>
        </p:nvGrpSpPr>
        <p:grpSpPr>
          <a:xfrm>
            <a:off x="1634530" y="4024721"/>
            <a:ext cx="1994965" cy="752806"/>
            <a:chOff x="1634530" y="4024721"/>
            <a:chExt cx="1994965" cy="752806"/>
          </a:xfrm>
        </p:grpSpPr>
        <p:sp>
          <p:nvSpPr>
            <p:cNvPr id="118" name="パイ 117"/>
            <p:cNvSpPr/>
            <p:nvPr/>
          </p:nvSpPr>
          <p:spPr>
            <a:xfrm rot="11540282" flipH="1">
              <a:off x="1799188" y="4086216"/>
              <a:ext cx="146153" cy="159195"/>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9" name="フローチャート : 結合子 118"/>
            <p:cNvSpPr/>
            <p:nvPr/>
          </p:nvSpPr>
          <p:spPr>
            <a:xfrm rot="80584" flipH="1">
              <a:off x="1867192" y="4024721"/>
              <a:ext cx="54766" cy="6589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406"/>
            <p:cNvGrpSpPr/>
            <p:nvPr/>
          </p:nvGrpSpPr>
          <p:grpSpPr>
            <a:xfrm rot="901590" flipH="1">
              <a:off x="2203067" y="4055182"/>
              <a:ext cx="146153" cy="222776"/>
              <a:chOff x="5724532" y="3440219"/>
              <a:chExt cx="288013" cy="368307"/>
            </a:xfrm>
          </p:grpSpPr>
          <p:sp>
            <p:nvSpPr>
              <p:cNvPr id="168" name="パイ 167"/>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9" name="フローチャート : 結合子 168"/>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406"/>
            <p:cNvGrpSpPr/>
            <p:nvPr/>
          </p:nvGrpSpPr>
          <p:grpSpPr>
            <a:xfrm rot="901590" flipH="1">
              <a:off x="3294963" y="4040324"/>
              <a:ext cx="146153" cy="222776"/>
              <a:chOff x="5724532" y="3440219"/>
              <a:chExt cx="288013" cy="368307"/>
            </a:xfrm>
          </p:grpSpPr>
          <p:sp>
            <p:nvSpPr>
              <p:cNvPr id="166" name="パイ 165"/>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7" name="フローチャート : 結合子 166"/>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2" name="グループ化 406"/>
            <p:cNvGrpSpPr/>
            <p:nvPr/>
          </p:nvGrpSpPr>
          <p:grpSpPr>
            <a:xfrm rot="901590" flipH="1">
              <a:off x="3016456" y="4102807"/>
              <a:ext cx="146153" cy="222776"/>
              <a:chOff x="5724532" y="3440219"/>
              <a:chExt cx="288013" cy="368307"/>
            </a:xfrm>
          </p:grpSpPr>
          <p:sp>
            <p:nvSpPr>
              <p:cNvPr id="164" name="パイ 163"/>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5" name="フローチャート : 結合子 164"/>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 name="グループ化 309"/>
            <p:cNvGrpSpPr/>
            <p:nvPr/>
          </p:nvGrpSpPr>
          <p:grpSpPr>
            <a:xfrm>
              <a:off x="1634530" y="4192513"/>
              <a:ext cx="1994965" cy="585014"/>
              <a:chOff x="6753499" y="1649348"/>
              <a:chExt cx="1994965" cy="585014"/>
            </a:xfrm>
          </p:grpSpPr>
          <p:grpSp>
            <p:nvGrpSpPr>
              <p:cNvPr id="124" name="グループ化 115"/>
              <p:cNvGrpSpPr/>
              <p:nvPr/>
            </p:nvGrpSpPr>
            <p:grpSpPr>
              <a:xfrm>
                <a:off x="6753499" y="1680157"/>
                <a:ext cx="1994965" cy="554205"/>
                <a:chOff x="6753499" y="1732707"/>
                <a:chExt cx="1994965" cy="554205"/>
              </a:xfrm>
            </p:grpSpPr>
            <p:grpSp>
              <p:nvGrpSpPr>
                <p:cNvPr id="130" name="グループ化 73"/>
                <p:cNvGrpSpPr/>
                <p:nvPr/>
              </p:nvGrpSpPr>
              <p:grpSpPr>
                <a:xfrm>
                  <a:off x="6753499" y="1916832"/>
                  <a:ext cx="1994965" cy="370080"/>
                  <a:chOff x="3369123" y="1916832"/>
                  <a:chExt cx="1994965" cy="370080"/>
                </a:xfrm>
              </p:grpSpPr>
              <p:grpSp>
                <p:nvGrpSpPr>
                  <p:cNvPr id="136" name="グループ化 40"/>
                  <p:cNvGrpSpPr/>
                  <p:nvPr/>
                </p:nvGrpSpPr>
                <p:grpSpPr>
                  <a:xfrm>
                    <a:off x="3369123" y="1916832"/>
                    <a:ext cx="1994965" cy="370080"/>
                    <a:chOff x="3389940" y="1369835"/>
                    <a:chExt cx="1994965" cy="370080"/>
                  </a:xfrm>
                </p:grpSpPr>
                <p:sp>
                  <p:nvSpPr>
                    <p:cNvPr id="145" name="円/楕円 144"/>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6" name="円/楕円 145"/>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7" name="円/楕円 146"/>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8" name="円/楕円 147"/>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9" name="円/楕円 148"/>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0" name="円/楕円 149"/>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1" name="円/楕円 150"/>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2" name="円/楕円 151"/>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3"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54" name="フリーフォーム 153"/>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55" name="フリーフォーム 154"/>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56" name="フリーフォーム 155"/>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57" name="正方形/長方形 156"/>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8" name="直線コネクタ 157"/>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160" name="フリーフォーム 159"/>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61" name="フリーフォーム 160"/>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62" name="フリーフォーム 161"/>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63" name="フリーフォーム 162"/>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137"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138"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139"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140"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141"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142"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143"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144"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131" name="円/楕円 130"/>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2" name="円/楕円 131"/>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円/楕円 132"/>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円/楕円 133"/>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円/楕円 134"/>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5" name="フローチャート : 結合子 124"/>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ローチャート : 結合子 125"/>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ローチャート : 結合子 126"/>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フローチャート : 結合子 127"/>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ローチャート : 結合子 128"/>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0" name="グループ化 169"/>
          <p:cNvGrpSpPr/>
          <p:nvPr/>
        </p:nvGrpSpPr>
        <p:grpSpPr>
          <a:xfrm>
            <a:off x="4572000" y="3673599"/>
            <a:ext cx="2186606" cy="1103321"/>
            <a:chOff x="4572000" y="3673599"/>
            <a:chExt cx="2186606" cy="1103321"/>
          </a:xfrm>
        </p:grpSpPr>
        <p:sp>
          <p:nvSpPr>
            <p:cNvPr id="171" name="AutoShape 93"/>
            <p:cNvSpPr>
              <a:spLocks noChangeArrowheads="1"/>
            </p:cNvSpPr>
            <p:nvPr/>
          </p:nvSpPr>
          <p:spPr bwMode="auto">
            <a:xfrm rot="1419479" flipH="1">
              <a:off x="4812594" y="3718054"/>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72" name="AutoShape 104"/>
            <p:cNvSpPr>
              <a:spLocks noChangeAspect="1" noChangeArrowheads="1"/>
            </p:cNvSpPr>
            <p:nvPr/>
          </p:nvSpPr>
          <p:spPr bwMode="auto">
            <a:xfrm flipH="1">
              <a:off x="4572000" y="3683124"/>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173" name="AutoShape 93"/>
            <p:cNvSpPr>
              <a:spLocks noChangeArrowheads="1"/>
            </p:cNvSpPr>
            <p:nvPr/>
          </p:nvSpPr>
          <p:spPr bwMode="auto">
            <a:xfrm rot="1419479" flipH="1">
              <a:off x="5316650" y="370852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74" name="AutoShape 104"/>
            <p:cNvSpPr>
              <a:spLocks noChangeAspect="1" noChangeArrowheads="1"/>
            </p:cNvSpPr>
            <p:nvPr/>
          </p:nvSpPr>
          <p:spPr bwMode="auto">
            <a:xfrm flipH="1">
              <a:off x="5076056" y="367359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175" name="AutoShape 93"/>
            <p:cNvSpPr>
              <a:spLocks noChangeArrowheads="1"/>
            </p:cNvSpPr>
            <p:nvPr/>
          </p:nvSpPr>
          <p:spPr bwMode="auto">
            <a:xfrm rot="1419479" flipH="1">
              <a:off x="6243229" y="372757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76" name="AutoShape 104"/>
            <p:cNvSpPr>
              <a:spLocks noChangeAspect="1" noChangeArrowheads="1"/>
            </p:cNvSpPr>
            <p:nvPr/>
          </p:nvSpPr>
          <p:spPr bwMode="auto">
            <a:xfrm flipH="1">
              <a:off x="6002635" y="369264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grpSp>
          <p:nvGrpSpPr>
            <p:cNvPr id="177" name="グループ化 392"/>
            <p:cNvGrpSpPr/>
            <p:nvPr/>
          </p:nvGrpSpPr>
          <p:grpSpPr>
            <a:xfrm>
              <a:off x="4763641" y="4024114"/>
              <a:ext cx="1994965" cy="752806"/>
              <a:chOff x="1634530" y="4024721"/>
              <a:chExt cx="1994965" cy="752806"/>
            </a:xfrm>
          </p:grpSpPr>
          <p:sp>
            <p:nvSpPr>
              <p:cNvPr id="178" name="パイ 177"/>
              <p:cNvSpPr/>
              <p:nvPr/>
            </p:nvSpPr>
            <p:spPr>
              <a:xfrm rot="11540282" flipH="1">
                <a:off x="1799188" y="4086216"/>
                <a:ext cx="146153" cy="159195"/>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9" name="フローチャート : 結合子 178"/>
              <p:cNvSpPr/>
              <p:nvPr/>
            </p:nvSpPr>
            <p:spPr>
              <a:xfrm rot="80584" flipH="1">
                <a:off x="1867192" y="4024721"/>
                <a:ext cx="54766" cy="6589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0" name="グループ化 406"/>
              <p:cNvGrpSpPr/>
              <p:nvPr/>
            </p:nvGrpSpPr>
            <p:grpSpPr>
              <a:xfrm rot="901590" flipH="1">
                <a:off x="2203067" y="4055182"/>
                <a:ext cx="146153" cy="222776"/>
                <a:chOff x="5724532" y="3440219"/>
                <a:chExt cx="288013" cy="368307"/>
              </a:xfrm>
            </p:grpSpPr>
            <p:sp>
              <p:nvSpPr>
                <p:cNvPr id="228" name="パイ 227"/>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9" name="フローチャート : 結合子 228"/>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1" name="グループ化 406"/>
              <p:cNvGrpSpPr/>
              <p:nvPr/>
            </p:nvGrpSpPr>
            <p:grpSpPr>
              <a:xfrm rot="901590" flipH="1">
                <a:off x="3294963" y="4040324"/>
                <a:ext cx="146153" cy="222776"/>
                <a:chOff x="5724532" y="3440219"/>
                <a:chExt cx="288013" cy="368307"/>
              </a:xfrm>
            </p:grpSpPr>
            <p:sp>
              <p:nvSpPr>
                <p:cNvPr id="226" name="パイ 225"/>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7" name="フローチャート : 結合子 226"/>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2" name="グループ化 406"/>
              <p:cNvGrpSpPr/>
              <p:nvPr/>
            </p:nvGrpSpPr>
            <p:grpSpPr>
              <a:xfrm rot="901590" flipH="1">
                <a:off x="3016456" y="4102807"/>
                <a:ext cx="146153" cy="222776"/>
                <a:chOff x="5724532" y="3440219"/>
                <a:chExt cx="288013" cy="368307"/>
              </a:xfrm>
            </p:grpSpPr>
            <p:sp>
              <p:nvSpPr>
                <p:cNvPr id="224" name="パイ 223"/>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5" name="フローチャート : 結合子 224"/>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3" name="グループ化 309"/>
              <p:cNvGrpSpPr/>
              <p:nvPr/>
            </p:nvGrpSpPr>
            <p:grpSpPr>
              <a:xfrm>
                <a:off x="1634530" y="4192513"/>
                <a:ext cx="1994965" cy="585014"/>
                <a:chOff x="6753499" y="1649348"/>
                <a:chExt cx="1994965" cy="585014"/>
              </a:xfrm>
            </p:grpSpPr>
            <p:grpSp>
              <p:nvGrpSpPr>
                <p:cNvPr id="184" name="グループ化 115"/>
                <p:cNvGrpSpPr/>
                <p:nvPr/>
              </p:nvGrpSpPr>
              <p:grpSpPr>
                <a:xfrm>
                  <a:off x="6753499" y="1680157"/>
                  <a:ext cx="1994965" cy="554205"/>
                  <a:chOff x="6753499" y="1732707"/>
                  <a:chExt cx="1994965" cy="554205"/>
                </a:xfrm>
              </p:grpSpPr>
              <p:grpSp>
                <p:nvGrpSpPr>
                  <p:cNvPr id="190" name="グループ化 73"/>
                  <p:cNvGrpSpPr/>
                  <p:nvPr/>
                </p:nvGrpSpPr>
                <p:grpSpPr>
                  <a:xfrm>
                    <a:off x="6753499" y="1916832"/>
                    <a:ext cx="1994965" cy="370080"/>
                    <a:chOff x="3369123" y="1916832"/>
                    <a:chExt cx="1994965" cy="370080"/>
                  </a:xfrm>
                </p:grpSpPr>
                <p:grpSp>
                  <p:nvGrpSpPr>
                    <p:cNvPr id="196" name="グループ化 40"/>
                    <p:cNvGrpSpPr/>
                    <p:nvPr/>
                  </p:nvGrpSpPr>
                  <p:grpSpPr>
                    <a:xfrm>
                      <a:off x="3369123" y="1916832"/>
                      <a:ext cx="1994965" cy="370080"/>
                      <a:chOff x="3389940" y="1369835"/>
                      <a:chExt cx="1994965" cy="370080"/>
                    </a:xfrm>
                  </p:grpSpPr>
                  <p:sp>
                    <p:nvSpPr>
                      <p:cNvPr id="205" name="円/楕円 204"/>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06" name="円/楕円 205"/>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07" name="円/楕円 206"/>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08" name="円/楕円 207"/>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09" name="円/楕円 208"/>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0" name="円/楕円 209"/>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1" name="円/楕円 210"/>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2" name="円/楕円 211"/>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3"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14" name="フリーフォーム 213"/>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15" name="フリーフォーム 214"/>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16" name="フリーフォーム 215"/>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17" name="正方形/長方形 216"/>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8" name="直線コネクタ 217"/>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20" name="フリーフォーム 219"/>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21" name="フリーフォーム 220"/>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22" name="フリーフォーム 221"/>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23" name="フリーフォーム 222"/>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197"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198"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199"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00"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01"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202"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03"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204"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191" name="円/楕円 190"/>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円/楕円 191"/>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円/楕円 192"/>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円/楕円 193"/>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円/楕円 194"/>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85" name="フローチャート : 結合子 184"/>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フローチャート : 結合子 185"/>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フローチャート : 結合子 186"/>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フローチャート : 結合子 187"/>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フローチャート : 結合子 188"/>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30" name="テキスト ボックス 229"/>
          <p:cNvSpPr txBox="1"/>
          <p:nvPr/>
        </p:nvSpPr>
        <p:spPr>
          <a:xfrm>
            <a:off x="467544" y="836712"/>
            <a:ext cx="1080119" cy="400110"/>
          </a:xfrm>
          <a:prstGeom prst="rect">
            <a:avLst/>
          </a:prstGeom>
          <a:noFill/>
          <a:ln w="25400">
            <a:solidFill>
              <a:srgbClr val="002060"/>
            </a:solidFill>
          </a:ln>
        </p:spPr>
        <p:txBody>
          <a:bodyPr wrap="square" rtlCol="0">
            <a:spAutoFit/>
          </a:bodyPr>
          <a:lstStyle/>
          <a:p>
            <a:pPr algn="ctr"/>
            <a:r>
              <a:rPr kumimoji="1" lang="en-US" altLang="ja-JP" sz="2000" b="1" dirty="0" smtClean="0">
                <a:solidFill>
                  <a:srgbClr val="002060"/>
                </a:solidFill>
              </a:rPr>
              <a:t>Method</a:t>
            </a:r>
            <a:endParaRPr kumimoji="1" lang="ja-JP" altLang="en-US" sz="2000"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Introduction</a:t>
            </a:r>
            <a:endParaRPr kumimoji="1" lang="ja-JP" altLang="en-US" sz="2600" b="1" dirty="0">
              <a:solidFill>
                <a:schemeClr val="bg1"/>
              </a:solidFill>
            </a:endParaRPr>
          </a:p>
        </p:txBody>
      </p:sp>
      <p:pic>
        <p:nvPicPr>
          <p:cNvPr id="21508" name="Picture 4" descr="http://www.thermoscientific.jp/lab-products/plasticware/image_l/439454.jpg"/>
          <p:cNvPicPr>
            <a:picLocks noChangeAspect="1" noChangeArrowheads="1"/>
          </p:cNvPicPr>
          <p:nvPr/>
        </p:nvPicPr>
        <p:blipFill>
          <a:blip r:embed="rId2" cstate="print"/>
          <a:srcRect/>
          <a:stretch>
            <a:fillRect/>
          </a:stretch>
        </p:blipFill>
        <p:spPr bwMode="auto">
          <a:xfrm>
            <a:off x="3450469" y="1361280"/>
            <a:ext cx="2201651" cy="1332000"/>
          </a:xfrm>
          <a:prstGeom prst="rect">
            <a:avLst/>
          </a:prstGeom>
          <a:noFill/>
        </p:spPr>
      </p:pic>
      <p:sp>
        <p:nvSpPr>
          <p:cNvPr id="6" name="テキスト ボックス 5"/>
          <p:cNvSpPr txBox="1"/>
          <p:nvPr/>
        </p:nvSpPr>
        <p:spPr>
          <a:xfrm>
            <a:off x="3810510" y="2699628"/>
            <a:ext cx="1440160" cy="369332"/>
          </a:xfrm>
          <a:prstGeom prst="rect">
            <a:avLst/>
          </a:prstGeom>
          <a:noFill/>
        </p:spPr>
        <p:txBody>
          <a:bodyPr wrap="square" rtlCol="0">
            <a:spAutoFit/>
          </a:bodyPr>
          <a:lstStyle/>
          <a:p>
            <a:pPr algn="ctr"/>
            <a:r>
              <a:rPr kumimoji="1" lang="ja-JP" altLang="en-US" b="1" dirty="0" smtClean="0">
                <a:solidFill>
                  <a:srgbClr val="002060"/>
                </a:solidFill>
              </a:rPr>
              <a:t>免疫測定</a:t>
            </a:r>
            <a:endParaRPr kumimoji="1" lang="ja-JP" altLang="en-US" b="1" dirty="0">
              <a:solidFill>
                <a:srgbClr val="002060"/>
              </a:solidFill>
            </a:endParaRPr>
          </a:p>
        </p:txBody>
      </p:sp>
      <p:sp>
        <p:nvSpPr>
          <p:cNvPr id="8" name="下矢印 7"/>
          <p:cNvSpPr/>
          <p:nvPr/>
        </p:nvSpPr>
        <p:spPr>
          <a:xfrm>
            <a:off x="4355976" y="3140968"/>
            <a:ext cx="360040" cy="648072"/>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9" name="テキスト ボックス 8"/>
          <p:cNvSpPr txBox="1"/>
          <p:nvPr/>
        </p:nvSpPr>
        <p:spPr>
          <a:xfrm>
            <a:off x="3275856" y="3861048"/>
            <a:ext cx="2448272" cy="430887"/>
          </a:xfrm>
          <a:prstGeom prst="rect">
            <a:avLst/>
          </a:prstGeom>
          <a:noFill/>
        </p:spPr>
        <p:txBody>
          <a:bodyPr wrap="square" rtlCol="0">
            <a:spAutoFit/>
          </a:bodyPr>
          <a:lstStyle/>
          <a:p>
            <a:pPr algn="ctr"/>
            <a:r>
              <a:rPr kumimoji="1" lang="en-US" altLang="ja-JP" sz="2200" b="1" dirty="0" smtClean="0">
                <a:solidFill>
                  <a:srgbClr val="002060"/>
                </a:solidFill>
              </a:rPr>
              <a:t>Whole</a:t>
            </a:r>
            <a:r>
              <a:rPr kumimoji="1" lang="ja-JP" altLang="en-US" sz="2200" b="1" dirty="0" smtClean="0">
                <a:solidFill>
                  <a:srgbClr val="002060"/>
                </a:solidFill>
              </a:rPr>
              <a:t>抗体を使用</a:t>
            </a:r>
            <a:endParaRPr kumimoji="1" lang="en-US" altLang="ja-JP" sz="2200" b="1" dirty="0" smtClean="0">
              <a:solidFill>
                <a:srgbClr val="002060"/>
              </a:solidFill>
            </a:endParaRPr>
          </a:p>
        </p:txBody>
      </p:sp>
      <p:grpSp>
        <p:nvGrpSpPr>
          <p:cNvPr id="10" name="グループ化 9"/>
          <p:cNvGrpSpPr/>
          <p:nvPr/>
        </p:nvGrpSpPr>
        <p:grpSpPr>
          <a:xfrm rot="10800000">
            <a:off x="6017842" y="3356992"/>
            <a:ext cx="1290461" cy="1368152"/>
            <a:chOff x="2791284" y="4707394"/>
            <a:chExt cx="716039" cy="990394"/>
          </a:xfrm>
        </p:grpSpPr>
        <p:sp>
          <p:nvSpPr>
            <p:cNvPr id="11" name="円/楕円 10"/>
            <p:cNvSpPr>
              <a:spLocks noChangeAspect="1"/>
            </p:cNvSpPr>
            <p:nvPr/>
          </p:nvSpPr>
          <p:spPr>
            <a:xfrm rot="10772606">
              <a:off x="3159916" y="4707394"/>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a:spLocks noChangeAspect="1"/>
            </p:cNvSpPr>
            <p:nvPr/>
          </p:nvSpPr>
          <p:spPr>
            <a:xfrm rot="10772606">
              <a:off x="3160493" y="4981896"/>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円/楕円 12"/>
            <p:cNvSpPr>
              <a:spLocks noChangeAspect="1"/>
            </p:cNvSpPr>
            <p:nvPr/>
          </p:nvSpPr>
          <p:spPr>
            <a:xfrm rot="10772606" flipH="1">
              <a:off x="3083144" y="4712332"/>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円/楕円 13"/>
            <p:cNvSpPr>
              <a:spLocks noChangeAspect="1"/>
            </p:cNvSpPr>
            <p:nvPr/>
          </p:nvSpPr>
          <p:spPr>
            <a:xfrm rot="10772606" flipH="1">
              <a:off x="3084134" y="4986830"/>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a:spLocks noChangeAspect="1"/>
            </p:cNvSpPr>
            <p:nvPr/>
          </p:nvSpPr>
          <p:spPr>
            <a:xfrm rot="13172606" flipH="1">
              <a:off x="2946513" y="5199676"/>
              <a:ext cx="53564" cy="244600"/>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円/楕円 15"/>
            <p:cNvSpPr>
              <a:spLocks noChangeAspect="1"/>
            </p:cNvSpPr>
            <p:nvPr/>
          </p:nvSpPr>
          <p:spPr>
            <a:xfrm rot="13172606" flipH="1">
              <a:off x="3010973" y="5253792"/>
              <a:ext cx="53564" cy="244600"/>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円/楕円 16"/>
            <p:cNvSpPr>
              <a:spLocks noChangeAspect="1"/>
            </p:cNvSpPr>
            <p:nvPr/>
          </p:nvSpPr>
          <p:spPr>
            <a:xfrm rot="13172606" flipH="1">
              <a:off x="2791284" y="5396436"/>
              <a:ext cx="53564" cy="244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円/楕円 17"/>
            <p:cNvSpPr>
              <a:spLocks noChangeAspect="1"/>
            </p:cNvSpPr>
            <p:nvPr/>
          </p:nvSpPr>
          <p:spPr>
            <a:xfrm rot="13172606" flipH="1">
              <a:off x="2857681" y="5453188"/>
              <a:ext cx="53564" cy="244600"/>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円/楕円 18"/>
            <p:cNvSpPr>
              <a:spLocks noChangeAspect="1"/>
            </p:cNvSpPr>
            <p:nvPr/>
          </p:nvSpPr>
          <p:spPr>
            <a:xfrm rot="8372606">
              <a:off x="3295906" y="5190898"/>
              <a:ext cx="53564" cy="244600"/>
            </a:xfrm>
            <a:prstGeom prst="ellipse">
              <a:avLst/>
            </a:prstGeom>
            <a:solidFill>
              <a:schemeClr val="bg1">
                <a:lumMod val="65000"/>
              </a:schemeClr>
            </a:solidFill>
            <a:ln w="28575">
              <a:solidFill>
                <a:schemeClr val="bg1">
                  <a:lumMod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円/楕円 19"/>
            <p:cNvSpPr>
              <a:spLocks noChangeAspect="1"/>
            </p:cNvSpPr>
            <p:nvPr/>
          </p:nvSpPr>
          <p:spPr>
            <a:xfrm rot="8372606">
              <a:off x="3453759" y="5383635"/>
              <a:ext cx="53564" cy="244600"/>
            </a:xfrm>
            <a:prstGeom prst="ellipse">
              <a:avLst/>
            </a:prstGeom>
            <a:solidFill>
              <a:srgbClr val="FF0000"/>
            </a:solidFill>
            <a:ln w="28575">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円/楕円 20"/>
            <p:cNvSpPr>
              <a:spLocks noChangeAspect="1"/>
            </p:cNvSpPr>
            <p:nvPr/>
          </p:nvSpPr>
          <p:spPr>
            <a:xfrm rot="8372606">
              <a:off x="3387903" y="5442763"/>
              <a:ext cx="53564" cy="244600"/>
            </a:xfrm>
            <a:prstGeom prst="ellipse">
              <a:avLst/>
            </a:prstGeom>
            <a:solidFill>
              <a:srgbClr val="0070C0"/>
            </a:solidFill>
            <a:ln w="28575">
              <a:solidFill>
                <a:srgbClr val="0070C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弧 21"/>
            <p:cNvSpPr/>
            <p:nvPr/>
          </p:nvSpPr>
          <p:spPr>
            <a:xfrm rot="5683177" flipH="1">
              <a:off x="3158922" y="5079896"/>
              <a:ext cx="120227" cy="18738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3" name="円弧 22"/>
            <p:cNvSpPr/>
            <p:nvPr/>
          </p:nvSpPr>
          <p:spPr>
            <a:xfrm rot="14518431" flipH="1">
              <a:off x="3276843" y="4957070"/>
              <a:ext cx="120227" cy="187381"/>
            </a:xfrm>
            <a:prstGeom prst="arc">
              <a:avLst>
                <a:gd name="adj1" fmla="val 16895043"/>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4" name="円弧 23"/>
            <p:cNvSpPr/>
            <p:nvPr/>
          </p:nvSpPr>
          <p:spPr>
            <a:xfrm rot="11083177" flipH="1">
              <a:off x="3228443" y="5014138"/>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5" name="円弧 24"/>
            <p:cNvSpPr/>
            <p:nvPr/>
          </p:nvSpPr>
          <p:spPr>
            <a:xfrm rot="8214634" flipH="1">
              <a:off x="3265106" y="5023600"/>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6" name="円弧 25"/>
            <p:cNvSpPr/>
            <p:nvPr/>
          </p:nvSpPr>
          <p:spPr>
            <a:xfrm rot="16472606" flipH="1">
              <a:off x="3013617" y="4965549"/>
              <a:ext cx="120227" cy="18738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7" name="円弧 26"/>
            <p:cNvSpPr/>
            <p:nvPr/>
          </p:nvSpPr>
          <p:spPr>
            <a:xfrm rot="3707860" flipH="1">
              <a:off x="2896045" y="5088770"/>
              <a:ext cx="120227" cy="187381"/>
            </a:xfrm>
            <a:prstGeom prst="arc">
              <a:avLst>
                <a:gd name="adj1" fmla="val 16895043"/>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8" name="円弧 27"/>
            <p:cNvSpPr/>
            <p:nvPr/>
          </p:nvSpPr>
          <p:spPr>
            <a:xfrm rot="272606" flipH="1">
              <a:off x="3001200" y="5113435"/>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9" name="円弧 28"/>
            <p:cNvSpPr/>
            <p:nvPr/>
          </p:nvSpPr>
          <p:spPr>
            <a:xfrm rot="19004063" flipH="1">
              <a:off x="2964511" y="5104095"/>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30" name="円/楕円 29"/>
            <p:cNvSpPr>
              <a:spLocks noChangeAspect="1"/>
            </p:cNvSpPr>
            <p:nvPr/>
          </p:nvSpPr>
          <p:spPr>
            <a:xfrm rot="8427394">
              <a:off x="3224154" y="5245332"/>
              <a:ext cx="53564" cy="244600"/>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31" name="テキスト ボックス 30"/>
          <p:cNvSpPr txBox="1"/>
          <p:nvPr/>
        </p:nvSpPr>
        <p:spPr>
          <a:xfrm>
            <a:off x="6084168" y="4818638"/>
            <a:ext cx="1232520" cy="338554"/>
          </a:xfrm>
          <a:prstGeom prst="rect">
            <a:avLst/>
          </a:prstGeom>
          <a:noFill/>
        </p:spPr>
        <p:txBody>
          <a:bodyPr wrap="square" rtlCol="0">
            <a:spAutoFit/>
          </a:bodyPr>
          <a:lstStyle/>
          <a:p>
            <a:pPr algn="ctr"/>
            <a:r>
              <a:rPr kumimoji="1" lang="en-US" altLang="ja-JP" sz="1600" b="1" dirty="0" smtClean="0">
                <a:solidFill>
                  <a:srgbClr val="002060"/>
                </a:solidFill>
              </a:rPr>
              <a:t>Whole</a:t>
            </a:r>
            <a:r>
              <a:rPr kumimoji="1" lang="ja-JP" altLang="en-US" sz="1600" b="1" dirty="0" smtClean="0">
                <a:solidFill>
                  <a:srgbClr val="002060"/>
                </a:solidFill>
              </a:rPr>
              <a:t>抗体</a:t>
            </a:r>
            <a:endParaRPr kumimoji="1" lang="en-US" altLang="ja-JP" sz="1600" b="1" dirty="0" smtClean="0">
              <a:solidFill>
                <a:srgbClr val="002060"/>
              </a:solidFill>
            </a:endParaRPr>
          </a:p>
        </p:txBody>
      </p:sp>
      <p:sp>
        <p:nvSpPr>
          <p:cNvPr id="32" name="左中かっこ 31"/>
          <p:cNvSpPr/>
          <p:nvPr/>
        </p:nvSpPr>
        <p:spPr>
          <a:xfrm>
            <a:off x="3980200" y="4293096"/>
            <a:ext cx="72008" cy="720080"/>
          </a:xfrm>
          <a:prstGeom prst="lef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3980200" y="4328650"/>
            <a:ext cx="992376" cy="338554"/>
          </a:xfrm>
          <a:prstGeom prst="rect">
            <a:avLst/>
          </a:prstGeom>
          <a:noFill/>
        </p:spPr>
        <p:txBody>
          <a:bodyPr wrap="square" rtlCol="0">
            <a:spAutoFit/>
          </a:bodyPr>
          <a:lstStyle/>
          <a:p>
            <a:pPr algn="ctr"/>
            <a:r>
              <a:rPr kumimoji="1" lang="en-US" altLang="ja-JP" sz="1600" b="1" dirty="0" smtClean="0">
                <a:solidFill>
                  <a:srgbClr val="002060"/>
                </a:solidFill>
              </a:rPr>
              <a:t>CHO</a:t>
            </a:r>
            <a:r>
              <a:rPr kumimoji="1" lang="ja-JP" altLang="en-US" sz="1600" b="1" dirty="0" smtClean="0">
                <a:solidFill>
                  <a:srgbClr val="002060"/>
                </a:solidFill>
              </a:rPr>
              <a:t>細胞</a:t>
            </a:r>
            <a:endParaRPr kumimoji="1" lang="en-US" altLang="ja-JP" sz="1600" b="1" dirty="0" smtClean="0">
              <a:solidFill>
                <a:srgbClr val="002060"/>
              </a:solidFill>
            </a:endParaRPr>
          </a:p>
        </p:txBody>
      </p:sp>
      <p:sp>
        <p:nvSpPr>
          <p:cNvPr id="34" name="テキスト ボックス 33"/>
          <p:cNvSpPr txBox="1"/>
          <p:nvPr/>
        </p:nvSpPr>
        <p:spPr>
          <a:xfrm>
            <a:off x="1187624" y="5661248"/>
            <a:ext cx="6480720" cy="461665"/>
          </a:xfrm>
          <a:prstGeom prst="rect">
            <a:avLst/>
          </a:prstGeom>
          <a:noFill/>
        </p:spPr>
        <p:txBody>
          <a:bodyPr wrap="square" rtlCol="0">
            <a:spAutoFit/>
          </a:bodyPr>
          <a:lstStyle/>
          <a:p>
            <a:pPr algn="ctr"/>
            <a:r>
              <a:rPr kumimoji="1" lang="en-US" altLang="ja-JP" sz="2400" b="1" dirty="0" smtClean="0">
                <a:solidFill>
                  <a:srgbClr val="FF0000"/>
                </a:solidFill>
              </a:rPr>
              <a:t>Whole</a:t>
            </a:r>
            <a:r>
              <a:rPr kumimoji="1" lang="ja-JP" altLang="en-US" sz="2400" b="1" dirty="0" smtClean="0">
                <a:solidFill>
                  <a:srgbClr val="FF0000"/>
                </a:solidFill>
              </a:rPr>
              <a:t>抗体の生産コストが高く、費用が高価</a:t>
            </a:r>
            <a:endParaRPr kumimoji="1" lang="en-US" altLang="ja-JP" sz="2400" b="1" dirty="0" smtClean="0">
              <a:solidFill>
                <a:srgbClr val="FF0000"/>
              </a:solidFill>
            </a:endParaRPr>
          </a:p>
        </p:txBody>
      </p:sp>
      <p:sp>
        <p:nvSpPr>
          <p:cNvPr id="35" name="テキスト ボックス 34"/>
          <p:cNvSpPr txBox="1"/>
          <p:nvPr/>
        </p:nvSpPr>
        <p:spPr>
          <a:xfrm>
            <a:off x="3995936" y="4672954"/>
            <a:ext cx="1440160" cy="338554"/>
          </a:xfrm>
          <a:prstGeom prst="rect">
            <a:avLst/>
          </a:prstGeom>
          <a:noFill/>
        </p:spPr>
        <p:txBody>
          <a:bodyPr wrap="square" rtlCol="0">
            <a:spAutoFit/>
          </a:bodyPr>
          <a:lstStyle/>
          <a:p>
            <a:pPr algn="ctr"/>
            <a:r>
              <a:rPr kumimoji="1" lang="ja-JP" altLang="en-US" sz="1600" b="1" dirty="0" smtClean="0">
                <a:solidFill>
                  <a:srgbClr val="002060"/>
                </a:solidFill>
              </a:rPr>
              <a:t>ハイブリドーマ</a:t>
            </a:r>
            <a:endParaRPr kumimoji="1" lang="en-US" altLang="ja-JP" sz="1600" b="1" dirty="0" smtClean="0">
              <a:solidFill>
                <a:srgbClr val="002060"/>
              </a:solidFill>
            </a:endParaRPr>
          </a:p>
        </p:txBody>
      </p:sp>
      <p:sp>
        <p:nvSpPr>
          <p:cNvPr id="36" name="テキスト ボックス 35"/>
          <p:cNvSpPr txBox="1"/>
          <p:nvPr/>
        </p:nvSpPr>
        <p:spPr>
          <a:xfrm>
            <a:off x="2884344" y="4480984"/>
            <a:ext cx="1232520" cy="338554"/>
          </a:xfrm>
          <a:prstGeom prst="rect">
            <a:avLst/>
          </a:prstGeom>
          <a:noFill/>
        </p:spPr>
        <p:txBody>
          <a:bodyPr wrap="square" rtlCol="0">
            <a:spAutoFit/>
          </a:bodyPr>
          <a:lstStyle/>
          <a:p>
            <a:pPr algn="ctr"/>
            <a:r>
              <a:rPr kumimoji="1" lang="ja-JP" altLang="en-US" sz="1600" b="1" dirty="0" smtClean="0">
                <a:solidFill>
                  <a:srgbClr val="002060"/>
                </a:solidFill>
              </a:rPr>
              <a:t>生産方法</a:t>
            </a:r>
            <a:endParaRPr kumimoji="1" lang="en-US" altLang="ja-JP" sz="1600" b="1" dirty="0" smtClean="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テキスト ボックス 3"/>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最適固定化条件検討</a:t>
            </a:r>
            <a:endParaRPr kumimoji="1" lang="ja-JP" altLang="en-US" sz="2600" b="1" dirty="0">
              <a:solidFill>
                <a:schemeClr val="bg1"/>
              </a:solidFill>
            </a:endParaRPr>
          </a:p>
        </p:txBody>
      </p:sp>
      <p:pic>
        <p:nvPicPr>
          <p:cNvPr id="3075" name="Picture 3"/>
          <p:cNvPicPr>
            <a:picLocks noChangeArrowheads="1"/>
          </p:cNvPicPr>
          <p:nvPr/>
        </p:nvPicPr>
        <p:blipFill>
          <a:blip r:embed="rId2" cstate="print"/>
          <a:srcRect/>
          <a:stretch>
            <a:fillRect/>
          </a:stretch>
        </p:blipFill>
        <p:spPr bwMode="auto">
          <a:xfrm>
            <a:off x="252488" y="620688"/>
            <a:ext cx="8712000" cy="2880000"/>
          </a:xfrm>
          <a:prstGeom prst="rect">
            <a:avLst/>
          </a:prstGeom>
          <a:noFill/>
          <a:ln w="9525">
            <a:noFill/>
            <a:miter lim="800000"/>
            <a:headEnd/>
            <a:tailEnd/>
          </a:ln>
          <a:effectLst/>
        </p:spPr>
      </p:pic>
      <p:pic>
        <p:nvPicPr>
          <p:cNvPr id="3076" name="Picture 4"/>
          <p:cNvPicPr>
            <a:picLocks noChangeArrowheads="1"/>
          </p:cNvPicPr>
          <p:nvPr/>
        </p:nvPicPr>
        <p:blipFill>
          <a:blip r:embed="rId3" cstate="print"/>
          <a:srcRect/>
          <a:stretch>
            <a:fillRect/>
          </a:stretch>
        </p:blipFill>
        <p:spPr bwMode="auto">
          <a:xfrm>
            <a:off x="309880" y="3717032"/>
            <a:ext cx="8712000" cy="2880000"/>
          </a:xfrm>
          <a:prstGeom prst="rect">
            <a:avLst/>
          </a:prstGeom>
          <a:noFill/>
          <a:ln w="9525">
            <a:noFill/>
            <a:miter lim="800000"/>
            <a:headEnd/>
            <a:tailEnd/>
          </a:ln>
          <a:effectLst/>
        </p:spPr>
      </p:pic>
      <p:sp>
        <p:nvSpPr>
          <p:cNvPr id="7" name="テキスト ボックス 6"/>
          <p:cNvSpPr txBox="1"/>
          <p:nvPr/>
        </p:nvSpPr>
        <p:spPr>
          <a:xfrm>
            <a:off x="1619672" y="737408"/>
            <a:ext cx="2736304" cy="338554"/>
          </a:xfrm>
          <a:prstGeom prst="rect">
            <a:avLst/>
          </a:prstGeom>
          <a:noFill/>
        </p:spPr>
        <p:txBody>
          <a:bodyPr wrap="square" rtlCol="0">
            <a:spAutoFit/>
          </a:bodyPr>
          <a:lstStyle/>
          <a:p>
            <a:pPr algn="ctr"/>
            <a:r>
              <a:rPr lang="en-US" altLang="ja-JP" sz="1600" b="1" dirty="0" smtClean="0">
                <a:solidFill>
                  <a:srgbClr val="FF0000"/>
                </a:solidFill>
              </a:rPr>
              <a:t>VHH-PM</a:t>
            </a:r>
            <a:endParaRPr kumimoji="1" lang="ja-JP" altLang="en-US" sz="1600" b="1" dirty="0">
              <a:solidFill>
                <a:srgbClr val="FF0000"/>
              </a:solidFill>
            </a:endParaRPr>
          </a:p>
        </p:txBody>
      </p:sp>
      <p:sp>
        <p:nvSpPr>
          <p:cNvPr id="8" name="テキスト ボックス 7"/>
          <p:cNvSpPr txBox="1"/>
          <p:nvPr/>
        </p:nvSpPr>
        <p:spPr>
          <a:xfrm>
            <a:off x="1619672" y="3861350"/>
            <a:ext cx="2736304" cy="338554"/>
          </a:xfrm>
          <a:prstGeom prst="rect">
            <a:avLst/>
          </a:prstGeom>
          <a:noFill/>
        </p:spPr>
        <p:txBody>
          <a:bodyPr wrap="square" rtlCol="0">
            <a:spAutoFit/>
          </a:bodyPr>
          <a:lstStyle/>
          <a:p>
            <a:pPr algn="ctr"/>
            <a:r>
              <a:rPr lang="en-US" altLang="ja-JP" sz="1600" b="1" dirty="0" smtClean="0">
                <a:solidFill>
                  <a:srgbClr val="002060"/>
                </a:solidFill>
              </a:rPr>
              <a:t>VHH</a:t>
            </a:r>
            <a:endParaRPr kumimoji="1" lang="ja-JP" altLang="en-US" sz="1600" b="1"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最適固定化条件検討</a:t>
            </a:r>
            <a:endParaRPr kumimoji="1" lang="ja-JP" altLang="en-US" sz="2600" b="1" dirty="0">
              <a:solidFill>
                <a:schemeClr val="bg1"/>
              </a:solidFill>
            </a:endParaRPr>
          </a:p>
        </p:txBody>
      </p:sp>
      <p:pic>
        <p:nvPicPr>
          <p:cNvPr id="4098" name="Picture 2"/>
          <p:cNvPicPr>
            <a:picLocks noChangeArrowheads="1"/>
          </p:cNvPicPr>
          <p:nvPr/>
        </p:nvPicPr>
        <p:blipFill>
          <a:blip r:embed="rId2" cstate="print"/>
          <a:srcRect/>
          <a:stretch>
            <a:fillRect/>
          </a:stretch>
        </p:blipFill>
        <p:spPr bwMode="auto">
          <a:xfrm>
            <a:off x="252488" y="652072"/>
            <a:ext cx="8712000" cy="2880000"/>
          </a:xfrm>
          <a:prstGeom prst="rect">
            <a:avLst/>
          </a:prstGeom>
          <a:noFill/>
          <a:ln w="9525">
            <a:noFill/>
            <a:miter lim="800000"/>
            <a:headEnd/>
            <a:tailEnd/>
          </a:ln>
          <a:effectLst/>
        </p:spPr>
      </p:pic>
      <p:pic>
        <p:nvPicPr>
          <p:cNvPr id="4099" name="Picture 3"/>
          <p:cNvPicPr>
            <a:picLocks noChangeArrowheads="1"/>
          </p:cNvPicPr>
          <p:nvPr/>
        </p:nvPicPr>
        <p:blipFill>
          <a:blip r:embed="rId3" cstate="print"/>
          <a:srcRect/>
          <a:stretch>
            <a:fillRect/>
          </a:stretch>
        </p:blipFill>
        <p:spPr bwMode="auto">
          <a:xfrm>
            <a:off x="238840" y="3789360"/>
            <a:ext cx="8712000" cy="2880000"/>
          </a:xfrm>
          <a:prstGeom prst="rect">
            <a:avLst/>
          </a:prstGeom>
          <a:noFill/>
          <a:ln w="9525">
            <a:noFill/>
            <a:miter lim="800000"/>
            <a:headEnd/>
            <a:tailEnd/>
          </a:ln>
          <a:effectLst/>
        </p:spPr>
      </p:pic>
      <p:sp>
        <p:nvSpPr>
          <p:cNvPr id="6" name="テキスト ボックス 5"/>
          <p:cNvSpPr txBox="1"/>
          <p:nvPr/>
        </p:nvSpPr>
        <p:spPr>
          <a:xfrm>
            <a:off x="827584" y="760936"/>
            <a:ext cx="1368152" cy="338554"/>
          </a:xfrm>
          <a:prstGeom prst="rect">
            <a:avLst/>
          </a:prstGeom>
          <a:noFill/>
        </p:spPr>
        <p:txBody>
          <a:bodyPr wrap="square" rtlCol="0">
            <a:spAutoFit/>
          </a:bodyPr>
          <a:lstStyle/>
          <a:p>
            <a:pPr algn="ctr"/>
            <a:r>
              <a:rPr lang="en-US" altLang="ja-JP" sz="1600" b="1" dirty="0" smtClean="0">
                <a:solidFill>
                  <a:srgbClr val="FF0000"/>
                </a:solidFill>
              </a:rPr>
              <a:t>VHH-PM</a:t>
            </a:r>
            <a:endParaRPr kumimoji="1" lang="ja-JP" altLang="en-US" sz="1600" b="1" dirty="0">
              <a:solidFill>
                <a:srgbClr val="FF0000"/>
              </a:solidFill>
            </a:endParaRPr>
          </a:p>
        </p:txBody>
      </p:sp>
      <p:sp>
        <p:nvSpPr>
          <p:cNvPr id="7" name="テキスト ボックス 6"/>
          <p:cNvSpPr txBox="1"/>
          <p:nvPr/>
        </p:nvSpPr>
        <p:spPr>
          <a:xfrm>
            <a:off x="738160" y="3923478"/>
            <a:ext cx="1210488" cy="338554"/>
          </a:xfrm>
          <a:prstGeom prst="rect">
            <a:avLst/>
          </a:prstGeom>
          <a:noFill/>
        </p:spPr>
        <p:txBody>
          <a:bodyPr wrap="square" rtlCol="0">
            <a:spAutoFit/>
          </a:bodyPr>
          <a:lstStyle/>
          <a:p>
            <a:pPr algn="ctr"/>
            <a:r>
              <a:rPr lang="en-US" altLang="ja-JP" sz="1600" b="1" dirty="0" smtClean="0">
                <a:solidFill>
                  <a:srgbClr val="002060"/>
                </a:solidFill>
              </a:rPr>
              <a:t>VHH</a:t>
            </a:r>
            <a:endParaRPr kumimoji="1" lang="ja-JP" altLang="en-US" sz="1600" b="1" dirty="0">
              <a:solidFill>
                <a:srgbClr val="002060"/>
              </a:solidFill>
            </a:endParaRPr>
          </a:p>
        </p:txBody>
      </p:sp>
      <p:sp>
        <p:nvSpPr>
          <p:cNvPr id="8" name="フレーム 7"/>
          <p:cNvSpPr/>
          <p:nvPr/>
        </p:nvSpPr>
        <p:spPr>
          <a:xfrm>
            <a:off x="2316224" y="1080032"/>
            <a:ext cx="599592"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フレーム 8"/>
          <p:cNvSpPr/>
          <p:nvPr/>
        </p:nvSpPr>
        <p:spPr>
          <a:xfrm>
            <a:off x="1452128" y="1080032"/>
            <a:ext cx="599592"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レーム 9"/>
          <p:cNvSpPr/>
          <p:nvPr/>
        </p:nvSpPr>
        <p:spPr>
          <a:xfrm>
            <a:off x="3801096" y="1083800"/>
            <a:ext cx="280496"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レーム 10"/>
          <p:cNvSpPr/>
          <p:nvPr/>
        </p:nvSpPr>
        <p:spPr>
          <a:xfrm>
            <a:off x="1115983" y="4199822"/>
            <a:ext cx="599592"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フレーム 11"/>
          <p:cNvSpPr/>
          <p:nvPr/>
        </p:nvSpPr>
        <p:spPr>
          <a:xfrm>
            <a:off x="2305591" y="4205852"/>
            <a:ext cx="599592"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フレーム 12"/>
          <p:cNvSpPr/>
          <p:nvPr/>
        </p:nvSpPr>
        <p:spPr>
          <a:xfrm>
            <a:off x="3502513" y="4197642"/>
            <a:ext cx="280496"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2631552" y="994376"/>
            <a:ext cx="288032" cy="307777"/>
          </a:xfrm>
          <a:prstGeom prst="rect">
            <a:avLst/>
          </a:prstGeom>
          <a:noFill/>
        </p:spPr>
        <p:txBody>
          <a:bodyPr wrap="square" rtlCol="0">
            <a:spAutoFit/>
          </a:bodyPr>
          <a:lstStyle/>
          <a:p>
            <a:pPr algn="ctr"/>
            <a:r>
              <a:rPr lang="en-US" altLang="ja-JP" sz="1400" b="1" dirty="0" smtClean="0">
                <a:solidFill>
                  <a:srgbClr val="002060"/>
                </a:solidFill>
              </a:rPr>
              <a:t>1</a:t>
            </a:r>
            <a:endParaRPr kumimoji="1" lang="ja-JP" altLang="en-US" sz="1400" b="1" dirty="0">
              <a:solidFill>
                <a:srgbClr val="002060"/>
              </a:solidFill>
            </a:endParaRPr>
          </a:p>
        </p:txBody>
      </p:sp>
      <p:sp>
        <p:nvSpPr>
          <p:cNvPr id="15" name="テキスト ボックス 14"/>
          <p:cNvSpPr txBox="1"/>
          <p:nvPr/>
        </p:nvSpPr>
        <p:spPr>
          <a:xfrm>
            <a:off x="1448360" y="1092184"/>
            <a:ext cx="288032" cy="307777"/>
          </a:xfrm>
          <a:prstGeom prst="rect">
            <a:avLst/>
          </a:prstGeom>
          <a:noFill/>
        </p:spPr>
        <p:txBody>
          <a:bodyPr wrap="square" rtlCol="0">
            <a:spAutoFit/>
          </a:bodyPr>
          <a:lstStyle/>
          <a:p>
            <a:pPr algn="ctr"/>
            <a:r>
              <a:rPr lang="en-US" altLang="ja-JP" sz="1400" b="1" dirty="0" smtClean="0">
                <a:solidFill>
                  <a:srgbClr val="002060"/>
                </a:solidFill>
              </a:rPr>
              <a:t>2</a:t>
            </a:r>
            <a:endParaRPr kumimoji="1" lang="ja-JP" altLang="en-US" sz="1400" b="1" dirty="0">
              <a:solidFill>
                <a:srgbClr val="002060"/>
              </a:solidFill>
            </a:endParaRPr>
          </a:p>
        </p:txBody>
      </p:sp>
      <p:sp>
        <p:nvSpPr>
          <p:cNvPr id="16" name="テキスト ボックス 15"/>
          <p:cNvSpPr txBox="1"/>
          <p:nvPr/>
        </p:nvSpPr>
        <p:spPr>
          <a:xfrm>
            <a:off x="1746272" y="1135400"/>
            <a:ext cx="288032" cy="307777"/>
          </a:xfrm>
          <a:prstGeom prst="rect">
            <a:avLst/>
          </a:prstGeom>
          <a:noFill/>
        </p:spPr>
        <p:txBody>
          <a:bodyPr wrap="square" rtlCol="0">
            <a:spAutoFit/>
          </a:bodyPr>
          <a:lstStyle/>
          <a:p>
            <a:pPr algn="ctr"/>
            <a:r>
              <a:rPr lang="en-US" altLang="ja-JP" sz="1400" b="1" dirty="0" smtClean="0">
                <a:solidFill>
                  <a:srgbClr val="002060"/>
                </a:solidFill>
              </a:rPr>
              <a:t>3</a:t>
            </a:r>
            <a:endParaRPr kumimoji="1" lang="ja-JP" altLang="en-US" sz="1400" b="1" dirty="0">
              <a:solidFill>
                <a:srgbClr val="002060"/>
              </a:solidFill>
            </a:endParaRPr>
          </a:p>
        </p:txBody>
      </p:sp>
      <p:sp>
        <p:nvSpPr>
          <p:cNvPr id="17" name="テキスト ボックス 16"/>
          <p:cNvSpPr txBox="1"/>
          <p:nvPr/>
        </p:nvSpPr>
        <p:spPr>
          <a:xfrm>
            <a:off x="2339752" y="1142160"/>
            <a:ext cx="288032" cy="307777"/>
          </a:xfrm>
          <a:prstGeom prst="rect">
            <a:avLst/>
          </a:prstGeom>
          <a:noFill/>
        </p:spPr>
        <p:txBody>
          <a:bodyPr wrap="square" rtlCol="0">
            <a:spAutoFit/>
          </a:bodyPr>
          <a:lstStyle/>
          <a:p>
            <a:pPr algn="ctr"/>
            <a:r>
              <a:rPr lang="en-US" altLang="ja-JP" sz="1400" b="1" dirty="0" smtClean="0">
                <a:solidFill>
                  <a:srgbClr val="002060"/>
                </a:solidFill>
              </a:rPr>
              <a:t>4</a:t>
            </a:r>
            <a:endParaRPr kumimoji="1" lang="ja-JP" altLang="en-US" sz="1400" b="1" dirty="0">
              <a:solidFill>
                <a:srgbClr val="002060"/>
              </a:solidFill>
            </a:endParaRPr>
          </a:p>
        </p:txBody>
      </p:sp>
      <p:sp>
        <p:nvSpPr>
          <p:cNvPr id="18" name="テキスト ボックス 17"/>
          <p:cNvSpPr txBox="1"/>
          <p:nvPr/>
        </p:nvSpPr>
        <p:spPr>
          <a:xfrm>
            <a:off x="3810976" y="1196752"/>
            <a:ext cx="288032" cy="307777"/>
          </a:xfrm>
          <a:prstGeom prst="rect">
            <a:avLst/>
          </a:prstGeom>
          <a:noFill/>
        </p:spPr>
        <p:txBody>
          <a:bodyPr wrap="square" rtlCol="0">
            <a:spAutoFit/>
          </a:bodyPr>
          <a:lstStyle/>
          <a:p>
            <a:pPr algn="ctr"/>
            <a:r>
              <a:rPr lang="en-US" altLang="ja-JP" sz="1400" b="1" dirty="0" smtClean="0">
                <a:solidFill>
                  <a:srgbClr val="002060"/>
                </a:solidFill>
              </a:rPr>
              <a:t>5</a:t>
            </a:r>
            <a:endParaRPr kumimoji="1" lang="ja-JP" altLang="en-US" sz="1400" b="1" dirty="0">
              <a:solidFill>
                <a:srgbClr val="002060"/>
              </a:solidFill>
            </a:endParaRPr>
          </a:p>
        </p:txBody>
      </p:sp>
      <p:sp>
        <p:nvSpPr>
          <p:cNvPr id="19" name="テキスト ボックス 18"/>
          <p:cNvSpPr txBox="1"/>
          <p:nvPr/>
        </p:nvSpPr>
        <p:spPr>
          <a:xfrm>
            <a:off x="1142912" y="5137447"/>
            <a:ext cx="288032" cy="307777"/>
          </a:xfrm>
          <a:prstGeom prst="rect">
            <a:avLst/>
          </a:prstGeom>
          <a:noFill/>
        </p:spPr>
        <p:txBody>
          <a:bodyPr wrap="square" rtlCol="0">
            <a:spAutoFit/>
          </a:bodyPr>
          <a:lstStyle/>
          <a:p>
            <a:pPr algn="ctr"/>
            <a:r>
              <a:rPr lang="en-US" altLang="ja-JP" sz="1400" b="1" dirty="0" smtClean="0">
                <a:solidFill>
                  <a:srgbClr val="002060"/>
                </a:solidFill>
              </a:rPr>
              <a:t>1</a:t>
            </a:r>
            <a:endParaRPr kumimoji="1" lang="ja-JP" altLang="en-US" sz="1400" b="1" dirty="0">
              <a:solidFill>
                <a:srgbClr val="002060"/>
              </a:solidFill>
            </a:endParaRPr>
          </a:p>
        </p:txBody>
      </p:sp>
      <p:sp>
        <p:nvSpPr>
          <p:cNvPr id="20" name="テキスト ボックス 19"/>
          <p:cNvSpPr txBox="1"/>
          <p:nvPr/>
        </p:nvSpPr>
        <p:spPr>
          <a:xfrm>
            <a:off x="2326104" y="5209455"/>
            <a:ext cx="288032" cy="307777"/>
          </a:xfrm>
          <a:prstGeom prst="rect">
            <a:avLst/>
          </a:prstGeom>
          <a:noFill/>
        </p:spPr>
        <p:txBody>
          <a:bodyPr wrap="square" rtlCol="0">
            <a:spAutoFit/>
          </a:bodyPr>
          <a:lstStyle/>
          <a:p>
            <a:pPr algn="ctr"/>
            <a:r>
              <a:rPr lang="en-US" altLang="ja-JP" sz="1400" b="1" dirty="0" smtClean="0">
                <a:solidFill>
                  <a:srgbClr val="002060"/>
                </a:solidFill>
              </a:rPr>
              <a:t>2</a:t>
            </a:r>
            <a:endParaRPr kumimoji="1" lang="ja-JP" altLang="en-US" sz="1400" b="1" dirty="0">
              <a:solidFill>
                <a:srgbClr val="002060"/>
              </a:solidFill>
            </a:endParaRPr>
          </a:p>
        </p:txBody>
      </p:sp>
      <p:sp>
        <p:nvSpPr>
          <p:cNvPr id="21" name="テキスト ボックス 20"/>
          <p:cNvSpPr txBox="1"/>
          <p:nvPr/>
        </p:nvSpPr>
        <p:spPr>
          <a:xfrm>
            <a:off x="3491880" y="5252671"/>
            <a:ext cx="288032" cy="307777"/>
          </a:xfrm>
          <a:prstGeom prst="rect">
            <a:avLst/>
          </a:prstGeom>
          <a:noFill/>
        </p:spPr>
        <p:txBody>
          <a:bodyPr wrap="square" rtlCol="0">
            <a:spAutoFit/>
          </a:bodyPr>
          <a:lstStyle/>
          <a:p>
            <a:pPr algn="ctr"/>
            <a:r>
              <a:rPr lang="en-US" altLang="ja-JP" sz="1400" b="1" dirty="0" smtClean="0">
                <a:solidFill>
                  <a:srgbClr val="002060"/>
                </a:solidFill>
              </a:rPr>
              <a:t>3</a:t>
            </a:r>
            <a:endParaRPr kumimoji="1" lang="ja-JP" altLang="en-US" sz="1400" b="1" dirty="0">
              <a:solidFill>
                <a:srgbClr val="002060"/>
              </a:solidFill>
            </a:endParaRPr>
          </a:p>
        </p:txBody>
      </p:sp>
      <p:sp>
        <p:nvSpPr>
          <p:cNvPr id="22" name="テキスト ボックス 21"/>
          <p:cNvSpPr txBox="1"/>
          <p:nvPr/>
        </p:nvSpPr>
        <p:spPr>
          <a:xfrm>
            <a:off x="1430944" y="5242848"/>
            <a:ext cx="288032" cy="307777"/>
          </a:xfrm>
          <a:prstGeom prst="rect">
            <a:avLst/>
          </a:prstGeom>
          <a:noFill/>
        </p:spPr>
        <p:txBody>
          <a:bodyPr wrap="square" rtlCol="0">
            <a:spAutoFit/>
          </a:bodyPr>
          <a:lstStyle/>
          <a:p>
            <a:pPr algn="ctr"/>
            <a:r>
              <a:rPr lang="en-US" altLang="ja-JP" sz="1400" b="1" dirty="0" smtClean="0">
                <a:solidFill>
                  <a:srgbClr val="002060"/>
                </a:solidFill>
              </a:rPr>
              <a:t>4</a:t>
            </a:r>
            <a:endParaRPr kumimoji="1" lang="ja-JP" altLang="en-US" sz="1400" b="1" dirty="0">
              <a:solidFill>
                <a:srgbClr val="002060"/>
              </a:solidFill>
            </a:endParaRPr>
          </a:p>
        </p:txBody>
      </p:sp>
      <p:sp>
        <p:nvSpPr>
          <p:cNvPr id="23" name="テキスト ボックス 22"/>
          <p:cNvSpPr txBox="1"/>
          <p:nvPr/>
        </p:nvSpPr>
        <p:spPr>
          <a:xfrm>
            <a:off x="2627784" y="5293615"/>
            <a:ext cx="288032" cy="307777"/>
          </a:xfrm>
          <a:prstGeom prst="rect">
            <a:avLst/>
          </a:prstGeom>
          <a:noFill/>
        </p:spPr>
        <p:txBody>
          <a:bodyPr wrap="square" rtlCol="0">
            <a:spAutoFit/>
          </a:bodyPr>
          <a:lstStyle/>
          <a:p>
            <a:pPr algn="ctr"/>
            <a:r>
              <a:rPr lang="en-US" altLang="ja-JP" sz="1400" b="1" dirty="0" smtClean="0">
                <a:solidFill>
                  <a:srgbClr val="002060"/>
                </a:solidFill>
              </a:rPr>
              <a:t>5</a:t>
            </a:r>
            <a:endParaRPr kumimoji="1" lang="ja-JP" altLang="en-US" sz="1400" b="1"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最適固定化条件検討</a:t>
            </a:r>
            <a:endParaRPr kumimoji="1" lang="ja-JP" altLang="en-US" sz="2600" b="1" dirty="0">
              <a:solidFill>
                <a:schemeClr val="bg1"/>
              </a:solidFill>
            </a:endParaRPr>
          </a:p>
        </p:txBody>
      </p:sp>
      <p:pic>
        <p:nvPicPr>
          <p:cNvPr id="5122" name="Picture 2"/>
          <p:cNvPicPr>
            <a:picLocks noChangeArrowheads="1"/>
          </p:cNvPicPr>
          <p:nvPr/>
        </p:nvPicPr>
        <p:blipFill>
          <a:blip r:embed="rId2" cstate="print"/>
          <a:srcRect/>
          <a:stretch>
            <a:fillRect/>
          </a:stretch>
        </p:blipFill>
        <p:spPr bwMode="auto">
          <a:xfrm>
            <a:off x="252488" y="634336"/>
            <a:ext cx="8712000" cy="2880000"/>
          </a:xfrm>
          <a:prstGeom prst="rect">
            <a:avLst/>
          </a:prstGeom>
          <a:noFill/>
          <a:ln w="9525">
            <a:noFill/>
            <a:miter lim="800000"/>
            <a:headEnd/>
            <a:tailEnd/>
          </a:ln>
          <a:effectLst/>
        </p:spPr>
      </p:pic>
      <p:pic>
        <p:nvPicPr>
          <p:cNvPr id="5123" name="Picture 3"/>
          <p:cNvPicPr>
            <a:picLocks noChangeArrowheads="1"/>
          </p:cNvPicPr>
          <p:nvPr/>
        </p:nvPicPr>
        <p:blipFill>
          <a:blip r:embed="rId3" cstate="print"/>
          <a:srcRect/>
          <a:stretch>
            <a:fillRect/>
          </a:stretch>
        </p:blipFill>
        <p:spPr bwMode="auto">
          <a:xfrm>
            <a:off x="265168" y="3789040"/>
            <a:ext cx="8712000" cy="2880000"/>
          </a:xfrm>
          <a:prstGeom prst="rect">
            <a:avLst/>
          </a:prstGeom>
          <a:noFill/>
          <a:ln w="9525">
            <a:noFill/>
            <a:miter lim="800000"/>
            <a:headEnd/>
            <a:tailEnd/>
          </a:ln>
          <a:effectLst/>
        </p:spPr>
      </p:pic>
      <p:sp>
        <p:nvSpPr>
          <p:cNvPr id="6" name="テキスト ボックス 5"/>
          <p:cNvSpPr txBox="1"/>
          <p:nvPr/>
        </p:nvSpPr>
        <p:spPr>
          <a:xfrm>
            <a:off x="971600" y="747288"/>
            <a:ext cx="1237784" cy="338554"/>
          </a:xfrm>
          <a:prstGeom prst="rect">
            <a:avLst/>
          </a:prstGeom>
          <a:noFill/>
        </p:spPr>
        <p:txBody>
          <a:bodyPr wrap="square" rtlCol="0">
            <a:spAutoFit/>
          </a:bodyPr>
          <a:lstStyle/>
          <a:p>
            <a:pPr algn="ctr"/>
            <a:r>
              <a:rPr lang="en-US" altLang="ja-JP" sz="1600" b="1" dirty="0" smtClean="0">
                <a:solidFill>
                  <a:srgbClr val="FF0000"/>
                </a:solidFill>
              </a:rPr>
              <a:t>VHH-PM</a:t>
            </a:r>
            <a:endParaRPr kumimoji="1" lang="ja-JP" altLang="en-US" sz="1600" b="1" dirty="0">
              <a:solidFill>
                <a:srgbClr val="FF0000"/>
              </a:solidFill>
            </a:endParaRPr>
          </a:p>
        </p:txBody>
      </p:sp>
      <p:sp>
        <p:nvSpPr>
          <p:cNvPr id="7" name="テキスト ボックス 6"/>
          <p:cNvSpPr txBox="1"/>
          <p:nvPr/>
        </p:nvSpPr>
        <p:spPr>
          <a:xfrm>
            <a:off x="885944" y="3913598"/>
            <a:ext cx="1008112" cy="338554"/>
          </a:xfrm>
          <a:prstGeom prst="rect">
            <a:avLst/>
          </a:prstGeom>
          <a:noFill/>
        </p:spPr>
        <p:txBody>
          <a:bodyPr wrap="square" rtlCol="0">
            <a:spAutoFit/>
          </a:bodyPr>
          <a:lstStyle/>
          <a:p>
            <a:pPr algn="ctr"/>
            <a:r>
              <a:rPr lang="en-US" altLang="ja-JP" sz="1600" b="1" dirty="0" smtClean="0">
                <a:solidFill>
                  <a:srgbClr val="002060"/>
                </a:solidFill>
              </a:rPr>
              <a:t>VHH</a:t>
            </a:r>
            <a:endParaRPr kumimoji="1" lang="ja-JP" altLang="en-US" sz="1600" b="1" dirty="0">
              <a:solidFill>
                <a:srgbClr val="002060"/>
              </a:solidFill>
            </a:endParaRPr>
          </a:p>
        </p:txBody>
      </p:sp>
      <p:sp>
        <p:nvSpPr>
          <p:cNvPr id="8" name="フレーム 7"/>
          <p:cNvSpPr/>
          <p:nvPr/>
        </p:nvSpPr>
        <p:spPr>
          <a:xfrm>
            <a:off x="1187624" y="1070152"/>
            <a:ext cx="1152128"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フレーム 8"/>
          <p:cNvSpPr/>
          <p:nvPr/>
        </p:nvSpPr>
        <p:spPr>
          <a:xfrm>
            <a:off x="7387848" y="1070152"/>
            <a:ext cx="280496"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レーム 9"/>
          <p:cNvSpPr/>
          <p:nvPr/>
        </p:nvSpPr>
        <p:spPr>
          <a:xfrm>
            <a:off x="5915789" y="4199822"/>
            <a:ext cx="280496"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レーム 10"/>
          <p:cNvSpPr/>
          <p:nvPr/>
        </p:nvSpPr>
        <p:spPr>
          <a:xfrm>
            <a:off x="1158515" y="4199822"/>
            <a:ext cx="599592"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フレーム 11"/>
          <p:cNvSpPr/>
          <p:nvPr/>
        </p:nvSpPr>
        <p:spPr>
          <a:xfrm>
            <a:off x="7995811" y="4199822"/>
            <a:ext cx="280496"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フレーム 12"/>
          <p:cNvSpPr/>
          <p:nvPr/>
        </p:nvSpPr>
        <p:spPr>
          <a:xfrm>
            <a:off x="4734185" y="4202245"/>
            <a:ext cx="280496" cy="2132944"/>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1173976" y="1241464"/>
            <a:ext cx="288032" cy="307777"/>
          </a:xfrm>
          <a:prstGeom prst="rect">
            <a:avLst/>
          </a:prstGeom>
          <a:noFill/>
        </p:spPr>
        <p:txBody>
          <a:bodyPr wrap="square" rtlCol="0">
            <a:spAutoFit/>
          </a:bodyPr>
          <a:lstStyle/>
          <a:p>
            <a:pPr algn="ctr"/>
            <a:r>
              <a:rPr lang="en-US" altLang="ja-JP" sz="1400" b="1" dirty="0" smtClean="0">
                <a:solidFill>
                  <a:srgbClr val="002060"/>
                </a:solidFill>
              </a:rPr>
              <a:t>2</a:t>
            </a:r>
            <a:endParaRPr kumimoji="1" lang="ja-JP" altLang="en-US" sz="1400" b="1" dirty="0">
              <a:solidFill>
                <a:srgbClr val="002060"/>
              </a:solidFill>
            </a:endParaRPr>
          </a:p>
        </p:txBody>
      </p:sp>
      <p:sp>
        <p:nvSpPr>
          <p:cNvPr id="15" name="テキスト ボックス 14"/>
          <p:cNvSpPr txBox="1"/>
          <p:nvPr/>
        </p:nvSpPr>
        <p:spPr>
          <a:xfrm>
            <a:off x="1462008" y="974616"/>
            <a:ext cx="288032" cy="307777"/>
          </a:xfrm>
          <a:prstGeom prst="rect">
            <a:avLst/>
          </a:prstGeom>
          <a:noFill/>
        </p:spPr>
        <p:txBody>
          <a:bodyPr wrap="square" rtlCol="0">
            <a:spAutoFit/>
          </a:bodyPr>
          <a:lstStyle/>
          <a:p>
            <a:pPr algn="ctr"/>
            <a:r>
              <a:rPr lang="en-US" altLang="ja-JP" sz="1400" b="1" dirty="0" smtClean="0">
                <a:solidFill>
                  <a:srgbClr val="002060"/>
                </a:solidFill>
              </a:rPr>
              <a:t>1</a:t>
            </a:r>
            <a:endParaRPr kumimoji="1" lang="ja-JP" altLang="en-US" sz="1400" b="1" dirty="0">
              <a:solidFill>
                <a:srgbClr val="002060"/>
              </a:solidFill>
            </a:endParaRPr>
          </a:p>
        </p:txBody>
      </p:sp>
      <p:sp>
        <p:nvSpPr>
          <p:cNvPr id="16" name="テキスト ボックス 15"/>
          <p:cNvSpPr txBox="1"/>
          <p:nvPr/>
        </p:nvSpPr>
        <p:spPr>
          <a:xfrm>
            <a:off x="1763688" y="1309704"/>
            <a:ext cx="288032" cy="307777"/>
          </a:xfrm>
          <a:prstGeom prst="rect">
            <a:avLst/>
          </a:prstGeom>
          <a:noFill/>
        </p:spPr>
        <p:txBody>
          <a:bodyPr wrap="square" rtlCol="0">
            <a:spAutoFit/>
          </a:bodyPr>
          <a:lstStyle/>
          <a:p>
            <a:pPr algn="ctr"/>
            <a:r>
              <a:rPr lang="en-US" altLang="ja-JP" sz="1400" b="1" dirty="0" smtClean="0">
                <a:solidFill>
                  <a:srgbClr val="002060"/>
                </a:solidFill>
              </a:rPr>
              <a:t>3</a:t>
            </a:r>
            <a:endParaRPr kumimoji="1" lang="ja-JP" altLang="en-US" sz="1400" b="1" dirty="0">
              <a:solidFill>
                <a:srgbClr val="002060"/>
              </a:solidFill>
            </a:endParaRPr>
          </a:p>
        </p:txBody>
      </p:sp>
      <p:sp>
        <p:nvSpPr>
          <p:cNvPr id="17" name="テキスト ボックス 16"/>
          <p:cNvSpPr txBox="1"/>
          <p:nvPr/>
        </p:nvSpPr>
        <p:spPr>
          <a:xfrm>
            <a:off x="2065368" y="1424095"/>
            <a:ext cx="288032" cy="307777"/>
          </a:xfrm>
          <a:prstGeom prst="rect">
            <a:avLst/>
          </a:prstGeom>
          <a:noFill/>
        </p:spPr>
        <p:txBody>
          <a:bodyPr wrap="square" rtlCol="0">
            <a:spAutoFit/>
          </a:bodyPr>
          <a:lstStyle/>
          <a:p>
            <a:pPr algn="ctr"/>
            <a:r>
              <a:rPr lang="en-US" altLang="ja-JP" sz="1400" b="1" dirty="0" smtClean="0">
                <a:solidFill>
                  <a:srgbClr val="002060"/>
                </a:solidFill>
              </a:rPr>
              <a:t>4</a:t>
            </a:r>
            <a:endParaRPr kumimoji="1" lang="ja-JP" altLang="en-US" sz="1400" b="1" dirty="0">
              <a:solidFill>
                <a:srgbClr val="002060"/>
              </a:solidFill>
            </a:endParaRPr>
          </a:p>
        </p:txBody>
      </p:sp>
      <p:sp>
        <p:nvSpPr>
          <p:cNvPr id="18" name="テキスト ボックス 17"/>
          <p:cNvSpPr txBox="1"/>
          <p:nvPr/>
        </p:nvSpPr>
        <p:spPr>
          <a:xfrm>
            <a:off x="7380312" y="1412776"/>
            <a:ext cx="288032" cy="307777"/>
          </a:xfrm>
          <a:prstGeom prst="rect">
            <a:avLst/>
          </a:prstGeom>
          <a:noFill/>
        </p:spPr>
        <p:txBody>
          <a:bodyPr wrap="square" rtlCol="0">
            <a:spAutoFit/>
          </a:bodyPr>
          <a:lstStyle/>
          <a:p>
            <a:pPr algn="ctr"/>
            <a:r>
              <a:rPr lang="en-US" altLang="ja-JP" sz="1400" b="1" dirty="0" smtClean="0">
                <a:solidFill>
                  <a:srgbClr val="002060"/>
                </a:solidFill>
              </a:rPr>
              <a:t>5</a:t>
            </a:r>
            <a:endParaRPr kumimoji="1" lang="ja-JP" altLang="en-US" sz="1400" b="1" dirty="0">
              <a:solidFill>
                <a:srgbClr val="002060"/>
              </a:solidFill>
            </a:endParaRPr>
          </a:p>
        </p:txBody>
      </p:sp>
      <p:sp>
        <p:nvSpPr>
          <p:cNvPr id="19" name="テキスト ボックス 18"/>
          <p:cNvSpPr txBox="1"/>
          <p:nvPr/>
        </p:nvSpPr>
        <p:spPr>
          <a:xfrm>
            <a:off x="5912856" y="4999528"/>
            <a:ext cx="288032" cy="307777"/>
          </a:xfrm>
          <a:prstGeom prst="rect">
            <a:avLst/>
          </a:prstGeom>
          <a:noFill/>
        </p:spPr>
        <p:txBody>
          <a:bodyPr wrap="square" rtlCol="0">
            <a:spAutoFit/>
          </a:bodyPr>
          <a:lstStyle/>
          <a:p>
            <a:pPr algn="ctr"/>
            <a:r>
              <a:rPr lang="en-US" altLang="ja-JP" sz="1400" b="1" dirty="0" smtClean="0">
                <a:solidFill>
                  <a:srgbClr val="002060"/>
                </a:solidFill>
              </a:rPr>
              <a:t>1</a:t>
            </a:r>
            <a:endParaRPr kumimoji="1" lang="ja-JP" altLang="en-US" sz="1400" b="1" dirty="0">
              <a:solidFill>
                <a:srgbClr val="002060"/>
              </a:solidFill>
            </a:endParaRPr>
          </a:p>
        </p:txBody>
      </p:sp>
      <p:sp>
        <p:nvSpPr>
          <p:cNvPr id="20" name="テキスト ボックス 19"/>
          <p:cNvSpPr txBox="1"/>
          <p:nvPr/>
        </p:nvSpPr>
        <p:spPr>
          <a:xfrm>
            <a:off x="1173976" y="5040472"/>
            <a:ext cx="288032" cy="307777"/>
          </a:xfrm>
          <a:prstGeom prst="rect">
            <a:avLst/>
          </a:prstGeom>
          <a:noFill/>
        </p:spPr>
        <p:txBody>
          <a:bodyPr wrap="square" rtlCol="0">
            <a:spAutoFit/>
          </a:bodyPr>
          <a:lstStyle/>
          <a:p>
            <a:pPr algn="ctr"/>
            <a:r>
              <a:rPr lang="en-US" altLang="ja-JP" sz="1400" b="1" dirty="0" smtClean="0">
                <a:solidFill>
                  <a:srgbClr val="002060"/>
                </a:solidFill>
              </a:rPr>
              <a:t>2</a:t>
            </a:r>
            <a:endParaRPr kumimoji="1" lang="ja-JP" altLang="en-US" sz="1400" b="1" dirty="0">
              <a:solidFill>
                <a:srgbClr val="002060"/>
              </a:solidFill>
            </a:endParaRPr>
          </a:p>
        </p:txBody>
      </p:sp>
      <p:sp>
        <p:nvSpPr>
          <p:cNvPr id="21" name="テキスト ボックス 20"/>
          <p:cNvSpPr txBox="1"/>
          <p:nvPr/>
        </p:nvSpPr>
        <p:spPr>
          <a:xfrm>
            <a:off x="1462008" y="5195807"/>
            <a:ext cx="288032" cy="307777"/>
          </a:xfrm>
          <a:prstGeom prst="rect">
            <a:avLst/>
          </a:prstGeom>
          <a:noFill/>
        </p:spPr>
        <p:txBody>
          <a:bodyPr wrap="square" rtlCol="0">
            <a:spAutoFit/>
          </a:bodyPr>
          <a:lstStyle/>
          <a:p>
            <a:pPr algn="ctr"/>
            <a:r>
              <a:rPr lang="en-US" altLang="ja-JP" sz="1400" b="1" dirty="0" smtClean="0">
                <a:solidFill>
                  <a:srgbClr val="002060"/>
                </a:solidFill>
              </a:rPr>
              <a:t>3</a:t>
            </a:r>
            <a:endParaRPr kumimoji="1" lang="ja-JP" altLang="en-US" sz="1400" b="1" dirty="0">
              <a:solidFill>
                <a:srgbClr val="002060"/>
              </a:solidFill>
            </a:endParaRPr>
          </a:p>
        </p:txBody>
      </p:sp>
      <p:sp>
        <p:nvSpPr>
          <p:cNvPr id="22" name="テキスト ボックス 21"/>
          <p:cNvSpPr txBox="1"/>
          <p:nvPr/>
        </p:nvSpPr>
        <p:spPr>
          <a:xfrm>
            <a:off x="4729664" y="5182159"/>
            <a:ext cx="288032" cy="307777"/>
          </a:xfrm>
          <a:prstGeom prst="rect">
            <a:avLst/>
          </a:prstGeom>
          <a:noFill/>
        </p:spPr>
        <p:txBody>
          <a:bodyPr wrap="square" rtlCol="0">
            <a:spAutoFit/>
          </a:bodyPr>
          <a:lstStyle/>
          <a:p>
            <a:pPr algn="ctr"/>
            <a:r>
              <a:rPr lang="en-US" altLang="ja-JP" sz="1400" b="1" dirty="0" smtClean="0">
                <a:solidFill>
                  <a:srgbClr val="002060"/>
                </a:solidFill>
              </a:rPr>
              <a:t>4</a:t>
            </a:r>
            <a:endParaRPr kumimoji="1" lang="ja-JP" altLang="en-US" sz="1400" b="1" dirty="0">
              <a:solidFill>
                <a:srgbClr val="002060"/>
              </a:solidFill>
            </a:endParaRPr>
          </a:p>
        </p:txBody>
      </p:sp>
      <p:sp>
        <p:nvSpPr>
          <p:cNvPr id="23" name="テキスト ボックス 22"/>
          <p:cNvSpPr txBox="1"/>
          <p:nvPr/>
        </p:nvSpPr>
        <p:spPr>
          <a:xfrm>
            <a:off x="7983672" y="5182159"/>
            <a:ext cx="288032" cy="307777"/>
          </a:xfrm>
          <a:prstGeom prst="rect">
            <a:avLst/>
          </a:prstGeom>
          <a:noFill/>
        </p:spPr>
        <p:txBody>
          <a:bodyPr wrap="square" rtlCol="0">
            <a:spAutoFit/>
          </a:bodyPr>
          <a:lstStyle/>
          <a:p>
            <a:pPr algn="ctr"/>
            <a:r>
              <a:rPr lang="en-US" altLang="ja-JP" sz="1400" b="1" dirty="0" smtClean="0">
                <a:solidFill>
                  <a:srgbClr val="002060"/>
                </a:solidFill>
              </a:rPr>
              <a:t>5</a:t>
            </a:r>
            <a:endParaRPr kumimoji="1" lang="ja-JP" altLang="en-US" sz="1400"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最適固定化条件検討</a:t>
            </a:r>
            <a:endParaRPr kumimoji="1" lang="ja-JP" altLang="en-US" sz="2600" b="1" dirty="0">
              <a:solidFill>
                <a:schemeClr val="bg1"/>
              </a:solidFill>
            </a:endParaRPr>
          </a:p>
        </p:txBody>
      </p:sp>
      <p:sp>
        <p:nvSpPr>
          <p:cNvPr id="9" name="テキスト ボックス 8"/>
          <p:cNvSpPr txBox="1"/>
          <p:nvPr/>
        </p:nvSpPr>
        <p:spPr>
          <a:xfrm>
            <a:off x="395536" y="1052736"/>
            <a:ext cx="7776864" cy="400110"/>
          </a:xfrm>
          <a:prstGeom prst="rect">
            <a:avLst/>
          </a:prstGeom>
          <a:noFill/>
        </p:spPr>
        <p:txBody>
          <a:bodyPr wrap="square" rtlCol="0">
            <a:spAutoFit/>
          </a:bodyPr>
          <a:lstStyle/>
          <a:p>
            <a:r>
              <a:rPr lang="en-US" altLang="ja-JP" sz="2000" b="1" dirty="0" smtClean="0">
                <a:solidFill>
                  <a:srgbClr val="002060"/>
                </a:solidFill>
              </a:rPr>
              <a:t>S/N</a:t>
            </a:r>
            <a:r>
              <a:rPr lang="ja-JP" altLang="en-US" sz="2000" b="1" dirty="0" smtClean="0">
                <a:solidFill>
                  <a:srgbClr val="002060"/>
                </a:solidFill>
              </a:rPr>
              <a:t>比および</a:t>
            </a:r>
            <a:r>
              <a:rPr lang="en-US" altLang="ja-JP" sz="2000" b="1" dirty="0" smtClean="0">
                <a:solidFill>
                  <a:srgbClr val="002060"/>
                </a:solidFill>
              </a:rPr>
              <a:t>S-N</a:t>
            </a:r>
            <a:r>
              <a:rPr lang="ja-JP" altLang="en-US" sz="2000" b="1" dirty="0" smtClean="0">
                <a:solidFill>
                  <a:srgbClr val="002060"/>
                </a:solidFill>
              </a:rPr>
              <a:t>値の順位付けを行い、最適固定化条件を決定した。</a:t>
            </a:r>
            <a:endParaRPr lang="en-US" altLang="ja-JP" sz="2000" b="1" dirty="0" smtClean="0">
              <a:solidFill>
                <a:srgbClr val="002060"/>
              </a:solidFill>
            </a:endParaRPr>
          </a:p>
        </p:txBody>
      </p:sp>
      <p:sp>
        <p:nvSpPr>
          <p:cNvPr id="12" name="テキスト ボックス 11"/>
          <p:cNvSpPr txBox="1"/>
          <p:nvPr/>
        </p:nvSpPr>
        <p:spPr>
          <a:xfrm>
            <a:off x="1043608" y="2577098"/>
            <a:ext cx="7416824" cy="707886"/>
          </a:xfrm>
          <a:prstGeom prst="rect">
            <a:avLst/>
          </a:prstGeom>
          <a:noFill/>
        </p:spPr>
        <p:txBody>
          <a:bodyPr wrap="square" rtlCol="0">
            <a:spAutoFit/>
          </a:bodyPr>
          <a:lstStyle/>
          <a:p>
            <a:pPr algn="ctr"/>
            <a:r>
              <a:rPr lang="en-US" altLang="ja-JP" sz="2000" b="1" dirty="0" smtClean="0">
                <a:solidFill>
                  <a:srgbClr val="002060"/>
                </a:solidFill>
              </a:rPr>
              <a:t>『</a:t>
            </a:r>
            <a:r>
              <a:rPr lang="en-US" altLang="ja-JP" sz="2000" b="1" dirty="0" smtClean="0">
                <a:solidFill>
                  <a:srgbClr val="00B050"/>
                </a:solidFill>
              </a:rPr>
              <a:t>50 </a:t>
            </a:r>
            <a:r>
              <a:rPr lang="en-US" altLang="ja-JP" sz="2000" b="1" dirty="0" err="1" smtClean="0">
                <a:solidFill>
                  <a:srgbClr val="00B050"/>
                </a:solidFill>
              </a:rPr>
              <a:t>mM</a:t>
            </a:r>
            <a:r>
              <a:rPr lang="en-US" altLang="ja-JP" sz="2000" b="1" dirty="0" smtClean="0">
                <a:solidFill>
                  <a:srgbClr val="00B050"/>
                </a:solidFill>
              </a:rPr>
              <a:t> MES</a:t>
            </a:r>
            <a:r>
              <a:rPr lang="ja-JP" altLang="en-US" sz="2000" b="1" dirty="0" smtClean="0">
                <a:solidFill>
                  <a:srgbClr val="00B050"/>
                </a:solidFill>
              </a:rPr>
              <a:t>（</a:t>
            </a:r>
            <a:r>
              <a:rPr lang="en-US" altLang="ja-JP" sz="2000" b="1" dirty="0" smtClean="0">
                <a:solidFill>
                  <a:srgbClr val="00B050"/>
                </a:solidFill>
              </a:rPr>
              <a:t>pH 6.0</a:t>
            </a:r>
            <a:r>
              <a:rPr lang="ja-JP" altLang="en-US" sz="2000" b="1" dirty="0" smtClean="0">
                <a:solidFill>
                  <a:srgbClr val="00B050"/>
                </a:solidFill>
              </a:rPr>
              <a:t>）</a:t>
            </a:r>
            <a:r>
              <a:rPr lang="en-US" altLang="ja-JP" sz="2000" b="1" dirty="0" smtClean="0">
                <a:solidFill>
                  <a:srgbClr val="00B050"/>
                </a:solidFill>
              </a:rPr>
              <a:t>, </a:t>
            </a:r>
            <a:r>
              <a:rPr lang="en-US" altLang="ja-JP" sz="2000" b="1" dirty="0" err="1" smtClean="0">
                <a:solidFill>
                  <a:srgbClr val="00B050"/>
                </a:solidFill>
              </a:rPr>
              <a:t>NaCl</a:t>
            </a:r>
            <a:r>
              <a:rPr lang="ja-JP" altLang="en-US" sz="2000" b="1" dirty="0" smtClean="0">
                <a:solidFill>
                  <a:srgbClr val="00B050"/>
                </a:solidFill>
              </a:rPr>
              <a:t>濃度 </a:t>
            </a:r>
            <a:r>
              <a:rPr lang="en-US" altLang="ja-JP" sz="2000" b="1" dirty="0" smtClean="0">
                <a:solidFill>
                  <a:srgbClr val="00B050"/>
                </a:solidFill>
              </a:rPr>
              <a:t>50 </a:t>
            </a:r>
            <a:r>
              <a:rPr lang="en-US" altLang="ja-JP" sz="2000" b="1" dirty="0" err="1" smtClean="0">
                <a:solidFill>
                  <a:srgbClr val="00B050"/>
                </a:solidFill>
              </a:rPr>
              <a:t>mM</a:t>
            </a:r>
            <a:r>
              <a:rPr lang="en-US" altLang="ja-JP" sz="2000" b="1" dirty="0" smtClean="0">
                <a:solidFill>
                  <a:srgbClr val="002060"/>
                </a:solidFill>
              </a:rPr>
              <a:t>』</a:t>
            </a:r>
            <a:r>
              <a:rPr lang="ja-JP" altLang="en-US" sz="2000" b="1" dirty="0" smtClean="0">
                <a:solidFill>
                  <a:srgbClr val="002060"/>
                </a:solidFill>
              </a:rPr>
              <a:t>（</a:t>
            </a:r>
            <a:r>
              <a:rPr lang="en-US" altLang="ja-JP" sz="2000" b="1" u="sng" dirty="0" smtClean="0">
                <a:solidFill>
                  <a:srgbClr val="002060"/>
                </a:solidFill>
              </a:rPr>
              <a:t>S/N</a:t>
            </a:r>
            <a:r>
              <a:rPr lang="ja-JP" altLang="en-US" sz="2000" b="1" u="sng" dirty="0" smtClean="0">
                <a:solidFill>
                  <a:srgbClr val="002060"/>
                </a:solidFill>
              </a:rPr>
              <a:t>比 </a:t>
            </a:r>
            <a:r>
              <a:rPr lang="en-US" altLang="ja-JP" sz="2000" b="1" u="sng" dirty="0" smtClean="0">
                <a:solidFill>
                  <a:srgbClr val="002060"/>
                </a:solidFill>
              </a:rPr>
              <a:t>2</a:t>
            </a:r>
            <a:r>
              <a:rPr lang="ja-JP" altLang="en-US" sz="2000" b="1" u="sng" dirty="0" smtClean="0">
                <a:solidFill>
                  <a:srgbClr val="002060"/>
                </a:solidFill>
              </a:rPr>
              <a:t>位、</a:t>
            </a:r>
            <a:r>
              <a:rPr lang="en-US" altLang="ja-JP" sz="2000" b="1" u="sng" dirty="0" smtClean="0">
                <a:solidFill>
                  <a:srgbClr val="002060"/>
                </a:solidFill>
              </a:rPr>
              <a:t>S-N</a:t>
            </a:r>
            <a:r>
              <a:rPr lang="ja-JP" altLang="en-US" sz="2000" b="1" u="sng" dirty="0" smtClean="0">
                <a:solidFill>
                  <a:srgbClr val="002060"/>
                </a:solidFill>
              </a:rPr>
              <a:t>値 </a:t>
            </a:r>
            <a:r>
              <a:rPr lang="en-US" altLang="ja-JP" sz="2000" b="1" u="sng" dirty="0" smtClean="0">
                <a:solidFill>
                  <a:srgbClr val="002060"/>
                </a:solidFill>
              </a:rPr>
              <a:t>1</a:t>
            </a:r>
            <a:r>
              <a:rPr lang="ja-JP" altLang="en-US" sz="2000" b="1" u="sng" dirty="0" smtClean="0">
                <a:solidFill>
                  <a:srgbClr val="002060"/>
                </a:solidFill>
              </a:rPr>
              <a:t>位</a:t>
            </a:r>
            <a:r>
              <a:rPr lang="ja-JP" altLang="en-US" sz="2000" b="1" dirty="0" smtClean="0">
                <a:solidFill>
                  <a:srgbClr val="002060"/>
                </a:solidFill>
              </a:rPr>
              <a:t>）を</a:t>
            </a:r>
            <a:r>
              <a:rPr lang="en-US" altLang="ja-JP" sz="2000" b="1" dirty="0" smtClean="0">
                <a:solidFill>
                  <a:srgbClr val="002060"/>
                </a:solidFill>
              </a:rPr>
              <a:t>VHH-PM</a:t>
            </a:r>
            <a:r>
              <a:rPr lang="ja-JP" altLang="en-US" sz="2000" b="1" dirty="0" smtClean="0">
                <a:solidFill>
                  <a:srgbClr val="002060"/>
                </a:solidFill>
              </a:rPr>
              <a:t>の最適固定化条件として抽出</a:t>
            </a:r>
            <a:endParaRPr lang="en-US" altLang="ja-JP" sz="2000" b="1" dirty="0" smtClean="0">
              <a:solidFill>
                <a:srgbClr val="002060"/>
              </a:solidFill>
            </a:endParaRPr>
          </a:p>
        </p:txBody>
      </p:sp>
      <p:sp>
        <p:nvSpPr>
          <p:cNvPr id="14" name="テキスト ボックス 13"/>
          <p:cNvSpPr txBox="1"/>
          <p:nvPr/>
        </p:nvSpPr>
        <p:spPr>
          <a:xfrm>
            <a:off x="971600" y="4305290"/>
            <a:ext cx="7416824" cy="707886"/>
          </a:xfrm>
          <a:prstGeom prst="rect">
            <a:avLst/>
          </a:prstGeom>
          <a:noFill/>
        </p:spPr>
        <p:txBody>
          <a:bodyPr wrap="square" rtlCol="0">
            <a:spAutoFit/>
          </a:bodyPr>
          <a:lstStyle/>
          <a:p>
            <a:pPr algn="ctr"/>
            <a:r>
              <a:rPr lang="en-US" altLang="ja-JP" sz="2000" b="1" dirty="0" smtClean="0">
                <a:solidFill>
                  <a:srgbClr val="002060"/>
                </a:solidFill>
              </a:rPr>
              <a:t>『</a:t>
            </a:r>
            <a:r>
              <a:rPr lang="en-US" altLang="ja-JP" sz="2000" b="1" dirty="0" smtClean="0">
                <a:solidFill>
                  <a:srgbClr val="00B050"/>
                </a:solidFill>
              </a:rPr>
              <a:t>50 </a:t>
            </a:r>
            <a:r>
              <a:rPr lang="en-US" altLang="ja-JP" sz="2000" b="1" dirty="0" err="1" smtClean="0">
                <a:solidFill>
                  <a:srgbClr val="00B050"/>
                </a:solidFill>
              </a:rPr>
              <a:t>mM</a:t>
            </a:r>
            <a:r>
              <a:rPr lang="en-US" altLang="ja-JP" sz="2000" b="1" dirty="0" smtClean="0">
                <a:solidFill>
                  <a:srgbClr val="00B050"/>
                </a:solidFill>
              </a:rPr>
              <a:t> MES</a:t>
            </a:r>
            <a:r>
              <a:rPr lang="ja-JP" altLang="en-US" sz="2000" b="1" dirty="0" smtClean="0">
                <a:solidFill>
                  <a:srgbClr val="00B050"/>
                </a:solidFill>
              </a:rPr>
              <a:t>（</a:t>
            </a:r>
            <a:r>
              <a:rPr lang="en-US" altLang="ja-JP" sz="2000" b="1" dirty="0" smtClean="0">
                <a:solidFill>
                  <a:srgbClr val="00B050"/>
                </a:solidFill>
              </a:rPr>
              <a:t>pH 6.0</a:t>
            </a:r>
            <a:r>
              <a:rPr lang="ja-JP" altLang="en-US" sz="2000" b="1" dirty="0" smtClean="0">
                <a:solidFill>
                  <a:srgbClr val="00B050"/>
                </a:solidFill>
              </a:rPr>
              <a:t>）</a:t>
            </a:r>
            <a:r>
              <a:rPr lang="en-US" altLang="ja-JP" sz="2000" b="1" dirty="0" smtClean="0">
                <a:solidFill>
                  <a:srgbClr val="00B050"/>
                </a:solidFill>
              </a:rPr>
              <a:t>, </a:t>
            </a:r>
            <a:r>
              <a:rPr lang="en-US" altLang="ja-JP" sz="2000" b="1" dirty="0" err="1" smtClean="0">
                <a:solidFill>
                  <a:srgbClr val="00B050"/>
                </a:solidFill>
              </a:rPr>
              <a:t>NaCl</a:t>
            </a:r>
            <a:r>
              <a:rPr lang="ja-JP" altLang="en-US" sz="2000" b="1" dirty="0" smtClean="0">
                <a:solidFill>
                  <a:srgbClr val="00B050"/>
                </a:solidFill>
              </a:rPr>
              <a:t>濃度 </a:t>
            </a:r>
            <a:r>
              <a:rPr lang="en-US" altLang="ja-JP" sz="2000" b="1" dirty="0" smtClean="0">
                <a:solidFill>
                  <a:srgbClr val="00B050"/>
                </a:solidFill>
              </a:rPr>
              <a:t>0 </a:t>
            </a:r>
            <a:r>
              <a:rPr lang="en-US" altLang="ja-JP" sz="2000" b="1" dirty="0" err="1" smtClean="0">
                <a:solidFill>
                  <a:srgbClr val="00B050"/>
                </a:solidFill>
              </a:rPr>
              <a:t>mM</a:t>
            </a:r>
            <a:r>
              <a:rPr lang="en-US" altLang="ja-JP" sz="2000" b="1" dirty="0" smtClean="0">
                <a:solidFill>
                  <a:srgbClr val="002060"/>
                </a:solidFill>
              </a:rPr>
              <a:t>』</a:t>
            </a:r>
            <a:r>
              <a:rPr lang="ja-JP" altLang="en-US" sz="2000" b="1" dirty="0" smtClean="0">
                <a:solidFill>
                  <a:srgbClr val="002060"/>
                </a:solidFill>
              </a:rPr>
              <a:t> （</a:t>
            </a:r>
            <a:r>
              <a:rPr lang="en-US" altLang="ja-JP" sz="2000" b="1" u="sng" dirty="0" smtClean="0">
                <a:solidFill>
                  <a:srgbClr val="002060"/>
                </a:solidFill>
              </a:rPr>
              <a:t>S/N</a:t>
            </a:r>
            <a:r>
              <a:rPr lang="ja-JP" altLang="en-US" sz="2000" b="1" u="sng" dirty="0" smtClean="0">
                <a:solidFill>
                  <a:srgbClr val="002060"/>
                </a:solidFill>
              </a:rPr>
              <a:t>比 </a:t>
            </a:r>
            <a:r>
              <a:rPr lang="en-US" altLang="ja-JP" sz="2000" b="1" u="sng" dirty="0" smtClean="0">
                <a:solidFill>
                  <a:srgbClr val="002060"/>
                </a:solidFill>
              </a:rPr>
              <a:t>1</a:t>
            </a:r>
            <a:r>
              <a:rPr lang="ja-JP" altLang="en-US" sz="2000" b="1" u="sng" dirty="0" smtClean="0">
                <a:solidFill>
                  <a:srgbClr val="002060"/>
                </a:solidFill>
              </a:rPr>
              <a:t>位、</a:t>
            </a:r>
            <a:r>
              <a:rPr lang="en-US" altLang="ja-JP" sz="2000" b="1" u="sng" dirty="0" smtClean="0">
                <a:solidFill>
                  <a:srgbClr val="002060"/>
                </a:solidFill>
              </a:rPr>
              <a:t>S-N</a:t>
            </a:r>
            <a:r>
              <a:rPr lang="ja-JP" altLang="en-US" sz="2000" b="1" u="sng" dirty="0" smtClean="0">
                <a:solidFill>
                  <a:srgbClr val="002060"/>
                </a:solidFill>
              </a:rPr>
              <a:t>値 </a:t>
            </a:r>
            <a:r>
              <a:rPr lang="en-US" altLang="ja-JP" sz="2000" b="1" u="sng" dirty="0" smtClean="0">
                <a:solidFill>
                  <a:srgbClr val="002060"/>
                </a:solidFill>
              </a:rPr>
              <a:t>2</a:t>
            </a:r>
            <a:r>
              <a:rPr lang="ja-JP" altLang="en-US" sz="2000" b="1" u="sng" dirty="0" smtClean="0">
                <a:solidFill>
                  <a:srgbClr val="002060"/>
                </a:solidFill>
              </a:rPr>
              <a:t>位</a:t>
            </a:r>
            <a:r>
              <a:rPr lang="ja-JP" altLang="en-US" sz="2000" b="1" dirty="0" smtClean="0">
                <a:solidFill>
                  <a:srgbClr val="002060"/>
                </a:solidFill>
              </a:rPr>
              <a:t>）を</a:t>
            </a:r>
            <a:r>
              <a:rPr lang="en-US" altLang="ja-JP" sz="2000" b="1" dirty="0" smtClean="0">
                <a:solidFill>
                  <a:srgbClr val="002060"/>
                </a:solidFill>
              </a:rPr>
              <a:t>VHH</a:t>
            </a:r>
            <a:r>
              <a:rPr lang="ja-JP" altLang="en-US" sz="2000" b="1" dirty="0" smtClean="0">
                <a:solidFill>
                  <a:srgbClr val="002060"/>
                </a:solidFill>
              </a:rPr>
              <a:t>の最適固定化条件として抽出</a:t>
            </a:r>
            <a:endParaRPr lang="en-US" altLang="ja-JP" sz="2000" b="1" dirty="0" smtClean="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r="26727"/>
          <a:stretch>
            <a:fillRect/>
          </a:stretch>
        </p:blipFill>
        <p:spPr bwMode="auto">
          <a:xfrm>
            <a:off x="4664395" y="1138392"/>
            <a:ext cx="4156077" cy="3442736"/>
          </a:xfrm>
          <a:prstGeom prst="rect">
            <a:avLst/>
          </a:prstGeom>
          <a:noFill/>
          <a:ln w="9525">
            <a:noFill/>
            <a:miter lim="800000"/>
            <a:headEnd/>
            <a:tailEnd/>
          </a:ln>
          <a:effectLst/>
        </p:spPr>
      </p:pic>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最適条件</a:t>
            </a:r>
            <a:r>
              <a:rPr lang="ja-JP" altLang="en-US" sz="2600" b="1" dirty="0">
                <a:solidFill>
                  <a:schemeClr val="bg1"/>
                </a:solidFill>
              </a:rPr>
              <a:t>に</a:t>
            </a:r>
            <a:r>
              <a:rPr lang="ja-JP" altLang="en-US" sz="2600" b="1" dirty="0" smtClean="0">
                <a:solidFill>
                  <a:schemeClr val="bg1"/>
                </a:solidFill>
              </a:rPr>
              <a:t>よる</a:t>
            </a:r>
            <a:r>
              <a:rPr lang="en-US" altLang="ja-JP" sz="2600" b="1" dirty="0" smtClean="0">
                <a:solidFill>
                  <a:schemeClr val="bg1"/>
                </a:solidFill>
              </a:rPr>
              <a:t>PMMA</a:t>
            </a:r>
            <a:r>
              <a:rPr lang="ja-JP" altLang="en-US" sz="2600" b="1" dirty="0" smtClean="0">
                <a:solidFill>
                  <a:schemeClr val="bg1"/>
                </a:solidFill>
              </a:rPr>
              <a:t>製マイクロプレートへの固定化</a:t>
            </a:r>
            <a:endParaRPr kumimoji="1" lang="ja-JP" altLang="en-US" sz="2600" b="1" dirty="0">
              <a:solidFill>
                <a:schemeClr val="bg1"/>
              </a:solidFill>
            </a:endParaRPr>
          </a:p>
        </p:txBody>
      </p:sp>
      <p:pic>
        <p:nvPicPr>
          <p:cNvPr id="9" name="Picture 2"/>
          <p:cNvPicPr>
            <a:picLocks noChangeArrowheads="1"/>
          </p:cNvPicPr>
          <p:nvPr/>
        </p:nvPicPr>
        <p:blipFill rotWithShape="1">
          <a:blip r:embed="rId3" cstate="print">
            <a:extLst>
              <a:ext uri="{28A0092B-C50C-407E-A947-70E740481C1C}">
                <a14:useLocalDpi xmlns:a14="http://schemas.microsoft.com/office/drawing/2010/main" xmlns="" val="0"/>
              </a:ext>
            </a:extLst>
          </a:blip>
          <a:srcRect r="30818"/>
          <a:stretch/>
        </p:blipFill>
        <p:spPr bwMode="auto">
          <a:xfrm>
            <a:off x="611560" y="1123925"/>
            <a:ext cx="3996000" cy="3689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テキスト ボックス 10"/>
          <p:cNvSpPr txBox="1"/>
          <p:nvPr/>
        </p:nvSpPr>
        <p:spPr>
          <a:xfrm>
            <a:off x="1310928" y="980728"/>
            <a:ext cx="2045753" cy="338554"/>
          </a:xfrm>
          <a:prstGeom prst="rect">
            <a:avLst/>
          </a:prstGeom>
          <a:noFill/>
        </p:spPr>
        <p:txBody>
          <a:bodyPr wrap="none" rtlCol="0">
            <a:spAutoFit/>
          </a:bodyPr>
          <a:lstStyle/>
          <a:p>
            <a:pPr algn="ctr"/>
            <a:r>
              <a:rPr lang="ja-JP" altLang="en-US" sz="1600" b="1" dirty="0">
                <a:solidFill>
                  <a:srgbClr val="002060"/>
                </a:solidFill>
              </a:rPr>
              <a:t>抗原結合活性</a:t>
            </a:r>
            <a:r>
              <a:rPr lang="ja-JP" altLang="en-US" sz="1600" b="1" dirty="0" smtClean="0">
                <a:solidFill>
                  <a:srgbClr val="002060"/>
                </a:solidFill>
              </a:rPr>
              <a:t>の評価</a:t>
            </a:r>
            <a:endParaRPr kumimoji="1" lang="en-US" altLang="ja-JP" sz="1600" b="1" dirty="0" smtClean="0">
              <a:solidFill>
                <a:srgbClr val="002060"/>
              </a:solidFill>
            </a:endParaRPr>
          </a:p>
        </p:txBody>
      </p:sp>
      <p:sp>
        <p:nvSpPr>
          <p:cNvPr id="12" name="テキスト ボックス 11"/>
          <p:cNvSpPr txBox="1"/>
          <p:nvPr/>
        </p:nvSpPr>
        <p:spPr>
          <a:xfrm>
            <a:off x="5508104" y="988566"/>
            <a:ext cx="1838966" cy="338554"/>
          </a:xfrm>
          <a:prstGeom prst="rect">
            <a:avLst/>
          </a:prstGeom>
          <a:noFill/>
        </p:spPr>
        <p:txBody>
          <a:bodyPr wrap="none" rtlCol="0">
            <a:spAutoFit/>
          </a:bodyPr>
          <a:lstStyle/>
          <a:p>
            <a:pPr algn="ctr"/>
            <a:r>
              <a:rPr kumimoji="1" lang="ja-JP" altLang="en-US" sz="1600" b="1" dirty="0" smtClean="0">
                <a:solidFill>
                  <a:srgbClr val="002060"/>
                </a:solidFill>
              </a:rPr>
              <a:t>固定化密度の測定</a:t>
            </a:r>
            <a:endParaRPr kumimoji="1" lang="en-US" altLang="ja-JP" sz="1600" b="1" dirty="0" smtClean="0">
              <a:solidFill>
                <a:srgbClr val="002060"/>
              </a:solidFill>
            </a:endParaRPr>
          </a:p>
        </p:txBody>
      </p:sp>
      <p:sp>
        <p:nvSpPr>
          <p:cNvPr id="16" name="テキスト ボックス 15"/>
          <p:cNvSpPr txBox="1"/>
          <p:nvPr/>
        </p:nvSpPr>
        <p:spPr>
          <a:xfrm>
            <a:off x="689906" y="4694366"/>
            <a:ext cx="4107062" cy="338554"/>
          </a:xfrm>
          <a:prstGeom prst="rect">
            <a:avLst/>
          </a:prstGeom>
          <a:noFill/>
        </p:spPr>
        <p:txBody>
          <a:bodyPr wrap="square" rtlCol="0">
            <a:spAutoFit/>
          </a:bodyPr>
          <a:lstStyle/>
          <a:p>
            <a:r>
              <a:rPr lang="en-US" altLang="ja-JP" sz="1600" b="1" dirty="0" smtClean="0">
                <a:solidFill>
                  <a:srgbClr val="002060"/>
                </a:solidFill>
              </a:rPr>
              <a:t>PMMA-tag</a:t>
            </a:r>
            <a:r>
              <a:rPr lang="ja-JP" altLang="en-US" sz="1600" b="1" dirty="0" smtClean="0">
                <a:solidFill>
                  <a:srgbClr val="002060"/>
                </a:solidFill>
              </a:rPr>
              <a:t>の導入によって</a:t>
            </a:r>
            <a:r>
              <a:rPr lang="ja-JP" altLang="en-US" sz="1600" b="1" u="sng" dirty="0" smtClean="0">
                <a:solidFill>
                  <a:srgbClr val="FF0000"/>
                </a:solidFill>
              </a:rPr>
              <a:t>約</a:t>
            </a:r>
            <a:r>
              <a:rPr lang="en-US" altLang="ja-JP" sz="1600" b="1" u="sng" dirty="0" smtClean="0">
                <a:solidFill>
                  <a:srgbClr val="FF0000"/>
                </a:solidFill>
              </a:rPr>
              <a:t>8</a:t>
            </a:r>
            <a:r>
              <a:rPr lang="ja-JP" altLang="en-US" sz="1600" b="1" u="sng" dirty="0" smtClean="0">
                <a:solidFill>
                  <a:srgbClr val="FF0000"/>
                </a:solidFill>
              </a:rPr>
              <a:t>倍の感度上昇</a:t>
            </a:r>
            <a:endParaRPr lang="en-US" altLang="ja-JP" sz="1600" b="1" u="sng" dirty="0" smtClean="0">
              <a:solidFill>
                <a:srgbClr val="FF0000"/>
              </a:solidFill>
            </a:endParaRPr>
          </a:p>
        </p:txBody>
      </p:sp>
      <p:sp>
        <p:nvSpPr>
          <p:cNvPr id="10" name="ドーナツ 9"/>
          <p:cNvSpPr/>
          <p:nvPr/>
        </p:nvSpPr>
        <p:spPr>
          <a:xfrm>
            <a:off x="3799295" y="3112907"/>
            <a:ext cx="268649" cy="244085"/>
          </a:xfrm>
          <a:prstGeom prst="donut">
            <a:avLst>
              <a:gd name="adj"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ドーナツ 17"/>
          <p:cNvSpPr/>
          <p:nvPr/>
        </p:nvSpPr>
        <p:spPr>
          <a:xfrm>
            <a:off x="3137575" y="3112907"/>
            <a:ext cx="268649" cy="244085"/>
          </a:xfrm>
          <a:prstGeom prst="donut">
            <a:avLst>
              <a:gd name="adj"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1" name="直線矢印コネクタ 20"/>
          <p:cNvCxnSpPr/>
          <p:nvPr/>
        </p:nvCxnSpPr>
        <p:spPr>
          <a:xfrm flipH="1" flipV="1">
            <a:off x="3421338" y="3256106"/>
            <a:ext cx="3240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977496" y="4694080"/>
            <a:ext cx="3995936" cy="338554"/>
          </a:xfrm>
          <a:prstGeom prst="rect">
            <a:avLst/>
          </a:prstGeom>
          <a:noFill/>
        </p:spPr>
        <p:txBody>
          <a:bodyPr wrap="square" rtlCol="0">
            <a:spAutoFit/>
          </a:bodyPr>
          <a:lstStyle/>
          <a:p>
            <a:r>
              <a:rPr lang="en-US" altLang="ja-JP" sz="1600" b="1" dirty="0" smtClean="0">
                <a:solidFill>
                  <a:srgbClr val="002060"/>
                </a:solidFill>
              </a:rPr>
              <a:t>PMMA-tag</a:t>
            </a:r>
            <a:r>
              <a:rPr lang="ja-JP" altLang="en-US" sz="1600" b="1" dirty="0" smtClean="0">
                <a:solidFill>
                  <a:srgbClr val="002060"/>
                </a:solidFill>
              </a:rPr>
              <a:t>の導入によって</a:t>
            </a:r>
            <a:r>
              <a:rPr lang="ja-JP" altLang="en-US" sz="1600" b="1" u="sng" dirty="0" smtClean="0">
                <a:solidFill>
                  <a:srgbClr val="FF0000"/>
                </a:solidFill>
              </a:rPr>
              <a:t>約</a:t>
            </a:r>
            <a:r>
              <a:rPr lang="en-US" altLang="ja-JP" sz="1600" b="1" u="sng" dirty="0" smtClean="0">
                <a:solidFill>
                  <a:srgbClr val="FF0000"/>
                </a:solidFill>
              </a:rPr>
              <a:t>2</a:t>
            </a:r>
            <a:r>
              <a:rPr lang="ja-JP" altLang="en-US" sz="1600" b="1" u="sng" dirty="0" smtClean="0">
                <a:solidFill>
                  <a:srgbClr val="FF0000"/>
                </a:solidFill>
              </a:rPr>
              <a:t>倍の高密度化</a:t>
            </a:r>
            <a:endParaRPr lang="en-US" altLang="ja-JP" sz="1600" b="1" u="sng" dirty="0" smtClean="0">
              <a:solidFill>
                <a:srgbClr val="FF0000"/>
              </a:solidFill>
            </a:endParaRPr>
          </a:p>
        </p:txBody>
      </p:sp>
      <p:sp>
        <p:nvSpPr>
          <p:cNvPr id="31" name="テキスト ボックス 30"/>
          <p:cNvSpPr txBox="1"/>
          <p:nvPr/>
        </p:nvSpPr>
        <p:spPr>
          <a:xfrm>
            <a:off x="683568" y="5539879"/>
            <a:ext cx="7894560" cy="769441"/>
          </a:xfrm>
          <a:prstGeom prst="rect">
            <a:avLst/>
          </a:prstGeom>
          <a:noFill/>
        </p:spPr>
        <p:txBody>
          <a:bodyPr wrap="square" rtlCol="0">
            <a:spAutoFit/>
          </a:bodyPr>
          <a:lstStyle/>
          <a:p>
            <a:pPr algn="ctr"/>
            <a:r>
              <a:rPr lang="en-US" altLang="ja-JP" sz="2200" b="1" dirty="0" smtClean="0">
                <a:solidFill>
                  <a:srgbClr val="FF0000"/>
                </a:solidFill>
              </a:rPr>
              <a:t>PMMA-tag</a:t>
            </a:r>
            <a:r>
              <a:rPr lang="ja-JP" altLang="en-US" sz="2200" b="1" dirty="0" smtClean="0">
                <a:solidFill>
                  <a:srgbClr val="FF0000"/>
                </a:solidFill>
              </a:rPr>
              <a:t>の導入によって、</a:t>
            </a:r>
            <a:r>
              <a:rPr lang="en-US" altLang="ja-JP" sz="2200" b="1" dirty="0" smtClean="0">
                <a:solidFill>
                  <a:srgbClr val="FF0000"/>
                </a:solidFill>
              </a:rPr>
              <a:t>VHH</a:t>
            </a:r>
            <a:r>
              <a:rPr lang="ja-JP" altLang="en-US" sz="2200" b="1" dirty="0" smtClean="0">
                <a:solidFill>
                  <a:srgbClr val="FF0000"/>
                </a:solidFill>
              </a:rPr>
              <a:t>の</a:t>
            </a:r>
            <a:r>
              <a:rPr lang="en-US" altLang="ja-JP" sz="2200" b="1" dirty="0" smtClean="0">
                <a:solidFill>
                  <a:srgbClr val="FF0000"/>
                </a:solidFill>
              </a:rPr>
              <a:t>PMMA</a:t>
            </a:r>
            <a:r>
              <a:rPr lang="ja-JP" altLang="en-US" sz="2200" b="1" dirty="0" smtClean="0">
                <a:solidFill>
                  <a:srgbClr val="FF0000"/>
                </a:solidFill>
              </a:rPr>
              <a:t>製マイクロプレートへの固定化密度が増加し、それに伴って抗原結合活性が向上した</a:t>
            </a:r>
            <a:endParaRPr lang="en-US" altLang="ja-JP" sz="2200" b="1" dirty="0" smtClean="0">
              <a:solidFill>
                <a:srgbClr val="FF000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86930" y="2572997"/>
            <a:ext cx="1594742" cy="82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6" name="直線矢印コネクタ 25"/>
          <p:cNvCxnSpPr/>
          <p:nvPr/>
        </p:nvCxnSpPr>
        <p:spPr>
          <a:xfrm flipH="1" flipV="1">
            <a:off x="6300192" y="1988840"/>
            <a:ext cx="1584176" cy="136815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VHH-PM</a:t>
            </a:r>
            <a:r>
              <a:rPr kumimoji="1" lang="ja-JP" altLang="en-US" sz="2600" b="1" dirty="0" smtClean="0">
                <a:solidFill>
                  <a:schemeClr val="bg1"/>
                </a:solidFill>
              </a:rPr>
              <a:t>におけるジスルフィド結合の再形成と抗原結合活性</a:t>
            </a:r>
            <a:endParaRPr kumimoji="1" lang="ja-JP" altLang="en-US" sz="2600" b="1" dirty="0">
              <a:solidFill>
                <a:schemeClr val="bg1"/>
              </a:solidFill>
            </a:endParaRPr>
          </a:p>
        </p:txBody>
      </p:sp>
      <p:pic>
        <p:nvPicPr>
          <p:cNvPr id="4" name="Picture 1"/>
          <p:cNvPicPr>
            <a:picLocks noChangeAspect="1" noChangeArrowheads="1"/>
          </p:cNvPicPr>
          <p:nvPr/>
        </p:nvPicPr>
        <p:blipFill>
          <a:blip r:embed="rId2" cstate="print"/>
          <a:srcRect/>
          <a:stretch>
            <a:fillRect/>
          </a:stretch>
        </p:blipFill>
        <p:spPr bwMode="auto">
          <a:xfrm>
            <a:off x="1061529" y="980728"/>
            <a:ext cx="7056437" cy="3932237"/>
          </a:xfrm>
          <a:prstGeom prst="rect">
            <a:avLst/>
          </a:prstGeom>
          <a:noFill/>
          <a:ln w="9525">
            <a:noFill/>
            <a:miter lim="800000"/>
            <a:headEnd/>
            <a:tailEnd/>
          </a:ln>
          <a:effectLst/>
        </p:spPr>
      </p:pic>
      <p:sp>
        <p:nvSpPr>
          <p:cNvPr id="5" name="フレーム 4"/>
          <p:cNvSpPr/>
          <p:nvPr/>
        </p:nvSpPr>
        <p:spPr>
          <a:xfrm>
            <a:off x="2034304" y="1331824"/>
            <a:ext cx="360000" cy="1440160"/>
          </a:xfrm>
          <a:prstGeom prst="frame">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 name="直線コネクタ 5"/>
          <p:cNvCxnSpPr/>
          <p:nvPr/>
        </p:nvCxnSpPr>
        <p:spPr>
          <a:xfrm flipV="1">
            <a:off x="3300566" y="1520788"/>
            <a:ext cx="839386" cy="39604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フレーム 6"/>
          <p:cNvSpPr/>
          <p:nvPr/>
        </p:nvSpPr>
        <p:spPr>
          <a:xfrm>
            <a:off x="2940566" y="1325002"/>
            <a:ext cx="360000" cy="1440160"/>
          </a:xfrm>
          <a:prstGeom prst="frame">
            <a:avLst>
              <a:gd name="adj1" fmla="val 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 name="直線コネクタ 7"/>
          <p:cNvCxnSpPr/>
          <p:nvPr/>
        </p:nvCxnSpPr>
        <p:spPr>
          <a:xfrm flipV="1">
            <a:off x="2394304" y="1800247"/>
            <a:ext cx="546262" cy="14100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3300566" y="1520788"/>
            <a:ext cx="839386" cy="19802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78309" y="1334976"/>
            <a:ext cx="4464670" cy="646331"/>
          </a:xfrm>
          <a:prstGeom prst="rect">
            <a:avLst/>
          </a:prstGeom>
          <a:noFill/>
        </p:spPr>
        <p:txBody>
          <a:bodyPr wrap="square" rtlCol="0">
            <a:spAutoFit/>
          </a:bodyPr>
          <a:lstStyle/>
          <a:p>
            <a:r>
              <a:rPr lang="en-US" altLang="ja-JP" b="1" dirty="0" smtClean="0">
                <a:solidFill>
                  <a:srgbClr val="00B050"/>
                </a:solidFill>
              </a:rPr>
              <a:t>VHH</a:t>
            </a:r>
            <a:r>
              <a:rPr lang="ja-JP" altLang="en-US" b="1" dirty="0" smtClean="0">
                <a:solidFill>
                  <a:srgbClr val="00B050"/>
                </a:solidFill>
              </a:rPr>
              <a:t>が分子間でジスルフィド結合を形成</a:t>
            </a:r>
            <a:endParaRPr lang="en-US" altLang="ja-JP" b="1" dirty="0" smtClean="0">
              <a:solidFill>
                <a:srgbClr val="00B050"/>
              </a:solidFill>
            </a:endParaRPr>
          </a:p>
          <a:p>
            <a:r>
              <a:rPr lang="ja-JP" altLang="en-US" b="1" dirty="0" smtClean="0">
                <a:solidFill>
                  <a:srgbClr val="002060"/>
                </a:solidFill>
              </a:rPr>
              <a:t>→</a:t>
            </a:r>
            <a:r>
              <a:rPr lang="en-US" altLang="ja-JP" b="1" u="sng" dirty="0" smtClean="0">
                <a:solidFill>
                  <a:srgbClr val="00B050"/>
                </a:solidFill>
              </a:rPr>
              <a:t>VHH</a:t>
            </a:r>
            <a:r>
              <a:rPr lang="ja-JP" altLang="en-US" b="1" u="sng" dirty="0" err="1" smtClean="0">
                <a:solidFill>
                  <a:srgbClr val="00B050"/>
                </a:solidFill>
              </a:rPr>
              <a:t>、</a:t>
            </a:r>
            <a:r>
              <a:rPr lang="en-US" altLang="ja-JP" b="1" u="sng" dirty="0" smtClean="0">
                <a:solidFill>
                  <a:srgbClr val="00B050"/>
                </a:solidFill>
              </a:rPr>
              <a:t>VHH-PM</a:t>
            </a:r>
            <a:r>
              <a:rPr lang="ja-JP" altLang="en-US" b="1" u="sng" dirty="0" smtClean="0">
                <a:solidFill>
                  <a:srgbClr val="00B050"/>
                </a:solidFill>
              </a:rPr>
              <a:t>のポリマー化</a:t>
            </a:r>
            <a:endParaRPr lang="en-US" altLang="ja-JP" b="1" u="sng" dirty="0" smtClean="0">
              <a:solidFill>
                <a:srgbClr val="00B050"/>
              </a:solidFill>
            </a:endParaRPr>
          </a:p>
        </p:txBody>
      </p:sp>
      <p:sp>
        <p:nvSpPr>
          <p:cNvPr id="15" name="テキスト ボックス 14"/>
          <p:cNvSpPr txBox="1"/>
          <p:nvPr/>
        </p:nvSpPr>
        <p:spPr>
          <a:xfrm>
            <a:off x="1691680" y="4886576"/>
            <a:ext cx="6480720" cy="707886"/>
          </a:xfrm>
          <a:prstGeom prst="rect">
            <a:avLst/>
          </a:prstGeom>
          <a:noFill/>
        </p:spPr>
        <p:txBody>
          <a:bodyPr wrap="square" rtlCol="0">
            <a:spAutoFit/>
          </a:bodyPr>
          <a:lstStyle/>
          <a:p>
            <a:pPr algn="ctr"/>
            <a:r>
              <a:rPr lang="ja-JP" altLang="en-US" sz="2000" b="1" dirty="0" smtClean="0">
                <a:solidFill>
                  <a:srgbClr val="002060"/>
                </a:solidFill>
              </a:rPr>
              <a:t>ポリマー化した</a:t>
            </a:r>
            <a:r>
              <a:rPr lang="en-US" altLang="ja-JP" sz="2000" b="1" dirty="0" smtClean="0">
                <a:solidFill>
                  <a:srgbClr val="002060"/>
                </a:solidFill>
              </a:rPr>
              <a:t>VHH-PM</a:t>
            </a:r>
            <a:r>
              <a:rPr lang="ja-JP" altLang="en-US" sz="2000" b="1" dirty="0" smtClean="0">
                <a:solidFill>
                  <a:srgbClr val="002060"/>
                </a:solidFill>
              </a:rPr>
              <a:t>のジスルフィド結合を還元し、再度形成することで</a:t>
            </a:r>
            <a:r>
              <a:rPr lang="ja-JP" altLang="en-US" sz="2000" b="1" u="sng" dirty="0" smtClean="0">
                <a:solidFill>
                  <a:srgbClr val="002060"/>
                </a:solidFill>
              </a:rPr>
              <a:t>モノマーを増やせる</a:t>
            </a:r>
            <a:r>
              <a:rPr lang="ja-JP" altLang="en-US" sz="2000" b="1" dirty="0" smtClean="0">
                <a:solidFill>
                  <a:srgbClr val="002060"/>
                </a:solidFill>
              </a:rPr>
              <a:t>のではないか。</a:t>
            </a:r>
            <a:endParaRPr lang="en-US" altLang="ja-JP" sz="2000" b="1" dirty="0" smtClean="0">
              <a:solidFill>
                <a:srgbClr val="002060"/>
              </a:solidFill>
            </a:endParaRPr>
          </a:p>
        </p:txBody>
      </p:sp>
      <p:sp>
        <p:nvSpPr>
          <p:cNvPr id="16" name="フレーム 15"/>
          <p:cNvSpPr/>
          <p:nvPr/>
        </p:nvSpPr>
        <p:spPr>
          <a:xfrm>
            <a:off x="2028010" y="3548887"/>
            <a:ext cx="360000" cy="10801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フレーム 16"/>
          <p:cNvSpPr/>
          <p:nvPr/>
        </p:nvSpPr>
        <p:spPr>
          <a:xfrm>
            <a:off x="2939606" y="3656899"/>
            <a:ext cx="360000" cy="10801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8" name="直線コネクタ 17"/>
          <p:cNvCxnSpPr/>
          <p:nvPr/>
        </p:nvCxnSpPr>
        <p:spPr>
          <a:xfrm flipH="1">
            <a:off x="2555776" y="3761744"/>
            <a:ext cx="576064" cy="603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223032" y="3645024"/>
            <a:ext cx="332744" cy="72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966064" y="4320392"/>
            <a:ext cx="4118104" cy="369332"/>
          </a:xfrm>
          <a:prstGeom prst="rect">
            <a:avLst/>
          </a:prstGeom>
          <a:noFill/>
        </p:spPr>
        <p:txBody>
          <a:bodyPr wrap="square" rtlCol="0">
            <a:spAutoFit/>
          </a:bodyPr>
          <a:lstStyle/>
          <a:p>
            <a:r>
              <a:rPr lang="en-US" altLang="ja-JP" b="1" dirty="0" smtClean="0">
                <a:solidFill>
                  <a:srgbClr val="FF0000"/>
                </a:solidFill>
              </a:rPr>
              <a:t>VHH</a:t>
            </a:r>
            <a:r>
              <a:rPr lang="ja-JP" altLang="en-US" b="1" dirty="0" err="1" smtClean="0">
                <a:solidFill>
                  <a:srgbClr val="FF0000"/>
                </a:solidFill>
              </a:rPr>
              <a:t>、</a:t>
            </a:r>
            <a:r>
              <a:rPr lang="en-US" altLang="ja-JP" b="1" dirty="0" smtClean="0">
                <a:solidFill>
                  <a:srgbClr val="FF0000"/>
                </a:solidFill>
              </a:rPr>
              <a:t>VHH-PM</a:t>
            </a:r>
            <a:r>
              <a:rPr lang="ja-JP" altLang="en-US" b="1" dirty="0" smtClean="0">
                <a:solidFill>
                  <a:srgbClr val="FF0000"/>
                </a:solidFill>
              </a:rPr>
              <a:t>のモノマー（メインバンド）</a:t>
            </a:r>
            <a:endParaRPr lang="en-US" altLang="ja-JP" b="1" dirty="0" smtClean="0">
              <a:solidFill>
                <a:srgbClr val="FF0000"/>
              </a:solidFill>
            </a:endParaRPr>
          </a:p>
        </p:txBody>
      </p:sp>
      <p:sp>
        <p:nvSpPr>
          <p:cNvPr id="26" name="下矢印 25"/>
          <p:cNvSpPr/>
          <p:nvPr/>
        </p:nvSpPr>
        <p:spPr>
          <a:xfrm>
            <a:off x="4427984" y="5606656"/>
            <a:ext cx="288032" cy="50405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27" name="テキスト ボックス 26"/>
          <p:cNvSpPr txBox="1"/>
          <p:nvPr/>
        </p:nvSpPr>
        <p:spPr>
          <a:xfrm>
            <a:off x="2915816" y="6165304"/>
            <a:ext cx="3456384" cy="430887"/>
          </a:xfrm>
          <a:prstGeom prst="rect">
            <a:avLst/>
          </a:prstGeom>
          <a:noFill/>
        </p:spPr>
        <p:txBody>
          <a:bodyPr wrap="square" rtlCol="0">
            <a:spAutoFit/>
          </a:bodyPr>
          <a:lstStyle/>
          <a:p>
            <a:r>
              <a:rPr lang="en-US" altLang="ja-JP" sz="2200" b="1" dirty="0" smtClean="0">
                <a:solidFill>
                  <a:srgbClr val="FF0000"/>
                </a:solidFill>
              </a:rPr>
              <a:t>VHH-PM</a:t>
            </a:r>
            <a:r>
              <a:rPr lang="ja-JP" altLang="en-US" sz="2200" b="1" dirty="0" smtClean="0">
                <a:solidFill>
                  <a:srgbClr val="FF0000"/>
                </a:solidFill>
              </a:rPr>
              <a:t>の品質向上に寄与</a:t>
            </a:r>
            <a:endParaRPr lang="en-US" altLang="ja-JP" sz="2200" b="1" dirty="0" smtClean="0">
              <a:solidFill>
                <a:srgbClr val="FF0000"/>
              </a:solidFill>
            </a:endParaRPr>
          </a:p>
        </p:txBody>
      </p:sp>
      <p:grpSp>
        <p:nvGrpSpPr>
          <p:cNvPr id="19" name="グループ化 18"/>
          <p:cNvGrpSpPr/>
          <p:nvPr/>
        </p:nvGrpSpPr>
        <p:grpSpPr>
          <a:xfrm>
            <a:off x="1938768" y="3730379"/>
            <a:ext cx="538857" cy="346693"/>
            <a:chOff x="243569" y="2099624"/>
            <a:chExt cx="538857" cy="346693"/>
          </a:xfrm>
        </p:grpSpPr>
        <p:cxnSp>
          <p:nvCxnSpPr>
            <p:cNvPr id="20" name="直線コネクタ 19"/>
            <p:cNvCxnSpPr/>
            <p:nvPr/>
          </p:nvCxnSpPr>
          <p:spPr>
            <a:xfrm>
              <a:off x="438292" y="2276872"/>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フリーフォーム 21"/>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4" name="テキスト ボックス 23"/>
            <p:cNvSpPr txBox="1"/>
            <p:nvPr/>
          </p:nvSpPr>
          <p:spPr>
            <a:xfrm>
              <a:off x="452091" y="213285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28" name="テキスト ボックス 27"/>
            <p:cNvSpPr txBox="1"/>
            <p:nvPr/>
          </p:nvSpPr>
          <p:spPr>
            <a:xfrm>
              <a:off x="243569" y="210855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29" name="グループ化 28"/>
          <p:cNvGrpSpPr/>
          <p:nvPr/>
        </p:nvGrpSpPr>
        <p:grpSpPr>
          <a:xfrm>
            <a:off x="2336560" y="2924944"/>
            <a:ext cx="723272" cy="412038"/>
            <a:chOff x="237506" y="2857044"/>
            <a:chExt cx="723272" cy="412038"/>
          </a:xfrm>
        </p:grpSpPr>
        <p:sp>
          <p:nvSpPr>
            <p:cNvPr id="30" name="フリーフォーム 29"/>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フリーフォーム 30"/>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2" name="テキスト ボックス 31"/>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33" name="テキスト ボックス 32"/>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34" name="グループ化 33"/>
          <p:cNvGrpSpPr/>
          <p:nvPr/>
        </p:nvGrpSpPr>
        <p:grpSpPr>
          <a:xfrm>
            <a:off x="3254608" y="3037896"/>
            <a:ext cx="570016" cy="412038"/>
            <a:chOff x="237506" y="2857044"/>
            <a:chExt cx="570016" cy="412038"/>
          </a:xfrm>
        </p:grpSpPr>
        <p:sp>
          <p:nvSpPr>
            <p:cNvPr id="35" name="フリーフォーム 34"/>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37" name="テキスト ボックス 36"/>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38" name="グループ化 37"/>
          <p:cNvGrpSpPr/>
          <p:nvPr/>
        </p:nvGrpSpPr>
        <p:grpSpPr>
          <a:xfrm>
            <a:off x="2822655" y="3802688"/>
            <a:ext cx="506342" cy="346693"/>
            <a:chOff x="243569" y="2099624"/>
            <a:chExt cx="506342" cy="346693"/>
          </a:xfrm>
        </p:grpSpPr>
        <p:cxnSp>
          <p:nvCxnSpPr>
            <p:cNvPr id="39" name="直線コネクタ 38"/>
            <p:cNvCxnSpPr/>
            <p:nvPr/>
          </p:nvCxnSpPr>
          <p:spPr>
            <a:xfrm>
              <a:off x="438292" y="2276872"/>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452091" y="213285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43" name="テキスト ボックス 42"/>
            <p:cNvSpPr txBox="1"/>
            <p:nvPr/>
          </p:nvSpPr>
          <p:spPr>
            <a:xfrm>
              <a:off x="243569" y="210855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79" name="グループ化 78"/>
          <p:cNvGrpSpPr/>
          <p:nvPr/>
        </p:nvGrpSpPr>
        <p:grpSpPr>
          <a:xfrm>
            <a:off x="7956376" y="1052736"/>
            <a:ext cx="936104" cy="936104"/>
            <a:chOff x="4424792" y="798612"/>
            <a:chExt cx="1158512" cy="1118220"/>
          </a:xfrm>
        </p:grpSpPr>
        <p:grpSp>
          <p:nvGrpSpPr>
            <p:cNvPr id="80" name="グループ化 41"/>
            <p:cNvGrpSpPr/>
            <p:nvPr/>
          </p:nvGrpSpPr>
          <p:grpSpPr>
            <a:xfrm>
              <a:off x="4424792" y="798612"/>
              <a:ext cx="723272" cy="412038"/>
              <a:chOff x="237506" y="2857044"/>
              <a:chExt cx="723272" cy="412038"/>
            </a:xfrm>
          </p:grpSpPr>
          <p:sp>
            <p:nvSpPr>
              <p:cNvPr id="93" name="フリーフォーム 92"/>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フリーフォーム 93"/>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95" name="テキスト ボックス 94"/>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96" name="テキスト ボックス 95"/>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cxnSp>
          <p:nvCxnSpPr>
            <p:cNvPr id="81" name="直線コネクタ 80"/>
            <p:cNvCxnSpPr/>
            <p:nvPr/>
          </p:nvCxnSpPr>
          <p:spPr>
            <a:xfrm flipH="1">
              <a:off x="4860032" y="1130077"/>
              <a:ext cx="8"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グループ化 47"/>
            <p:cNvGrpSpPr/>
            <p:nvPr/>
          </p:nvGrpSpPr>
          <p:grpSpPr>
            <a:xfrm>
              <a:off x="4640816" y="1135229"/>
              <a:ext cx="723272" cy="412038"/>
              <a:chOff x="237506" y="2857044"/>
              <a:chExt cx="723272" cy="412038"/>
            </a:xfrm>
          </p:grpSpPr>
          <p:sp>
            <p:nvSpPr>
              <p:cNvPr id="89" name="フリーフォーム 88"/>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フリーフォーム 89"/>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91" name="テキスト ボックス 90"/>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92" name="テキスト ボックス 91"/>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83" name="グループ化 52"/>
            <p:cNvGrpSpPr/>
            <p:nvPr/>
          </p:nvGrpSpPr>
          <p:grpSpPr>
            <a:xfrm>
              <a:off x="4860032" y="1504794"/>
              <a:ext cx="723272" cy="412038"/>
              <a:chOff x="237506" y="2857044"/>
              <a:chExt cx="723272" cy="412038"/>
            </a:xfrm>
          </p:grpSpPr>
          <p:sp>
            <p:nvSpPr>
              <p:cNvPr id="85" name="フリーフォーム 84"/>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フリーフォーム 85"/>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7" name="テキスト ボックス 86"/>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88" name="テキスト ボックス 87"/>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cxnSp>
          <p:nvCxnSpPr>
            <p:cNvPr id="84" name="直線コネクタ 83"/>
            <p:cNvCxnSpPr/>
            <p:nvPr/>
          </p:nvCxnSpPr>
          <p:spPr>
            <a:xfrm flipH="1">
              <a:off x="5081986" y="1489002"/>
              <a:ext cx="8"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VHH-PM</a:t>
            </a:r>
            <a:r>
              <a:rPr kumimoji="1" lang="ja-JP" altLang="en-US" sz="2600" b="1" dirty="0" smtClean="0">
                <a:solidFill>
                  <a:schemeClr val="bg1"/>
                </a:solidFill>
              </a:rPr>
              <a:t>におけるジスルフィド結合の還元処理と再形成の確認</a:t>
            </a:r>
            <a:endParaRPr kumimoji="1" lang="ja-JP" altLang="en-US" sz="2600" b="1" dirty="0">
              <a:solidFill>
                <a:schemeClr val="bg1"/>
              </a:solidFill>
            </a:endParaRPr>
          </a:p>
        </p:txBody>
      </p:sp>
      <p:sp>
        <p:nvSpPr>
          <p:cNvPr id="4" name="テキスト ボックス 3"/>
          <p:cNvSpPr txBox="1"/>
          <p:nvPr/>
        </p:nvSpPr>
        <p:spPr>
          <a:xfrm>
            <a:off x="467544" y="692696"/>
            <a:ext cx="1080119" cy="400110"/>
          </a:xfrm>
          <a:prstGeom prst="rect">
            <a:avLst/>
          </a:prstGeom>
          <a:noFill/>
          <a:ln w="25400">
            <a:solidFill>
              <a:srgbClr val="002060"/>
            </a:solidFill>
          </a:ln>
        </p:spPr>
        <p:txBody>
          <a:bodyPr wrap="square" rtlCol="0">
            <a:spAutoFit/>
          </a:bodyPr>
          <a:lstStyle/>
          <a:p>
            <a:pPr algn="ctr"/>
            <a:r>
              <a:rPr kumimoji="1" lang="en-US" altLang="ja-JP" sz="2000" b="1" dirty="0" smtClean="0">
                <a:solidFill>
                  <a:srgbClr val="002060"/>
                </a:solidFill>
              </a:rPr>
              <a:t>Method</a:t>
            </a:r>
            <a:endParaRPr kumimoji="1" lang="ja-JP" altLang="en-US" sz="2000" b="1" dirty="0">
              <a:solidFill>
                <a:srgbClr val="002060"/>
              </a:solidFill>
            </a:endParaRPr>
          </a:p>
        </p:txBody>
      </p:sp>
      <p:sp>
        <p:nvSpPr>
          <p:cNvPr id="27" name="テキスト ボックス 26"/>
          <p:cNvSpPr txBox="1"/>
          <p:nvPr/>
        </p:nvSpPr>
        <p:spPr>
          <a:xfrm>
            <a:off x="1187624" y="1490293"/>
            <a:ext cx="2592288" cy="646331"/>
          </a:xfrm>
          <a:prstGeom prst="rect">
            <a:avLst/>
          </a:prstGeom>
          <a:noFill/>
          <a:ln w="19050">
            <a:solidFill>
              <a:srgbClr val="002060"/>
            </a:solidFill>
          </a:ln>
        </p:spPr>
        <p:txBody>
          <a:bodyPr wrap="square" rtlCol="0">
            <a:spAutoFit/>
          </a:bodyPr>
          <a:lstStyle/>
          <a:p>
            <a:pPr algn="ctr"/>
            <a:r>
              <a:rPr lang="en-US" altLang="ja-JP" b="1" dirty="0" smtClean="0">
                <a:solidFill>
                  <a:srgbClr val="002060"/>
                </a:solidFill>
                <a:uFill>
                  <a:solidFill>
                    <a:srgbClr val="FF0000"/>
                  </a:solidFill>
                </a:uFill>
              </a:rPr>
              <a:t>8 M Urea</a:t>
            </a:r>
            <a:r>
              <a:rPr lang="ja-JP" altLang="en-US" b="1" dirty="0" err="1" smtClean="0">
                <a:solidFill>
                  <a:srgbClr val="002060"/>
                </a:solidFill>
                <a:uFill>
                  <a:solidFill>
                    <a:srgbClr val="FF0000"/>
                  </a:solidFill>
                </a:uFill>
              </a:rPr>
              <a:t>に溶</a:t>
            </a:r>
            <a:r>
              <a:rPr lang="ja-JP" altLang="en-US" b="1" dirty="0" smtClean="0">
                <a:solidFill>
                  <a:srgbClr val="002060"/>
                </a:solidFill>
                <a:uFill>
                  <a:solidFill>
                    <a:srgbClr val="FF0000"/>
                  </a:solidFill>
                </a:uFill>
              </a:rPr>
              <a:t>解している</a:t>
            </a:r>
            <a:r>
              <a:rPr lang="en-US" altLang="ja-JP" b="1" dirty="0" smtClean="0">
                <a:solidFill>
                  <a:srgbClr val="002060"/>
                </a:solidFill>
                <a:uFill>
                  <a:solidFill>
                    <a:srgbClr val="FF0000"/>
                  </a:solidFill>
                </a:uFill>
              </a:rPr>
              <a:t>VHH-PM</a:t>
            </a:r>
          </a:p>
        </p:txBody>
      </p:sp>
      <p:sp>
        <p:nvSpPr>
          <p:cNvPr id="29" name="下矢印 28"/>
          <p:cNvSpPr/>
          <p:nvPr/>
        </p:nvSpPr>
        <p:spPr>
          <a:xfrm rot="-5400000">
            <a:off x="4391980" y="1232756"/>
            <a:ext cx="144016" cy="122413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30" name="テキスト ボックス 29"/>
          <p:cNvSpPr txBox="1"/>
          <p:nvPr/>
        </p:nvSpPr>
        <p:spPr>
          <a:xfrm>
            <a:off x="4040648" y="1866596"/>
            <a:ext cx="720080" cy="369332"/>
          </a:xfrm>
          <a:prstGeom prst="rect">
            <a:avLst/>
          </a:prstGeom>
          <a:noFill/>
        </p:spPr>
        <p:txBody>
          <a:bodyPr wrap="square" rtlCol="0">
            <a:spAutoFit/>
          </a:bodyPr>
          <a:lstStyle/>
          <a:p>
            <a:r>
              <a:rPr lang="ja-JP" altLang="en-US" b="1" dirty="0" smtClean="0">
                <a:solidFill>
                  <a:srgbClr val="00B050"/>
                </a:solidFill>
                <a:uFill>
                  <a:solidFill>
                    <a:srgbClr val="FF0000"/>
                  </a:solidFill>
                </a:uFill>
              </a:rPr>
              <a:t>希釈</a:t>
            </a:r>
            <a:endParaRPr lang="en-US" altLang="ja-JP" b="1" dirty="0" smtClean="0">
              <a:solidFill>
                <a:srgbClr val="00B050"/>
              </a:solidFill>
              <a:uFill>
                <a:solidFill>
                  <a:srgbClr val="FF0000"/>
                </a:solidFill>
              </a:uFill>
            </a:endParaRPr>
          </a:p>
        </p:txBody>
      </p:sp>
      <p:sp>
        <p:nvSpPr>
          <p:cNvPr id="31" name="テキスト ボックス 30"/>
          <p:cNvSpPr txBox="1"/>
          <p:nvPr/>
        </p:nvSpPr>
        <p:spPr>
          <a:xfrm>
            <a:off x="3793560" y="1246401"/>
            <a:ext cx="1368152" cy="584775"/>
          </a:xfrm>
          <a:prstGeom prst="rect">
            <a:avLst/>
          </a:prstGeom>
          <a:noFill/>
        </p:spPr>
        <p:txBody>
          <a:bodyPr wrap="square" rtlCol="0">
            <a:spAutoFit/>
          </a:bodyPr>
          <a:lstStyle/>
          <a:p>
            <a:r>
              <a:rPr lang="en-US" altLang="ja-JP" sz="1600" b="1" dirty="0" smtClean="0">
                <a:solidFill>
                  <a:srgbClr val="002060"/>
                </a:solidFill>
                <a:uFill>
                  <a:solidFill>
                    <a:srgbClr val="FF0000"/>
                  </a:solidFill>
                </a:uFill>
              </a:rPr>
              <a:t>8 M Urea</a:t>
            </a:r>
          </a:p>
          <a:p>
            <a:r>
              <a:rPr lang="en-US" altLang="ja-JP" sz="1600" b="1" dirty="0" smtClean="0">
                <a:solidFill>
                  <a:srgbClr val="002060"/>
                </a:solidFill>
                <a:uFill>
                  <a:solidFill>
                    <a:srgbClr val="FF0000"/>
                  </a:solidFill>
                </a:uFill>
              </a:rPr>
              <a:t>500 </a:t>
            </a:r>
            <a:r>
              <a:rPr lang="en-US" altLang="ja-JP" sz="1600" b="1" dirty="0" err="1" smtClean="0">
                <a:solidFill>
                  <a:srgbClr val="002060"/>
                </a:solidFill>
                <a:uFill>
                  <a:solidFill>
                    <a:srgbClr val="FF0000"/>
                  </a:solidFill>
                </a:uFill>
              </a:rPr>
              <a:t>mM</a:t>
            </a:r>
            <a:r>
              <a:rPr lang="en-US" altLang="ja-JP" sz="1600" b="1" dirty="0" smtClean="0">
                <a:solidFill>
                  <a:srgbClr val="002060"/>
                </a:solidFill>
                <a:uFill>
                  <a:solidFill>
                    <a:srgbClr val="FF0000"/>
                  </a:solidFill>
                </a:uFill>
              </a:rPr>
              <a:t> DTT</a:t>
            </a:r>
          </a:p>
        </p:txBody>
      </p:sp>
      <p:sp>
        <p:nvSpPr>
          <p:cNvPr id="35" name="テキスト ボックス 34"/>
          <p:cNvSpPr txBox="1"/>
          <p:nvPr/>
        </p:nvSpPr>
        <p:spPr>
          <a:xfrm>
            <a:off x="5148064" y="1340768"/>
            <a:ext cx="2160240" cy="1015663"/>
          </a:xfrm>
          <a:prstGeom prst="rect">
            <a:avLst/>
          </a:prstGeom>
          <a:noFill/>
          <a:ln w="25400">
            <a:solidFill>
              <a:srgbClr val="002060"/>
            </a:solidFill>
          </a:ln>
        </p:spPr>
        <p:txBody>
          <a:bodyPr wrap="square" rtlCol="0">
            <a:spAutoFit/>
          </a:bodyPr>
          <a:lstStyle/>
          <a:p>
            <a:pPr algn="ctr"/>
            <a:r>
              <a:rPr lang="en-US" altLang="ja-JP" sz="2000" b="1" dirty="0" smtClean="0">
                <a:solidFill>
                  <a:srgbClr val="002060"/>
                </a:solidFill>
              </a:rPr>
              <a:t>1 mg/ml VHH-PM</a:t>
            </a:r>
          </a:p>
          <a:p>
            <a:pPr algn="ctr"/>
            <a:r>
              <a:rPr lang="en-US" altLang="ja-JP" sz="2000" b="1" dirty="0" smtClean="0">
                <a:solidFill>
                  <a:srgbClr val="002060"/>
                </a:solidFill>
              </a:rPr>
              <a:t>5 </a:t>
            </a:r>
            <a:r>
              <a:rPr lang="en-US" altLang="ja-JP" sz="2000" b="1" dirty="0" err="1" smtClean="0">
                <a:solidFill>
                  <a:srgbClr val="002060"/>
                </a:solidFill>
              </a:rPr>
              <a:t>mM</a:t>
            </a:r>
            <a:r>
              <a:rPr lang="en-US" altLang="ja-JP" sz="2000" b="1" dirty="0" smtClean="0">
                <a:solidFill>
                  <a:srgbClr val="002060"/>
                </a:solidFill>
              </a:rPr>
              <a:t> DTT</a:t>
            </a:r>
          </a:p>
          <a:p>
            <a:pPr algn="ctr"/>
            <a:r>
              <a:rPr lang="en-US" altLang="ja-JP" sz="2000" b="1" dirty="0" smtClean="0">
                <a:solidFill>
                  <a:srgbClr val="002060"/>
                </a:solidFill>
              </a:rPr>
              <a:t>8 M Urea</a:t>
            </a:r>
            <a:endParaRPr kumimoji="1" lang="ja-JP" altLang="en-US" sz="2000" b="1" dirty="0">
              <a:solidFill>
                <a:srgbClr val="002060"/>
              </a:solidFill>
            </a:endParaRPr>
          </a:p>
        </p:txBody>
      </p:sp>
      <p:grpSp>
        <p:nvGrpSpPr>
          <p:cNvPr id="36" name="グループ化 35"/>
          <p:cNvGrpSpPr>
            <a:grpSpLocks noChangeAspect="1"/>
          </p:cNvGrpSpPr>
          <p:nvPr/>
        </p:nvGrpSpPr>
        <p:grpSpPr>
          <a:xfrm>
            <a:off x="346357" y="1268760"/>
            <a:ext cx="728315" cy="540000"/>
            <a:chOff x="296883" y="2099624"/>
            <a:chExt cx="485543" cy="346693"/>
          </a:xfrm>
        </p:grpSpPr>
        <p:cxnSp>
          <p:nvCxnSpPr>
            <p:cNvPr id="37" name="直線コネクタ 36"/>
            <p:cNvCxnSpPr/>
            <p:nvPr/>
          </p:nvCxnSpPr>
          <p:spPr>
            <a:xfrm>
              <a:off x="431943" y="2270757"/>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フリーフォーム 38"/>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0" name="テキスト ボックス 39"/>
            <p:cNvSpPr txBox="1"/>
            <p:nvPr/>
          </p:nvSpPr>
          <p:spPr>
            <a:xfrm>
              <a:off x="464791" y="2181779"/>
              <a:ext cx="216024" cy="197923"/>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41" name="テキスト ボックス 40"/>
            <p:cNvSpPr txBox="1"/>
            <p:nvPr/>
          </p:nvSpPr>
          <p:spPr>
            <a:xfrm>
              <a:off x="297123" y="2169707"/>
              <a:ext cx="161669" cy="197600"/>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59" name="グループ化 58"/>
          <p:cNvGrpSpPr/>
          <p:nvPr/>
        </p:nvGrpSpPr>
        <p:grpSpPr>
          <a:xfrm>
            <a:off x="107504" y="1844824"/>
            <a:ext cx="1158512" cy="1118220"/>
            <a:chOff x="4424792" y="798612"/>
            <a:chExt cx="1158512" cy="1118220"/>
          </a:xfrm>
        </p:grpSpPr>
        <p:grpSp>
          <p:nvGrpSpPr>
            <p:cNvPr id="42" name="グループ化 41"/>
            <p:cNvGrpSpPr/>
            <p:nvPr/>
          </p:nvGrpSpPr>
          <p:grpSpPr>
            <a:xfrm>
              <a:off x="4424792" y="798612"/>
              <a:ext cx="723272" cy="412038"/>
              <a:chOff x="237506" y="2857044"/>
              <a:chExt cx="723272" cy="412038"/>
            </a:xfrm>
          </p:grpSpPr>
          <p:sp>
            <p:nvSpPr>
              <p:cNvPr id="43" name="フリーフォーム 42"/>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フリーフォーム 43"/>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5" name="テキスト ボックス 44"/>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46" name="テキスト ボックス 45"/>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cxnSp>
          <p:nvCxnSpPr>
            <p:cNvPr id="47" name="直線コネクタ 46"/>
            <p:cNvCxnSpPr/>
            <p:nvPr/>
          </p:nvCxnSpPr>
          <p:spPr>
            <a:xfrm flipH="1">
              <a:off x="4860032" y="1130077"/>
              <a:ext cx="8"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4640816" y="1135229"/>
              <a:ext cx="723272" cy="412038"/>
              <a:chOff x="237506" y="2857044"/>
              <a:chExt cx="723272" cy="412038"/>
            </a:xfrm>
          </p:grpSpPr>
          <p:sp>
            <p:nvSpPr>
              <p:cNvPr id="49" name="フリーフォーム 48"/>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フリーフォーム 49"/>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1" name="テキスト ボックス 50"/>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52" name="テキスト ボックス 51"/>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53" name="グループ化 52"/>
            <p:cNvGrpSpPr/>
            <p:nvPr/>
          </p:nvGrpSpPr>
          <p:grpSpPr>
            <a:xfrm>
              <a:off x="4860032" y="1504794"/>
              <a:ext cx="723272" cy="412038"/>
              <a:chOff x="237506" y="2857044"/>
              <a:chExt cx="723272" cy="412038"/>
            </a:xfrm>
          </p:grpSpPr>
          <p:sp>
            <p:nvSpPr>
              <p:cNvPr id="54" name="フリーフォーム 53"/>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フリーフォーム 54"/>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6" name="テキスト ボックス 55"/>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57" name="テキスト ボックス 56"/>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cxnSp>
          <p:nvCxnSpPr>
            <p:cNvPr id="58" name="直線コネクタ 57"/>
            <p:cNvCxnSpPr/>
            <p:nvPr/>
          </p:nvCxnSpPr>
          <p:spPr>
            <a:xfrm flipH="1">
              <a:off x="5081986" y="1489002"/>
              <a:ext cx="8"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a:grpSpLocks noChangeAspect="1"/>
          </p:cNvGrpSpPr>
          <p:nvPr/>
        </p:nvGrpSpPr>
        <p:grpSpPr>
          <a:xfrm>
            <a:off x="7440533" y="1371492"/>
            <a:ext cx="947891" cy="482857"/>
            <a:chOff x="237506" y="2929726"/>
            <a:chExt cx="723272" cy="368436"/>
          </a:xfrm>
        </p:grpSpPr>
        <p:sp>
          <p:nvSpPr>
            <p:cNvPr id="61" name="フリーフォーム 60"/>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フリーフォーム 61"/>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63" name="テキスト ボックス 62"/>
            <p:cNvSpPr txBox="1"/>
            <p:nvPr/>
          </p:nvSpPr>
          <p:spPr>
            <a:xfrm>
              <a:off x="582710" y="2990384"/>
              <a:ext cx="216024" cy="307778"/>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64" name="テキスト ボックス 63"/>
            <p:cNvSpPr txBox="1"/>
            <p:nvPr/>
          </p:nvSpPr>
          <p:spPr>
            <a:xfrm>
              <a:off x="359867" y="292972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65" name="グループ化 64"/>
          <p:cNvGrpSpPr>
            <a:grpSpLocks noChangeAspect="1"/>
          </p:cNvGrpSpPr>
          <p:nvPr/>
        </p:nvGrpSpPr>
        <p:grpSpPr>
          <a:xfrm>
            <a:off x="7435200" y="1684915"/>
            <a:ext cx="947891" cy="482857"/>
            <a:chOff x="237506" y="2929726"/>
            <a:chExt cx="723272" cy="368436"/>
          </a:xfrm>
        </p:grpSpPr>
        <p:sp>
          <p:nvSpPr>
            <p:cNvPr id="66" name="フリーフォーム 65"/>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フリーフォーム 66"/>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68" name="テキスト ボックス 67"/>
            <p:cNvSpPr txBox="1"/>
            <p:nvPr/>
          </p:nvSpPr>
          <p:spPr>
            <a:xfrm>
              <a:off x="582710" y="2990384"/>
              <a:ext cx="216024" cy="307778"/>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69" name="テキスト ボックス 68"/>
            <p:cNvSpPr txBox="1"/>
            <p:nvPr/>
          </p:nvSpPr>
          <p:spPr>
            <a:xfrm>
              <a:off x="359867" y="292972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70" name="グループ化 69"/>
          <p:cNvGrpSpPr>
            <a:grpSpLocks noChangeAspect="1"/>
          </p:cNvGrpSpPr>
          <p:nvPr/>
        </p:nvGrpSpPr>
        <p:grpSpPr>
          <a:xfrm>
            <a:off x="7435200" y="2010039"/>
            <a:ext cx="947891" cy="482857"/>
            <a:chOff x="237506" y="2929726"/>
            <a:chExt cx="723272" cy="368436"/>
          </a:xfrm>
        </p:grpSpPr>
        <p:sp>
          <p:nvSpPr>
            <p:cNvPr id="71" name="フリーフォーム 70"/>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フリーフォーム 71"/>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73" name="テキスト ボックス 72"/>
            <p:cNvSpPr txBox="1"/>
            <p:nvPr/>
          </p:nvSpPr>
          <p:spPr>
            <a:xfrm>
              <a:off x="582710" y="2990384"/>
              <a:ext cx="216024" cy="307778"/>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74" name="テキスト ボックス 73"/>
            <p:cNvSpPr txBox="1"/>
            <p:nvPr/>
          </p:nvSpPr>
          <p:spPr>
            <a:xfrm>
              <a:off x="359867" y="292972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sp>
        <p:nvSpPr>
          <p:cNvPr id="75" name="テキスト ボックス 74"/>
          <p:cNvSpPr txBox="1"/>
          <p:nvPr/>
        </p:nvSpPr>
        <p:spPr>
          <a:xfrm>
            <a:off x="5084154" y="2352648"/>
            <a:ext cx="2741854" cy="369332"/>
          </a:xfrm>
          <a:prstGeom prst="rect">
            <a:avLst/>
          </a:prstGeom>
          <a:noFill/>
        </p:spPr>
        <p:txBody>
          <a:bodyPr wrap="square" rtlCol="0">
            <a:spAutoFit/>
          </a:bodyPr>
          <a:lstStyle/>
          <a:p>
            <a:r>
              <a:rPr lang="en-US" altLang="ja-JP" b="1" dirty="0" smtClean="0">
                <a:solidFill>
                  <a:srgbClr val="002060"/>
                </a:solidFill>
                <a:uFill>
                  <a:solidFill>
                    <a:srgbClr val="FF0000"/>
                  </a:solidFill>
                </a:uFill>
              </a:rPr>
              <a:t>4</a:t>
            </a:r>
            <a:r>
              <a:rPr lang="ja-JP" altLang="en-US" b="1" dirty="0" smtClean="0">
                <a:solidFill>
                  <a:srgbClr val="002060"/>
                </a:solidFill>
                <a:uFill>
                  <a:solidFill>
                    <a:srgbClr val="FF0000"/>
                  </a:solidFill>
                </a:uFill>
              </a:rPr>
              <a:t>℃で</a:t>
            </a:r>
            <a:r>
              <a:rPr lang="en-US" altLang="ja-JP" b="1" dirty="0" smtClean="0">
                <a:solidFill>
                  <a:srgbClr val="002060"/>
                </a:solidFill>
                <a:uFill>
                  <a:solidFill>
                    <a:srgbClr val="FF0000"/>
                  </a:solidFill>
                </a:uFill>
              </a:rPr>
              <a:t>3</a:t>
            </a:r>
            <a:r>
              <a:rPr lang="ja-JP" altLang="en-US" b="1" dirty="0" smtClean="0">
                <a:solidFill>
                  <a:srgbClr val="002060"/>
                </a:solidFill>
                <a:uFill>
                  <a:solidFill>
                    <a:srgbClr val="FF0000"/>
                  </a:solidFill>
                </a:uFill>
              </a:rPr>
              <a:t>時間インキュベート</a:t>
            </a:r>
            <a:endParaRPr lang="en-US" altLang="ja-JP" b="1" dirty="0" smtClean="0">
              <a:solidFill>
                <a:srgbClr val="002060"/>
              </a:solidFill>
              <a:uFill>
                <a:solidFill>
                  <a:srgbClr val="FF0000"/>
                </a:solidFill>
              </a:uFill>
            </a:endParaRPr>
          </a:p>
        </p:txBody>
      </p:sp>
      <p:grpSp>
        <p:nvGrpSpPr>
          <p:cNvPr id="76" name="グループ化 169"/>
          <p:cNvGrpSpPr/>
          <p:nvPr/>
        </p:nvGrpSpPr>
        <p:grpSpPr>
          <a:xfrm>
            <a:off x="2843808" y="3037865"/>
            <a:ext cx="1220549" cy="1471255"/>
            <a:chOff x="2915816" y="3867861"/>
            <a:chExt cx="1365901" cy="1537603"/>
          </a:xfrm>
        </p:grpSpPr>
        <p:grpSp>
          <p:nvGrpSpPr>
            <p:cNvPr id="77" name="グループ化 171"/>
            <p:cNvGrpSpPr/>
            <p:nvPr/>
          </p:nvGrpSpPr>
          <p:grpSpPr>
            <a:xfrm>
              <a:off x="2917392" y="3867861"/>
              <a:ext cx="1364325" cy="1537602"/>
              <a:chOff x="3179460" y="4212701"/>
              <a:chExt cx="1599801" cy="2160240"/>
            </a:xfrm>
          </p:grpSpPr>
          <p:grpSp>
            <p:nvGrpSpPr>
              <p:cNvPr id="79" name="グループ化 172"/>
              <p:cNvGrpSpPr/>
              <p:nvPr/>
            </p:nvGrpSpPr>
            <p:grpSpPr>
              <a:xfrm rot="1018646">
                <a:off x="3634459" y="4263590"/>
                <a:ext cx="602462" cy="1559710"/>
                <a:chOff x="3491880" y="4365104"/>
                <a:chExt cx="936104" cy="2232248"/>
              </a:xfrm>
            </p:grpSpPr>
            <p:grpSp>
              <p:nvGrpSpPr>
                <p:cNvPr id="82" name="グループ化 186"/>
                <p:cNvGrpSpPr/>
                <p:nvPr/>
              </p:nvGrpSpPr>
              <p:grpSpPr>
                <a:xfrm>
                  <a:off x="3563888" y="4437112"/>
                  <a:ext cx="793980" cy="2160240"/>
                  <a:chOff x="3563888" y="4437112"/>
                  <a:chExt cx="793980" cy="2160240"/>
                </a:xfrm>
              </p:grpSpPr>
              <p:grpSp>
                <p:nvGrpSpPr>
                  <p:cNvPr id="84" name="グループ化 191"/>
                  <p:cNvGrpSpPr/>
                  <p:nvPr/>
                </p:nvGrpSpPr>
                <p:grpSpPr>
                  <a:xfrm>
                    <a:off x="3563888" y="4437112"/>
                    <a:ext cx="793980" cy="2160240"/>
                    <a:chOff x="3563888" y="4437112"/>
                    <a:chExt cx="793980" cy="2160240"/>
                  </a:xfrm>
                </p:grpSpPr>
                <p:sp>
                  <p:nvSpPr>
                    <p:cNvPr id="86" name="ホームベース 85"/>
                    <p:cNvSpPr/>
                    <p:nvPr/>
                  </p:nvSpPr>
                  <p:spPr>
                    <a:xfrm rot="5400000">
                      <a:off x="3030890" y="4970110"/>
                      <a:ext cx="1859976" cy="79398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7" name="二等辺三角形 86"/>
                    <p:cNvSpPr/>
                    <p:nvPr/>
                  </p:nvSpPr>
                  <p:spPr>
                    <a:xfrm>
                      <a:off x="3744000" y="6309320"/>
                      <a:ext cx="432048" cy="28803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cxnSp>
                <p:nvCxnSpPr>
                  <p:cNvPr id="85" name="曲線コネクタ 84"/>
                  <p:cNvCxnSpPr/>
                  <p:nvPr/>
                </p:nvCxnSpPr>
                <p:spPr>
                  <a:xfrm flipV="1">
                    <a:off x="3635896" y="6237312"/>
                    <a:ext cx="648072" cy="144016"/>
                  </a:xfrm>
                  <a:prstGeom prst="curvedConnector3">
                    <a:avLst>
                      <a:gd name="adj1" fmla="val 4944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正方形/長方形 82"/>
                <p:cNvSpPr/>
                <p:nvPr/>
              </p:nvSpPr>
              <p:spPr>
                <a:xfrm>
                  <a:off x="3491880" y="4365104"/>
                  <a:ext cx="936104" cy="1440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80" name="フリーフォーム 79"/>
              <p:cNvSpPr/>
              <p:nvPr/>
            </p:nvSpPr>
            <p:spPr>
              <a:xfrm>
                <a:off x="4437291" y="4270693"/>
                <a:ext cx="341970" cy="903920"/>
              </a:xfrm>
              <a:custGeom>
                <a:avLst/>
                <a:gdLst>
                  <a:gd name="connsiteX0" fmla="*/ 3706 w 341970"/>
                  <a:gd name="connsiteY0" fmla="*/ 133623 h 903920"/>
                  <a:gd name="connsiteX1" fmla="*/ 16806 w 341970"/>
                  <a:gd name="connsiteY1" fmla="*/ 117903 h 903920"/>
                  <a:gd name="connsiteX2" fmla="*/ 22047 w 341970"/>
                  <a:gd name="connsiteY2" fmla="*/ 110043 h 903920"/>
                  <a:gd name="connsiteX3" fmla="*/ 29907 w 341970"/>
                  <a:gd name="connsiteY3" fmla="*/ 99563 h 903920"/>
                  <a:gd name="connsiteX4" fmla="*/ 35147 w 341970"/>
                  <a:gd name="connsiteY4" fmla="*/ 91702 h 903920"/>
                  <a:gd name="connsiteX5" fmla="*/ 50867 w 341970"/>
                  <a:gd name="connsiteY5" fmla="*/ 70742 h 903920"/>
                  <a:gd name="connsiteX6" fmla="*/ 56107 w 341970"/>
                  <a:gd name="connsiteY6" fmla="*/ 60262 h 903920"/>
                  <a:gd name="connsiteX7" fmla="*/ 63967 w 341970"/>
                  <a:gd name="connsiteY7" fmla="*/ 55022 h 903920"/>
                  <a:gd name="connsiteX8" fmla="*/ 74448 w 341970"/>
                  <a:gd name="connsiteY8" fmla="*/ 41921 h 903920"/>
                  <a:gd name="connsiteX9" fmla="*/ 84928 w 341970"/>
                  <a:gd name="connsiteY9" fmla="*/ 26201 h 903920"/>
                  <a:gd name="connsiteX10" fmla="*/ 92788 w 341970"/>
                  <a:gd name="connsiteY10" fmla="*/ 18341 h 903920"/>
                  <a:gd name="connsiteX11" fmla="*/ 105888 w 341970"/>
                  <a:gd name="connsiteY11" fmla="*/ 2620 h 903920"/>
                  <a:gd name="connsiteX12" fmla="*/ 113749 w 341970"/>
                  <a:gd name="connsiteY12" fmla="*/ 0 h 903920"/>
                  <a:gd name="connsiteX13" fmla="*/ 126849 w 341970"/>
                  <a:gd name="connsiteY13" fmla="*/ 2620 h 903920"/>
                  <a:gd name="connsiteX14" fmla="*/ 142569 w 341970"/>
                  <a:gd name="connsiteY14" fmla="*/ 15721 h 903920"/>
                  <a:gd name="connsiteX15" fmla="*/ 145189 w 341970"/>
                  <a:gd name="connsiteY15" fmla="*/ 26201 h 903920"/>
                  <a:gd name="connsiteX16" fmla="*/ 153049 w 341970"/>
                  <a:gd name="connsiteY16" fmla="*/ 28821 h 903920"/>
                  <a:gd name="connsiteX17" fmla="*/ 158290 w 341970"/>
                  <a:gd name="connsiteY17" fmla="*/ 34061 h 903920"/>
                  <a:gd name="connsiteX18" fmla="*/ 163530 w 341970"/>
                  <a:gd name="connsiteY18" fmla="*/ 49781 h 903920"/>
                  <a:gd name="connsiteX19" fmla="*/ 166150 w 341970"/>
                  <a:gd name="connsiteY19" fmla="*/ 57642 h 903920"/>
                  <a:gd name="connsiteX20" fmla="*/ 168770 w 341970"/>
                  <a:gd name="connsiteY20" fmla="*/ 73362 h 903920"/>
                  <a:gd name="connsiteX21" fmla="*/ 171390 w 341970"/>
                  <a:gd name="connsiteY21" fmla="*/ 91702 h 903920"/>
                  <a:gd name="connsiteX22" fmla="*/ 174010 w 341970"/>
                  <a:gd name="connsiteY22" fmla="*/ 102183 h 903920"/>
                  <a:gd name="connsiteX23" fmla="*/ 176630 w 341970"/>
                  <a:gd name="connsiteY23" fmla="*/ 131003 h 903920"/>
                  <a:gd name="connsiteX24" fmla="*/ 179250 w 341970"/>
                  <a:gd name="connsiteY24" fmla="*/ 138863 h 903920"/>
                  <a:gd name="connsiteX25" fmla="*/ 181870 w 341970"/>
                  <a:gd name="connsiteY25" fmla="*/ 149344 h 903920"/>
                  <a:gd name="connsiteX26" fmla="*/ 187110 w 341970"/>
                  <a:gd name="connsiteY26" fmla="*/ 159824 h 903920"/>
                  <a:gd name="connsiteX27" fmla="*/ 189730 w 341970"/>
                  <a:gd name="connsiteY27" fmla="*/ 167684 h 903920"/>
                  <a:gd name="connsiteX28" fmla="*/ 192350 w 341970"/>
                  <a:gd name="connsiteY28" fmla="*/ 209605 h 903920"/>
                  <a:gd name="connsiteX29" fmla="*/ 194970 w 341970"/>
                  <a:gd name="connsiteY29" fmla="*/ 227945 h 903920"/>
                  <a:gd name="connsiteX30" fmla="*/ 200210 w 341970"/>
                  <a:gd name="connsiteY30" fmla="*/ 298687 h 903920"/>
                  <a:gd name="connsiteX31" fmla="*/ 202830 w 341970"/>
                  <a:gd name="connsiteY31" fmla="*/ 306547 h 903920"/>
                  <a:gd name="connsiteX32" fmla="*/ 210691 w 341970"/>
                  <a:gd name="connsiteY32" fmla="*/ 398249 h 903920"/>
                  <a:gd name="connsiteX33" fmla="*/ 205451 w 341970"/>
                  <a:gd name="connsiteY33" fmla="*/ 442790 h 903920"/>
                  <a:gd name="connsiteX34" fmla="*/ 200210 w 341970"/>
                  <a:gd name="connsiteY34" fmla="*/ 497811 h 903920"/>
                  <a:gd name="connsiteX35" fmla="*/ 197590 w 341970"/>
                  <a:gd name="connsiteY35" fmla="*/ 505671 h 903920"/>
                  <a:gd name="connsiteX36" fmla="*/ 197590 w 341970"/>
                  <a:gd name="connsiteY36" fmla="*/ 720516 h 903920"/>
                  <a:gd name="connsiteX37" fmla="*/ 200210 w 341970"/>
                  <a:gd name="connsiteY37" fmla="*/ 728376 h 903920"/>
                  <a:gd name="connsiteX38" fmla="*/ 202830 w 341970"/>
                  <a:gd name="connsiteY38" fmla="*/ 738857 h 903920"/>
                  <a:gd name="connsiteX39" fmla="*/ 205451 w 341970"/>
                  <a:gd name="connsiteY39" fmla="*/ 751957 h 903920"/>
                  <a:gd name="connsiteX40" fmla="*/ 213311 w 341970"/>
                  <a:gd name="connsiteY40" fmla="*/ 757197 h 903920"/>
                  <a:gd name="connsiteX41" fmla="*/ 218551 w 341970"/>
                  <a:gd name="connsiteY41" fmla="*/ 765057 h 903920"/>
                  <a:gd name="connsiteX42" fmla="*/ 221171 w 341970"/>
                  <a:gd name="connsiteY42" fmla="*/ 775537 h 903920"/>
                  <a:gd name="connsiteX43" fmla="*/ 229031 w 341970"/>
                  <a:gd name="connsiteY43" fmla="*/ 783398 h 903920"/>
                  <a:gd name="connsiteX44" fmla="*/ 234271 w 341970"/>
                  <a:gd name="connsiteY44" fmla="*/ 793878 h 903920"/>
                  <a:gd name="connsiteX45" fmla="*/ 242131 w 341970"/>
                  <a:gd name="connsiteY45" fmla="*/ 804358 h 903920"/>
                  <a:gd name="connsiteX46" fmla="*/ 252612 w 341970"/>
                  <a:gd name="connsiteY46" fmla="*/ 817458 h 903920"/>
                  <a:gd name="connsiteX47" fmla="*/ 263092 w 341970"/>
                  <a:gd name="connsiteY47" fmla="*/ 825318 h 903920"/>
                  <a:gd name="connsiteX48" fmla="*/ 281432 w 341970"/>
                  <a:gd name="connsiteY48" fmla="*/ 843659 h 903920"/>
                  <a:gd name="connsiteX49" fmla="*/ 302393 w 341970"/>
                  <a:gd name="connsiteY49" fmla="*/ 864619 h 903920"/>
                  <a:gd name="connsiteX50" fmla="*/ 320733 w 341970"/>
                  <a:gd name="connsiteY50" fmla="*/ 877720 h 903920"/>
                  <a:gd name="connsiteX51" fmla="*/ 339073 w 341970"/>
                  <a:gd name="connsiteY51" fmla="*/ 893440 h 903920"/>
                  <a:gd name="connsiteX52" fmla="*/ 341694 w 341970"/>
                  <a:gd name="connsiteY52" fmla="*/ 903920 h 90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1970" h="903920">
                    <a:moveTo>
                      <a:pt x="3706" y="133623"/>
                    </a:moveTo>
                    <a:cubicBezTo>
                      <a:pt x="16712" y="114115"/>
                      <a:pt x="0" y="138068"/>
                      <a:pt x="16806" y="117903"/>
                    </a:cubicBezTo>
                    <a:cubicBezTo>
                      <a:pt x="18822" y="115484"/>
                      <a:pt x="20217" y="112605"/>
                      <a:pt x="22047" y="110043"/>
                    </a:cubicBezTo>
                    <a:cubicBezTo>
                      <a:pt x="24585" y="106490"/>
                      <a:pt x="27369" y="103116"/>
                      <a:pt x="29907" y="99563"/>
                    </a:cubicBezTo>
                    <a:cubicBezTo>
                      <a:pt x="31737" y="97000"/>
                      <a:pt x="33295" y="94249"/>
                      <a:pt x="35147" y="91702"/>
                    </a:cubicBezTo>
                    <a:cubicBezTo>
                      <a:pt x="40284" y="84639"/>
                      <a:pt x="45627" y="77729"/>
                      <a:pt x="50867" y="70742"/>
                    </a:cubicBezTo>
                    <a:cubicBezTo>
                      <a:pt x="53210" y="67617"/>
                      <a:pt x="53607" y="63262"/>
                      <a:pt x="56107" y="60262"/>
                    </a:cubicBezTo>
                    <a:cubicBezTo>
                      <a:pt x="58123" y="57843"/>
                      <a:pt x="61347" y="56769"/>
                      <a:pt x="63967" y="55022"/>
                    </a:cubicBezTo>
                    <a:cubicBezTo>
                      <a:pt x="69870" y="37318"/>
                      <a:pt x="61684" y="56508"/>
                      <a:pt x="74448" y="41921"/>
                    </a:cubicBezTo>
                    <a:cubicBezTo>
                      <a:pt x="78595" y="37182"/>
                      <a:pt x="81435" y="31441"/>
                      <a:pt x="84928" y="26201"/>
                    </a:cubicBezTo>
                    <a:cubicBezTo>
                      <a:pt x="86983" y="23118"/>
                      <a:pt x="90416" y="21187"/>
                      <a:pt x="92788" y="18341"/>
                    </a:cubicBezTo>
                    <a:cubicBezTo>
                      <a:pt x="98828" y="11093"/>
                      <a:pt x="97279" y="8360"/>
                      <a:pt x="105888" y="2620"/>
                    </a:cubicBezTo>
                    <a:cubicBezTo>
                      <a:pt x="108186" y="1088"/>
                      <a:pt x="111129" y="873"/>
                      <a:pt x="113749" y="0"/>
                    </a:cubicBezTo>
                    <a:cubicBezTo>
                      <a:pt x="118116" y="873"/>
                      <a:pt x="122679" y="1056"/>
                      <a:pt x="126849" y="2620"/>
                    </a:cubicBezTo>
                    <a:cubicBezTo>
                      <a:pt x="132683" y="4808"/>
                      <a:pt x="138493" y="11645"/>
                      <a:pt x="142569" y="15721"/>
                    </a:cubicBezTo>
                    <a:cubicBezTo>
                      <a:pt x="143442" y="19214"/>
                      <a:pt x="142940" y="23389"/>
                      <a:pt x="145189" y="26201"/>
                    </a:cubicBezTo>
                    <a:cubicBezTo>
                      <a:pt x="146914" y="28358"/>
                      <a:pt x="150681" y="27400"/>
                      <a:pt x="153049" y="28821"/>
                    </a:cubicBezTo>
                    <a:cubicBezTo>
                      <a:pt x="155167" y="30092"/>
                      <a:pt x="156543" y="32314"/>
                      <a:pt x="158290" y="34061"/>
                    </a:cubicBezTo>
                    <a:lnTo>
                      <a:pt x="163530" y="49781"/>
                    </a:lnTo>
                    <a:cubicBezTo>
                      <a:pt x="164403" y="52401"/>
                      <a:pt x="165696" y="54918"/>
                      <a:pt x="166150" y="57642"/>
                    </a:cubicBezTo>
                    <a:cubicBezTo>
                      <a:pt x="167023" y="62882"/>
                      <a:pt x="167962" y="68111"/>
                      <a:pt x="168770" y="73362"/>
                    </a:cubicBezTo>
                    <a:cubicBezTo>
                      <a:pt x="169709" y="79466"/>
                      <a:pt x="170285" y="85626"/>
                      <a:pt x="171390" y="91702"/>
                    </a:cubicBezTo>
                    <a:cubicBezTo>
                      <a:pt x="172034" y="95245"/>
                      <a:pt x="173137" y="98689"/>
                      <a:pt x="174010" y="102183"/>
                    </a:cubicBezTo>
                    <a:cubicBezTo>
                      <a:pt x="174883" y="111790"/>
                      <a:pt x="175266" y="121454"/>
                      <a:pt x="176630" y="131003"/>
                    </a:cubicBezTo>
                    <a:cubicBezTo>
                      <a:pt x="177021" y="133737"/>
                      <a:pt x="178491" y="136208"/>
                      <a:pt x="179250" y="138863"/>
                    </a:cubicBezTo>
                    <a:cubicBezTo>
                      <a:pt x="180239" y="142326"/>
                      <a:pt x="180606" y="145972"/>
                      <a:pt x="181870" y="149344"/>
                    </a:cubicBezTo>
                    <a:cubicBezTo>
                      <a:pt x="183241" y="153001"/>
                      <a:pt x="185571" y="156234"/>
                      <a:pt x="187110" y="159824"/>
                    </a:cubicBezTo>
                    <a:cubicBezTo>
                      <a:pt x="188198" y="162362"/>
                      <a:pt x="188857" y="165064"/>
                      <a:pt x="189730" y="167684"/>
                    </a:cubicBezTo>
                    <a:cubicBezTo>
                      <a:pt x="190603" y="181658"/>
                      <a:pt x="191137" y="195657"/>
                      <a:pt x="192350" y="209605"/>
                    </a:cubicBezTo>
                    <a:cubicBezTo>
                      <a:pt x="192885" y="215757"/>
                      <a:pt x="194496" y="221788"/>
                      <a:pt x="194970" y="227945"/>
                    </a:cubicBezTo>
                    <a:cubicBezTo>
                      <a:pt x="196670" y="250043"/>
                      <a:pt x="196076" y="275948"/>
                      <a:pt x="200210" y="298687"/>
                    </a:cubicBezTo>
                    <a:cubicBezTo>
                      <a:pt x="200704" y="301404"/>
                      <a:pt x="201957" y="303927"/>
                      <a:pt x="202830" y="306547"/>
                    </a:cubicBezTo>
                    <a:cubicBezTo>
                      <a:pt x="206249" y="337308"/>
                      <a:pt x="209791" y="366746"/>
                      <a:pt x="210691" y="398249"/>
                    </a:cubicBezTo>
                    <a:cubicBezTo>
                      <a:pt x="210801" y="402107"/>
                      <a:pt x="205929" y="437772"/>
                      <a:pt x="205451" y="442790"/>
                    </a:cubicBezTo>
                    <a:cubicBezTo>
                      <a:pt x="203972" y="458314"/>
                      <a:pt x="203202" y="481355"/>
                      <a:pt x="200210" y="497811"/>
                    </a:cubicBezTo>
                    <a:cubicBezTo>
                      <a:pt x="199716" y="500528"/>
                      <a:pt x="198463" y="503051"/>
                      <a:pt x="197590" y="505671"/>
                    </a:cubicBezTo>
                    <a:cubicBezTo>
                      <a:pt x="191803" y="598263"/>
                      <a:pt x="192991" y="561858"/>
                      <a:pt x="197590" y="720516"/>
                    </a:cubicBezTo>
                    <a:cubicBezTo>
                      <a:pt x="197670" y="723277"/>
                      <a:pt x="199451" y="725721"/>
                      <a:pt x="200210" y="728376"/>
                    </a:cubicBezTo>
                    <a:cubicBezTo>
                      <a:pt x="201199" y="731839"/>
                      <a:pt x="202049" y="735342"/>
                      <a:pt x="202830" y="738857"/>
                    </a:cubicBezTo>
                    <a:cubicBezTo>
                      <a:pt x="203796" y="743204"/>
                      <a:pt x="203241" y="748091"/>
                      <a:pt x="205451" y="751957"/>
                    </a:cubicBezTo>
                    <a:cubicBezTo>
                      <a:pt x="207013" y="754691"/>
                      <a:pt x="210691" y="755450"/>
                      <a:pt x="213311" y="757197"/>
                    </a:cubicBezTo>
                    <a:cubicBezTo>
                      <a:pt x="215058" y="759817"/>
                      <a:pt x="217311" y="762163"/>
                      <a:pt x="218551" y="765057"/>
                    </a:cubicBezTo>
                    <a:cubicBezTo>
                      <a:pt x="219969" y="768367"/>
                      <a:pt x="219385" y="772411"/>
                      <a:pt x="221171" y="775537"/>
                    </a:cubicBezTo>
                    <a:cubicBezTo>
                      <a:pt x="223009" y="778754"/>
                      <a:pt x="226877" y="780383"/>
                      <a:pt x="229031" y="783398"/>
                    </a:cubicBezTo>
                    <a:cubicBezTo>
                      <a:pt x="231301" y="786576"/>
                      <a:pt x="232201" y="790566"/>
                      <a:pt x="234271" y="793878"/>
                    </a:cubicBezTo>
                    <a:cubicBezTo>
                      <a:pt x="236585" y="797581"/>
                      <a:pt x="239593" y="800805"/>
                      <a:pt x="242131" y="804358"/>
                    </a:cubicBezTo>
                    <a:cubicBezTo>
                      <a:pt x="247111" y="811330"/>
                      <a:pt x="246423" y="812301"/>
                      <a:pt x="252612" y="817458"/>
                    </a:cubicBezTo>
                    <a:cubicBezTo>
                      <a:pt x="255967" y="820253"/>
                      <a:pt x="259599" y="822698"/>
                      <a:pt x="263092" y="825318"/>
                    </a:cubicBezTo>
                    <a:cubicBezTo>
                      <a:pt x="273302" y="840635"/>
                      <a:pt x="262556" y="826235"/>
                      <a:pt x="281432" y="843659"/>
                    </a:cubicBezTo>
                    <a:cubicBezTo>
                      <a:pt x="288693" y="850361"/>
                      <a:pt x="294172" y="859138"/>
                      <a:pt x="302393" y="864619"/>
                    </a:cubicBezTo>
                    <a:cubicBezTo>
                      <a:pt x="308266" y="868534"/>
                      <a:pt x="315529" y="873166"/>
                      <a:pt x="320733" y="877720"/>
                    </a:cubicBezTo>
                    <a:cubicBezTo>
                      <a:pt x="341059" y="895506"/>
                      <a:pt x="322246" y="882222"/>
                      <a:pt x="339073" y="893440"/>
                    </a:cubicBezTo>
                    <a:cubicBezTo>
                      <a:pt x="341970" y="902128"/>
                      <a:pt x="341694" y="898538"/>
                      <a:pt x="341694" y="903920"/>
                    </a:cubicBez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81" name="円柱 80"/>
              <p:cNvSpPr/>
              <p:nvPr/>
            </p:nvSpPr>
            <p:spPr>
              <a:xfrm rot="10800000">
                <a:off x="3179460" y="4212701"/>
                <a:ext cx="1394387" cy="2160240"/>
              </a:xfrm>
              <a:prstGeom prst="can">
                <a:avLst>
                  <a:gd name="adj" fmla="val 9323"/>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78" name="円柱 77"/>
            <p:cNvSpPr/>
            <p:nvPr/>
          </p:nvSpPr>
          <p:spPr>
            <a:xfrm rot="10800000">
              <a:off x="2915816" y="4130097"/>
              <a:ext cx="1189147" cy="1275367"/>
            </a:xfrm>
            <a:prstGeom prst="can">
              <a:avLst>
                <a:gd name="adj" fmla="val 9323"/>
              </a:avLst>
            </a:prstGeom>
            <a:gradFill>
              <a:gsLst>
                <a:gs pos="0">
                  <a:schemeClr val="bg1"/>
                </a:gs>
                <a:gs pos="50000">
                  <a:schemeClr val="bg1">
                    <a:alpha val="0"/>
                  </a:schemeClr>
                </a:gs>
                <a:gs pos="100000">
                  <a:srgbClr val="FFFF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90" name="テキスト ボックス 89"/>
          <p:cNvSpPr txBox="1"/>
          <p:nvPr/>
        </p:nvSpPr>
        <p:spPr>
          <a:xfrm>
            <a:off x="4562120" y="3685968"/>
            <a:ext cx="936103" cy="369332"/>
          </a:xfrm>
          <a:prstGeom prst="rect">
            <a:avLst/>
          </a:prstGeom>
          <a:noFill/>
        </p:spPr>
        <p:txBody>
          <a:bodyPr wrap="square" rtlCol="0">
            <a:spAutoFit/>
          </a:bodyPr>
          <a:lstStyle/>
          <a:p>
            <a:r>
              <a:rPr kumimoji="1" lang="en-US" altLang="ja-JP" b="1" dirty="0" smtClean="0">
                <a:solidFill>
                  <a:srgbClr val="002060"/>
                </a:solidFill>
              </a:rPr>
              <a:t>〈</a:t>
            </a:r>
            <a:r>
              <a:rPr lang="ja-JP" altLang="en-US" b="1" dirty="0">
                <a:solidFill>
                  <a:srgbClr val="002060"/>
                </a:solidFill>
              </a:rPr>
              <a:t>外</a:t>
            </a:r>
            <a:r>
              <a:rPr kumimoji="1" lang="ja-JP" altLang="en-US" b="1" dirty="0" smtClean="0">
                <a:solidFill>
                  <a:srgbClr val="002060"/>
                </a:solidFill>
              </a:rPr>
              <a:t>液</a:t>
            </a:r>
            <a:r>
              <a:rPr kumimoji="1" lang="en-US" altLang="ja-JP" b="1" dirty="0" smtClean="0">
                <a:solidFill>
                  <a:srgbClr val="002060"/>
                </a:solidFill>
              </a:rPr>
              <a:t>〉</a:t>
            </a:r>
            <a:endParaRPr kumimoji="1" lang="ja-JP" altLang="en-US" b="1" dirty="0">
              <a:solidFill>
                <a:srgbClr val="002060"/>
              </a:solidFill>
            </a:endParaRPr>
          </a:p>
        </p:txBody>
      </p:sp>
      <p:sp>
        <p:nvSpPr>
          <p:cNvPr id="91" name="線吹き出し 2 90"/>
          <p:cNvSpPr/>
          <p:nvPr/>
        </p:nvSpPr>
        <p:spPr>
          <a:xfrm>
            <a:off x="4705524" y="2592200"/>
            <a:ext cx="2503476" cy="773222"/>
          </a:xfrm>
          <a:prstGeom prst="callout2">
            <a:avLst>
              <a:gd name="adj1" fmla="val 164931"/>
              <a:gd name="adj2" fmla="val -3767"/>
              <a:gd name="adj3" fmla="val 163289"/>
              <a:gd name="adj4" fmla="val -21739"/>
              <a:gd name="adj5" fmla="val 146992"/>
              <a:gd name="adj6" fmla="val -395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002060"/>
              </a:solidFill>
            </a:endParaRPr>
          </a:p>
        </p:txBody>
      </p:sp>
      <p:sp>
        <p:nvSpPr>
          <p:cNvPr id="97" name="テキスト ボックス 96"/>
          <p:cNvSpPr txBox="1"/>
          <p:nvPr/>
        </p:nvSpPr>
        <p:spPr>
          <a:xfrm>
            <a:off x="5304866" y="3672320"/>
            <a:ext cx="3132038" cy="369332"/>
          </a:xfrm>
          <a:prstGeom prst="rect">
            <a:avLst/>
          </a:prstGeom>
          <a:noFill/>
        </p:spPr>
        <p:txBody>
          <a:bodyPr wrap="square" rtlCol="0">
            <a:spAutoFit/>
          </a:bodyPr>
          <a:lstStyle/>
          <a:p>
            <a:r>
              <a:rPr lang="en-US" altLang="ja-JP" b="1" dirty="0" smtClean="0">
                <a:solidFill>
                  <a:srgbClr val="FF0000"/>
                </a:solidFill>
                <a:uFill>
                  <a:solidFill>
                    <a:srgbClr val="FF0000"/>
                  </a:solidFill>
                </a:uFill>
              </a:rPr>
              <a:t>8 M Urea (pH 8.5)</a:t>
            </a:r>
          </a:p>
        </p:txBody>
      </p:sp>
      <p:sp>
        <p:nvSpPr>
          <p:cNvPr id="99" name="下矢印 98"/>
          <p:cNvSpPr/>
          <p:nvPr/>
        </p:nvSpPr>
        <p:spPr>
          <a:xfrm rot="3300000" flipH="1">
            <a:off x="4269106" y="1999534"/>
            <a:ext cx="108000" cy="18000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00" name="下矢印 99"/>
          <p:cNvSpPr/>
          <p:nvPr/>
        </p:nvSpPr>
        <p:spPr>
          <a:xfrm>
            <a:off x="3303152" y="4653200"/>
            <a:ext cx="144016" cy="5760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01" name="テキスト ボックス 100"/>
          <p:cNvSpPr txBox="1"/>
          <p:nvPr/>
        </p:nvSpPr>
        <p:spPr>
          <a:xfrm>
            <a:off x="2699792" y="4729500"/>
            <a:ext cx="720080" cy="369332"/>
          </a:xfrm>
          <a:prstGeom prst="rect">
            <a:avLst/>
          </a:prstGeom>
          <a:noFill/>
        </p:spPr>
        <p:txBody>
          <a:bodyPr wrap="square" rtlCol="0">
            <a:spAutoFit/>
          </a:bodyPr>
          <a:lstStyle/>
          <a:p>
            <a:r>
              <a:rPr lang="ja-JP" altLang="en-US" b="1" dirty="0" smtClean="0">
                <a:solidFill>
                  <a:srgbClr val="00B050"/>
                </a:solidFill>
                <a:uFill>
                  <a:solidFill>
                    <a:srgbClr val="FF0000"/>
                  </a:solidFill>
                </a:uFill>
              </a:rPr>
              <a:t>透析</a:t>
            </a:r>
            <a:endParaRPr lang="en-US" altLang="ja-JP" b="1" dirty="0" smtClean="0">
              <a:solidFill>
                <a:srgbClr val="00B050"/>
              </a:solidFill>
              <a:uFill>
                <a:solidFill>
                  <a:srgbClr val="FF0000"/>
                </a:solidFill>
              </a:uFill>
            </a:endParaRPr>
          </a:p>
        </p:txBody>
      </p:sp>
      <p:sp>
        <p:nvSpPr>
          <p:cNvPr id="102" name="テキスト ボックス 101"/>
          <p:cNvSpPr txBox="1"/>
          <p:nvPr/>
        </p:nvSpPr>
        <p:spPr>
          <a:xfrm>
            <a:off x="2295040" y="5468737"/>
            <a:ext cx="2160240" cy="707886"/>
          </a:xfrm>
          <a:prstGeom prst="rect">
            <a:avLst/>
          </a:prstGeom>
          <a:noFill/>
          <a:ln w="25400">
            <a:solidFill>
              <a:srgbClr val="002060"/>
            </a:solidFill>
          </a:ln>
        </p:spPr>
        <p:txBody>
          <a:bodyPr wrap="square" rtlCol="0">
            <a:spAutoFit/>
          </a:bodyPr>
          <a:lstStyle/>
          <a:p>
            <a:pPr algn="ctr"/>
            <a:r>
              <a:rPr lang="en-US" altLang="ja-JP" sz="2000" b="1" dirty="0" smtClean="0">
                <a:solidFill>
                  <a:srgbClr val="002060"/>
                </a:solidFill>
              </a:rPr>
              <a:t>1 mg/ml VHH-PM</a:t>
            </a:r>
          </a:p>
          <a:p>
            <a:pPr algn="ctr"/>
            <a:r>
              <a:rPr lang="en-US" altLang="ja-JP" sz="2000" b="1" dirty="0" smtClean="0">
                <a:solidFill>
                  <a:srgbClr val="002060"/>
                </a:solidFill>
              </a:rPr>
              <a:t>8 M Urea</a:t>
            </a:r>
            <a:endParaRPr kumimoji="1" lang="ja-JP" altLang="en-US" sz="2000" b="1" dirty="0">
              <a:solidFill>
                <a:srgbClr val="002060"/>
              </a:solidFill>
            </a:endParaRPr>
          </a:p>
        </p:txBody>
      </p:sp>
      <p:sp>
        <p:nvSpPr>
          <p:cNvPr id="103" name="テキスト ボックス 102"/>
          <p:cNvSpPr txBox="1"/>
          <p:nvPr/>
        </p:nvSpPr>
        <p:spPr>
          <a:xfrm>
            <a:off x="3347864" y="4581128"/>
            <a:ext cx="3802776" cy="584775"/>
          </a:xfrm>
          <a:prstGeom prst="rect">
            <a:avLst/>
          </a:prstGeom>
          <a:noFill/>
        </p:spPr>
        <p:txBody>
          <a:bodyPr wrap="square" rtlCol="0">
            <a:spAutoFit/>
          </a:bodyPr>
          <a:lstStyle/>
          <a:p>
            <a:r>
              <a:rPr lang="en-US" altLang="ja-JP" sz="1600" b="1" dirty="0" smtClean="0">
                <a:solidFill>
                  <a:srgbClr val="002060"/>
                </a:solidFill>
                <a:uFill>
                  <a:solidFill>
                    <a:srgbClr val="FF0000"/>
                  </a:solidFill>
                </a:uFill>
              </a:rPr>
              <a:t>DTT</a:t>
            </a:r>
            <a:r>
              <a:rPr lang="ja-JP" altLang="en-US" sz="1600" b="1" dirty="0" smtClean="0">
                <a:solidFill>
                  <a:srgbClr val="002060"/>
                </a:solidFill>
                <a:uFill>
                  <a:solidFill>
                    <a:srgbClr val="FF0000"/>
                  </a:solidFill>
                </a:uFill>
              </a:rPr>
              <a:t>の除去</a:t>
            </a:r>
            <a:endParaRPr lang="en-US" altLang="ja-JP" sz="1600" b="1" dirty="0" smtClean="0">
              <a:solidFill>
                <a:srgbClr val="002060"/>
              </a:solidFill>
              <a:uFill>
                <a:solidFill>
                  <a:srgbClr val="FF0000"/>
                </a:solidFill>
              </a:uFill>
            </a:endParaRPr>
          </a:p>
          <a:p>
            <a:r>
              <a:rPr lang="ja-JP" altLang="en-US" sz="1600" b="1" dirty="0" smtClean="0">
                <a:solidFill>
                  <a:srgbClr val="002060"/>
                </a:solidFill>
                <a:uFill>
                  <a:solidFill>
                    <a:srgbClr val="FF0000"/>
                  </a:solidFill>
                </a:uFill>
              </a:rPr>
              <a:t>空気酸化によるジスルフィド結合の再形成</a:t>
            </a:r>
            <a:endParaRPr lang="en-US" altLang="ja-JP" sz="1600" b="1" dirty="0" smtClean="0">
              <a:solidFill>
                <a:srgbClr val="002060"/>
              </a:solidFill>
              <a:uFill>
                <a:solidFill>
                  <a:srgbClr val="FF0000"/>
                </a:solidFill>
              </a:uFill>
            </a:endParaRPr>
          </a:p>
        </p:txBody>
      </p:sp>
      <p:grpSp>
        <p:nvGrpSpPr>
          <p:cNvPr id="104" name="グループ化 103"/>
          <p:cNvGrpSpPr>
            <a:grpSpLocks noChangeAspect="1"/>
          </p:cNvGrpSpPr>
          <p:nvPr/>
        </p:nvGrpSpPr>
        <p:grpSpPr>
          <a:xfrm>
            <a:off x="1353523" y="5157192"/>
            <a:ext cx="728315" cy="540000"/>
            <a:chOff x="296883" y="2099624"/>
            <a:chExt cx="485543" cy="346693"/>
          </a:xfrm>
        </p:grpSpPr>
        <p:cxnSp>
          <p:nvCxnSpPr>
            <p:cNvPr id="105" name="直線コネクタ 104"/>
            <p:cNvCxnSpPr/>
            <p:nvPr/>
          </p:nvCxnSpPr>
          <p:spPr>
            <a:xfrm>
              <a:off x="431943" y="2270757"/>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フリーフォーム 105"/>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7" name="フリーフォーム 106"/>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08" name="テキスト ボックス 107"/>
            <p:cNvSpPr txBox="1"/>
            <p:nvPr/>
          </p:nvSpPr>
          <p:spPr>
            <a:xfrm>
              <a:off x="464791" y="2181779"/>
              <a:ext cx="216024" cy="197923"/>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109" name="テキスト ボックス 108"/>
            <p:cNvSpPr txBox="1"/>
            <p:nvPr/>
          </p:nvSpPr>
          <p:spPr>
            <a:xfrm>
              <a:off x="297123" y="2169707"/>
              <a:ext cx="161669" cy="197600"/>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110" name="グループ化 109"/>
          <p:cNvGrpSpPr>
            <a:grpSpLocks noChangeAspect="1"/>
          </p:cNvGrpSpPr>
          <p:nvPr/>
        </p:nvGrpSpPr>
        <p:grpSpPr>
          <a:xfrm>
            <a:off x="1353523" y="5769320"/>
            <a:ext cx="728315" cy="540000"/>
            <a:chOff x="296883" y="2099624"/>
            <a:chExt cx="485543" cy="346693"/>
          </a:xfrm>
        </p:grpSpPr>
        <p:cxnSp>
          <p:nvCxnSpPr>
            <p:cNvPr id="111" name="直線コネクタ 110"/>
            <p:cNvCxnSpPr/>
            <p:nvPr/>
          </p:nvCxnSpPr>
          <p:spPr>
            <a:xfrm>
              <a:off x="431943" y="2270757"/>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フリーフォーム 111"/>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フリーフォーム 112"/>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14" name="テキスト ボックス 113"/>
            <p:cNvSpPr txBox="1"/>
            <p:nvPr/>
          </p:nvSpPr>
          <p:spPr>
            <a:xfrm>
              <a:off x="464791" y="2181779"/>
              <a:ext cx="216024" cy="197923"/>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115" name="テキスト ボックス 114"/>
            <p:cNvSpPr txBox="1"/>
            <p:nvPr/>
          </p:nvSpPr>
          <p:spPr>
            <a:xfrm>
              <a:off x="297123" y="2169707"/>
              <a:ext cx="161669" cy="197600"/>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116" name="グループ化 115"/>
          <p:cNvGrpSpPr>
            <a:grpSpLocks noChangeAspect="1"/>
          </p:cNvGrpSpPr>
          <p:nvPr/>
        </p:nvGrpSpPr>
        <p:grpSpPr>
          <a:xfrm>
            <a:off x="481192" y="5409280"/>
            <a:ext cx="728315" cy="540000"/>
            <a:chOff x="296883" y="2099624"/>
            <a:chExt cx="485543" cy="346693"/>
          </a:xfrm>
        </p:grpSpPr>
        <p:cxnSp>
          <p:nvCxnSpPr>
            <p:cNvPr id="117" name="直線コネクタ 116"/>
            <p:cNvCxnSpPr/>
            <p:nvPr/>
          </p:nvCxnSpPr>
          <p:spPr>
            <a:xfrm>
              <a:off x="431943" y="2270757"/>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フリーフォーム 117"/>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フリーフォーム 118"/>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20" name="テキスト ボックス 119"/>
            <p:cNvSpPr txBox="1"/>
            <p:nvPr/>
          </p:nvSpPr>
          <p:spPr>
            <a:xfrm>
              <a:off x="464791" y="2181779"/>
              <a:ext cx="216024" cy="197923"/>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121" name="テキスト ボックス 120"/>
            <p:cNvSpPr txBox="1"/>
            <p:nvPr/>
          </p:nvSpPr>
          <p:spPr>
            <a:xfrm>
              <a:off x="297123" y="2169707"/>
              <a:ext cx="161669" cy="197600"/>
            </a:xfrm>
            <a:prstGeom prst="rect">
              <a:avLst/>
            </a:prstGeom>
            <a:noFill/>
          </p:spPr>
          <p:txBody>
            <a:bodyPr wrap="square" rtlCol="0">
              <a:spAutoFit/>
            </a:bodyPr>
            <a:lstStyle/>
            <a:p>
              <a:r>
                <a:rPr lang="en-US" altLang="ja-JP" sz="1400" b="1" dirty="0" smtClean="0"/>
                <a:t>S</a:t>
              </a:r>
              <a:endParaRPr kumimoji="1" lang="ja-JP" altLang="en-US" sz="1400" b="1" dirty="0"/>
            </a:p>
          </p:txBody>
        </p:sp>
      </p:grpSp>
      <p:sp>
        <p:nvSpPr>
          <p:cNvPr id="122" name="下矢印 121"/>
          <p:cNvSpPr/>
          <p:nvPr/>
        </p:nvSpPr>
        <p:spPr>
          <a:xfrm rot="-5400000">
            <a:off x="5328084" y="5220492"/>
            <a:ext cx="144016" cy="122413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23" name="テキスト ボックス 122"/>
          <p:cNvSpPr txBox="1"/>
          <p:nvPr/>
        </p:nvSpPr>
        <p:spPr>
          <a:xfrm>
            <a:off x="4667536" y="5871748"/>
            <a:ext cx="1440160" cy="646331"/>
          </a:xfrm>
          <a:prstGeom prst="rect">
            <a:avLst/>
          </a:prstGeom>
          <a:noFill/>
        </p:spPr>
        <p:txBody>
          <a:bodyPr wrap="square" rtlCol="0">
            <a:spAutoFit/>
          </a:bodyPr>
          <a:lstStyle/>
          <a:p>
            <a:pPr algn="ctr"/>
            <a:r>
              <a:rPr lang="ja-JP" altLang="en-US" b="1" dirty="0" smtClean="0">
                <a:solidFill>
                  <a:srgbClr val="00B050"/>
                </a:solidFill>
                <a:uFill>
                  <a:solidFill>
                    <a:srgbClr val="FF0000"/>
                  </a:solidFill>
                </a:uFill>
              </a:rPr>
              <a:t>透析</a:t>
            </a:r>
            <a:endParaRPr lang="en-US" altLang="ja-JP" b="1" dirty="0" smtClean="0">
              <a:solidFill>
                <a:srgbClr val="00B050"/>
              </a:solidFill>
              <a:uFill>
                <a:solidFill>
                  <a:srgbClr val="FF0000"/>
                </a:solidFill>
              </a:uFill>
            </a:endParaRPr>
          </a:p>
          <a:p>
            <a:pPr algn="ctr"/>
            <a:r>
              <a:rPr lang="ja-JP" altLang="en-US" b="1" dirty="0" smtClean="0">
                <a:solidFill>
                  <a:srgbClr val="002060"/>
                </a:solidFill>
                <a:uFill>
                  <a:solidFill>
                    <a:srgbClr val="FF0000"/>
                  </a:solidFill>
                </a:uFill>
              </a:rPr>
              <a:t>尿素を除去</a:t>
            </a:r>
            <a:endParaRPr lang="en-US" altLang="ja-JP" b="1" dirty="0" smtClean="0">
              <a:solidFill>
                <a:srgbClr val="002060"/>
              </a:solidFill>
              <a:uFill>
                <a:solidFill>
                  <a:srgbClr val="FF0000"/>
                </a:solidFill>
              </a:uFill>
            </a:endParaRPr>
          </a:p>
        </p:txBody>
      </p:sp>
      <p:sp>
        <p:nvSpPr>
          <p:cNvPr id="124" name="テキスト ボックス 123"/>
          <p:cNvSpPr txBox="1"/>
          <p:nvPr/>
        </p:nvSpPr>
        <p:spPr>
          <a:xfrm>
            <a:off x="4383272" y="5193193"/>
            <a:ext cx="2016224" cy="584775"/>
          </a:xfrm>
          <a:prstGeom prst="rect">
            <a:avLst/>
          </a:prstGeom>
          <a:noFill/>
        </p:spPr>
        <p:txBody>
          <a:bodyPr wrap="square" rtlCol="0">
            <a:spAutoFit/>
          </a:bodyPr>
          <a:lstStyle/>
          <a:p>
            <a:pPr algn="ctr"/>
            <a:r>
              <a:rPr lang="en-US" altLang="ja-JP" sz="1600" b="1" dirty="0" smtClean="0">
                <a:solidFill>
                  <a:srgbClr val="002060"/>
                </a:solidFill>
                <a:uFill>
                  <a:solidFill>
                    <a:srgbClr val="002060"/>
                  </a:solidFill>
                </a:uFill>
              </a:rPr>
              <a:t>〈</a:t>
            </a:r>
            <a:r>
              <a:rPr lang="ja-JP" altLang="en-US" sz="1600" b="1" dirty="0" smtClean="0">
                <a:solidFill>
                  <a:srgbClr val="002060"/>
                </a:solidFill>
                <a:uFill>
                  <a:solidFill>
                    <a:srgbClr val="002060"/>
                  </a:solidFill>
                </a:uFill>
              </a:rPr>
              <a:t>外液</a:t>
            </a:r>
            <a:r>
              <a:rPr lang="en-US" altLang="ja-JP" sz="1600" b="1" dirty="0" smtClean="0">
                <a:solidFill>
                  <a:srgbClr val="002060"/>
                </a:solidFill>
                <a:uFill>
                  <a:solidFill>
                    <a:srgbClr val="002060"/>
                  </a:solidFill>
                </a:uFill>
              </a:rPr>
              <a:t>〉</a:t>
            </a:r>
          </a:p>
          <a:p>
            <a:pPr algn="ctr"/>
            <a:r>
              <a:rPr lang="en-US" altLang="ja-JP" sz="1600" b="1" dirty="0" smtClean="0">
                <a:solidFill>
                  <a:srgbClr val="002060"/>
                </a:solidFill>
                <a:uFill>
                  <a:solidFill>
                    <a:srgbClr val="002060"/>
                  </a:solidFill>
                </a:uFill>
              </a:rPr>
              <a:t>50 </a:t>
            </a:r>
            <a:r>
              <a:rPr lang="en-US" altLang="ja-JP" sz="1600" b="1" dirty="0" err="1" smtClean="0">
                <a:solidFill>
                  <a:srgbClr val="002060"/>
                </a:solidFill>
                <a:uFill>
                  <a:solidFill>
                    <a:srgbClr val="002060"/>
                  </a:solidFill>
                </a:uFill>
              </a:rPr>
              <a:t>mM</a:t>
            </a:r>
            <a:r>
              <a:rPr lang="en-US" altLang="ja-JP" sz="1600" b="1" dirty="0" smtClean="0">
                <a:solidFill>
                  <a:srgbClr val="002060"/>
                </a:solidFill>
                <a:uFill>
                  <a:solidFill>
                    <a:srgbClr val="002060"/>
                  </a:solidFill>
                </a:uFill>
              </a:rPr>
              <a:t> TAPS </a:t>
            </a:r>
            <a:r>
              <a:rPr lang="en-US" altLang="ja-JP" sz="1600" b="1" dirty="0" smtClean="0">
                <a:solidFill>
                  <a:srgbClr val="002060"/>
                </a:solidFill>
                <a:uFill>
                  <a:solidFill>
                    <a:srgbClr val="FF0000"/>
                  </a:solidFill>
                </a:uFill>
              </a:rPr>
              <a:t>(pH 8.5)</a:t>
            </a:r>
          </a:p>
        </p:txBody>
      </p:sp>
      <p:sp>
        <p:nvSpPr>
          <p:cNvPr id="125" name="テキスト ボックス 124"/>
          <p:cNvSpPr txBox="1"/>
          <p:nvPr/>
        </p:nvSpPr>
        <p:spPr>
          <a:xfrm>
            <a:off x="6300192" y="5472520"/>
            <a:ext cx="2160240" cy="707886"/>
          </a:xfrm>
          <a:prstGeom prst="rect">
            <a:avLst/>
          </a:prstGeom>
          <a:noFill/>
          <a:ln w="25400">
            <a:solidFill>
              <a:srgbClr val="002060"/>
            </a:solidFill>
          </a:ln>
        </p:spPr>
        <p:txBody>
          <a:bodyPr wrap="square" rtlCol="0">
            <a:spAutoFit/>
          </a:bodyPr>
          <a:lstStyle/>
          <a:p>
            <a:pPr algn="ctr"/>
            <a:r>
              <a:rPr lang="en-US" altLang="ja-JP" sz="2000" b="1" dirty="0" smtClean="0">
                <a:solidFill>
                  <a:srgbClr val="002060"/>
                </a:solidFill>
              </a:rPr>
              <a:t>1 mg/ml VHH-PM</a:t>
            </a:r>
          </a:p>
          <a:p>
            <a:pPr algn="ctr"/>
            <a:r>
              <a:rPr kumimoji="1" lang="en-US" altLang="ja-JP" sz="2000" b="1" dirty="0" smtClean="0">
                <a:solidFill>
                  <a:srgbClr val="002060"/>
                </a:solidFill>
              </a:rPr>
              <a:t>50 </a:t>
            </a:r>
            <a:r>
              <a:rPr kumimoji="1" lang="en-US" altLang="ja-JP" sz="2000" b="1" dirty="0" err="1" smtClean="0">
                <a:solidFill>
                  <a:srgbClr val="002060"/>
                </a:solidFill>
              </a:rPr>
              <a:t>mM</a:t>
            </a:r>
            <a:r>
              <a:rPr kumimoji="1" lang="en-US" altLang="ja-JP" sz="2000" b="1" dirty="0" smtClean="0">
                <a:solidFill>
                  <a:srgbClr val="002060"/>
                </a:solidFill>
              </a:rPr>
              <a:t> TAPS</a:t>
            </a:r>
            <a:endParaRPr kumimoji="1" lang="ja-JP" altLang="en-US" sz="2000" b="1" dirty="0">
              <a:solidFill>
                <a:srgbClr val="002060"/>
              </a:solidFill>
            </a:endParaRPr>
          </a:p>
        </p:txBody>
      </p:sp>
      <p:sp>
        <p:nvSpPr>
          <p:cNvPr id="128" name="円/楕円 127"/>
          <p:cNvSpPr>
            <a:spLocks noChangeAspect="1"/>
          </p:cNvSpPr>
          <p:nvPr/>
        </p:nvSpPr>
        <p:spPr>
          <a:xfrm flipH="1">
            <a:off x="8676456" y="5529686"/>
            <a:ext cx="180000" cy="479947"/>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9" name="フリーフォーム 128"/>
          <p:cNvSpPr/>
          <p:nvPr/>
        </p:nvSpPr>
        <p:spPr>
          <a:xfrm rot="404076" flipH="1">
            <a:off x="8720510" y="6015468"/>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508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VHH-PM</a:t>
            </a:r>
            <a:r>
              <a:rPr kumimoji="1" lang="ja-JP" altLang="en-US" sz="2600" b="1" dirty="0" smtClean="0">
                <a:solidFill>
                  <a:schemeClr val="bg1"/>
                </a:solidFill>
              </a:rPr>
              <a:t>におけるジスルフィド結合の還元処理と再形成の確認</a:t>
            </a:r>
            <a:endParaRPr kumimoji="1" lang="ja-JP" altLang="en-US" sz="2600" b="1" dirty="0">
              <a:solidFill>
                <a:schemeClr val="bg1"/>
              </a:solidFill>
            </a:endParaRPr>
          </a:p>
        </p:txBody>
      </p:sp>
      <p:pic>
        <p:nvPicPr>
          <p:cNvPr id="2050" name="Picture 2"/>
          <p:cNvPicPr>
            <a:picLocks noChangeAspect="1" noChangeArrowheads="1"/>
          </p:cNvPicPr>
          <p:nvPr/>
        </p:nvPicPr>
        <p:blipFill>
          <a:blip r:embed="rId2" cstate="print"/>
          <a:srcRect r="62446"/>
          <a:stretch>
            <a:fillRect/>
          </a:stretch>
        </p:blipFill>
        <p:spPr bwMode="auto">
          <a:xfrm>
            <a:off x="1686197" y="1124744"/>
            <a:ext cx="2381747" cy="3888472"/>
          </a:xfrm>
          <a:prstGeom prst="rect">
            <a:avLst/>
          </a:prstGeom>
          <a:noFill/>
          <a:ln w="9525">
            <a:noFill/>
            <a:miter lim="800000"/>
            <a:headEnd/>
            <a:tailEnd/>
          </a:ln>
          <a:effectLst/>
        </p:spPr>
      </p:pic>
      <p:sp>
        <p:nvSpPr>
          <p:cNvPr id="5" name="フレーム 4"/>
          <p:cNvSpPr/>
          <p:nvPr/>
        </p:nvSpPr>
        <p:spPr>
          <a:xfrm>
            <a:off x="2612421" y="3780332"/>
            <a:ext cx="360000" cy="10801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フレーム 5"/>
          <p:cNvSpPr/>
          <p:nvPr/>
        </p:nvSpPr>
        <p:spPr>
          <a:xfrm>
            <a:off x="3009677" y="3789040"/>
            <a:ext cx="360000" cy="108012"/>
          </a:xfrm>
          <a:prstGeom prst="frame">
            <a:avLst>
              <a:gd name="adj1" fmla="val 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cxnSp>
        <p:nvCxnSpPr>
          <p:cNvPr id="7" name="直線コネクタ 6"/>
          <p:cNvCxnSpPr/>
          <p:nvPr/>
        </p:nvCxnSpPr>
        <p:spPr>
          <a:xfrm>
            <a:off x="3184717" y="3874696"/>
            <a:ext cx="13648" cy="92245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847629" y="4800921"/>
            <a:ext cx="3240360" cy="830997"/>
          </a:xfrm>
          <a:prstGeom prst="rect">
            <a:avLst/>
          </a:prstGeom>
          <a:noFill/>
        </p:spPr>
        <p:txBody>
          <a:bodyPr wrap="square" rtlCol="0">
            <a:spAutoFit/>
          </a:bodyPr>
          <a:lstStyle/>
          <a:p>
            <a:r>
              <a:rPr lang="ja-JP" altLang="en-US" sz="1600" b="1" dirty="0" smtClean="0">
                <a:solidFill>
                  <a:srgbClr val="002060"/>
                </a:solidFill>
                <a:uFill>
                  <a:solidFill>
                    <a:srgbClr val="FF0000"/>
                  </a:solidFill>
                </a:uFill>
              </a:rPr>
              <a:t>処理前のメインバンドと同じ位置にバンドが見られる</a:t>
            </a:r>
            <a:endParaRPr lang="en-US" altLang="ja-JP" sz="1600" b="1" dirty="0" smtClean="0">
              <a:solidFill>
                <a:srgbClr val="002060"/>
              </a:solidFill>
              <a:uFill>
                <a:solidFill>
                  <a:srgbClr val="FF0000"/>
                </a:solidFill>
              </a:uFill>
            </a:endParaRPr>
          </a:p>
          <a:p>
            <a:r>
              <a:rPr lang="ja-JP" altLang="en-US" sz="1600" b="1" dirty="0" smtClean="0">
                <a:solidFill>
                  <a:srgbClr val="002060"/>
                </a:solidFill>
                <a:uFill>
                  <a:solidFill>
                    <a:srgbClr val="FF0000"/>
                  </a:solidFill>
                </a:uFill>
              </a:rPr>
              <a:t>　　　　　　　　　↓</a:t>
            </a:r>
            <a:endParaRPr lang="en-US" altLang="ja-JP" sz="1600" b="1" dirty="0" smtClean="0">
              <a:solidFill>
                <a:srgbClr val="002060"/>
              </a:solidFill>
              <a:uFill>
                <a:solidFill>
                  <a:srgbClr val="FF0000"/>
                </a:solidFill>
              </a:uFill>
            </a:endParaRPr>
          </a:p>
        </p:txBody>
      </p:sp>
      <p:sp>
        <p:nvSpPr>
          <p:cNvPr id="16" name="テキスト ボックス 15"/>
          <p:cNvSpPr txBox="1"/>
          <p:nvPr/>
        </p:nvSpPr>
        <p:spPr>
          <a:xfrm>
            <a:off x="966117" y="5536389"/>
            <a:ext cx="4608512" cy="646331"/>
          </a:xfrm>
          <a:prstGeom prst="rect">
            <a:avLst/>
          </a:prstGeom>
          <a:noFill/>
        </p:spPr>
        <p:txBody>
          <a:bodyPr wrap="square" rtlCol="0">
            <a:spAutoFit/>
          </a:bodyPr>
          <a:lstStyle/>
          <a:p>
            <a:pPr algn="ctr"/>
            <a:r>
              <a:rPr lang="ja-JP" altLang="en-US" b="1" dirty="0" smtClean="0">
                <a:solidFill>
                  <a:srgbClr val="FF0000"/>
                </a:solidFill>
                <a:uFill>
                  <a:solidFill>
                    <a:srgbClr val="FF0000"/>
                  </a:solidFill>
                </a:uFill>
              </a:rPr>
              <a:t>一晩の空気酸化によってジスルフィド結合の再形成が行われている</a:t>
            </a:r>
            <a:endParaRPr lang="en-US" altLang="ja-JP" b="1" dirty="0" smtClean="0">
              <a:solidFill>
                <a:srgbClr val="FF0000"/>
              </a:solidFill>
              <a:uFill>
                <a:solidFill>
                  <a:srgbClr val="FF0000"/>
                </a:solidFill>
              </a:uFill>
            </a:endParaRPr>
          </a:p>
        </p:txBody>
      </p:sp>
      <p:sp>
        <p:nvSpPr>
          <p:cNvPr id="18" name="フレーム 17"/>
          <p:cNvSpPr/>
          <p:nvPr/>
        </p:nvSpPr>
        <p:spPr>
          <a:xfrm>
            <a:off x="2635949" y="1556792"/>
            <a:ext cx="324000" cy="1381800"/>
          </a:xfrm>
          <a:prstGeom prst="frame">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フレーム 19"/>
          <p:cNvSpPr/>
          <p:nvPr/>
        </p:nvSpPr>
        <p:spPr>
          <a:xfrm>
            <a:off x="3045677" y="1556792"/>
            <a:ext cx="324000" cy="1381800"/>
          </a:xfrm>
          <a:prstGeom prst="frame">
            <a:avLst>
              <a:gd name="adj1" fmla="val 0"/>
            </a:avLst>
          </a:prstGeom>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9" name="直線矢印コネクタ 18"/>
          <p:cNvCxnSpPr/>
          <p:nvPr/>
        </p:nvCxnSpPr>
        <p:spPr>
          <a:xfrm>
            <a:off x="2859047" y="2273104"/>
            <a:ext cx="308254" cy="0"/>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369677" y="1714456"/>
            <a:ext cx="850448" cy="34639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161765" y="1557094"/>
            <a:ext cx="3240360" cy="338554"/>
          </a:xfrm>
          <a:prstGeom prst="rect">
            <a:avLst/>
          </a:prstGeom>
          <a:noFill/>
        </p:spPr>
        <p:txBody>
          <a:bodyPr wrap="square" rtlCol="0">
            <a:spAutoFit/>
          </a:bodyPr>
          <a:lstStyle/>
          <a:p>
            <a:r>
              <a:rPr lang="ja-JP" altLang="en-US" sz="1600" b="1" dirty="0" smtClean="0">
                <a:solidFill>
                  <a:srgbClr val="002060"/>
                </a:solidFill>
                <a:uFill>
                  <a:solidFill>
                    <a:srgbClr val="FF0000"/>
                  </a:solidFill>
                </a:uFill>
              </a:rPr>
              <a:t>ポリマーのバンドの消失を確認</a:t>
            </a:r>
            <a:endParaRPr lang="en-US" altLang="ja-JP" sz="1600" b="1" dirty="0" smtClean="0">
              <a:solidFill>
                <a:srgbClr val="002060"/>
              </a:solidFill>
              <a:uFill>
                <a:solidFill>
                  <a:srgbClr val="FF0000"/>
                </a:solidFill>
              </a:uFill>
            </a:endParaRPr>
          </a:p>
        </p:txBody>
      </p:sp>
      <p:grpSp>
        <p:nvGrpSpPr>
          <p:cNvPr id="15" name="グループ化 14"/>
          <p:cNvGrpSpPr/>
          <p:nvPr/>
        </p:nvGrpSpPr>
        <p:grpSpPr>
          <a:xfrm>
            <a:off x="2520975" y="3946704"/>
            <a:ext cx="538857" cy="346693"/>
            <a:chOff x="243569" y="2099624"/>
            <a:chExt cx="538857" cy="346693"/>
          </a:xfrm>
        </p:grpSpPr>
        <p:cxnSp>
          <p:nvCxnSpPr>
            <p:cNvPr id="17" name="直線コネクタ 16"/>
            <p:cNvCxnSpPr/>
            <p:nvPr/>
          </p:nvCxnSpPr>
          <p:spPr>
            <a:xfrm>
              <a:off x="438292" y="2276872"/>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フリーフォーム 21"/>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5" name="テキスト ボックス 24"/>
            <p:cNvSpPr txBox="1"/>
            <p:nvPr/>
          </p:nvSpPr>
          <p:spPr>
            <a:xfrm>
              <a:off x="452091" y="213285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26" name="テキスト ボックス 25"/>
            <p:cNvSpPr txBox="1"/>
            <p:nvPr/>
          </p:nvSpPr>
          <p:spPr>
            <a:xfrm>
              <a:off x="243569" y="210855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27" name="グループ化 26"/>
          <p:cNvGrpSpPr/>
          <p:nvPr/>
        </p:nvGrpSpPr>
        <p:grpSpPr>
          <a:xfrm>
            <a:off x="2843808" y="3397936"/>
            <a:ext cx="538857" cy="346693"/>
            <a:chOff x="243569" y="2099624"/>
            <a:chExt cx="538857" cy="346693"/>
          </a:xfrm>
        </p:grpSpPr>
        <p:cxnSp>
          <p:nvCxnSpPr>
            <p:cNvPr id="28" name="直線コネクタ 27"/>
            <p:cNvCxnSpPr/>
            <p:nvPr/>
          </p:nvCxnSpPr>
          <p:spPr>
            <a:xfrm>
              <a:off x="438292" y="2276872"/>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フリーフォーム 29"/>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1" name="テキスト ボックス 30"/>
            <p:cNvSpPr txBox="1"/>
            <p:nvPr/>
          </p:nvSpPr>
          <p:spPr>
            <a:xfrm>
              <a:off x="452091" y="213285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32" name="テキスト ボックス 31"/>
            <p:cNvSpPr txBox="1"/>
            <p:nvPr/>
          </p:nvSpPr>
          <p:spPr>
            <a:xfrm>
              <a:off x="243569" y="210855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33" name="グループ化 32"/>
          <p:cNvGrpSpPr/>
          <p:nvPr/>
        </p:nvGrpSpPr>
        <p:grpSpPr>
          <a:xfrm>
            <a:off x="3430328" y="3709746"/>
            <a:ext cx="723272" cy="412038"/>
            <a:chOff x="237506" y="2857044"/>
            <a:chExt cx="723272" cy="412038"/>
          </a:xfrm>
        </p:grpSpPr>
        <p:sp>
          <p:nvSpPr>
            <p:cNvPr id="34" name="フリーフォーム 33"/>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フリーフォーム 34"/>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36" name="テキスト ボックス 35"/>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37" name="テキスト ボックス 36"/>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pic>
        <p:nvPicPr>
          <p:cNvPr id="3074" name="Picture 2"/>
          <p:cNvPicPr>
            <a:picLocks noChangeAspect="1" noChangeArrowheads="1"/>
          </p:cNvPicPr>
          <p:nvPr/>
        </p:nvPicPr>
        <p:blipFill>
          <a:blip r:embed="rId3" cstate="print"/>
          <a:srcRect/>
          <a:stretch>
            <a:fillRect/>
          </a:stretch>
        </p:blipFill>
        <p:spPr bwMode="auto">
          <a:xfrm>
            <a:off x="3995936" y="2420888"/>
            <a:ext cx="3848100" cy="1341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srcRect t="2673" r="18641"/>
          <a:stretch>
            <a:fillRect/>
          </a:stretch>
        </p:blipFill>
        <p:spPr bwMode="auto">
          <a:xfrm>
            <a:off x="4468928" y="1093680"/>
            <a:ext cx="4455280" cy="3703472"/>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r="24246"/>
          <a:stretch>
            <a:fillRect/>
          </a:stretch>
        </p:blipFill>
        <p:spPr bwMode="auto">
          <a:xfrm>
            <a:off x="220456" y="1025440"/>
            <a:ext cx="4324248" cy="3871016"/>
          </a:xfrm>
          <a:prstGeom prst="rect">
            <a:avLst/>
          </a:prstGeom>
          <a:noFill/>
          <a:ln w="9525">
            <a:noFill/>
            <a:miter lim="800000"/>
            <a:headEnd/>
            <a:tailEnd/>
          </a:ln>
          <a:effectLst/>
        </p:spPr>
      </p:pic>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ジスルフィド結合を再形成した</a:t>
            </a:r>
            <a:r>
              <a:rPr kumimoji="1" lang="en-US" altLang="ja-JP" sz="2600" b="1" dirty="0" smtClean="0">
                <a:solidFill>
                  <a:schemeClr val="bg1"/>
                </a:solidFill>
              </a:rPr>
              <a:t>VHH-PM</a:t>
            </a:r>
            <a:r>
              <a:rPr kumimoji="1" lang="ja-JP" altLang="en-US" sz="2600" b="1" dirty="0" smtClean="0">
                <a:solidFill>
                  <a:schemeClr val="bg1"/>
                </a:solidFill>
              </a:rPr>
              <a:t>の抗原結合活性の評価</a:t>
            </a:r>
            <a:endParaRPr kumimoji="1" lang="ja-JP" altLang="en-US" sz="2600" b="1" dirty="0">
              <a:solidFill>
                <a:schemeClr val="bg1"/>
              </a:solidFill>
            </a:endParaRPr>
          </a:p>
        </p:txBody>
      </p:sp>
      <p:sp>
        <p:nvSpPr>
          <p:cNvPr id="8" name="テキスト ボックス 7"/>
          <p:cNvSpPr txBox="1"/>
          <p:nvPr/>
        </p:nvSpPr>
        <p:spPr>
          <a:xfrm>
            <a:off x="903360" y="908720"/>
            <a:ext cx="2045753" cy="338554"/>
          </a:xfrm>
          <a:prstGeom prst="rect">
            <a:avLst/>
          </a:prstGeom>
          <a:noFill/>
        </p:spPr>
        <p:txBody>
          <a:bodyPr wrap="none" rtlCol="0">
            <a:spAutoFit/>
          </a:bodyPr>
          <a:lstStyle/>
          <a:p>
            <a:pPr algn="ctr"/>
            <a:r>
              <a:rPr lang="ja-JP" altLang="en-US" sz="1600" b="1" dirty="0">
                <a:solidFill>
                  <a:srgbClr val="002060"/>
                </a:solidFill>
              </a:rPr>
              <a:t>抗原結合活性</a:t>
            </a:r>
            <a:r>
              <a:rPr lang="ja-JP" altLang="en-US" sz="1600" b="1" dirty="0" smtClean="0">
                <a:solidFill>
                  <a:srgbClr val="002060"/>
                </a:solidFill>
              </a:rPr>
              <a:t>の評価</a:t>
            </a:r>
            <a:endParaRPr kumimoji="1" lang="en-US" altLang="ja-JP" sz="1600" b="1" dirty="0" smtClean="0">
              <a:solidFill>
                <a:srgbClr val="002060"/>
              </a:solidFill>
            </a:endParaRPr>
          </a:p>
        </p:txBody>
      </p:sp>
      <p:sp>
        <p:nvSpPr>
          <p:cNvPr id="9" name="テキスト ボックス 8"/>
          <p:cNvSpPr txBox="1"/>
          <p:nvPr/>
        </p:nvSpPr>
        <p:spPr>
          <a:xfrm>
            <a:off x="5222250" y="953432"/>
            <a:ext cx="1838966" cy="338554"/>
          </a:xfrm>
          <a:prstGeom prst="rect">
            <a:avLst/>
          </a:prstGeom>
          <a:noFill/>
        </p:spPr>
        <p:txBody>
          <a:bodyPr wrap="none" rtlCol="0">
            <a:spAutoFit/>
          </a:bodyPr>
          <a:lstStyle/>
          <a:p>
            <a:pPr algn="ctr"/>
            <a:r>
              <a:rPr kumimoji="1" lang="ja-JP" altLang="en-US" sz="1600" b="1" dirty="0" smtClean="0">
                <a:solidFill>
                  <a:srgbClr val="002060"/>
                </a:solidFill>
              </a:rPr>
              <a:t>固定化密度の測定</a:t>
            </a:r>
            <a:endParaRPr kumimoji="1" lang="en-US" altLang="ja-JP" sz="1600" b="1" dirty="0" smtClean="0">
              <a:solidFill>
                <a:srgbClr val="002060"/>
              </a:solidFill>
            </a:endParaRPr>
          </a:p>
        </p:txBody>
      </p:sp>
      <p:pic>
        <p:nvPicPr>
          <p:cNvPr id="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348880"/>
            <a:ext cx="1594742" cy="82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テキスト ボックス 9"/>
          <p:cNvSpPr txBox="1"/>
          <p:nvPr/>
        </p:nvSpPr>
        <p:spPr>
          <a:xfrm>
            <a:off x="2195736" y="5517232"/>
            <a:ext cx="4752528" cy="707886"/>
          </a:xfrm>
          <a:prstGeom prst="rect">
            <a:avLst/>
          </a:prstGeom>
          <a:noFill/>
        </p:spPr>
        <p:txBody>
          <a:bodyPr wrap="square" rtlCol="0">
            <a:spAutoFit/>
          </a:bodyPr>
          <a:lstStyle/>
          <a:p>
            <a:pPr algn="ctr"/>
            <a:r>
              <a:rPr lang="ja-JP" altLang="en-US" sz="2000" b="1" dirty="0" smtClean="0">
                <a:solidFill>
                  <a:srgbClr val="002060"/>
                </a:solidFill>
                <a:uFill>
                  <a:solidFill>
                    <a:srgbClr val="FF0000"/>
                  </a:solidFill>
                </a:uFill>
              </a:rPr>
              <a:t>抗原結合活性および固定化密度に大きな差は確認できなかった</a:t>
            </a:r>
            <a:endParaRPr lang="en-US" altLang="ja-JP" sz="2000" b="1" dirty="0" smtClean="0">
              <a:solidFill>
                <a:srgbClr val="002060"/>
              </a:solidFill>
              <a:uFill>
                <a:solidFill>
                  <a:srgbClr val="FF0000"/>
                </a:solidFill>
              </a:u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他の抗原に対する</a:t>
            </a:r>
            <a:r>
              <a:rPr kumimoji="1" lang="en-US" altLang="ja-JP" sz="2600" b="1" dirty="0" smtClean="0">
                <a:solidFill>
                  <a:schemeClr val="bg1"/>
                </a:solidFill>
              </a:rPr>
              <a:t>VHH-PM</a:t>
            </a:r>
            <a:r>
              <a:rPr kumimoji="1" lang="ja-JP" altLang="en-US" sz="2600" b="1" dirty="0" smtClean="0">
                <a:solidFill>
                  <a:schemeClr val="bg1"/>
                </a:solidFill>
              </a:rPr>
              <a:t>の調製</a:t>
            </a:r>
            <a:endParaRPr kumimoji="1" lang="ja-JP" altLang="en-US" sz="2600" b="1" dirty="0">
              <a:solidFill>
                <a:schemeClr val="bg1"/>
              </a:solidFill>
            </a:endParaRPr>
          </a:p>
        </p:txBody>
      </p:sp>
      <p:graphicFrame>
        <p:nvGraphicFramePr>
          <p:cNvPr id="4" name="表 3"/>
          <p:cNvGraphicFramePr>
            <a:graphicFrameLocks noGrp="1"/>
          </p:cNvGraphicFramePr>
          <p:nvPr>
            <p:extLst>
              <p:ext uri="{D42A27DB-BD31-4B8C-83A1-F6EECF244321}">
                <p14:modId xmlns:p14="http://schemas.microsoft.com/office/powerpoint/2010/main" xmlns="" val="3989609568"/>
              </p:ext>
            </p:extLst>
          </p:nvPr>
        </p:nvGraphicFramePr>
        <p:xfrm>
          <a:off x="2195736" y="1277704"/>
          <a:ext cx="5112368" cy="3312360"/>
        </p:xfrm>
        <a:graphic>
          <a:graphicData uri="http://schemas.openxmlformats.org/drawingml/2006/table">
            <a:tbl>
              <a:tblPr firstRow="1" bandRow="1">
                <a:tableStyleId>{5C22544A-7EE6-4342-B048-85BDC9FD1C3A}</a:tableStyleId>
              </a:tblPr>
              <a:tblGrid>
                <a:gridCol w="3312368"/>
                <a:gridCol w="1800000"/>
              </a:tblGrid>
              <a:tr h="368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t>Sample</a:t>
                      </a:r>
                      <a:endParaRPr kumimoji="1" lang="ja-JP" alt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t>生産量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68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solidFill>
                            <a:srgbClr val="002060"/>
                          </a:solidFill>
                        </a:rPr>
                        <a:t>Anti-</a:t>
                      </a:r>
                      <a:r>
                        <a:rPr kumimoji="1" lang="en-US" altLang="ja-JP" sz="1800" b="1" i="0" dirty="0" err="1" smtClean="0">
                          <a:solidFill>
                            <a:srgbClr val="002060"/>
                          </a:solidFill>
                        </a:rPr>
                        <a:t>RNase</a:t>
                      </a:r>
                      <a:r>
                        <a:rPr kumimoji="1" lang="en-US" altLang="ja-JP" sz="1800" b="1" i="0" dirty="0" smtClean="0">
                          <a:solidFill>
                            <a:srgbClr val="002060"/>
                          </a:solidFill>
                        </a:rPr>
                        <a:t> VHH-PM 4AD</a:t>
                      </a:r>
                      <a:endParaRPr kumimoji="1" lang="ja-JP" altLang="en-US" sz="1800" b="1" i="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solidFill>
                            <a:srgbClr val="002060"/>
                          </a:solidFill>
                        </a:rPr>
                        <a:t>1.10 g/L</a:t>
                      </a:r>
                      <a:endParaRPr kumimoji="1" lang="ja-JP" altLang="en-US" sz="1800" b="1" i="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solidFill>
                            <a:srgbClr val="002060"/>
                          </a:solidFill>
                        </a:rPr>
                        <a:t>Anti-</a:t>
                      </a:r>
                      <a:r>
                        <a:rPr kumimoji="1" lang="en-US" altLang="ja-JP" sz="1800" b="1" i="0" dirty="0" err="1" smtClean="0">
                          <a:solidFill>
                            <a:srgbClr val="002060"/>
                          </a:solidFill>
                        </a:rPr>
                        <a:t>RNase</a:t>
                      </a:r>
                      <a:r>
                        <a:rPr kumimoji="1" lang="en-US" altLang="ja-JP" sz="1800" b="1" i="0" dirty="0" smtClean="0">
                          <a:solidFill>
                            <a:srgbClr val="002060"/>
                          </a:solidFill>
                        </a:rPr>
                        <a:t> VHH-PM 49D</a:t>
                      </a:r>
                      <a:endParaRPr kumimoji="1" lang="ja-JP" altLang="en-US" sz="1800" b="1" i="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solidFill>
                            <a:srgbClr val="002060"/>
                          </a:solidFill>
                        </a:rPr>
                        <a:t>0.77 g/L</a:t>
                      </a:r>
                      <a:endParaRPr kumimoji="1" lang="ja-JP" altLang="en-US" sz="1800" b="1" i="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040">
                <a:tc>
                  <a:txBody>
                    <a:bodyPr/>
                    <a:lstStyle/>
                    <a:p>
                      <a:pPr algn="ctr"/>
                      <a:r>
                        <a:rPr kumimoji="1" lang="en-US" altLang="ja-JP" sz="1800" b="1" i="0" dirty="0" smtClean="0">
                          <a:solidFill>
                            <a:srgbClr val="002060"/>
                          </a:solidFill>
                        </a:rPr>
                        <a:t>Anti-</a:t>
                      </a:r>
                      <a:r>
                        <a:rPr kumimoji="1" lang="en-US" altLang="ja-JP" sz="1800" b="1" i="0" dirty="0" err="1" smtClean="0">
                          <a:solidFill>
                            <a:srgbClr val="002060"/>
                          </a:solidFill>
                        </a:rPr>
                        <a:t>Lysozyme</a:t>
                      </a:r>
                      <a:r>
                        <a:rPr kumimoji="1" lang="en-US" altLang="ja-JP" sz="1800" b="1" i="0" dirty="0" smtClean="0">
                          <a:solidFill>
                            <a:srgbClr val="002060"/>
                          </a:solidFill>
                        </a:rPr>
                        <a:t> VHH-PM L24</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i="0" dirty="0" smtClean="0">
                          <a:solidFill>
                            <a:srgbClr val="002060"/>
                          </a:solidFill>
                        </a:rPr>
                        <a:t>0.66 g/L</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040">
                <a:tc>
                  <a:txBody>
                    <a:bodyPr/>
                    <a:lstStyle/>
                    <a:p>
                      <a:pPr algn="ctr"/>
                      <a:r>
                        <a:rPr kumimoji="1" lang="en-US" altLang="ja-JP" sz="1800" b="1" i="0" dirty="0" smtClean="0">
                          <a:solidFill>
                            <a:srgbClr val="002060"/>
                          </a:solidFill>
                        </a:rPr>
                        <a:t>Anti-</a:t>
                      </a:r>
                      <a:r>
                        <a:rPr kumimoji="1" lang="en-US" altLang="ja-JP" sz="1800" b="1" i="0" dirty="0" err="1" smtClean="0">
                          <a:solidFill>
                            <a:srgbClr val="002060"/>
                          </a:solidFill>
                        </a:rPr>
                        <a:t>Lysozyme</a:t>
                      </a:r>
                      <a:r>
                        <a:rPr kumimoji="1" lang="en-US" altLang="ja-JP" sz="1800" b="1" i="0" dirty="0" smtClean="0">
                          <a:solidFill>
                            <a:srgbClr val="002060"/>
                          </a:solidFill>
                        </a:rPr>
                        <a:t> VHH-PM L29</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i="0" dirty="0" smtClean="0">
                          <a:solidFill>
                            <a:srgbClr val="002060"/>
                          </a:solidFill>
                        </a:rPr>
                        <a:t>0.77 g/L</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040">
                <a:tc>
                  <a:txBody>
                    <a:bodyPr/>
                    <a:lstStyle/>
                    <a:p>
                      <a:pPr algn="ctr"/>
                      <a:r>
                        <a:rPr kumimoji="1" lang="en-US" altLang="ja-JP" sz="1800" b="1" i="0" dirty="0" smtClean="0">
                          <a:solidFill>
                            <a:srgbClr val="002060"/>
                          </a:solidFill>
                        </a:rPr>
                        <a:t>Anti-Amylase VHH-PM D9</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i="0" dirty="0" smtClean="0">
                          <a:solidFill>
                            <a:srgbClr val="002060"/>
                          </a:solidFill>
                        </a:rPr>
                        <a:t>0.71 g/L</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040">
                <a:tc>
                  <a:txBody>
                    <a:bodyPr/>
                    <a:lstStyle/>
                    <a:p>
                      <a:pPr algn="ctr"/>
                      <a:r>
                        <a:rPr kumimoji="1" lang="en-US" altLang="ja-JP" sz="1800" b="1" i="0" dirty="0" smtClean="0">
                          <a:solidFill>
                            <a:srgbClr val="002060"/>
                          </a:solidFill>
                        </a:rPr>
                        <a:t>Anti-Amylase VHH-PM D10</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i="0" dirty="0" smtClean="0">
                          <a:solidFill>
                            <a:srgbClr val="002060"/>
                          </a:solidFill>
                        </a:rPr>
                        <a:t>1.00 g/L</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040">
                <a:tc>
                  <a:txBody>
                    <a:bodyPr/>
                    <a:lstStyle/>
                    <a:p>
                      <a:pPr algn="ctr"/>
                      <a:r>
                        <a:rPr kumimoji="1" lang="en-US" altLang="ja-JP" sz="1800" b="1" i="0" dirty="0" smtClean="0">
                          <a:solidFill>
                            <a:srgbClr val="002060"/>
                          </a:solidFill>
                        </a:rPr>
                        <a:t>Anti-</a:t>
                      </a:r>
                      <a:r>
                        <a:rPr kumimoji="1" lang="en-US" altLang="ja-JP" sz="1800" b="1" i="0" dirty="0" err="1" smtClean="0">
                          <a:solidFill>
                            <a:srgbClr val="002060"/>
                          </a:solidFill>
                        </a:rPr>
                        <a:t>Ovalbumin</a:t>
                      </a:r>
                      <a:r>
                        <a:rPr kumimoji="1" lang="en-US" altLang="ja-JP" sz="1800" b="1" i="0" dirty="0" smtClean="0">
                          <a:solidFill>
                            <a:srgbClr val="002060"/>
                          </a:solidFill>
                        </a:rPr>
                        <a:t> VHH-PM 162</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i="0" dirty="0" smtClean="0">
                          <a:solidFill>
                            <a:srgbClr val="002060"/>
                          </a:solidFill>
                        </a:rPr>
                        <a:t>1.40 g/L</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040">
                <a:tc>
                  <a:txBody>
                    <a:bodyPr/>
                    <a:lstStyle/>
                    <a:p>
                      <a:pPr algn="ctr"/>
                      <a:r>
                        <a:rPr kumimoji="1" lang="en-US" altLang="ja-JP" sz="1800" b="1" i="0" dirty="0" smtClean="0">
                          <a:solidFill>
                            <a:srgbClr val="002060"/>
                          </a:solidFill>
                        </a:rPr>
                        <a:t>Anti-</a:t>
                      </a:r>
                      <a:r>
                        <a:rPr kumimoji="1" lang="en-US" altLang="ja-JP" sz="1800" b="1" i="0" dirty="0" err="1" smtClean="0">
                          <a:solidFill>
                            <a:srgbClr val="002060"/>
                          </a:solidFill>
                        </a:rPr>
                        <a:t>Ovalbumin</a:t>
                      </a:r>
                      <a:r>
                        <a:rPr kumimoji="1" lang="en-US" altLang="ja-JP" sz="1800" b="1" i="0" dirty="0" smtClean="0">
                          <a:solidFill>
                            <a:srgbClr val="002060"/>
                          </a:solidFill>
                        </a:rPr>
                        <a:t> VHH-PM 163</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i="0" dirty="0" smtClean="0">
                          <a:solidFill>
                            <a:srgbClr val="002060"/>
                          </a:solidFill>
                        </a:rPr>
                        <a:t>0.80 g/L</a:t>
                      </a:r>
                      <a:endParaRPr kumimoji="1" lang="ja-JP" altLang="en-US" sz="18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テキスト ボックス 4"/>
          <p:cNvSpPr txBox="1"/>
          <p:nvPr/>
        </p:nvSpPr>
        <p:spPr>
          <a:xfrm>
            <a:off x="107504" y="764704"/>
            <a:ext cx="7272808" cy="400110"/>
          </a:xfrm>
          <a:prstGeom prst="rect">
            <a:avLst/>
          </a:prstGeom>
          <a:noFill/>
        </p:spPr>
        <p:txBody>
          <a:bodyPr wrap="square" rtlCol="0">
            <a:spAutoFit/>
          </a:bodyPr>
          <a:lstStyle/>
          <a:p>
            <a:pPr algn="ctr"/>
            <a:r>
              <a:rPr lang="ja-JP" altLang="en-US" sz="2000" b="1" dirty="0" smtClean="0">
                <a:solidFill>
                  <a:srgbClr val="002060"/>
                </a:solidFill>
                <a:uFill>
                  <a:solidFill>
                    <a:srgbClr val="FF0000"/>
                  </a:solidFill>
                </a:uFill>
              </a:rPr>
              <a:t>他の抗原に対する</a:t>
            </a:r>
            <a:r>
              <a:rPr lang="en-US" altLang="ja-JP" sz="2000" b="1" dirty="0" smtClean="0">
                <a:solidFill>
                  <a:srgbClr val="002060"/>
                </a:solidFill>
                <a:uFill>
                  <a:solidFill>
                    <a:srgbClr val="FF0000"/>
                  </a:solidFill>
                </a:uFill>
              </a:rPr>
              <a:t>VHH-PM</a:t>
            </a:r>
            <a:r>
              <a:rPr lang="ja-JP" altLang="en-US" sz="2000" b="1" dirty="0" smtClean="0">
                <a:solidFill>
                  <a:srgbClr val="002060"/>
                </a:solidFill>
                <a:uFill>
                  <a:solidFill>
                    <a:srgbClr val="FF0000"/>
                  </a:solidFill>
                </a:uFill>
              </a:rPr>
              <a:t>を調製し、</a:t>
            </a:r>
            <a:r>
              <a:rPr lang="en-US" altLang="ja-JP" sz="2000" b="1" dirty="0" smtClean="0">
                <a:solidFill>
                  <a:srgbClr val="002060"/>
                </a:solidFill>
                <a:uFill>
                  <a:solidFill>
                    <a:srgbClr val="FF0000"/>
                  </a:solidFill>
                </a:uFill>
              </a:rPr>
              <a:t>VHH-PM</a:t>
            </a:r>
            <a:r>
              <a:rPr lang="ja-JP" altLang="en-US" sz="2000" b="1" dirty="0" smtClean="0">
                <a:solidFill>
                  <a:srgbClr val="002060"/>
                </a:solidFill>
                <a:uFill>
                  <a:solidFill>
                    <a:srgbClr val="FF0000"/>
                  </a:solidFill>
                </a:uFill>
              </a:rPr>
              <a:t>の汎用性を確認した</a:t>
            </a:r>
            <a:endParaRPr lang="en-US" altLang="ja-JP" sz="2000" b="1" dirty="0" smtClean="0">
              <a:solidFill>
                <a:srgbClr val="002060"/>
              </a:solidFill>
              <a:uFill>
                <a:solidFill>
                  <a:srgbClr val="FF0000"/>
                </a:solidFill>
              </a:uFill>
            </a:endParaRPr>
          </a:p>
        </p:txBody>
      </p:sp>
      <p:sp>
        <p:nvSpPr>
          <p:cNvPr id="6" name="テキスト ボックス 5"/>
          <p:cNvSpPr txBox="1"/>
          <p:nvPr/>
        </p:nvSpPr>
        <p:spPr>
          <a:xfrm>
            <a:off x="2051720" y="4725144"/>
            <a:ext cx="5328592" cy="707886"/>
          </a:xfrm>
          <a:prstGeom prst="rect">
            <a:avLst/>
          </a:prstGeom>
          <a:noFill/>
        </p:spPr>
        <p:txBody>
          <a:bodyPr wrap="square" rtlCol="0">
            <a:spAutoFit/>
          </a:bodyPr>
          <a:lstStyle/>
          <a:p>
            <a:pPr algn="ctr"/>
            <a:r>
              <a:rPr lang="en-US" altLang="ja-JP" sz="2000" b="1" dirty="0" err="1" smtClean="0">
                <a:solidFill>
                  <a:srgbClr val="002060"/>
                </a:solidFill>
                <a:uFill>
                  <a:solidFill>
                    <a:srgbClr val="FF0000"/>
                  </a:solidFill>
                </a:uFill>
              </a:rPr>
              <a:t>RNase</a:t>
            </a:r>
            <a:r>
              <a:rPr lang="ja-JP" altLang="en-US" sz="2000" b="1" dirty="0" err="1" smtClean="0">
                <a:solidFill>
                  <a:srgbClr val="002060"/>
                </a:solidFill>
                <a:uFill>
                  <a:solidFill>
                    <a:srgbClr val="FF0000"/>
                  </a:solidFill>
                </a:uFill>
              </a:rPr>
              <a:t>、</a:t>
            </a:r>
            <a:r>
              <a:rPr lang="en-US" altLang="ja-JP" sz="2000" b="1" dirty="0" err="1" smtClean="0">
                <a:solidFill>
                  <a:srgbClr val="002060"/>
                </a:solidFill>
                <a:uFill>
                  <a:solidFill>
                    <a:srgbClr val="FF0000"/>
                  </a:solidFill>
                </a:uFill>
              </a:rPr>
              <a:t>Lysozyme</a:t>
            </a:r>
            <a:r>
              <a:rPr lang="ja-JP" altLang="en-US" sz="2000" b="1" dirty="0" err="1" smtClean="0">
                <a:solidFill>
                  <a:srgbClr val="002060"/>
                </a:solidFill>
                <a:uFill>
                  <a:solidFill>
                    <a:srgbClr val="FF0000"/>
                  </a:solidFill>
                </a:uFill>
              </a:rPr>
              <a:t>、</a:t>
            </a:r>
            <a:r>
              <a:rPr lang="en-US" altLang="ja-JP" sz="2000" b="1" dirty="0" smtClean="0">
                <a:solidFill>
                  <a:srgbClr val="002060"/>
                </a:solidFill>
                <a:uFill>
                  <a:solidFill>
                    <a:srgbClr val="FF0000"/>
                  </a:solidFill>
                </a:uFill>
              </a:rPr>
              <a:t>Amylase</a:t>
            </a:r>
            <a:r>
              <a:rPr lang="ja-JP" altLang="en-US" sz="2000" b="1" dirty="0" err="1" smtClean="0">
                <a:solidFill>
                  <a:srgbClr val="002060"/>
                </a:solidFill>
                <a:uFill>
                  <a:solidFill>
                    <a:srgbClr val="FF0000"/>
                  </a:solidFill>
                </a:uFill>
              </a:rPr>
              <a:t>、</a:t>
            </a:r>
            <a:r>
              <a:rPr lang="en-US" altLang="ja-JP" sz="2000" b="1" dirty="0" err="1" smtClean="0">
                <a:solidFill>
                  <a:srgbClr val="002060"/>
                </a:solidFill>
                <a:uFill>
                  <a:solidFill>
                    <a:srgbClr val="FF0000"/>
                  </a:solidFill>
                </a:uFill>
              </a:rPr>
              <a:t>Ovalbumi</a:t>
            </a:r>
            <a:r>
              <a:rPr lang="ja-JP" altLang="en-US" sz="2000" b="1" dirty="0" smtClean="0">
                <a:solidFill>
                  <a:srgbClr val="002060"/>
                </a:solidFill>
                <a:uFill>
                  <a:solidFill>
                    <a:srgbClr val="FF0000"/>
                  </a:solidFill>
                </a:uFill>
              </a:rPr>
              <a:t>に対する</a:t>
            </a:r>
            <a:r>
              <a:rPr lang="en-US" altLang="ja-JP" sz="2000" b="1" dirty="0" smtClean="0">
                <a:solidFill>
                  <a:srgbClr val="002060"/>
                </a:solidFill>
                <a:uFill>
                  <a:solidFill>
                    <a:srgbClr val="FF0000"/>
                  </a:solidFill>
                </a:uFill>
              </a:rPr>
              <a:t>VHH-PM</a:t>
            </a:r>
            <a:r>
              <a:rPr lang="ja-JP" altLang="en-US" sz="2000" b="1" dirty="0" smtClean="0">
                <a:solidFill>
                  <a:srgbClr val="002060"/>
                </a:solidFill>
                <a:uFill>
                  <a:solidFill>
                    <a:srgbClr val="FF0000"/>
                  </a:solidFill>
                </a:uFill>
              </a:rPr>
              <a:t>を</a:t>
            </a:r>
            <a:r>
              <a:rPr lang="en-US" altLang="ja-JP" sz="2000" b="1" dirty="0" smtClean="0">
                <a:solidFill>
                  <a:srgbClr val="002060"/>
                </a:solidFill>
                <a:uFill>
                  <a:solidFill>
                    <a:srgbClr val="FF0000"/>
                  </a:solidFill>
                </a:uFill>
              </a:rPr>
              <a:t>2</a:t>
            </a:r>
            <a:r>
              <a:rPr lang="ja-JP" altLang="en-US" sz="2000" b="1" dirty="0" smtClean="0">
                <a:solidFill>
                  <a:srgbClr val="002060"/>
                </a:solidFill>
                <a:uFill>
                  <a:solidFill>
                    <a:srgbClr val="FF0000"/>
                  </a:solidFill>
                </a:uFill>
              </a:rPr>
              <a:t>種類ずつ（計</a:t>
            </a:r>
            <a:r>
              <a:rPr lang="en-US" altLang="ja-JP" sz="2000" b="1" dirty="0" smtClean="0">
                <a:solidFill>
                  <a:srgbClr val="002060"/>
                </a:solidFill>
                <a:uFill>
                  <a:solidFill>
                    <a:srgbClr val="FF0000"/>
                  </a:solidFill>
                </a:uFill>
              </a:rPr>
              <a:t>8</a:t>
            </a:r>
            <a:r>
              <a:rPr lang="ja-JP" altLang="en-US" sz="2000" b="1" dirty="0" smtClean="0">
                <a:solidFill>
                  <a:srgbClr val="002060"/>
                </a:solidFill>
                <a:uFill>
                  <a:solidFill>
                    <a:srgbClr val="FF0000"/>
                  </a:solidFill>
                </a:uFill>
              </a:rPr>
              <a:t>種類）調製</a:t>
            </a:r>
            <a:endParaRPr lang="en-US" altLang="ja-JP" sz="2000" b="1" dirty="0" smtClean="0">
              <a:solidFill>
                <a:srgbClr val="002060"/>
              </a:solidFill>
              <a:uFill>
                <a:solidFill>
                  <a:srgbClr val="FF0000"/>
                </a:solidFill>
              </a:uFill>
            </a:endParaRPr>
          </a:p>
        </p:txBody>
      </p:sp>
      <p:sp>
        <p:nvSpPr>
          <p:cNvPr id="7" name="下矢印 6"/>
          <p:cNvSpPr/>
          <p:nvPr/>
        </p:nvSpPr>
        <p:spPr>
          <a:xfrm>
            <a:off x="4572000" y="5445224"/>
            <a:ext cx="288032" cy="50405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8" name="テキスト ボックス 7"/>
          <p:cNvSpPr txBox="1"/>
          <p:nvPr/>
        </p:nvSpPr>
        <p:spPr>
          <a:xfrm>
            <a:off x="2483768" y="5961474"/>
            <a:ext cx="4392488" cy="707886"/>
          </a:xfrm>
          <a:prstGeom prst="rect">
            <a:avLst/>
          </a:prstGeom>
          <a:noFill/>
        </p:spPr>
        <p:txBody>
          <a:bodyPr wrap="square" rtlCol="0">
            <a:spAutoFit/>
          </a:bodyPr>
          <a:lstStyle/>
          <a:p>
            <a:pPr algn="ctr"/>
            <a:r>
              <a:rPr lang="en-US" altLang="ja-JP" sz="2000" b="1" dirty="0" smtClean="0">
                <a:solidFill>
                  <a:srgbClr val="002060"/>
                </a:solidFill>
                <a:uFill>
                  <a:solidFill>
                    <a:srgbClr val="FF0000"/>
                  </a:solidFill>
                </a:uFill>
              </a:rPr>
              <a:t>PMMA</a:t>
            </a:r>
            <a:r>
              <a:rPr lang="ja-JP" altLang="en-US" sz="2000" b="1" dirty="0" smtClean="0">
                <a:solidFill>
                  <a:srgbClr val="002060"/>
                </a:solidFill>
                <a:uFill>
                  <a:solidFill>
                    <a:srgbClr val="FF0000"/>
                  </a:solidFill>
                </a:uFill>
              </a:rPr>
              <a:t>製マイクロプレートに固定化し、抗原結合活性の評価</a:t>
            </a:r>
            <a:endParaRPr lang="en-US" altLang="ja-JP" sz="2000" b="1" dirty="0" smtClean="0">
              <a:solidFill>
                <a:srgbClr val="002060"/>
              </a:solidFill>
              <a:uFill>
                <a:solidFill>
                  <a:srgbClr val="FF0000"/>
                </a:solidFill>
              </a:u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Introduction</a:t>
            </a:r>
            <a:endParaRPr kumimoji="1" lang="ja-JP" altLang="en-US" sz="2600" b="1" dirty="0">
              <a:solidFill>
                <a:schemeClr val="bg1"/>
              </a:solidFill>
            </a:endParaRPr>
          </a:p>
        </p:txBody>
      </p:sp>
      <p:pic>
        <p:nvPicPr>
          <p:cNvPr id="25" name="Picture 2" descr="http://upload.wikimedia.org/wikipedia/commons/4/43/07._Camel_Profile,_near_Silverton,_NSW,_07.07.2007.jpg"/>
          <p:cNvPicPr>
            <a:picLocks noChangeAspect="1" noChangeArrowheads="1"/>
          </p:cNvPicPr>
          <p:nvPr/>
        </p:nvPicPr>
        <p:blipFill>
          <a:blip r:embed="rId2" cstate="print"/>
          <a:srcRect/>
          <a:stretch>
            <a:fillRect/>
          </a:stretch>
        </p:blipFill>
        <p:spPr bwMode="auto">
          <a:xfrm>
            <a:off x="1866760" y="620688"/>
            <a:ext cx="1152128" cy="1418004"/>
          </a:xfrm>
          <a:prstGeom prst="rect">
            <a:avLst/>
          </a:prstGeom>
          <a:noFill/>
        </p:spPr>
      </p:pic>
      <p:grpSp>
        <p:nvGrpSpPr>
          <p:cNvPr id="26" name="グループ化 25"/>
          <p:cNvGrpSpPr/>
          <p:nvPr/>
        </p:nvGrpSpPr>
        <p:grpSpPr>
          <a:xfrm>
            <a:off x="2482674" y="2134758"/>
            <a:ext cx="999814" cy="1383345"/>
            <a:chOff x="3756138" y="3125452"/>
            <a:chExt cx="999814" cy="1383345"/>
          </a:xfrm>
        </p:grpSpPr>
        <p:sp>
          <p:nvSpPr>
            <p:cNvPr id="27" name="円/楕円 26"/>
            <p:cNvSpPr>
              <a:spLocks noChangeAspect="1"/>
            </p:cNvSpPr>
            <p:nvPr/>
          </p:nvSpPr>
          <p:spPr>
            <a:xfrm rot="21572606">
              <a:off x="4149745" y="4018795"/>
              <a:ext cx="82795" cy="490002"/>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8" name="円/楕円 27"/>
            <p:cNvSpPr>
              <a:spLocks noChangeAspect="1"/>
            </p:cNvSpPr>
            <p:nvPr/>
          </p:nvSpPr>
          <p:spPr>
            <a:xfrm rot="21572606">
              <a:off x="4148729" y="3535756"/>
              <a:ext cx="82795" cy="490002"/>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円/楕円 28"/>
            <p:cNvSpPr>
              <a:spLocks noChangeAspect="1"/>
            </p:cNvSpPr>
            <p:nvPr/>
          </p:nvSpPr>
          <p:spPr>
            <a:xfrm rot="21572606" flipH="1">
              <a:off x="4284839" y="4010106"/>
              <a:ext cx="82795" cy="490002"/>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円/楕円 29"/>
            <p:cNvSpPr>
              <a:spLocks noChangeAspect="1"/>
            </p:cNvSpPr>
            <p:nvPr/>
          </p:nvSpPr>
          <p:spPr>
            <a:xfrm rot="21572606" flipH="1">
              <a:off x="4283097" y="3527074"/>
              <a:ext cx="82795" cy="490002"/>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1" name="円/楕円 30"/>
            <p:cNvSpPr>
              <a:spLocks noChangeAspect="1"/>
            </p:cNvSpPr>
            <p:nvPr/>
          </p:nvSpPr>
          <p:spPr>
            <a:xfrm rot="2372606" flipH="1">
              <a:off x="4424091" y="3125452"/>
              <a:ext cx="94256" cy="430421"/>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円/楕円 31"/>
            <p:cNvSpPr>
              <a:spLocks noChangeAspect="1"/>
            </p:cNvSpPr>
            <p:nvPr/>
          </p:nvSpPr>
          <p:spPr>
            <a:xfrm rot="19172606">
              <a:off x="4018078" y="3151465"/>
              <a:ext cx="94256" cy="430421"/>
            </a:xfrm>
            <a:prstGeom prst="ellipse">
              <a:avLst/>
            </a:prstGeom>
            <a:solidFill>
              <a:srgbClr val="0000FF"/>
            </a:solidFill>
            <a:ln w="28575">
              <a:solidFill>
                <a:srgbClr val="0000FF"/>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3" name="円弧 32"/>
            <p:cNvSpPr/>
            <p:nvPr/>
          </p:nvSpPr>
          <p:spPr>
            <a:xfrm rot="16483177" flipH="1">
              <a:off x="4022727" y="3523577"/>
              <a:ext cx="211562" cy="32973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34" name="円弧 33"/>
            <p:cNvSpPr/>
            <p:nvPr/>
          </p:nvSpPr>
          <p:spPr>
            <a:xfrm rot="3718431" flipH="1">
              <a:off x="3815223" y="3739712"/>
              <a:ext cx="211562" cy="329731"/>
            </a:xfrm>
            <a:prstGeom prst="arc">
              <a:avLst>
                <a:gd name="adj1" fmla="val 16895043"/>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35" name="円弧 34"/>
            <p:cNvSpPr/>
            <p:nvPr/>
          </p:nvSpPr>
          <p:spPr>
            <a:xfrm rot="283177" flipH="1">
              <a:off x="4000348" y="3783567"/>
              <a:ext cx="111606" cy="185456"/>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36" name="円弧 35"/>
            <p:cNvSpPr/>
            <p:nvPr/>
          </p:nvSpPr>
          <p:spPr>
            <a:xfrm rot="19014634" flipH="1">
              <a:off x="3935833" y="3766916"/>
              <a:ext cx="111606" cy="185456"/>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37" name="円弧 36"/>
            <p:cNvSpPr/>
            <p:nvPr/>
          </p:nvSpPr>
          <p:spPr>
            <a:xfrm rot="5672606" flipH="1">
              <a:off x="4278417" y="3724792"/>
              <a:ext cx="211562" cy="32973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38" name="円弧 37"/>
            <p:cNvSpPr/>
            <p:nvPr/>
          </p:nvSpPr>
          <p:spPr>
            <a:xfrm rot="14507860" flipH="1">
              <a:off x="4485306" y="3507961"/>
              <a:ext cx="211562" cy="329731"/>
            </a:xfrm>
            <a:prstGeom prst="arc">
              <a:avLst>
                <a:gd name="adj1" fmla="val 16895043"/>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39" name="円弧 38"/>
            <p:cNvSpPr/>
            <p:nvPr/>
          </p:nvSpPr>
          <p:spPr>
            <a:xfrm rot="11072606" flipH="1">
              <a:off x="4400223" y="3608834"/>
              <a:ext cx="111606" cy="185456"/>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40" name="円弧 39"/>
            <p:cNvSpPr/>
            <p:nvPr/>
          </p:nvSpPr>
          <p:spPr>
            <a:xfrm rot="8204063" flipH="1">
              <a:off x="4464784" y="3625270"/>
              <a:ext cx="111606" cy="185456"/>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sp>
        <p:nvSpPr>
          <p:cNvPr id="41" name="テキスト ボックス 40"/>
          <p:cNvSpPr txBox="1"/>
          <p:nvPr/>
        </p:nvSpPr>
        <p:spPr>
          <a:xfrm>
            <a:off x="1678032" y="3590434"/>
            <a:ext cx="2713624" cy="338554"/>
          </a:xfrm>
          <a:prstGeom prst="rect">
            <a:avLst/>
          </a:prstGeom>
          <a:noFill/>
        </p:spPr>
        <p:txBody>
          <a:bodyPr wrap="square" rtlCol="0">
            <a:spAutoFit/>
          </a:bodyPr>
          <a:lstStyle/>
          <a:p>
            <a:pPr algn="ctr"/>
            <a:r>
              <a:rPr kumimoji="1" lang="ja-JP" altLang="en-US" sz="1600" b="1" dirty="0" smtClean="0">
                <a:solidFill>
                  <a:srgbClr val="00B050"/>
                </a:solidFill>
              </a:rPr>
              <a:t>ラクダ科動物</a:t>
            </a:r>
            <a:r>
              <a:rPr lang="ja-JP" altLang="en-US" sz="1600" b="1" dirty="0" smtClean="0">
                <a:solidFill>
                  <a:srgbClr val="00B050"/>
                </a:solidFill>
              </a:rPr>
              <a:t>由来</a:t>
            </a:r>
            <a:r>
              <a:rPr kumimoji="1" lang="en-US" altLang="ja-JP" sz="1600" b="1" dirty="0" smtClean="0">
                <a:solidFill>
                  <a:srgbClr val="00B050"/>
                </a:solidFill>
              </a:rPr>
              <a:t>Whole</a:t>
            </a:r>
            <a:r>
              <a:rPr kumimoji="1" lang="ja-JP" altLang="en-US" sz="1600" b="1" dirty="0" smtClean="0">
                <a:solidFill>
                  <a:srgbClr val="00B050"/>
                </a:solidFill>
              </a:rPr>
              <a:t>抗体</a:t>
            </a:r>
            <a:endParaRPr kumimoji="1" lang="en-US" altLang="ja-JP" sz="1600" b="1" dirty="0" smtClean="0">
              <a:solidFill>
                <a:srgbClr val="00B050"/>
              </a:solidFill>
            </a:endParaRPr>
          </a:p>
        </p:txBody>
      </p:sp>
      <p:sp>
        <p:nvSpPr>
          <p:cNvPr id="42" name="ドーナツ 41"/>
          <p:cNvSpPr/>
          <p:nvPr/>
        </p:nvSpPr>
        <p:spPr>
          <a:xfrm>
            <a:off x="2933232" y="2115441"/>
            <a:ext cx="504056" cy="504056"/>
          </a:xfrm>
          <a:prstGeom prst="donut">
            <a:avLst>
              <a:gd name="adj" fmla="val 0"/>
            </a:avLst>
          </a:prstGeom>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3964872" y="1368064"/>
            <a:ext cx="1484872" cy="338554"/>
          </a:xfrm>
          <a:prstGeom prst="rect">
            <a:avLst/>
          </a:prstGeom>
          <a:noFill/>
        </p:spPr>
        <p:txBody>
          <a:bodyPr wrap="square" rtlCol="0">
            <a:spAutoFit/>
          </a:bodyPr>
          <a:lstStyle/>
          <a:p>
            <a:r>
              <a:rPr lang="ja-JP" altLang="en-US" sz="1600" b="1" dirty="0" smtClean="0">
                <a:solidFill>
                  <a:srgbClr val="002060"/>
                </a:solidFill>
              </a:rPr>
              <a:t>抗原認識部位</a:t>
            </a:r>
            <a:endParaRPr kumimoji="1" lang="ja-JP" altLang="en-US" sz="1600" b="1" dirty="0">
              <a:solidFill>
                <a:srgbClr val="002060"/>
              </a:solidFill>
            </a:endParaRPr>
          </a:p>
        </p:txBody>
      </p:sp>
      <p:cxnSp>
        <p:nvCxnSpPr>
          <p:cNvPr id="44" name="直線矢印コネクタ 43"/>
          <p:cNvCxnSpPr/>
          <p:nvPr/>
        </p:nvCxnSpPr>
        <p:spPr>
          <a:xfrm>
            <a:off x="2586840" y="1268760"/>
            <a:ext cx="360040" cy="936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図 44"/>
          <p:cNvPicPr/>
          <p:nvPr/>
        </p:nvPicPr>
        <p:blipFill>
          <a:blip r:embed="rId3" cstate="print">
            <a:extLst>
              <a:ext uri="{28A0092B-C50C-407E-A947-70E740481C1C}">
                <a14:useLocalDpi xmlns:a14="http://schemas.microsoft.com/office/drawing/2010/main" xmlns="" val="0"/>
              </a:ext>
            </a:extLst>
          </a:blip>
          <a:srcRect l="39583" t="9449" r="53786" b="69515"/>
          <a:stretch>
            <a:fillRect/>
          </a:stretch>
        </p:blipFill>
        <p:spPr bwMode="auto">
          <a:xfrm>
            <a:off x="6974142" y="2231976"/>
            <a:ext cx="561143" cy="864096"/>
          </a:xfrm>
          <a:prstGeom prst="rect">
            <a:avLst/>
          </a:prstGeom>
          <a:noFill/>
          <a:ln w="19050">
            <a:noFill/>
          </a:ln>
        </p:spPr>
      </p:pic>
      <p:sp>
        <p:nvSpPr>
          <p:cNvPr id="54" name="テキスト ボックス 53"/>
          <p:cNvSpPr txBox="1"/>
          <p:nvPr/>
        </p:nvSpPr>
        <p:spPr>
          <a:xfrm>
            <a:off x="7046150" y="3024064"/>
            <a:ext cx="583922" cy="338554"/>
          </a:xfrm>
          <a:prstGeom prst="rect">
            <a:avLst/>
          </a:prstGeom>
          <a:noFill/>
        </p:spPr>
        <p:txBody>
          <a:bodyPr wrap="square" rtlCol="0">
            <a:spAutoFit/>
          </a:bodyPr>
          <a:lstStyle/>
          <a:p>
            <a:r>
              <a:rPr lang="en-US" altLang="ja-JP" sz="1600" b="1" dirty="0" err="1" smtClean="0"/>
              <a:t>scFv</a:t>
            </a:r>
            <a:endParaRPr kumimoji="1" lang="ja-JP" altLang="en-US" sz="1600" b="1" dirty="0"/>
          </a:p>
        </p:txBody>
      </p:sp>
      <p:grpSp>
        <p:nvGrpSpPr>
          <p:cNvPr id="58" name="グループ化 26"/>
          <p:cNvGrpSpPr/>
          <p:nvPr/>
        </p:nvGrpSpPr>
        <p:grpSpPr>
          <a:xfrm>
            <a:off x="8249623" y="2308709"/>
            <a:ext cx="164679" cy="712778"/>
            <a:chOff x="6234805" y="3370742"/>
            <a:chExt cx="89722" cy="387879"/>
          </a:xfrm>
        </p:grpSpPr>
        <p:sp>
          <p:nvSpPr>
            <p:cNvPr id="59" name="円/楕円 58"/>
            <p:cNvSpPr/>
            <p:nvPr/>
          </p:nvSpPr>
          <p:spPr bwMode="auto">
            <a:xfrm rot="146128" flipH="1">
              <a:off x="6244923" y="3370742"/>
              <a:ext cx="79604" cy="19397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0" name="円/楕円 59"/>
            <p:cNvSpPr/>
            <p:nvPr/>
          </p:nvSpPr>
          <p:spPr bwMode="auto">
            <a:xfrm rot="146128" flipH="1">
              <a:off x="6234805" y="3564649"/>
              <a:ext cx="79604" cy="19397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61" name="テキスト ボックス 60"/>
          <p:cNvSpPr txBox="1"/>
          <p:nvPr/>
        </p:nvSpPr>
        <p:spPr>
          <a:xfrm>
            <a:off x="7914152" y="3024064"/>
            <a:ext cx="491688" cy="338554"/>
          </a:xfrm>
          <a:prstGeom prst="rect">
            <a:avLst/>
          </a:prstGeom>
          <a:noFill/>
        </p:spPr>
        <p:txBody>
          <a:bodyPr wrap="square" rtlCol="0">
            <a:spAutoFit/>
          </a:bodyPr>
          <a:lstStyle/>
          <a:p>
            <a:r>
              <a:rPr lang="en-US" altLang="ja-JP" sz="1600" b="1" dirty="0" err="1" smtClean="0"/>
              <a:t>Fab</a:t>
            </a:r>
            <a:endParaRPr kumimoji="1" lang="ja-JP" altLang="en-US" sz="1600" b="1" dirty="0"/>
          </a:p>
        </p:txBody>
      </p:sp>
      <p:sp>
        <p:nvSpPr>
          <p:cNvPr id="62" name="テキスト ボックス 61"/>
          <p:cNvSpPr txBox="1"/>
          <p:nvPr/>
        </p:nvSpPr>
        <p:spPr>
          <a:xfrm>
            <a:off x="6902134" y="1971240"/>
            <a:ext cx="1872208" cy="338554"/>
          </a:xfrm>
          <a:prstGeom prst="rect">
            <a:avLst/>
          </a:prstGeom>
          <a:noFill/>
        </p:spPr>
        <p:txBody>
          <a:bodyPr wrap="square" rtlCol="0">
            <a:spAutoFit/>
          </a:bodyPr>
          <a:lstStyle/>
          <a:p>
            <a:pPr algn="ctr"/>
            <a:r>
              <a:rPr lang="ja-JP" altLang="en-US" sz="1600" b="1" dirty="0" smtClean="0">
                <a:solidFill>
                  <a:srgbClr val="002060"/>
                </a:solidFill>
              </a:rPr>
              <a:t>従来の低分子抗体</a:t>
            </a:r>
            <a:endParaRPr kumimoji="1" lang="en-US" altLang="ja-JP" sz="1600" b="1" dirty="0" smtClean="0">
              <a:solidFill>
                <a:srgbClr val="002060"/>
              </a:solidFill>
            </a:endParaRPr>
          </a:p>
        </p:txBody>
      </p:sp>
      <p:grpSp>
        <p:nvGrpSpPr>
          <p:cNvPr id="63" name="グループ化 62"/>
          <p:cNvGrpSpPr>
            <a:grpSpLocks noChangeAspect="1"/>
          </p:cNvGrpSpPr>
          <p:nvPr/>
        </p:nvGrpSpPr>
        <p:grpSpPr>
          <a:xfrm rot="10800000">
            <a:off x="5012896" y="1786466"/>
            <a:ext cx="1260000" cy="1742788"/>
            <a:chOff x="2791284" y="4707394"/>
            <a:chExt cx="716039" cy="990394"/>
          </a:xfrm>
        </p:grpSpPr>
        <p:sp>
          <p:nvSpPr>
            <p:cNvPr id="64" name="円/楕円 63"/>
            <p:cNvSpPr>
              <a:spLocks noChangeAspect="1"/>
            </p:cNvSpPr>
            <p:nvPr/>
          </p:nvSpPr>
          <p:spPr>
            <a:xfrm rot="10772606">
              <a:off x="3159916" y="4707394"/>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5" name="円/楕円 64"/>
            <p:cNvSpPr>
              <a:spLocks noChangeAspect="1"/>
            </p:cNvSpPr>
            <p:nvPr/>
          </p:nvSpPr>
          <p:spPr>
            <a:xfrm rot="10772606">
              <a:off x="3160493" y="4981896"/>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6" name="円/楕円 65"/>
            <p:cNvSpPr>
              <a:spLocks noChangeAspect="1"/>
            </p:cNvSpPr>
            <p:nvPr/>
          </p:nvSpPr>
          <p:spPr>
            <a:xfrm rot="10772606" flipH="1">
              <a:off x="3083144" y="4712332"/>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7" name="円/楕円 66"/>
            <p:cNvSpPr>
              <a:spLocks noChangeAspect="1"/>
            </p:cNvSpPr>
            <p:nvPr/>
          </p:nvSpPr>
          <p:spPr>
            <a:xfrm rot="10772606" flipH="1">
              <a:off x="3084134" y="4986830"/>
              <a:ext cx="47051" cy="278459"/>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8" name="円/楕円 67"/>
            <p:cNvSpPr>
              <a:spLocks noChangeAspect="1"/>
            </p:cNvSpPr>
            <p:nvPr/>
          </p:nvSpPr>
          <p:spPr>
            <a:xfrm rot="13172606" flipH="1">
              <a:off x="2946513" y="5199676"/>
              <a:ext cx="53564" cy="244600"/>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9" name="円/楕円 68"/>
            <p:cNvSpPr>
              <a:spLocks noChangeAspect="1"/>
            </p:cNvSpPr>
            <p:nvPr/>
          </p:nvSpPr>
          <p:spPr>
            <a:xfrm rot="13172606" flipH="1">
              <a:off x="3010973" y="5253792"/>
              <a:ext cx="53564" cy="244600"/>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0" name="円/楕円 69"/>
            <p:cNvSpPr>
              <a:spLocks noChangeAspect="1"/>
            </p:cNvSpPr>
            <p:nvPr/>
          </p:nvSpPr>
          <p:spPr>
            <a:xfrm rot="13172606" flipH="1">
              <a:off x="2791284" y="5396436"/>
              <a:ext cx="53564" cy="244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1" name="円/楕円 70"/>
            <p:cNvSpPr>
              <a:spLocks noChangeAspect="1"/>
            </p:cNvSpPr>
            <p:nvPr/>
          </p:nvSpPr>
          <p:spPr>
            <a:xfrm rot="13172606" flipH="1">
              <a:off x="2857681" y="5453188"/>
              <a:ext cx="53564" cy="244600"/>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2" name="円/楕円 71"/>
            <p:cNvSpPr>
              <a:spLocks noChangeAspect="1"/>
            </p:cNvSpPr>
            <p:nvPr/>
          </p:nvSpPr>
          <p:spPr>
            <a:xfrm rot="8372606">
              <a:off x="3295906" y="5190898"/>
              <a:ext cx="53564" cy="244600"/>
            </a:xfrm>
            <a:prstGeom prst="ellipse">
              <a:avLst/>
            </a:prstGeom>
            <a:solidFill>
              <a:schemeClr val="bg1">
                <a:lumMod val="65000"/>
              </a:schemeClr>
            </a:solidFill>
            <a:ln w="28575">
              <a:solidFill>
                <a:schemeClr val="bg1">
                  <a:lumMod val="50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3" name="円/楕円 72"/>
            <p:cNvSpPr>
              <a:spLocks noChangeAspect="1"/>
            </p:cNvSpPr>
            <p:nvPr/>
          </p:nvSpPr>
          <p:spPr>
            <a:xfrm rot="8372606">
              <a:off x="3453759" y="5383635"/>
              <a:ext cx="53564" cy="244600"/>
            </a:xfrm>
            <a:prstGeom prst="ellipse">
              <a:avLst/>
            </a:prstGeom>
            <a:solidFill>
              <a:srgbClr val="FF0000"/>
            </a:solidFill>
            <a:ln w="28575">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4" name="円/楕円 73"/>
            <p:cNvSpPr>
              <a:spLocks noChangeAspect="1"/>
            </p:cNvSpPr>
            <p:nvPr/>
          </p:nvSpPr>
          <p:spPr>
            <a:xfrm rot="8372606">
              <a:off x="3387903" y="5442763"/>
              <a:ext cx="53564" cy="244600"/>
            </a:xfrm>
            <a:prstGeom prst="ellipse">
              <a:avLst/>
            </a:prstGeom>
            <a:solidFill>
              <a:srgbClr val="0000FF"/>
            </a:solidFill>
            <a:ln w="28575">
              <a:solidFill>
                <a:srgbClr val="0000FF"/>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5" name="円弧 74"/>
            <p:cNvSpPr/>
            <p:nvPr/>
          </p:nvSpPr>
          <p:spPr>
            <a:xfrm rot="5683177" flipH="1">
              <a:off x="3158922" y="5079896"/>
              <a:ext cx="120227" cy="18738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76" name="円弧 75"/>
            <p:cNvSpPr/>
            <p:nvPr/>
          </p:nvSpPr>
          <p:spPr>
            <a:xfrm rot="14518431" flipH="1">
              <a:off x="3276843" y="4957070"/>
              <a:ext cx="120227" cy="187381"/>
            </a:xfrm>
            <a:prstGeom prst="arc">
              <a:avLst>
                <a:gd name="adj1" fmla="val 16895043"/>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77" name="円弧 76"/>
            <p:cNvSpPr/>
            <p:nvPr/>
          </p:nvSpPr>
          <p:spPr>
            <a:xfrm rot="11083177" flipH="1">
              <a:off x="3228443" y="5014138"/>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78" name="円弧 77"/>
            <p:cNvSpPr/>
            <p:nvPr/>
          </p:nvSpPr>
          <p:spPr>
            <a:xfrm rot="8214634" flipH="1">
              <a:off x="3265106" y="5023600"/>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79" name="円弧 78"/>
            <p:cNvSpPr/>
            <p:nvPr/>
          </p:nvSpPr>
          <p:spPr>
            <a:xfrm rot="16472606" flipH="1">
              <a:off x="3013617" y="4965549"/>
              <a:ext cx="120227" cy="18738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80" name="円弧 79"/>
            <p:cNvSpPr/>
            <p:nvPr/>
          </p:nvSpPr>
          <p:spPr>
            <a:xfrm rot="3707860" flipH="1">
              <a:off x="2896045" y="5088770"/>
              <a:ext cx="120227" cy="187381"/>
            </a:xfrm>
            <a:prstGeom prst="arc">
              <a:avLst>
                <a:gd name="adj1" fmla="val 16895043"/>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81" name="円弧 80"/>
            <p:cNvSpPr/>
            <p:nvPr/>
          </p:nvSpPr>
          <p:spPr>
            <a:xfrm rot="272606" flipH="1">
              <a:off x="3001200" y="5113435"/>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82" name="円弧 81"/>
            <p:cNvSpPr/>
            <p:nvPr/>
          </p:nvSpPr>
          <p:spPr>
            <a:xfrm rot="19004063" flipH="1">
              <a:off x="2964511" y="5104095"/>
              <a:ext cx="63424" cy="105391"/>
            </a:xfrm>
            <a:prstGeom prst="arc">
              <a:avLst>
                <a:gd name="adj1" fmla="val 15835646"/>
                <a:gd name="adj2" fmla="val 60483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83" name="円/楕円 82"/>
            <p:cNvSpPr>
              <a:spLocks noChangeAspect="1"/>
            </p:cNvSpPr>
            <p:nvPr/>
          </p:nvSpPr>
          <p:spPr>
            <a:xfrm rot="8427394">
              <a:off x="3224154" y="5245332"/>
              <a:ext cx="53564" cy="244600"/>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84" name="テキスト ボックス 83"/>
          <p:cNvSpPr txBox="1"/>
          <p:nvPr/>
        </p:nvSpPr>
        <p:spPr>
          <a:xfrm>
            <a:off x="4688720" y="3604082"/>
            <a:ext cx="2232248" cy="338554"/>
          </a:xfrm>
          <a:prstGeom prst="rect">
            <a:avLst/>
          </a:prstGeom>
          <a:noFill/>
        </p:spPr>
        <p:txBody>
          <a:bodyPr wrap="square" rtlCol="0">
            <a:spAutoFit/>
          </a:bodyPr>
          <a:lstStyle/>
          <a:p>
            <a:pPr algn="ctr"/>
            <a:r>
              <a:rPr kumimoji="1" lang="ja-JP" altLang="en-US" sz="1600" b="1" dirty="0" smtClean="0">
                <a:solidFill>
                  <a:srgbClr val="002060"/>
                </a:solidFill>
              </a:rPr>
              <a:t>他動物由来</a:t>
            </a:r>
            <a:r>
              <a:rPr kumimoji="1" lang="en-US" altLang="ja-JP" sz="1600" b="1" dirty="0" smtClean="0">
                <a:solidFill>
                  <a:srgbClr val="002060"/>
                </a:solidFill>
              </a:rPr>
              <a:t>Whole</a:t>
            </a:r>
            <a:r>
              <a:rPr kumimoji="1" lang="ja-JP" altLang="en-US" sz="1600" b="1" dirty="0" smtClean="0">
                <a:solidFill>
                  <a:srgbClr val="002060"/>
                </a:solidFill>
              </a:rPr>
              <a:t>抗体</a:t>
            </a:r>
            <a:endParaRPr kumimoji="1" lang="en-US" altLang="ja-JP" sz="1600" b="1" dirty="0" smtClean="0">
              <a:solidFill>
                <a:srgbClr val="002060"/>
              </a:solidFill>
            </a:endParaRPr>
          </a:p>
        </p:txBody>
      </p:sp>
      <p:sp>
        <p:nvSpPr>
          <p:cNvPr id="85" name="右中かっこ 84"/>
          <p:cNvSpPr/>
          <p:nvPr/>
        </p:nvSpPr>
        <p:spPr>
          <a:xfrm rot="19084994">
            <a:off x="5324792" y="1668363"/>
            <a:ext cx="182869" cy="822233"/>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テキスト ボックス 85"/>
          <p:cNvSpPr txBox="1"/>
          <p:nvPr/>
        </p:nvSpPr>
        <p:spPr>
          <a:xfrm>
            <a:off x="5406221" y="1796217"/>
            <a:ext cx="337080" cy="276999"/>
          </a:xfrm>
          <a:prstGeom prst="rect">
            <a:avLst/>
          </a:prstGeom>
          <a:noFill/>
        </p:spPr>
        <p:txBody>
          <a:bodyPr wrap="none" rtlCol="0">
            <a:spAutoFit/>
          </a:bodyPr>
          <a:lstStyle/>
          <a:p>
            <a:r>
              <a:rPr kumimoji="1" lang="en-US" altLang="ja-JP" sz="1200" b="1" dirty="0" err="1" smtClean="0"/>
              <a:t>Fd</a:t>
            </a:r>
            <a:endParaRPr kumimoji="1" lang="ja-JP" altLang="en-US" sz="1200" b="1" dirty="0"/>
          </a:p>
        </p:txBody>
      </p:sp>
      <p:sp>
        <p:nvSpPr>
          <p:cNvPr id="87" name="テキスト ボックス 86"/>
          <p:cNvSpPr txBox="1"/>
          <p:nvPr/>
        </p:nvSpPr>
        <p:spPr>
          <a:xfrm>
            <a:off x="5855930" y="1844375"/>
            <a:ext cx="364303" cy="288032"/>
          </a:xfrm>
          <a:prstGeom prst="rect">
            <a:avLst/>
          </a:prstGeom>
          <a:noFill/>
        </p:spPr>
        <p:txBody>
          <a:bodyPr wrap="square" rtlCol="0">
            <a:spAutoFit/>
          </a:bodyPr>
          <a:lstStyle/>
          <a:p>
            <a:r>
              <a:rPr lang="en-US" altLang="ja-JP" sz="1200" dirty="0" smtClean="0"/>
              <a:t>VH</a:t>
            </a:r>
            <a:endParaRPr kumimoji="1" lang="ja-JP" altLang="en-US" sz="1200" dirty="0"/>
          </a:p>
        </p:txBody>
      </p:sp>
      <p:sp>
        <p:nvSpPr>
          <p:cNvPr id="88" name="テキスト ボックス 87"/>
          <p:cNvSpPr txBox="1"/>
          <p:nvPr/>
        </p:nvSpPr>
        <p:spPr>
          <a:xfrm>
            <a:off x="6084168" y="1998720"/>
            <a:ext cx="354109" cy="276999"/>
          </a:xfrm>
          <a:prstGeom prst="rect">
            <a:avLst/>
          </a:prstGeom>
          <a:noFill/>
        </p:spPr>
        <p:txBody>
          <a:bodyPr wrap="square" rtlCol="0">
            <a:spAutoFit/>
          </a:bodyPr>
          <a:lstStyle/>
          <a:p>
            <a:r>
              <a:rPr lang="en-US" altLang="ja-JP" sz="1200" dirty="0" smtClean="0"/>
              <a:t>VL</a:t>
            </a:r>
            <a:endParaRPr kumimoji="1" lang="ja-JP" altLang="en-US" sz="1200" dirty="0"/>
          </a:p>
        </p:txBody>
      </p:sp>
      <p:cxnSp>
        <p:nvCxnSpPr>
          <p:cNvPr id="89" name="直線矢印コネクタ 88"/>
          <p:cNvCxnSpPr/>
          <p:nvPr/>
        </p:nvCxnSpPr>
        <p:spPr>
          <a:xfrm flipV="1">
            <a:off x="4968965" y="2495604"/>
            <a:ext cx="298875" cy="29316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flipV="1">
            <a:off x="5724128" y="2924944"/>
            <a:ext cx="398500" cy="39088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4570466" y="2723582"/>
            <a:ext cx="491478" cy="338554"/>
          </a:xfrm>
          <a:prstGeom prst="rect">
            <a:avLst/>
          </a:prstGeom>
          <a:noFill/>
        </p:spPr>
        <p:txBody>
          <a:bodyPr wrap="square" rtlCol="0">
            <a:spAutoFit/>
          </a:bodyPr>
          <a:lstStyle/>
          <a:p>
            <a:r>
              <a:rPr kumimoji="1" lang="en-US" altLang="ja-JP" sz="1600" dirty="0" smtClean="0"/>
              <a:t>L</a:t>
            </a:r>
            <a:r>
              <a:rPr lang="ja-JP" altLang="en-US" sz="1600" dirty="0" smtClean="0"/>
              <a:t>鎖</a:t>
            </a:r>
            <a:endParaRPr kumimoji="1" lang="ja-JP" altLang="en-US" sz="1600" dirty="0"/>
          </a:p>
        </p:txBody>
      </p:sp>
      <p:sp>
        <p:nvSpPr>
          <p:cNvPr id="92" name="テキスト ボックス 91"/>
          <p:cNvSpPr txBox="1"/>
          <p:nvPr/>
        </p:nvSpPr>
        <p:spPr>
          <a:xfrm>
            <a:off x="6022271" y="3234462"/>
            <a:ext cx="572777" cy="338554"/>
          </a:xfrm>
          <a:prstGeom prst="rect">
            <a:avLst/>
          </a:prstGeom>
          <a:noFill/>
        </p:spPr>
        <p:txBody>
          <a:bodyPr wrap="square" rtlCol="0">
            <a:spAutoFit/>
          </a:bodyPr>
          <a:lstStyle/>
          <a:p>
            <a:r>
              <a:rPr lang="en-US" altLang="ja-JP" sz="1600" dirty="0" smtClean="0"/>
              <a:t>H</a:t>
            </a:r>
            <a:r>
              <a:rPr lang="ja-JP" altLang="en-US" sz="1600" dirty="0" smtClean="0"/>
              <a:t>鎖</a:t>
            </a:r>
            <a:endParaRPr kumimoji="1" lang="ja-JP" altLang="en-US" sz="1600" dirty="0"/>
          </a:p>
        </p:txBody>
      </p:sp>
      <p:grpSp>
        <p:nvGrpSpPr>
          <p:cNvPr id="95" name="グループ化 26"/>
          <p:cNvGrpSpPr/>
          <p:nvPr/>
        </p:nvGrpSpPr>
        <p:grpSpPr>
          <a:xfrm>
            <a:off x="7941310" y="2315054"/>
            <a:ext cx="164679" cy="712778"/>
            <a:chOff x="6234805" y="3370742"/>
            <a:chExt cx="89722" cy="387879"/>
          </a:xfrm>
        </p:grpSpPr>
        <p:sp>
          <p:nvSpPr>
            <p:cNvPr id="96" name="円/楕円 95"/>
            <p:cNvSpPr/>
            <p:nvPr/>
          </p:nvSpPr>
          <p:spPr bwMode="auto">
            <a:xfrm rot="146128" flipH="1">
              <a:off x="6244923" y="3370742"/>
              <a:ext cx="79604" cy="1939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7" name="円/楕円 96"/>
            <p:cNvSpPr/>
            <p:nvPr/>
          </p:nvSpPr>
          <p:spPr bwMode="auto">
            <a:xfrm rot="146128" flipH="1">
              <a:off x="6234805" y="3564649"/>
              <a:ext cx="79604" cy="19397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98" name="直線矢印コネクタ 97"/>
          <p:cNvCxnSpPr/>
          <p:nvPr/>
        </p:nvCxnSpPr>
        <p:spPr>
          <a:xfrm>
            <a:off x="6228184" y="2708920"/>
            <a:ext cx="64807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1547664" y="3874696"/>
            <a:ext cx="2736304" cy="646331"/>
          </a:xfrm>
          <a:prstGeom prst="rect">
            <a:avLst/>
          </a:prstGeom>
          <a:noFill/>
        </p:spPr>
        <p:txBody>
          <a:bodyPr wrap="square" rtlCol="0">
            <a:spAutoFit/>
          </a:bodyPr>
          <a:lstStyle/>
          <a:p>
            <a:pPr algn="ctr"/>
            <a:r>
              <a:rPr kumimoji="1" lang="en-US" altLang="ja-JP" b="1" dirty="0" smtClean="0">
                <a:solidFill>
                  <a:srgbClr val="FF0000"/>
                </a:solidFill>
              </a:rPr>
              <a:t>L</a:t>
            </a:r>
            <a:r>
              <a:rPr kumimoji="1" lang="ja-JP" altLang="en-US" b="1" dirty="0" smtClean="0">
                <a:solidFill>
                  <a:srgbClr val="FF0000"/>
                </a:solidFill>
              </a:rPr>
              <a:t>鎖を有さず、</a:t>
            </a:r>
            <a:r>
              <a:rPr kumimoji="1" lang="en-US" altLang="ja-JP" b="1" dirty="0" smtClean="0">
                <a:solidFill>
                  <a:srgbClr val="FF0000"/>
                </a:solidFill>
              </a:rPr>
              <a:t>H</a:t>
            </a:r>
            <a:r>
              <a:rPr kumimoji="1" lang="ja-JP" altLang="en-US" b="1" dirty="0" smtClean="0">
                <a:solidFill>
                  <a:srgbClr val="FF0000"/>
                </a:solidFill>
              </a:rPr>
              <a:t>鎖のみで抗原認識が可能</a:t>
            </a:r>
            <a:endParaRPr kumimoji="1" lang="en-US" altLang="ja-JP" b="1" dirty="0" smtClean="0">
              <a:solidFill>
                <a:srgbClr val="FF0000"/>
              </a:solidFill>
            </a:endParaRPr>
          </a:p>
        </p:txBody>
      </p:sp>
      <p:cxnSp>
        <p:nvCxnSpPr>
          <p:cNvPr id="102" name="直線矢印コネクタ 101"/>
          <p:cNvCxnSpPr/>
          <p:nvPr/>
        </p:nvCxnSpPr>
        <p:spPr>
          <a:xfrm flipH="1">
            <a:off x="1650736" y="2780928"/>
            <a:ext cx="72008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4" name="ドーナツ 103"/>
          <p:cNvSpPr/>
          <p:nvPr/>
        </p:nvSpPr>
        <p:spPr>
          <a:xfrm>
            <a:off x="5926504" y="1786464"/>
            <a:ext cx="504056" cy="504056"/>
          </a:xfrm>
          <a:prstGeom prst="donut">
            <a:avLst>
              <a:gd name="adj" fmla="val 0"/>
            </a:avLst>
          </a:prstGeom>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 name="円/楕円 104"/>
          <p:cNvSpPr>
            <a:spLocks noChangeAspect="1"/>
          </p:cNvSpPr>
          <p:nvPr/>
        </p:nvSpPr>
        <p:spPr>
          <a:xfrm flipH="1">
            <a:off x="1232336" y="2520192"/>
            <a:ext cx="180000" cy="479947"/>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6" name="テキスト ボックス 105"/>
          <p:cNvSpPr txBox="1"/>
          <p:nvPr/>
        </p:nvSpPr>
        <p:spPr>
          <a:xfrm>
            <a:off x="1033728" y="3010600"/>
            <a:ext cx="583922" cy="338554"/>
          </a:xfrm>
          <a:prstGeom prst="rect">
            <a:avLst/>
          </a:prstGeom>
          <a:noFill/>
        </p:spPr>
        <p:txBody>
          <a:bodyPr wrap="square" rtlCol="0">
            <a:spAutoFit/>
          </a:bodyPr>
          <a:lstStyle/>
          <a:p>
            <a:r>
              <a:rPr kumimoji="1" lang="en-US" altLang="ja-JP" sz="1600" b="1" dirty="0" smtClean="0"/>
              <a:t>VHH</a:t>
            </a:r>
            <a:endParaRPr kumimoji="1" lang="ja-JP" altLang="en-US" sz="1600" b="1" dirty="0"/>
          </a:p>
        </p:txBody>
      </p:sp>
      <p:graphicFrame>
        <p:nvGraphicFramePr>
          <p:cNvPr id="107" name="表 106"/>
          <p:cNvGraphicFramePr>
            <a:graphicFrameLocks noGrp="1"/>
          </p:cNvGraphicFramePr>
          <p:nvPr>
            <p:extLst>
              <p:ext uri="{D42A27DB-BD31-4B8C-83A1-F6EECF244321}">
                <p14:modId xmlns:p14="http://schemas.microsoft.com/office/powerpoint/2010/main" xmlns="" val="2443344652"/>
              </p:ext>
            </p:extLst>
          </p:nvPr>
        </p:nvGraphicFramePr>
        <p:xfrm>
          <a:off x="971600" y="4797152"/>
          <a:ext cx="7344816" cy="1676400"/>
        </p:xfrm>
        <a:graphic>
          <a:graphicData uri="http://schemas.openxmlformats.org/drawingml/2006/table">
            <a:tbl>
              <a:tblPr firstRow="1" bandRow="1">
                <a:tableStyleId>{5C22544A-7EE6-4342-B048-85BDC9FD1C3A}</a:tableStyleId>
              </a:tblPr>
              <a:tblGrid>
                <a:gridCol w="2715772"/>
                <a:gridCol w="1157541"/>
                <a:gridCol w="1157541"/>
                <a:gridCol w="1156981"/>
                <a:gridCol w="1156981"/>
              </a:tblGrid>
              <a:tr h="263272">
                <a:tc>
                  <a:txBody>
                    <a:bodyPr/>
                    <a:lstStyle/>
                    <a:p>
                      <a:pPr algn="ct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dirty="0" smtClean="0">
                          <a:solidFill>
                            <a:schemeClr val="tx1"/>
                          </a:solidFill>
                        </a:rPr>
                        <a:t>VHH</a:t>
                      </a:r>
                      <a:endParaRPr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dirty="0" err="1" smtClean="0">
                          <a:solidFill>
                            <a:schemeClr val="tx1"/>
                          </a:solidFill>
                        </a:rPr>
                        <a:t>scFv</a:t>
                      </a:r>
                      <a:endParaRPr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dirty="0" err="1" smtClean="0">
                          <a:solidFill>
                            <a:schemeClr val="tx1"/>
                          </a:solidFill>
                        </a:rPr>
                        <a:t>Fab</a:t>
                      </a:r>
                      <a:endParaRPr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dirty="0" smtClean="0">
                          <a:solidFill>
                            <a:schemeClr val="tx1"/>
                          </a:solidFill>
                        </a:rPr>
                        <a:t>Whole</a:t>
                      </a:r>
                      <a:r>
                        <a:rPr lang="ja-JP" altLang="en-US" sz="1600" dirty="0" smtClean="0">
                          <a:solidFill>
                            <a:schemeClr val="tx1"/>
                          </a:solidFill>
                        </a:rPr>
                        <a:t>抗体</a:t>
                      </a:r>
                      <a:endParaRPr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3272">
                <a:tc>
                  <a:txBody>
                    <a:bodyPr/>
                    <a:lstStyle/>
                    <a:p>
                      <a:pPr algn="ctr"/>
                      <a:r>
                        <a:rPr kumimoji="1" lang="ja-JP" altLang="en-US" sz="1600" b="1" dirty="0" smtClean="0">
                          <a:solidFill>
                            <a:srgbClr val="002060"/>
                          </a:solidFill>
                        </a:rPr>
                        <a:t>組換え産生</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600" b="1" dirty="0" smtClean="0">
                          <a:solidFill>
                            <a:srgbClr val="FF0000"/>
                          </a:solidFill>
                        </a:rPr>
                        <a:t>大腸菌</a:t>
                      </a:r>
                      <a:endParaRPr lang="ja-JP"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600" b="1" dirty="0" smtClean="0">
                          <a:solidFill>
                            <a:srgbClr val="002060"/>
                          </a:solidFill>
                        </a:rPr>
                        <a:t>大腸菌</a:t>
                      </a:r>
                      <a:endParaRPr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600" b="1" dirty="0" smtClean="0">
                          <a:solidFill>
                            <a:srgbClr val="002060"/>
                          </a:solidFill>
                        </a:rPr>
                        <a:t>大腸菌</a:t>
                      </a:r>
                      <a:endParaRPr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600" b="1" dirty="0" smtClean="0">
                          <a:solidFill>
                            <a:srgbClr val="002060"/>
                          </a:solidFill>
                        </a:rPr>
                        <a:t>動物細胞</a:t>
                      </a:r>
                      <a:endParaRPr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2035">
                <a:tc>
                  <a:txBody>
                    <a:bodyPr/>
                    <a:lstStyle/>
                    <a:p>
                      <a:pPr algn="ctr"/>
                      <a:r>
                        <a:rPr kumimoji="1" lang="ja-JP" altLang="en-US" sz="1600" b="1" dirty="0" smtClean="0">
                          <a:solidFill>
                            <a:srgbClr val="002060"/>
                          </a:solidFill>
                        </a:rPr>
                        <a:t>分子量（</a:t>
                      </a:r>
                      <a:r>
                        <a:rPr kumimoji="1" lang="en-US" altLang="ja-JP" sz="1600" b="1" dirty="0" err="1" smtClean="0">
                          <a:solidFill>
                            <a:srgbClr val="002060"/>
                          </a:solidFill>
                        </a:rPr>
                        <a:t>kDa</a:t>
                      </a:r>
                      <a:r>
                        <a:rPr kumimoji="1" lang="ja-JP" altLang="en-US" sz="1600" b="1" dirty="0" smtClean="0">
                          <a:solidFill>
                            <a:srgbClr val="002060"/>
                          </a:solidFill>
                        </a:rPr>
                        <a:t>）</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FF0000"/>
                          </a:solidFill>
                        </a:rPr>
                        <a:t>14</a:t>
                      </a:r>
                      <a:endParaRPr kumimoji="1" lang="ja-JP"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24</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50</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smtClean="0">
                          <a:solidFill>
                            <a:srgbClr val="002060"/>
                          </a:solidFill>
                        </a:rPr>
                        <a:t>150</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ja-JP" altLang="en-US" sz="1600" b="1" dirty="0" smtClean="0">
                          <a:solidFill>
                            <a:srgbClr val="002060"/>
                          </a:solidFill>
                        </a:rPr>
                        <a:t>リフォールディング効率</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FF0000"/>
                          </a:solidFill>
                        </a:rPr>
                        <a:t>容易</a:t>
                      </a:r>
                      <a:endParaRPr kumimoji="1" lang="ja-JP"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002060"/>
                          </a:solidFill>
                        </a:rPr>
                        <a:t>可能</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002060"/>
                          </a:solidFill>
                        </a:rPr>
                        <a:t>可能</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002060"/>
                          </a:solidFill>
                        </a:rPr>
                        <a:t>困難</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035">
                <a:tc>
                  <a:txBody>
                    <a:bodyPr/>
                    <a:lstStyle/>
                    <a:p>
                      <a:pPr algn="ctr"/>
                      <a:r>
                        <a:rPr kumimoji="1" lang="ja-JP" altLang="en-US" sz="1600" b="1" dirty="0" smtClean="0">
                          <a:solidFill>
                            <a:srgbClr val="002060"/>
                          </a:solidFill>
                        </a:rPr>
                        <a:t>熱安定性</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FF0000"/>
                          </a:solidFill>
                        </a:rPr>
                        <a:t>高</a:t>
                      </a:r>
                      <a:endParaRPr kumimoji="1" lang="ja-JP" alt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002060"/>
                          </a:solidFill>
                        </a:rPr>
                        <a:t>低</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002060"/>
                          </a:solidFill>
                        </a:rPr>
                        <a:t>低</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solidFill>
                            <a:srgbClr val="002060"/>
                          </a:solidFill>
                        </a:rPr>
                        <a:t>低</a:t>
                      </a:r>
                      <a:endParaRPr kumimoji="1" lang="ja-JP" alt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08" name="直線矢印コネクタ 107"/>
          <p:cNvCxnSpPr/>
          <p:nvPr/>
        </p:nvCxnSpPr>
        <p:spPr>
          <a:xfrm>
            <a:off x="5364088" y="1543144"/>
            <a:ext cx="576064" cy="28803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stCxn id="43" idx="1"/>
          </p:cNvCxnSpPr>
          <p:nvPr/>
        </p:nvCxnSpPr>
        <p:spPr>
          <a:xfrm flipH="1">
            <a:off x="3365280" y="1537341"/>
            <a:ext cx="599592" cy="58186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他の</a:t>
            </a:r>
            <a:r>
              <a:rPr kumimoji="1" lang="en-US" altLang="ja-JP" sz="2600" b="1" dirty="0" smtClean="0">
                <a:solidFill>
                  <a:schemeClr val="bg1"/>
                </a:solidFill>
              </a:rPr>
              <a:t>VHH-PM</a:t>
            </a:r>
            <a:r>
              <a:rPr kumimoji="1" lang="ja-JP" altLang="en-US" sz="2600" b="1" dirty="0" smtClean="0">
                <a:solidFill>
                  <a:schemeClr val="bg1"/>
                </a:solidFill>
              </a:rPr>
              <a:t>の</a:t>
            </a:r>
            <a:r>
              <a:rPr lang="en-US" altLang="ja-JP" sz="2600" b="1" dirty="0" smtClean="0">
                <a:solidFill>
                  <a:schemeClr val="bg1"/>
                </a:solidFill>
              </a:rPr>
              <a:t>Sandwich ELISA</a:t>
            </a:r>
            <a:r>
              <a:rPr lang="ja-JP" altLang="en-US" sz="2600" b="1" dirty="0" smtClean="0">
                <a:solidFill>
                  <a:schemeClr val="bg1"/>
                </a:solidFill>
              </a:rPr>
              <a:t>による抗原結合活性の評価</a:t>
            </a:r>
            <a:endParaRPr kumimoji="1" lang="ja-JP" altLang="en-US" sz="2600" b="1" dirty="0">
              <a:solidFill>
                <a:schemeClr val="bg1"/>
              </a:solidFill>
            </a:endParaRPr>
          </a:p>
        </p:txBody>
      </p:sp>
      <p:pic>
        <p:nvPicPr>
          <p:cNvPr id="1029" name="Picture 5"/>
          <p:cNvPicPr>
            <a:picLocks noChangeAspect="1" noChangeArrowheads="1"/>
          </p:cNvPicPr>
          <p:nvPr/>
        </p:nvPicPr>
        <p:blipFill>
          <a:blip r:embed="rId2" cstate="print"/>
          <a:srcRect r="3077"/>
          <a:stretch>
            <a:fillRect/>
          </a:stretch>
        </p:blipFill>
        <p:spPr bwMode="auto">
          <a:xfrm>
            <a:off x="323528" y="868244"/>
            <a:ext cx="4536504" cy="2736304"/>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r="8012"/>
          <a:stretch>
            <a:fillRect/>
          </a:stretch>
        </p:blipFill>
        <p:spPr bwMode="auto">
          <a:xfrm>
            <a:off x="4932040" y="868244"/>
            <a:ext cx="3904198" cy="2632764"/>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386592" y="3789360"/>
            <a:ext cx="4329424" cy="28800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r="10457"/>
          <a:stretch>
            <a:fillRect/>
          </a:stretch>
        </p:blipFill>
        <p:spPr bwMode="auto">
          <a:xfrm>
            <a:off x="4738604" y="3820572"/>
            <a:ext cx="4212660" cy="2765714"/>
          </a:xfrm>
          <a:prstGeom prst="rect">
            <a:avLst/>
          </a:prstGeom>
          <a:noFill/>
          <a:ln w="9525">
            <a:noFill/>
            <a:miter lim="800000"/>
            <a:headEnd/>
            <a:tailEnd/>
          </a:ln>
          <a:effectLst/>
        </p:spPr>
      </p:pic>
      <p:sp>
        <p:nvSpPr>
          <p:cNvPr id="11" name="テキスト ボックス 10"/>
          <p:cNvSpPr txBox="1"/>
          <p:nvPr/>
        </p:nvSpPr>
        <p:spPr>
          <a:xfrm>
            <a:off x="811818" y="708462"/>
            <a:ext cx="1915589" cy="338554"/>
          </a:xfrm>
          <a:prstGeom prst="rect">
            <a:avLst/>
          </a:prstGeom>
          <a:noFill/>
        </p:spPr>
        <p:txBody>
          <a:bodyPr wrap="none" rtlCol="0">
            <a:spAutoFit/>
          </a:bodyPr>
          <a:lstStyle/>
          <a:p>
            <a:pPr algn="ctr"/>
            <a:r>
              <a:rPr kumimoji="1" lang="en-US" altLang="ja-JP" sz="1600" b="1" dirty="0" smtClean="0">
                <a:solidFill>
                  <a:srgbClr val="002060"/>
                </a:solidFill>
              </a:rPr>
              <a:t>Anti-</a:t>
            </a:r>
            <a:r>
              <a:rPr kumimoji="1" lang="en-US" altLang="ja-JP" sz="1600" b="1" dirty="0" err="1" smtClean="0">
                <a:solidFill>
                  <a:srgbClr val="002060"/>
                </a:solidFill>
              </a:rPr>
              <a:t>RNase</a:t>
            </a:r>
            <a:r>
              <a:rPr kumimoji="1" lang="en-US" altLang="ja-JP" sz="1600" b="1" dirty="0" smtClean="0">
                <a:solidFill>
                  <a:srgbClr val="002060"/>
                </a:solidFill>
              </a:rPr>
              <a:t> VHH-PM</a:t>
            </a:r>
          </a:p>
        </p:txBody>
      </p:sp>
      <p:sp>
        <p:nvSpPr>
          <p:cNvPr id="12" name="テキスト ボックス 11"/>
          <p:cNvSpPr txBox="1"/>
          <p:nvPr/>
        </p:nvSpPr>
        <p:spPr>
          <a:xfrm>
            <a:off x="5338627" y="708462"/>
            <a:ext cx="2192523" cy="338554"/>
          </a:xfrm>
          <a:prstGeom prst="rect">
            <a:avLst/>
          </a:prstGeom>
          <a:noFill/>
        </p:spPr>
        <p:txBody>
          <a:bodyPr wrap="none" rtlCol="0">
            <a:spAutoFit/>
          </a:bodyPr>
          <a:lstStyle/>
          <a:p>
            <a:pPr algn="ctr"/>
            <a:r>
              <a:rPr kumimoji="1" lang="en-US" altLang="ja-JP" sz="1600" b="1" dirty="0" smtClean="0">
                <a:solidFill>
                  <a:srgbClr val="002060"/>
                </a:solidFill>
              </a:rPr>
              <a:t>Anti-</a:t>
            </a:r>
            <a:r>
              <a:rPr kumimoji="1" lang="en-US" altLang="ja-JP" sz="1600" b="1" dirty="0" err="1" smtClean="0">
                <a:solidFill>
                  <a:srgbClr val="002060"/>
                </a:solidFill>
              </a:rPr>
              <a:t>Lysozyme</a:t>
            </a:r>
            <a:r>
              <a:rPr kumimoji="1" lang="en-US" altLang="ja-JP" sz="1600" b="1" dirty="0" smtClean="0">
                <a:solidFill>
                  <a:srgbClr val="002060"/>
                </a:solidFill>
              </a:rPr>
              <a:t> VHH-PM</a:t>
            </a:r>
          </a:p>
        </p:txBody>
      </p:sp>
      <p:sp>
        <p:nvSpPr>
          <p:cNvPr id="13" name="テキスト ボックス 12"/>
          <p:cNvSpPr txBox="1"/>
          <p:nvPr/>
        </p:nvSpPr>
        <p:spPr>
          <a:xfrm>
            <a:off x="751728" y="3626034"/>
            <a:ext cx="2101024" cy="338554"/>
          </a:xfrm>
          <a:prstGeom prst="rect">
            <a:avLst/>
          </a:prstGeom>
          <a:noFill/>
        </p:spPr>
        <p:txBody>
          <a:bodyPr wrap="none" rtlCol="0">
            <a:spAutoFit/>
          </a:bodyPr>
          <a:lstStyle/>
          <a:p>
            <a:pPr algn="ctr"/>
            <a:r>
              <a:rPr kumimoji="1" lang="en-US" altLang="ja-JP" sz="1600" b="1" dirty="0" smtClean="0">
                <a:solidFill>
                  <a:srgbClr val="002060"/>
                </a:solidFill>
              </a:rPr>
              <a:t>Anti-Amylase VHH-PM</a:t>
            </a:r>
          </a:p>
        </p:txBody>
      </p:sp>
      <p:sp>
        <p:nvSpPr>
          <p:cNvPr id="14" name="テキスト ボックス 13"/>
          <p:cNvSpPr txBox="1"/>
          <p:nvPr/>
        </p:nvSpPr>
        <p:spPr>
          <a:xfrm>
            <a:off x="5267243" y="3629258"/>
            <a:ext cx="2313327" cy="338554"/>
          </a:xfrm>
          <a:prstGeom prst="rect">
            <a:avLst/>
          </a:prstGeom>
          <a:noFill/>
        </p:spPr>
        <p:txBody>
          <a:bodyPr wrap="none" rtlCol="0">
            <a:spAutoFit/>
          </a:bodyPr>
          <a:lstStyle/>
          <a:p>
            <a:pPr algn="ctr"/>
            <a:r>
              <a:rPr kumimoji="1" lang="en-US" altLang="ja-JP" sz="1600" b="1" dirty="0" smtClean="0">
                <a:solidFill>
                  <a:srgbClr val="002060"/>
                </a:solidFill>
              </a:rPr>
              <a:t>Anti-</a:t>
            </a:r>
            <a:r>
              <a:rPr kumimoji="1" lang="en-US" altLang="ja-JP" sz="1600" b="1" dirty="0" err="1" smtClean="0">
                <a:solidFill>
                  <a:srgbClr val="002060"/>
                </a:solidFill>
              </a:rPr>
              <a:t>Ovalbumin</a:t>
            </a:r>
            <a:r>
              <a:rPr kumimoji="1" lang="en-US" altLang="ja-JP" sz="1600" b="1" dirty="0" smtClean="0">
                <a:solidFill>
                  <a:srgbClr val="002060"/>
                </a:solidFill>
              </a:rPr>
              <a:t> VHH-PM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lang="ja-JP" altLang="en-US" sz="2600" b="1" dirty="0" smtClean="0">
                <a:solidFill>
                  <a:schemeClr val="bg1"/>
                </a:solidFill>
              </a:rPr>
              <a:t>結言</a:t>
            </a:r>
            <a:endParaRPr kumimoji="1" lang="ja-JP" altLang="en-US" sz="2600" b="1" dirty="0">
              <a:solidFill>
                <a:schemeClr val="bg1"/>
              </a:solidFill>
            </a:endParaRPr>
          </a:p>
        </p:txBody>
      </p:sp>
      <p:sp>
        <p:nvSpPr>
          <p:cNvPr id="4" name="テキスト ボックス 3"/>
          <p:cNvSpPr txBox="1"/>
          <p:nvPr/>
        </p:nvSpPr>
        <p:spPr>
          <a:xfrm>
            <a:off x="1467728" y="1340768"/>
            <a:ext cx="6119664" cy="707886"/>
          </a:xfrm>
          <a:prstGeom prst="rect">
            <a:avLst/>
          </a:prstGeom>
          <a:noFill/>
        </p:spPr>
        <p:txBody>
          <a:bodyPr wrap="square" rtlCol="0">
            <a:spAutoFit/>
          </a:bodyPr>
          <a:lstStyle/>
          <a:p>
            <a:pPr algn="ctr">
              <a:buFont typeface="Arial" pitchFamily="34" charset="0"/>
              <a:buChar char="•"/>
            </a:pPr>
            <a:r>
              <a:rPr lang="en-US" altLang="ja-JP" sz="2000" b="1" dirty="0" err="1" smtClean="0">
                <a:solidFill>
                  <a:srgbClr val="002060"/>
                </a:solidFill>
              </a:rPr>
              <a:t>hCG</a:t>
            </a:r>
            <a:r>
              <a:rPr lang="ja-JP" altLang="ja-JP" sz="2000" b="1" dirty="0" err="1" smtClean="0">
                <a:solidFill>
                  <a:srgbClr val="002060"/>
                </a:solidFill>
              </a:rPr>
              <a:t>、</a:t>
            </a:r>
            <a:r>
              <a:rPr lang="en-US" altLang="ja-JP" sz="2000" b="1" dirty="0" err="1" smtClean="0">
                <a:solidFill>
                  <a:srgbClr val="002060"/>
                </a:solidFill>
              </a:rPr>
              <a:t>RNase</a:t>
            </a:r>
            <a:r>
              <a:rPr lang="ja-JP" altLang="ja-JP" sz="2000" b="1" dirty="0" err="1" smtClean="0">
                <a:solidFill>
                  <a:srgbClr val="002060"/>
                </a:solidFill>
              </a:rPr>
              <a:t>、</a:t>
            </a:r>
            <a:r>
              <a:rPr lang="en-US" altLang="ja-JP" sz="2000" b="1" dirty="0" err="1" smtClean="0">
                <a:solidFill>
                  <a:srgbClr val="002060"/>
                </a:solidFill>
              </a:rPr>
              <a:t>Lysozyme</a:t>
            </a:r>
            <a:r>
              <a:rPr lang="ja-JP" altLang="ja-JP" sz="2000" b="1" dirty="0" err="1" smtClean="0">
                <a:solidFill>
                  <a:srgbClr val="002060"/>
                </a:solidFill>
              </a:rPr>
              <a:t>、</a:t>
            </a:r>
            <a:r>
              <a:rPr lang="en-US" altLang="ja-JP" sz="2000" b="1" dirty="0" smtClean="0">
                <a:solidFill>
                  <a:srgbClr val="002060"/>
                </a:solidFill>
              </a:rPr>
              <a:t>Amylase</a:t>
            </a:r>
            <a:r>
              <a:rPr lang="ja-JP" altLang="ja-JP" sz="2000" b="1" dirty="0" err="1" smtClean="0">
                <a:solidFill>
                  <a:srgbClr val="002060"/>
                </a:solidFill>
              </a:rPr>
              <a:t>、</a:t>
            </a:r>
            <a:r>
              <a:rPr lang="en-US" altLang="ja-JP" sz="2000" b="1" dirty="0" err="1" smtClean="0">
                <a:solidFill>
                  <a:srgbClr val="002060"/>
                </a:solidFill>
              </a:rPr>
              <a:t>Ovalbumin</a:t>
            </a:r>
            <a:r>
              <a:rPr lang="ja-JP" altLang="ja-JP" sz="2000" b="1" dirty="0" smtClean="0">
                <a:solidFill>
                  <a:srgbClr val="002060"/>
                </a:solidFill>
              </a:rPr>
              <a:t>に対する</a:t>
            </a:r>
            <a:r>
              <a:rPr lang="en-US" altLang="ja-JP" sz="2000" b="1" dirty="0" smtClean="0">
                <a:solidFill>
                  <a:srgbClr val="002060"/>
                </a:solidFill>
              </a:rPr>
              <a:t>VHH-PM</a:t>
            </a:r>
            <a:r>
              <a:rPr lang="ja-JP" altLang="ja-JP" sz="2000" b="1" dirty="0" smtClean="0">
                <a:solidFill>
                  <a:srgbClr val="002060"/>
                </a:solidFill>
              </a:rPr>
              <a:t>の生産に成功した。</a:t>
            </a:r>
            <a:endParaRPr lang="en-US" altLang="ja-JP" sz="2000" b="1" dirty="0" smtClean="0">
              <a:solidFill>
                <a:srgbClr val="002060"/>
              </a:solidFill>
              <a:uFill>
                <a:solidFill>
                  <a:srgbClr val="FF0000"/>
                </a:solidFill>
              </a:uFill>
            </a:endParaRPr>
          </a:p>
        </p:txBody>
      </p:sp>
      <p:sp>
        <p:nvSpPr>
          <p:cNvPr id="5" name="テキスト ボックス 4"/>
          <p:cNvSpPr txBox="1"/>
          <p:nvPr/>
        </p:nvSpPr>
        <p:spPr>
          <a:xfrm>
            <a:off x="1444124" y="2348880"/>
            <a:ext cx="6696744" cy="707886"/>
          </a:xfrm>
          <a:prstGeom prst="rect">
            <a:avLst/>
          </a:prstGeom>
          <a:noFill/>
        </p:spPr>
        <p:txBody>
          <a:bodyPr wrap="square" rtlCol="0">
            <a:spAutoFit/>
          </a:bodyPr>
          <a:lstStyle/>
          <a:p>
            <a:pPr algn="ctr">
              <a:buFont typeface="Arial" pitchFamily="34" charset="0"/>
              <a:buChar char="•"/>
            </a:pPr>
            <a:r>
              <a:rPr lang="en-US" altLang="ja-JP" sz="2000" b="1" dirty="0" smtClean="0">
                <a:solidFill>
                  <a:srgbClr val="002060"/>
                </a:solidFill>
              </a:rPr>
              <a:t>VHH-PM</a:t>
            </a:r>
            <a:r>
              <a:rPr lang="ja-JP" altLang="ja-JP" sz="2000" b="1" dirty="0" smtClean="0">
                <a:solidFill>
                  <a:srgbClr val="002060"/>
                </a:solidFill>
              </a:rPr>
              <a:t>を最適条件で液相リフォールディングを行うことで、</a:t>
            </a:r>
            <a:r>
              <a:rPr lang="en-US" altLang="ja-JP" sz="2000" b="1" dirty="0" smtClean="0">
                <a:solidFill>
                  <a:srgbClr val="002060"/>
                </a:solidFill>
              </a:rPr>
              <a:t>95%</a:t>
            </a:r>
            <a:r>
              <a:rPr lang="ja-JP" altLang="ja-JP" sz="2000" b="1" dirty="0" smtClean="0">
                <a:solidFill>
                  <a:srgbClr val="002060"/>
                </a:solidFill>
              </a:rPr>
              <a:t>の回収率で、活性の高い</a:t>
            </a:r>
            <a:r>
              <a:rPr lang="en-US" altLang="ja-JP" sz="2000" b="1" dirty="0" smtClean="0">
                <a:solidFill>
                  <a:srgbClr val="002060"/>
                </a:solidFill>
              </a:rPr>
              <a:t>VHH-PM</a:t>
            </a:r>
            <a:r>
              <a:rPr lang="ja-JP" altLang="ja-JP" sz="2000" b="1" dirty="0" smtClean="0">
                <a:solidFill>
                  <a:srgbClr val="002060"/>
                </a:solidFill>
              </a:rPr>
              <a:t>を獲得できる。</a:t>
            </a:r>
            <a:endParaRPr lang="en-US" altLang="ja-JP" sz="2000" b="1" dirty="0" smtClean="0">
              <a:solidFill>
                <a:srgbClr val="002060"/>
              </a:solidFill>
              <a:uFill>
                <a:solidFill>
                  <a:srgbClr val="FF0000"/>
                </a:solidFill>
              </a:uFill>
            </a:endParaRPr>
          </a:p>
        </p:txBody>
      </p:sp>
      <p:sp>
        <p:nvSpPr>
          <p:cNvPr id="6" name="テキスト ボックス 5"/>
          <p:cNvSpPr txBox="1"/>
          <p:nvPr/>
        </p:nvSpPr>
        <p:spPr>
          <a:xfrm>
            <a:off x="1444124" y="3409255"/>
            <a:ext cx="6872292" cy="1015663"/>
          </a:xfrm>
          <a:prstGeom prst="rect">
            <a:avLst/>
          </a:prstGeom>
          <a:noFill/>
        </p:spPr>
        <p:txBody>
          <a:bodyPr wrap="square" rtlCol="0">
            <a:spAutoFit/>
          </a:bodyPr>
          <a:lstStyle/>
          <a:p>
            <a:pPr algn="ctr">
              <a:buFont typeface="Arial" pitchFamily="34" charset="0"/>
              <a:buChar char="•"/>
            </a:pPr>
            <a:r>
              <a:rPr lang="en-US" altLang="ja-JP" sz="2000" b="1" dirty="0" smtClean="0">
                <a:solidFill>
                  <a:srgbClr val="002060"/>
                </a:solidFill>
              </a:rPr>
              <a:t>VHH-PM</a:t>
            </a:r>
            <a:r>
              <a:rPr lang="ja-JP" altLang="ja-JP" sz="2000" b="1" dirty="0" smtClean="0">
                <a:solidFill>
                  <a:srgbClr val="002060"/>
                </a:solidFill>
              </a:rPr>
              <a:t>は</a:t>
            </a:r>
            <a:r>
              <a:rPr lang="en-US" altLang="ja-JP" sz="2000" b="1" dirty="0" smtClean="0">
                <a:solidFill>
                  <a:srgbClr val="002060"/>
                </a:solidFill>
              </a:rPr>
              <a:t>PMMA</a:t>
            </a:r>
            <a:r>
              <a:rPr lang="ja-JP" altLang="ja-JP" sz="2000" b="1" dirty="0" smtClean="0">
                <a:solidFill>
                  <a:srgbClr val="002060"/>
                </a:solidFill>
              </a:rPr>
              <a:t>製マイクロプレート上にタグ無し</a:t>
            </a:r>
            <a:r>
              <a:rPr lang="en-US" altLang="ja-JP" sz="2000" b="1" dirty="0" smtClean="0">
                <a:solidFill>
                  <a:srgbClr val="002060"/>
                </a:solidFill>
              </a:rPr>
              <a:t>VHH</a:t>
            </a:r>
            <a:r>
              <a:rPr lang="ja-JP" altLang="ja-JP" sz="2000" b="1" dirty="0" smtClean="0">
                <a:solidFill>
                  <a:srgbClr val="002060"/>
                </a:solidFill>
              </a:rPr>
              <a:t>よりも高い固定化密度で固定化可能であり、</a:t>
            </a:r>
            <a:r>
              <a:rPr lang="en-US" altLang="ja-JP" sz="2000" b="1" dirty="0" smtClean="0">
                <a:solidFill>
                  <a:srgbClr val="002060"/>
                </a:solidFill>
              </a:rPr>
              <a:t>Sandwich ELISA</a:t>
            </a:r>
            <a:r>
              <a:rPr lang="ja-JP" altLang="ja-JP" sz="2000" b="1" dirty="0" smtClean="0">
                <a:solidFill>
                  <a:srgbClr val="002060"/>
                </a:solidFill>
              </a:rPr>
              <a:t>において高感度な抗原検出が可能である。</a:t>
            </a:r>
            <a:endParaRPr lang="en-US" altLang="ja-JP" sz="2000" b="1" dirty="0" smtClean="0">
              <a:solidFill>
                <a:srgbClr val="002060"/>
              </a:solidFill>
              <a:uFill>
                <a:solidFill>
                  <a:srgbClr val="FF0000"/>
                </a:solidFill>
              </a:uFill>
            </a:endParaRPr>
          </a:p>
        </p:txBody>
      </p:sp>
      <p:sp>
        <p:nvSpPr>
          <p:cNvPr id="7" name="テキスト ボックス 6"/>
          <p:cNvSpPr txBox="1"/>
          <p:nvPr/>
        </p:nvSpPr>
        <p:spPr>
          <a:xfrm>
            <a:off x="1403648" y="4829671"/>
            <a:ext cx="6624736" cy="1323439"/>
          </a:xfrm>
          <a:prstGeom prst="rect">
            <a:avLst/>
          </a:prstGeom>
          <a:noFill/>
        </p:spPr>
        <p:txBody>
          <a:bodyPr wrap="square" rtlCol="0">
            <a:spAutoFit/>
          </a:bodyPr>
          <a:lstStyle/>
          <a:p>
            <a:pPr algn="ctr">
              <a:buFont typeface="Arial" pitchFamily="34" charset="0"/>
              <a:buChar char="•"/>
            </a:pPr>
            <a:r>
              <a:rPr lang="en-US" altLang="ja-JP" sz="2000" b="1" dirty="0" smtClean="0">
                <a:solidFill>
                  <a:srgbClr val="002060"/>
                </a:solidFill>
              </a:rPr>
              <a:t>Anti-</a:t>
            </a:r>
            <a:r>
              <a:rPr lang="en-US" altLang="ja-JP" sz="2000" b="1" dirty="0" err="1" smtClean="0">
                <a:solidFill>
                  <a:srgbClr val="002060"/>
                </a:solidFill>
              </a:rPr>
              <a:t>hCG</a:t>
            </a:r>
            <a:r>
              <a:rPr lang="en-US" altLang="ja-JP" sz="2000" b="1" dirty="0" smtClean="0">
                <a:solidFill>
                  <a:srgbClr val="002060"/>
                </a:solidFill>
              </a:rPr>
              <a:t> VHH-PM</a:t>
            </a:r>
            <a:r>
              <a:rPr lang="ja-JP" altLang="ja-JP" sz="2000" b="1" dirty="0" smtClean="0">
                <a:solidFill>
                  <a:srgbClr val="002060"/>
                </a:solidFill>
              </a:rPr>
              <a:t>と同様の方法によって、</a:t>
            </a:r>
            <a:r>
              <a:rPr lang="en-US" altLang="ja-JP" sz="2000" b="1" dirty="0" smtClean="0">
                <a:solidFill>
                  <a:srgbClr val="002060"/>
                </a:solidFill>
              </a:rPr>
              <a:t>Anti-</a:t>
            </a:r>
            <a:r>
              <a:rPr lang="en-US" altLang="ja-JP" sz="2000" b="1" dirty="0" err="1" smtClean="0">
                <a:solidFill>
                  <a:srgbClr val="002060"/>
                </a:solidFill>
              </a:rPr>
              <a:t>RNase</a:t>
            </a:r>
            <a:r>
              <a:rPr lang="ja-JP" altLang="ja-JP" sz="2000" b="1" dirty="0" err="1" smtClean="0">
                <a:solidFill>
                  <a:srgbClr val="002060"/>
                </a:solidFill>
              </a:rPr>
              <a:t>、</a:t>
            </a:r>
            <a:r>
              <a:rPr lang="en-US" altLang="ja-JP" sz="2000" b="1" dirty="0" smtClean="0">
                <a:solidFill>
                  <a:srgbClr val="002060"/>
                </a:solidFill>
              </a:rPr>
              <a:t>Anti-</a:t>
            </a:r>
            <a:r>
              <a:rPr lang="en-US" altLang="ja-JP" sz="2000" b="1" dirty="0" err="1" smtClean="0">
                <a:solidFill>
                  <a:srgbClr val="002060"/>
                </a:solidFill>
              </a:rPr>
              <a:t>Lysozyme</a:t>
            </a:r>
            <a:r>
              <a:rPr lang="ja-JP" altLang="ja-JP" sz="2000" b="1" dirty="0" err="1" smtClean="0">
                <a:solidFill>
                  <a:srgbClr val="002060"/>
                </a:solidFill>
              </a:rPr>
              <a:t>、</a:t>
            </a:r>
            <a:r>
              <a:rPr lang="en-US" altLang="ja-JP" sz="2000" b="1" dirty="0" smtClean="0">
                <a:solidFill>
                  <a:srgbClr val="002060"/>
                </a:solidFill>
              </a:rPr>
              <a:t>Anti-Amylase</a:t>
            </a:r>
            <a:r>
              <a:rPr lang="ja-JP" altLang="ja-JP" sz="2000" b="1" dirty="0" err="1" smtClean="0">
                <a:solidFill>
                  <a:srgbClr val="002060"/>
                </a:solidFill>
              </a:rPr>
              <a:t>、</a:t>
            </a:r>
            <a:r>
              <a:rPr lang="en-US" altLang="ja-JP" sz="2000" b="1" dirty="0" smtClean="0">
                <a:solidFill>
                  <a:srgbClr val="002060"/>
                </a:solidFill>
              </a:rPr>
              <a:t>Anti-</a:t>
            </a:r>
            <a:r>
              <a:rPr lang="en-US" altLang="ja-JP" sz="2000" b="1" dirty="0" err="1" smtClean="0">
                <a:solidFill>
                  <a:srgbClr val="002060"/>
                </a:solidFill>
              </a:rPr>
              <a:t>Ovalbumin</a:t>
            </a:r>
            <a:r>
              <a:rPr lang="en-US" altLang="ja-JP" sz="2000" b="1" dirty="0" smtClean="0">
                <a:solidFill>
                  <a:srgbClr val="002060"/>
                </a:solidFill>
              </a:rPr>
              <a:t> VHH-PM</a:t>
            </a:r>
            <a:r>
              <a:rPr lang="ja-JP" altLang="ja-JP" sz="2000" b="1" dirty="0" smtClean="0">
                <a:solidFill>
                  <a:srgbClr val="002060"/>
                </a:solidFill>
              </a:rPr>
              <a:t>に関しても液相リフォールディングならびに</a:t>
            </a:r>
            <a:r>
              <a:rPr lang="en-US" altLang="ja-JP" sz="2000" b="1" dirty="0" smtClean="0">
                <a:solidFill>
                  <a:srgbClr val="002060"/>
                </a:solidFill>
              </a:rPr>
              <a:t>Sandwich ELISA</a:t>
            </a:r>
            <a:r>
              <a:rPr lang="ja-JP" altLang="ja-JP" sz="2000" b="1" dirty="0" smtClean="0">
                <a:solidFill>
                  <a:srgbClr val="002060"/>
                </a:solidFill>
              </a:rPr>
              <a:t>系の構築に成功し、汎用的な</a:t>
            </a:r>
            <a:r>
              <a:rPr lang="en-US" altLang="ja-JP" sz="2000" b="1" dirty="0" smtClean="0">
                <a:solidFill>
                  <a:srgbClr val="002060"/>
                </a:solidFill>
              </a:rPr>
              <a:t>VHH-PM</a:t>
            </a:r>
            <a:r>
              <a:rPr lang="ja-JP" altLang="ja-JP" sz="2000" b="1" dirty="0" smtClean="0">
                <a:solidFill>
                  <a:srgbClr val="002060"/>
                </a:solidFill>
              </a:rPr>
              <a:t>の利用が可能</a:t>
            </a:r>
            <a:r>
              <a:rPr lang="ja-JP" altLang="en-US" sz="2000" b="1" dirty="0">
                <a:solidFill>
                  <a:srgbClr val="002060"/>
                </a:solidFill>
              </a:rPr>
              <a:t>である</a:t>
            </a:r>
            <a:r>
              <a:rPr lang="ja-JP" altLang="ja-JP" sz="2000" b="1" dirty="0" smtClean="0">
                <a:solidFill>
                  <a:srgbClr val="002060"/>
                </a:solidFill>
              </a:rPr>
              <a:t>。</a:t>
            </a:r>
            <a:endParaRPr lang="en-US" altLang="ja-JP" sz="2000" b="1" dirty="0" smtClean="0">
              <a:solidFill>
                <a:srgbClr val="002060"/>
              </a:solidFill>
              <a:uFill>
                <a:solidFill>
                  <a:srgbClr val="FF0000"/>
                </a:solidFill>
              </a:u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謝辞</a:t>
            </a:r>
            <a:endParaRPr kumimoji="1" lang="ja-JP" altLang="en-US" sz="2600" b="1" dirty="0">
              <a:solidFill>
                <a:schemeClr val="bg1"/>
              </a:solidFill>
            </a:endParaRPr>
          </a:p>
        </p:txBody>
      </p:sp>
      <p:sp>
        <p:nvSpPr>
          <p:cNvPr id="4" name="テキスト ボックス 3"/>
          <p:cNvSpPr txBox="1"/>
          <p:nvPr/>
        </p:nvSpPr>
        <p:spPr>
          <a:xfrm>
            <a:off x="611560" y="1844824"/>
            <a:ext cx="7920880" cy="2462213"/>
          </a:xfrm>
          <a:prstGeom prst="rect">
            <a:avLst/>
          </a:prstGeom>
          <a:noFill/>
        </p:spPr>
        <p:txBody>
          <a:bodyPr wrap="square" rtlCol="0">
            <a:spAutoFit/>
          </a:bodyPr>
          <a:lstStyle/>
          <a:p>
            <a:r>
              <a:rPr lang="ja-JP" altLang="en-US" sz="2200" b="1" dirty="0" smtClean="0">
                <a:solidFill>
                  <a:srgbClr val="002060"/>
                </a:solidFill>
                <a:uFill>
                  <a:solidFill>
                    <a:srgbClr val="FF0000"/>
                  </a:solidFill>
                </a:uFill>
              </a:rPr>
              <a:t>本研究にご協力頂いた</a:t>
            </a:r>
            <a:endParaRPr lang="en-US" altLang="ja-JP" sz="2200" b="1" dirty="0" smtClean="0">
              <a:solidFill>
                <a:srgbClr val="002060"/>
              </a:solidFill>
              <a:uFill>
                <a:solidFill>
                  <a:srgbClr val="FF0000"/>
                </a:solidFill>
              </a:uFill>
            </a:endParaRPr>
          </a:p>
          <a:p>
            <a:endParaRPr lang="en-US" altLang="ja-JP" sz="2200" b="1" dirty="0" smtClean="0">
              <a:solidFill>
                <a:srgbClr val="002060"/>
              </a:solidFill>
              <a:uFill>
                <a:solidFill>
                  <a:srgbClr val="FF0000"/>
                </a:solidFill>
              </a:uFill>
            </a:endParaRPr>
          </a:p>
          <a:p>
            <a:endParaRPr lang="en-US" altLang="ja-JP" sz="2200" b="1" dirty="0" smtClean="0">
              <a:solidFill>
                <a:srgbClr val="002060"/>
              </a:solidFill>
              <a:uFill>
                <a:solidFill>
                  <a:srgbClr val="FF0000"/>
                </a:solidFill>
              </a:uFill>
            </a:endParaRPr>
          </a:p>
          <a:p>
            <a:r>
              <a:rPr lang="ja-JP" altLang="en-US" sz="2200" b="1" dirty="0" smtClean="0">
                <a:solidFill>
                  <a:srgbClr val="002060"/>
                </a:solidFill>
                <a:uFill>
                  <a:solidFill>
                    <a:srgbClr val="FF0000"/>
                  </a:solidFill>
                </a:uFill>
              </a:rPr>
              <a:t>産業技術総合研究所　</a:t>
            </a:r>
            <a:r>
              <a:rPr lang="ja-JP" altLang="en-US" sz="2200" b="1" dirty="0" smtClean="0">
                <a:solidFill>
                  <a:srgbClr val="002060"/>
                </a:solidFill>
                <a:uFill>
                  <a:solidFill>
                    <a:srgbClr val="FF0000"/>
                  </a:solidFill>
                </a:uFill>
              </a:rPr>
              <a:t>健康</a:t>
            </a:r>
            <a:r>
              <a:rPr lang="ja-JP" altLang="en-US" sz="2200" b="1" dirty="0" smtClean="0">
                <a:solidFill>
                  <a:srgbClr val="002060"/>
                </a:solidFill>
                <a:uFill>
                  <a:solidFill>
                    <a:srgbClr val="FF0000"/>
                  </a:solidFill>
                </a:uFill>
              </a:rPr>
              <a:t>工学研究部門</a:t>
            </a:r>
            <a:r>
              <a:rPr lang="en-US" altLang="ja-JP" sz="2200" b="1" dirty="0" smtClean="0">
                <a:solidFill>
                  <a:srgbClr val="002060"/>
                </a:solidFill>
                <a:uFill>
                  <a:solidFill>
                    <a:srgbClr val="FF0000"/>
                  </a:solidFill>
                </a:uFill>
              </a:rPr>
              <a:t>	</a:t>
            </a:r>
            <a:r>
              <a:rPr lang="ja-JP" altLang="en-US" sz="2200" b="1" dirty="0" smtClean="0">
                <a:solidFill>
                  <a:srgbClr val="002060"/>
                </a:solidFill>
                <a:uFill>
                  <a:solidFill>
                    <a:srgbClr val="FF0000"/>
                  </a:solidFill>
                </a:uFill>
              </a:rPr>
              <a:t>萩原 </a:t>
            </a:r>
            <a:r>
              <a:rPr lang="ja-JP" altLang="en-US" sz="2200" b="1" dirty="0" smtClean="0">
                <a:solidFill>
                  <a:srgbClr val="002060"/>
                </a:solidFill>
                <a:uFill>
                  <a:solidFill>
                    <a:srgbClr val="FF0000"/>
                  </a:solidFill>
                </a:uFill>
              </a:rPr>
              <a:t>義久</a:t>
            </a:r>
            <a:r>
              <a:rPr lang="ja-JP" altLang="en-US" sz="2200" b="1" dirty="0">
                <a:solidFill>
                  <a:srgbClr val="002060"/>
                </a:solidFill>
                <a:uFill>
                  <a:solidFill>
                    <a:srgbClr val="FF0000"/>
                  </a:solidFill>
                </a:uFill>
              </a:rPr>
              <a:t>先生</a:t>
            </a:r>
            <a:endParaRPr lang="en-US" altLang="ja-JP" sz="2200" b="1" dirty="0" smtClean="0">
              <a:solidFill>
                <a:srgbClr val="002060"/>
              </a:solidFill>
              <a:uFill>
                <a:solidFill>
                  <a:srgbClr val="FF0000"/>
                </a:solidFill>
              </a:uFill>
            </a:endParaRPr>
          </a:p>
          <a:p>
            <a:r>
              <a:rPr lang="ja-JP" altLang="en-US" sz="2200" b="1" dirty="0" smtClean="0">
                <a:solidFill>
                  <a:srgbClr val="002060"/>
                </a:solidFill>
                <a:uFill>
                  <a:solidFill>
                    <a:srgbClr val="FF0000"/>
                  </a:solidFill>
                </a:uFill>
              </a:rPr>
              <a:t>鹿児島大学　理学部 　　　　　　　　　      </a:t>
            </a:r>
            <a:r>
              <a:rPr lang="en-US" altLang="ja-JP" sz="2200" b="1" dirty="0" smtClean="0">
                <a:solidFill>
                  <a:srgbClr val="002060"/>
                </a:solidFill>
                <a:uFill>
                  <a:solidFill>
                    <a:srgbClr val="FF0000"/>
                  </a:solidFill>
                </a:uFill>
              </a:rPr>
              <a:t>		</a:t>
            </a:r>
            <a:r>
              <a:rPr lang="ja-JP" altLang="en-US" sz="2200" b="1" dirty="0" smtClean="0">
                <a:solidFill>
                  <a:srgbClr val="002060"/>
                </a:solidFill>
                <a:uFill>
                  <a:solidFill>
                    <a:srgbClr val="FF0000"/>
                  </a:solidFill>
                </a:uFill>
              </a:rPr>
              <a:t>伊東 </a:t>
            </a:r>
            <a:r>
              <a:rPr lang="ja-JP" altLang="en-US" sz="2200" b="1" dirty="0" smtClean="0">
                <a:solidFill>
                  <a:srgbClr val="002060"/>
                </a:solidFill>
                <a:uFill>
                  <a:solidFill>
                    <a:srgbClr val="FF0000"/>
                  </a:solidFill>
                </a:uFill>
              </a:rPr>
              <a:t>祐二先生</a:t>
            </a:r>
            <a:endParaRPr lang="en-US" altLang="ja-JP" sz="2200" b="1" dirty="0" smtClean="0">
              <a:solidFill>
                <a:srgbClr val="002060"/>
              </a:solidFill>
              <a:uFill>
                <a:solidFill>
                  <a:srgbClr val="FF0000"/>
                </a:solidFill>
              </a:uFill>
            </a:endParaRPr>
          </a:p>
          <a:p>
            <a:r>
              <a:rPr lang="ja-JP" altLang="en-US" sz="2200" b="1" dirty="0" smtClean="0">
                <a:solidFill>
                  <a:srgbClr val="002060"/>
                </a:solidFill>
                <a:uFill>
                  <a:solidFill>
                    <a:srgbClr val="FF0000"/>
                  </a:solidFill>
                </a:uFill>
              </a:rPr>
              <a:t>アーク・リソース株式会社　 </a:t>
            </a:r>
            <a:r>
              <a:rPr lang="en-US" altLang="ja-JP" sz="2200" b="1" dirty="0" smtClean="0">
                <a:solidFill>
                  <a:srgbClr val="002060"/>
                </a:solidFill>
                <a:uFill>
                  <a:solidFill>
                    <a:srgbClr val="FF0000"/>
                  </a:solidFill>
                </a:uFill>
              </a:rPr>
              <a:t>		</a:t>
            </a:r>
            <a:r>
              <a:rPr lang="en-US" altLang="ja-JP" sz="2200" b="1" dirty="0" smtClean="0">
                <a:solidFill>
                  <a:srgbClr val="002060"/>
                </a:solidFill>
                <a:uFill>
                  <a:solidFill>
                    <a:srgbClr val="FF0000"/>
                  </a:solidFill>
                </a:uFill>
              </a:rPr>
              <a:t>	</a:t>
            </a:r>
            <a:r>
              <a:rPr lang="ja-JP" altLang="en-US" sz="2200" b="1" dirty="0" smtClean="0">
                <a:solidFill>
                  <a:srgbClr val="002060"/>
                </a:solidFill>
                <a:uFill>
                  <a:solidFill>
                    <a:srgbClr val="FF0000"/>
                  </a:solidFill>
                </a:uFill>
              </a:rPr>
              <a:t>井上 </a:t>
            </a:r>
            <a:r>
              <a:rPr lang="ja-JP" altLang="en-US" sz="2200" b="1" dirty="0" smtClean="0">
                <a:solidFill>
                  <a:srgbClr val="002060"/>
                </a:solidFill>
                <a:uFill>
                  <a:solidFill>
                    <a:srgbClr val="FF0000"/>
                  </a:solidFill>
                </a:uFill>
              </a:rPr>
              <a:t>聖也様</a:t>
            </a:r>
            <a:endParaRPr lang="en-US" altLang="ja-JP" sz="2200" b="1" dirty="0" smtClean="0">
              <a:solidFill>
                <a:srgbClr val="002060"/>
              </a:solidFill>
              <a:uFill>
                <a:solidFill>
                  <a:srgbClr val="FF0000"/>
                </a:solidFill>
              </a:uFill>
            </a:endParaRPr>
          </a:p>
          <a:p>
            <a:r>
              <a:rPr lang="ja-JP" altLang="en-US" sz="2200" b="1" dirty="0" smtClean="0">
                <a:solidFill>
                  <a:srgbClr val="002060"/>
                </a:solidFill>
                <a:uFill>
                  <a:solidFill>
                    <a:srgbClr val="FF0000"/>
                  </a:solidFill>
                </a:uFill>
              </a:rPr>
              <a:t>　　　　　　　　　　　　　　　　　</a:t>
            </a:r>
            <a:r>
              <a:rPr lang="en-US" altLang="ja-JP" sz="2200" b="1" dirty="0" smtClean="0">
                <a:solidFill>
                  <a:srgbClr val="002060"/>
                </a:solidFill>
                <a:uFill>
                  <a:solidFill>
                    <a:srgbClr val="FF0000"/>
                  </a:solidFill>
                </a:uFill>
              </a:rPr>
              <a:t>		</a:t>
            </a:r>
            <a:r>
              <a:rPr lang="en-US" altLang="ja-JP" sz="2200" b="1" dirty="0" smtClean="0">
                <a:solidFill>
                  <a:srgbClr val="002060"/>
                </a:solidFill>
                <a:uFill>
                  <a:solidFill>
                    <a:srgbClr val="FF0000"/>
                  </a:solidFill>
                </a:uFill>
              </a:rPr>
              <a:t>	</a:t>
            </a:r>
            <a:r>
              <a:rPr lang="ja-JP" altLang="en-US" sz="2200" b="1" dirty="0" smtClean="0">
                <a:solidFill>
                  <a:srgbClr val="002060"/>
                </a:solidFill>
                <a:uFill>
                  <a:solidFill>
                    <a:srgbClr val="FF0000"/>
                  </a:solidFill>
                </a:uFill>
              </a:rPr>
              <a:t>宮崎 </a:t>
            </a:r>
            <a:r>
              <a:rPr lang="ja-JP" altLang="en-US" sz="2200" b="1" dirty="0" smtClean="0">
                <a:solidFill>
                  <a:srgbClr val="002060"/>
                </a:solidFill>
                <a:uFill>
                  <a:solidFill>
                    <a:srgbClr val="FF0000"/>
                  </a:solidFill>
                </a:uFill>
              </a:rPr>
              <a:t>誠生様　　　　　　　　　　　　　　　　　</a:t>
            </a:r>
            <a:endParaRPr lang="en-US" altLang="ja-JP" sz="2200" b="1" dirty="0" smtClean="0">
              <a:solidFill>
                <a:srgbClr val="002060"/>
              </a:solidFill>
              <a:uFill>
                <a:solidFill>
                  <a:srgbClr val="FF0000"/>
                </a:solidFill>
              </a:uFill>
            </a:endParaRPr>
          </a:p>
        </p:txBody>
      </p:sp>
      <p:sp>
        <p:nvSpPr>
          <p:cNvPr id="5" name="テキスト ボックス 4"/>
          <p:cNvSpPr txBox="1"/>
          <p:nvPr/>
        </p:nvSpPr>
        <p:spPr>
          <a:xfrm>
            <a:off x="3995936" y="4797152"/>
            <a:ext cx="4896544" cy="430887"/>
          </a:xfrm>
          <a:prstGeom prst="rect">
            <a:avLst/>
          </a:prstGeom>
          <a:noFill/>
        </p:spPr>
        <p:txBody>
          <a:bodyPr wrap="square" rtlCol="0">
            <a:spAutoFit/>
          </a:bodyPr>
          <a:lstStyle/>
          <a:p>
            <a:r>
              <a:rPr lang="ja-JP" altLang="en-US" sz="2200" b="1" dirty="0" smtClean="0">
                <a:solidFill>
                  <a:srgbClr val="002060"/>
                </a:solidFill>
              </a:rPr>
              <a:t>この場を借りて厚く御礼申し上げます</a:t>
            </a:r>
            <a:endParaRPr lang="en-US" altLang="ja-JP" sz="2200" b="1" dirty="0" smtClean="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テキスト ボックス 90"/>
          <p:cNvSpPr txBox="1">
            <a:spLocks noChangeArrowheads="1"/>
          </p:cNvSpPr>
          <p:nvPr/>
        </p:nvSpPr>
        <p:spPr bwMode="auto">
          <a:xfrm>
            <a:off x="398462" y="757882"/>
            <a:ext cx="591059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a:solidFill>
                  <a:srgbClr val="002060"/>
                </a:solidFill>
              </a:rPr>
              <a:t>大腸菌細胞内タンパク質の多様なアミノ酸配列をライブラリと考え</a:t>
            </a:r>
            <a:r>
              <a:rPr lang="ja-JP" altLang="en-US" sz="1600" b="1" dirty="0" smtClean="0">
                <a:solidFill>
                  <a:srgbClr val="002060"/>
                </a:solidFill>
              </a:rPr>
              <a:t>、</a:t>
            </a:r>
            <a:endParaRPr lang="en-US" altLang="ja-JP" sz="1600" b="1" dirty="0" smtClean="0">
              <a:solidFill>
                <a:srgbClr val="002060"/>
              </a:solidFill>
            </a:endParaRPr>
          </a:p>
          <a:p>
            <a:pPr eaLnBrk="1" hangingPunct="1"/>
            <a:r>
              <a:rPr lang="ja-JP" altLang="en-US" sz="1600" b="1" dirty="0" smtClean="0">
                <a:solidFill>
                  <a:srgbClr val="002060"/>
                </a:solidFill>
              </a:rPr>
              <a:t>その中から材料親和性のペプチドタグを探索する手法</a:t>
            </a:r>
            <a:endParaRPr lang="ja-JP" altLang="en-US" sz="1600" b="1" dirty="0">
              <a:solidFill>
                <a:srgbClr val="002060"/>
              </a:solidFill>
            </a:endParaRPr>
          </a:p>
        </p:txBody>
      </p:sp>
      <p:sp>
        <p:nvSpPr>
          <p:cNvPr id="161" name="正方形/長方形 160"/>
          <p:cNvSpPr/>
          <p:nvPr/>
        </p:nvSpPr>
        <p:spPr>
          <a:xfrm>
            <a:off x="342900" y="1669281"/>
            <a:ext cx="8477572" cy="2263775"/>
          </a:xfrm>
          <a:prstGeom prst="rect">
            <a:avLst/>
          </a:prstGeom>
          <a:noFill/>
          <a:ln cap="sq">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62" name="テキスト ボックス 183"/>
          <p:cNvSpPr txBox="1">
            <a:spLocks noChangeArrowheads="1"/>
          </p:cNvSpPr>
          <p:nvPr/>
        </p:nvSpPr>
        <p:spPr bwMode="auto">
          <a:xfrm>
            <a:off x="847725" y="1485131"/>
            <a:ext cx="5229317" cy="338554"/>
          </a:xfrm>
          <a:prstGeom prst="rect">
            <a:avLst/>
          </a:prstGeom>
          <a:solidFill>
            <a:schemeClr val="bg1"/>
          </a:solidFill>
          <a:ln w="25400">
            <a:solidFill>
              <a:srgbClr val="002060"/>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b="1" dirty="0">
                <a:solidFill>
                  <a:srgbClr val="002060"/>
                </a:solidFill>
              </a:rPr>
              <a:t>1</a:t>
            </a:r>
            <a:r>
              <a:rPr lang="ja-JP" altLang="en-US" sz="1600" b="1" dirty="0">
                <a:solidFill>
                  <a:srgbClr val="002060"/>
                </a:solidFill>
              </a:rPr>
              <a:t>次スクリーニング：親和性タンパク質の単離・クローニング</a:t>
            </a:r>
          </a:p>
        </p:txBody>
      </p:sp>
      <p:sp>
        <p:nvSpPr>
          <p:cNvPr id="175" name="テキスト ボックス 23"/>
          <p:cNvSpPr txBox="1">
            <a:spLocks noChangeArrowheads="1"/>
          </p:cNvSpPr>
          <p:nvPr/>
        </p:nvSpPr>
        <p:spPr bwMode="auto">
          <a:xfrm>
            <a:off x="638175" y="1937569"/>
            <a:ext cx="6763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a:solidFill>
                  <a:srgbClr val="002060"/>
                </a:solidFill>
              </a:rPr>
              <a:t>大腸菌細胞内タンパク質 から、固体表面に親和性を有するタンパク質を同定</a:t>
            </a:r>
          </a:p>
        </p:txBody>
      </p:sp>
      <p:grpSp>
        <p:nvGrpSpPr>
          <p:cNvPr id="2" name="グループ化 8"/>
          <p:cNvGrpSpPr/>
          <p:nvPr/>
        </p:nvGrpSpPr>
        <p:grpSpPr>
          <a:xfrm>
            <a:off x="536887" y="2463031"/>
            <a:ext cx="1505541" cy="1372175"/>
            <a:chOff x="536887" y="2800350"/>
            <a:chExt cx="1505541" cy="1372175"/>
          </a:xfrm>
        </p:grpSpPr>
        <p:grpSp>
          <p:nvGrpSpPr>
            <p:cNvPr id="3" name="グループ化 184"/>
            <p:cNvGrpSpPr>
              <a:grpSpLocks/>
            </p:cNvGrpSpPr>
            <p:nvPr/>
          </p:nvGrpSpPr>
          <p:grpSpPr bwMode="auto">
            <a:xfrm>
              <a:off x="641957" y="2800350"/>
              <a:ext cx="1295400" cy="676275"/>
              <a:chOff x="919589" y="4204334"/>
              <a:chExt cx="2041058" cy="1066224"/>
            </a:xfrm>
          </p:grpSpPr>
          <p:grpSp>
            <p:nvGrpSpPr>
              <p:cNvPr id="4" name="グループ化 185"/>
              <p:cNvGrpSpPr>
                <a:grpSpLocks/>
              </p:cNvGrpSpPr>
              <p:nvPr/>
            </p:nvGrpSpPr>
            <p:grpSpPr bwMode="auto">
              <a:xfrm>
                <a:off x="919589" y="4204334"/>
                <a:ext cx="2041058" cy="1066224"/>
                <a:chOff x="943010" y="2433411"/>
                <a:chExt cx="2544140" cy="1329028"/>
              </a:xfrm>
            </p:grpSpPr>
            <p:grpSp>
              <p:nvGrpSpPr>
                <p:cNvPr id="6" name="グループ化 189"/>
                <p:cNvGrpSpPr>
                  <a:grpSpLocks/>
                </p:cNvGrpSpPr>
                <p:nvPr/>
              </p:nvGrpSpPr>
              <p:grpSpPr bwMode="auto">
                <a:xfrm>
                  <a:off x="943010" y="2433411"/>
                  <a:ext cx="2544140" cy="1329028"/>
                  <a:chOff x="943010" y="2433411"/>
                  <a:chExt cx="2544140" cy="1329028"/>
                </a:xfrm>
              </p:grpSpPr>
              <p:sp>
                <p:nvSpPr>
                  <p:cNvPr id="170" name="円/楕円 169"/>
                  <p:cNvSpPr/>
                  <p:nvPr/>
                </p:nvSpPr>
                <p:spPr>
                  <a:xfrm>
                    <a:off x="943010" y="2433411"/>
                    <a:ext cx="2544140" cy="13290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71" name="フリーフォーム 170"/>
                  <p:cNvSpPr/>
                  <p:nvPr/>
                </p:nvSpPr>
                <p:spPr>
                  <a:xfrm>
                    <a:off x="1772350" y="2517646"/>
                    <a:ext cx="383493" cy="327576"/>
                  </a:xfrm>
                  <a:custGeom>
                    <a:avLst/>
                    <a:gdLst>
                      <a:gd name="connsiteX0" fmla="*/ 0 w 2423365"/>
                      <a:gd name="connsiteY0" fmla="*/ 763127 h 1790716"/>
                      <a:gd name="connsiteX1" fmla="*/ 110836 w 2423365"/>
                      <a:gd name="connsiteY1" fmla="*/ 624581 h 1790716"/>
                      <a:gd name="connsiteX2" fmla="*/ 166255 w 2423365"/>
                      <a:gd name="connsiteY2" fmla="*/ 541454 h 1790716"/>
                      <a:gd name="connsiteX3" fmla="*/ 235527 w 2423365"/>
                      <a:gd name="connsiteY3" fmla="*/ 458327 h 1790716"/>
                      <a:gd name="connsiteX4" fmla="*/ 374073 w 2423365"/>
                      <a:gd name="connsiteY4" fmla="*/ 292072 h 1790716"/>
                      <a:gd name="connsiteX5" fmla="*/ 484909 w 2423365"/>
                      <a:gd name="connsiteY5" fmla="*/ 222799 h 1790716"/>
                      <a:gd name="connsiteX6" fmla="*/ 665018 w 2423365"/>
                      <a:gd name="connsiteY6" fmla="*/ 111963 h 1790716"/>
                      <a:gd name="connsiteX7" fmla="*/ 789709 w 2423365"/>
                      <a:gd name="connsiteY7" fmla="*/ 84254 h 1790716"/>
                      <a:gd name="connsiteX8" fmla="*/ 1025236 w 2423365"/>
                      <a:gd name="connsiteY8" fmla="*/ 28836 h 1790716"/>
                      <a:gd name="connsiteX9" fmla="*/ 1108364 w 2423365"/>
                      <a:gd name="connsiteY9" fmla="*/ 1127 h 1790716"/>
                      <a:gd name="connsiteX10" fmla="*/ 1510145 w 2423365"/>
                      <a:gd name="connsiteY10" fmla="*/ 14981 h 1790716"/>
                      <a:gd name="connsiteX11" fmla="*/ 1676400 w 2423365"/>
                      <a:gd name="connsiteY11" fmla="*/ 84254 h 1790716"/>
                      <a:gd name="connsiteX12" fmla="*/ 1842655 w 2423365"/>
                      <a:gd name="connsiteY12" fmla="*/ 195090 h 1790716"/>
                      <a:gd name="connsiteX13" fmla="*/ 1967345 w 2423365"/>
                      <a:gd name="connsiteY13" fmla="*/ 305927 h 1790716"/>
                      <a:gd name="connsiteX14" fmla="*/ 2008909 w 2423365"/>
                      <a:gd name="connsiteY14" fmla="*/ 375199 h 1790716"/>
                      <a:gd name="connsiteX15" fmla="*/ 2050473 w 2423365"/>
                      <a:gd name="connsiteY15" fmla="*/ 416763 h 1790716"/>
                      <a:gd name="connsiteX16" fmla="*/ 2119745 w 2423365"/>
                      <a:gd name="connsiteY16" fmla="*/ 513745 h 1790716"/>
                      <a:gd name="connsiteX17" fmla="*/ 2133600 w 2423365"/>
                      <a:gd name="connsiteY17" fmla="*/ 569163 h 1790716"/>
                      <a:gd name="connsiteX18" fmla="*/ 2147455 w 2423365"/>
                      <a:gd name="connsiteY18" fmla="*/ 638436 h 1790716"/>
                      <a:gd name="connsiteX19" fmla="*/ 2175164 w 2423365"/>
                      <a:gd name="connsiteY19" fmla="*/ 693854 h 1790716"/>
                      <a:gd name="connsiteX20" fmla="*/ 2161309 w 2423365"/>
                      <a:gd name="connsiteY20" fmla="*/ 1012508 h 1790716"/>
                      <a:gd name="connsiteX21" fmla="*/ 2105891 w 2423365"/>
                      <a:gd name="connsiteY21" fmla="*/ 1081781 h 1790716"/>
                      <a:gd name="connsiteX22" fmla="*/ 1884218 w 2423365"/>
                      <a:gd name="connsiteY22" fmla="*/ 1345018 h 1790716"/>
                      <a:gd name="connsiteX23" fmla="*/ 1676400 w 2423365"/>
                      <a:gd name="connsiteY23" fmla="*/ 1469708 h 1790716"/>
                      <a:gd name="connsiteX24" fmla="*/ 1357745 w 2423365"/>
                      <a:gd name="connsiteY24" fmla="*/ 1594399 h 1790716"/>
                      <a:gd name="connsiteX25" fmla="*/ 1136073 w 2423365"/>
                      <a:gd name="connsiteY25" fmla="*/ 1663672 h 1790716"/>
                      <a:gd name="connsiteX26" fmla="*/ 969818 w 2423365"/>
                      <a:gd name="connsiteY26" fmla="*/ 1677527 h 1790716"/>
                      <a:gd name="connsiteX27" fmla="*/ 678873 w 2423365"/>
                      <a:gd name="connsiteY27" fmla="*/ 1663672 h 1790716"/>
                      <a:gd name="connsiteX28" fmla="*/ 609600 w 2423365"/>
                      <a:gd name="connsiteY28" fmla="*/ 1622108 h 1790716"/>
                      <a:gd name="connsiteX29" fmla="*/ 526473 w 2423365"/>
                      <a:gd name="connsiteY29" fmla="*/ 1511272 h 1790716"/>
                      <a:gd name="connsiteX30" fmla="*/ 568036 w 2423365"/>
                      <a:gd name="connsiteY30" fmla="*/ 1289599 h 1790716"/>
                      <a:gd name="connsiteX31" fmla="*/ 692727 w 2423365"/>
                      <a:gd name="connsiteY31" fmla="*/ 1137199 h 1790716"/>
                      <a:gd name="connsiteX32" fmla="*/ 734291 w 2423365"/>
                      <a:gd name="connsiteY32" fmla="*/ 1095636 h 1790716"/>
                      <a:gd name="connsiteX33" fmla="*/ 803564 w 2423365"/>
                      <a:gd name="connsiteY33" fmla="*/ 1081781 h 1790716"/>
                      <a:gd name="connsiteX34" fmla="*/ 845127 w 2423365"/>
                      <a:gd name="connsiteY34" fmla="*/ 1040218 h 1790716"/>
                      <a:gd name="connsiteX35" fmla="*/ 900545 w 2423365"/>
                      <a:gd name="connsiteY35" fmla="*/ 1012508 h 1790716"/>
                      <a:gd name="connsiteX36" fmla="*/ 1080655 w 2423365"/>
                      <a:gd name="connsiteY36" fmla="*/ 984799 h 1790716"/>
                      <a:gd name="connsiteX37" fmla="*/ 1316182 w 2423365"/>
                      <a:gd name="connsiteY37" fmla="*/ 1040218 h 1790716"/>
                      <a:gd name="connsiteX38" fmla="*/ 1343891 w 2423365"/>
                      <a:gd name="connsiteY38" fmla="*/ 1081781 h 1790716"/>
                      <a:gd name="connsiteX39" fmla="*/ 1357745 w 2423365"/>
                      <a:gd name="connsiteY39" fmla="*/ 1123345 h 1790716"/>
                      <a:gd name="connsiteX40" fmla="*/ 1454727 w 2423365"/>
                      <a:gd name="connsiteY40" fmla="*/ 1248036 h 1790716"/>
                      <a:gd name="connsiteX41" fmla="*/ 1537855 w 2423365"/>
                      <a:gd name="connsiteY41" fmla="*/ 1317308 h 1790716"/>
                      <a:gd name="connsiteX42" fmla="*/ 1690255 w 2423365"/>
                      <a:gd name="connsiteY42" fmla="*/ 1303454 h 1790716"/>
                      <a:gd name="connsiteX43" fmla="*/ 1731818 w 2423365"/>
                      <a:gd name="connsiteY43" fmla="*/ 1275745 h 1790716"/>
                      <a:gd name="connsiteX44" fmla="*/ 1773382 w 2423365"/>
                      <a:gd name="connsiteY44" fmla="*/ 1261890 h 1790716"/>
                      <a:gd name="connsiteX45" fmla="*/ 1814945 w 2423365"/>
                      <a:gd name="connsiteY45" fmla="*/ 1192618 h 1790716"/>
                      <a:gd name="connsiteX46" fmla="*/ 1842655 w 2423365"/>
                      <a:gd name="connsiteY46" fmla="*/ 1164908 h 1790716"/>
                      <a:gd name="connsiteX47" fmla="*/ 1870364 w 2423365"/>
                      <a:gd name="connsiteY47" fmla="*/ 1081781 h 1790716"/>
                      <a:gd name="connsiteX48" fmla="*/ 1870364 w 2423365"/>
                      <a:gd name="connsiteY48" fmla="*/ 707708 h 1790716"/>
                      <a:gd name="connsiteX49" fmla="*/ 1801091 w 2423365"/>
                      <a:gd name="connsiteY49" fmla="*/ 583018 h 1790716"/>
                      <a:gd name="connsiteX50" fmla="*/ 1717964 w 2423365"/>
                      <a:gd name="connsiteY50" fmla="*/ 486036 h 1790716"/>
                      <a:gd name="connsiteX51" fmla="*/ 1690255 w 2423365"/>
                      <a:gd name="connsiteY51" fmla="*/ 444472 h 1790716"/>
                      <a:gd name="connsiteX52" fmla="*/ 1634836 w 2423365"/>
                      <a:gd name="connsiteY52" fmla="*/ 416763 h 1790716"/>
                      <a:gd name="connsiteX53" fmla="*/ 1565564 w 2423365"/>
                      <a:gd name="connsiteY53" fmla="*/ 375199 h 1790716"/>
                      <a:gd name="connsiteX54" fmla="*/ 1482436 w 2423365"/>
                      <a:gd name="connsiteY54" fmla="*/ 347490 h 1790716"/>
                      <a:gd name="connsiteX55" fmla="*/ 1440873 w 2423365"/>
                      <a:gd name="connsiteY55" fmla="*/ 333636 h 1790716"/>
                      <a:gd name="connsiteX56" fmla="*/ 1260764 w 2423365"/>
                      <a:gd name="connsiteY56" fmla="*/ 347490 h 1790716"/>
                      <a:gd name="connsiteX57" fmla="*/ 1219200 w 2423365"/>
                      <a:gd name="connsiteY57" fmla="*/ 389054 h 1790716"/>
                      <a:gd name="connsiteX58" fmla="*/ 1136073 w 2423365"/>
                      <a:gd name="connsiteY58" fmla="*/ 486036 h 1790716"/>
                      <a:gd name="connsiteX59" fmla="*/ 1108364 w 2423365"/>
                      <a:gd name="connsiteY59" fmla="*/ 583018 h 1790716"/>
                      <a:gd name="connsiteX60" fmla="*/ 1094509 w 2423365"/>
                      <a:gd name="connsiteY60" fmla="*/ 624581 h 1790716"/>
                      <a:gd name="connsiteX61" fmla="*/ 1108364 w 2423365"/>
                      <a:gd name="connsiteY61" fmla="*/ 887818 h 1790716"/>
                      <a:gd name="connsiteX62" fmla="*/ 1149927 w 2423365"/>
                      <a:gd name="connsiteY62" fmla="*/ 929381 h 1790716"/>
                      <a:gd name="connsiteX63" fmla="*/ 1177636 w 2423365"/>
                      <a:gd name="connsiteY63" fmla="*/ 970945 h 1790716"/>
                      <a:gd name="connsiteX64" fmla="*/ 1288473 w 2423365"/>
                      <a:gd name="connsiteY64" fmla="*/ 1026363 h 1790716"/>
                      <a:gd name="connsiteX65" fmla="*/ 1427018 w 2423365"/>
                      <a:gd name="connsiteY65" fmla="*/ 1123345 h 1790716"/>
                      <a:gd name="connsiteX66" fmla="*/ 1496291 w 2423365"/>
                      <a:gd name="connsiteY66" fmla="*/ 1151054 h 1790716"/>
                      <a:gd name="connsiteX67" fmla="*/ 1565564 w 2423365"/>
                      <a:gd name="connsiteY67" fmla="*/ 1206472 h 1790716"/>
                      <a:gd name="connsiteX68" fmla="*/ 1787236 w 2423365"/>
                      <a:gd name="connsiteY68" fmla="*/ 1358872 h 1790716"/>
                      <a:gd name="connsiteX69" fmla="*/ 1856509 w 2423365"/>
                      <a:gd name="connsiteY69" fmla="*/ 1455854 h 1790716"/>
                      <a:gd name="connsiteX70" fmla="*/ 1898073 w 2423365"/>
                      <a:gd name="connsiteY70" fmla="*/ 1511272 h 1790716"/>
                      <a:gd name="connsiteX71" fmla="*/ 1981200 w 2423365"/>
                      <a:gd name="connsiteY71" fmla="*/ 1635963 h 1790716"/>
                      <a:gd name="connsiteX72" fmla="*/ 2078182 w 2423365"/>
                      <a:gd name="connsiteY72" fmla="*/ 1705236 h 1790716"/>
                      <a:gd name="connsiteX73" fmla="*/ 2216727 w 2423365"/>
                      <a:gd name="connsiteY73" fmla="*/ 1746799 h 1790716"/>
                      <a:gd name="connsiteX74" fmla="*/ 2313709 w 2423365"/>
                      <a:gd name="connsiteY74" fmla="*/ 1788363 h 1790716"/>
                      <a:gd name="connsiteX75" fmla="*/ 2341418 w 2423365"/>
                      <a:gd name="connsiteY75" fmla="*/ 1732945 h 1790716"/>
                      <a:gd name="connsiteX76" fmla="*/ 2369127 w 2423365"/>
                      <a:gd name="connsiteY76" fmla="*/ 1649818 h 1790716"/>
                      <a:gd name="connsiteX77" fmla="*/ 2396836 w 2423365"/>
                      <a:gd name="connsiteY77" fmla="*/ 1538981 h 1790716"/>
                      <a:gd name="connsiteX78" fmla="*/ 2341418 w 2423365"/>
                      <a:gd name="connsiteY78" fmla="*/ 915527 h 1790716"/>
                      <a:gd name="connsiteX79" fmla="*/ 2313709 w 2423365"/>
                      <a:gd name="connsiteY79" fmla="*/ 873963 h 1790716"/>
                      <a:gd name="connsiteX80" fmla="*/ 2272145 w 2423365"/>
                      <a:gd name="connsiteY80" fmla="*/ 860108 h 1790716"/>
                      <a:gd name="connsiteX81" fmla="*/ 2175164 w 2423365"/>
                      <a:gd name="connsiteY81" fmla="*/ 804690 h 1790716"/>
                      <a:gd name="connsiteX82" fmla="*/ 2133600 w 2423365"/>
                      <a:gd name="connsiteY82" fmla="*/ 776981 h 1790716"/>
                      <a:gd name="connsiteX83" fmla="*/ 2008909 w 2423365"/>
                      <a:gd name="connsiteY83" fmla="*/ 735418 h 1790716"/>
                      <a:gd name="connsiteX84" fmla="*/ 1662545 w 2423365"/>
                      <a:gd name="connsiteY84" fmla="*/ 763127 h 1790716"/>
                      <a:gd name="connsiteX85" fmla="*/ 1607127 w 2423365"/>
                      <a:gd name="connsiteY85" fmla="*/ 790836 h 1790716"/>
                      <a:gd name="connsiteX86" fmla="*/ 1565564 w 2423365"/>
                      <a:gd name="connsiteY86" fmla="*/ 804690 h 1790716"/>
                      <a:gd name="connsiteX87" fmla="*/ 1510145 w 2423365"/>
                      <a:gd name="connsiteY87" fmla="*/ 818545 h 1790716"/>
                      <a:gd name="connsiteX88" fmla="*/ 1413164 w 2423365"/>
                      <a:gd name="connsiteY88" fmla="*/ 860108 h 1790716"/>
                      <a:gd name="connsiteX89" fmla="*/ 1316182 w 2423365"/>
                      <a:gd name="connsiteY89" fmla="*/ 873963 h 1790716"/>
                      <a:gd name="connsiteX90" fmla="*/ 748145 w 2423365"/>
                      <a:gd name="connsiteY90" fmla="*/ 860108 h 17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23365" h="1790716">
                        <a:moveTo>
                          <a:pt x="0" y="763127"/>
                        </a:moveTo>
                        <a:cubicBezTo>
                          <a:pt x="36945" y="716945"/>
                          <a:pt x="78030" y="673790"/>
                          <a:pt x="110836" y="624581"/>
                        </a:cubicBezTo>
                        <a:cubicBezTo>
                          <a:pt x="129309" y="596872"/>
                          <a:pt x="146274" y="568096"/>
                          <a:pt x="166255" y="541454"/>
                        </a:cubicBezTo>
                        <a:cubicBezTo>
                          <a:pt x="187896" y="512599"/>
                          <a:pt x="213886" y="487182"/>
                          <a:pt x="235527" y="458327"/>
                        </a:cubicBezTo>
                        <a:cubicBezTo>
                          <a:pt x="300691" y="371440"/>
                          <a:pt x="281505" y="364804"/>
                          <a:pt x="374073" y="292072"/>
                        </a:cubicBezTo>
                        <a:cubicBezTo>
                          <a:pt x="408331" y="265155"/>
                          <a:pt x="448658" y="246966"/>
                          <a:pt x="484909" y="222799"/>
                        </a:cubicBezTo>
                        <a:cubicBezTo>
                          <a:pt x="548469" y="180426"/>
                          <a:pt x="592080" y="136276"/>
                          <a:pt x="665018" y="111963"/>
                        </a:cubicBezTo>
                        <a:cubicBezTo>
                          <a:pt x="705411" y="98499"/>
                          <a:pt x="748685" y="95650"/>
                          <a:pt x="789709" y="84254"/>
                        </a:cubicBezTo>
                        <a:cubicBezTo>
                          <a:pt x="1007909" y="23643"/>
                          <a:pt x="821478" y="54305"/>
                          <a:pt x="1025236" y="28836"/>
                        </a:cubicBezTo>
                        <a:cubicBezTo>
                          <a:pt x="1052945" y="19600"/>
                          <a:pt x="1079168" y="1961"/>
                          <a:pt x="1108364" y="1127"/>
                        </a:cubicBezTo>
                        <a:cubicBezTo>
                          <a:pt x="1242316" y="-2700"/>
                          <a:pt x="1376628" y="3537"/>
                          <a:pt x="1510145" y="14981"/>
                        </a:cubicBezTo>
                        <a:cubicBezTo>
                          <a:pt x="1550726" y="18459"/>
                          <a:pt x="1643448" y="65719"/>
                          <a:pt x="1676400" y="84254"/>
                        </a:cubicBezTo>
                        <a:cubicBezTo>
                          <a:pt x="1972318" y="250708"/>
                          <a:pt x="1741409" y="110719"/>
                          <a:pt x="1842655" y="195090"/>
                        </a:cubicBezTo>
                        <a:cubicBezTo>
                          <a:pt x="1904188" y="246368"/>
                          <a:pt x="1910042" y="234298"/>
                          <a:pt x="1967345" y="305927"/>
                        </a:cubicBezTo>
                        <a:cubicBezTo>
                          <a:pt x="1984167" y="326954"/>
                          <a:pt x="1992752" y="353656"/>
                          <a:pt x="2008909" y="375199"/>
                        </a:cubicBezTo>
                        <a:cubicBezTo>
                          <a:pt x="2020665" y="390874"/>
                          <a:pt x="2037722" y="401887"/>
                          <a:pt x="2050473" y="416763"/>
                        </a:cubicBezTo>
                        <a:cubicBezTo>
                          <a:pt x="2076249" y="446835"/>
                          <a:pt x="2097816" y="480852"/>
                          <a:pt x="2119745" y="513745"/>
                        </a:cubicBezTo>
                        <a:cubicBezTo>
                          <a:pt x="2124363" y="532218"/>
                          <a:pt x="2129469" y="550575"/>
                          <a:pt x="2133600" y="569163"/>
                        </a:cubicBezTo>
                        <a:cubicBezTo>
                          <a:pt x="2138709" y="592151"/>
                          <a:pt x="2140008" y="616096"/>
                          <a:pt x="2147455" y="638436"/>
                        </a:cubicBezTo>
                        <a:cubicBezTo>
                          <a:pt x="2153986" y="658029"/>
                          <a:pt x="2165928" y="675381"/>
                          <a:pt x="2175164" y="693854"/>
                        </a:cubicBezTo>
                        <a:cubicBezTo>
                          <a:pt x="2170546" y="800072"/>
                          <a:pt x="2179999" y="907845"/>
                          <a:pt x="2161309" y="1012508"/>
                        </a:cubicBezTo>
                        <a:cubicBezTo>
                          <a:pt x="2156111" y="1041618"/>
                          <a:pt x="2122294" y="1057177"/>
                          <a:pt x="2105891" y="1081781"/>
                        </a:cubicBezTo>
                        <a:cubicBezTo>
                          <a:pt x="2026057" y="1201533"/>
                          <a:pt x="2046347" y="1247741"/>
                          <a:pt x="1884218" y="1345018"/>
                        </a:cubicBezTo>
                        <a:cubicBezTo>
                          <a:pt x="1814945" y="1386581"/>
                          <a:pt x="1750653" y="1437885"/>
                          <a:pt x="1676400" y="1469708"/>
                        </a:cubicBezTo>
                        <a:cubicBezTo>
                          <a:pt x="1362471" y="1604250"/>
                          <a:pt x="1598806" y="1509319"/>
                          <a:pt x="1357745" y="1594399"/>
                        </a:cubicBezTo>
                        <a:cubicBezTo>
                          <a:pt x="1271455" y="1624854"/>
                          <a:pt x="1227084" y="1650020"/>
                          <a:pt x="1136073" y="1663672"/>
                        </a:cubicBezTo>
                        <a:cubicBezTo>
                          <a:pt x="1081078" y="1671921"/>
                          <a:pt x="1025236" y="1672909"/>
                          <a:pt x="969818" y="1677527"/>
                        </a:cubicBezTo>
                        <a:cubicBezTo>
                          <a:pt x="872836" y="1672909"/>
                          <a:pt x="774836" y="1678436"/>
                          <a:pt x="678873" y="1663672"/>
                        </a:cubicBezTo>
                        <a:cubicBezTo>
                          <a:pt x="652258" y="1659577"/>
                          <a:pt x="628641" y="1641149"/>
                          <a:pt x="609600" y="1622108"/>
                        </a:cubicBezTo>
                        <a:cubicBezTo>
                          <a:pt x="576945" y="1589453"/>
                          <a:pt x="526473" y="1511272"/>
                          <a:pt x="526473" y="1511272"/>
                        </a:cubicBezTo>
                        <a:cubicBezTo>
                          <a:pt x="540327" y="1437381"/>
                          <a:pt x="549803" y="1362533"/>
                          <a:pt x="568036" y="1289599"/>
                        </a:cubicBezTo>
                        <a:cubicBezTo>
                          <a:pt x="584087" y="1225393"/>
                          <a:pt x="652205" y="1177720"/>
                          <a:pt x="692727" y="1137199"/>
                        </a:cubicBezTo>
                        <a:cubicBezTo>
                          <a:pt x="706582" y="1123345"/>
                          <a:pt x="715078" y="1099479"/>
                          <a:pt x="734291" y="1095636"/>
                        </a:cubicBezTo>
                        <a:lnTo>
                          <a:pt x="803564" y="1081781"/>
                        </a:lnTo>
                        <a:cubicBezTo>
                          <a:pt x="817418" y="1067927"/>
                          <a:pt x="829184" y="1051606"/>
                          <a:pt x="845127" y="1040218"/>
                        </a:cubicBezTo>
                        <a:cubicBezTo>
                          <a:pt x="861933" y="1028213"/>
                          <a:pt x="881207" y="1019760"/>
                          <a:pt x="900545" y="1012508"/>
                        </a:cubicBezTo>
                        <a:cubicBezTo>
                          <a:pt x="951060" y="993565"/>
                          <a:pt x="1036912" y="989660"/>
                          <a:pt x="1080655" y="984799"/>
                        </a:cubicBezTo>
                        <a:cubicBezTo>
                          <a:pt x="1144823" y="993966"/>
                          <a:pt x="1257571" y="981607"/>
                          <a:pt x="1316182" y="1040218"/>
                        </a:cubicBezTo>
                        <a:cubicBezTo>
                          <a:pt x="1327956" y="1051992"/>
                          <a:pt x="1334655" y="1067927"/>
                          <a:pt x="1343891" y="1081781"/>
                        </a:cubicBezTo>
                        <a:cubicBezTo>
                          <a:pt x="1348509" y="1095636"/>
                          <a:pt x="1350653" y="1110579"/>
                          <a:pt x="1357745" y="1123345"/>
                        </a:cubicBezTo>
                        <a:cubicBezTo>
                          <a:pt x="1384376" y="1171280"/>
                          <a:pt x="1412948" y="1213220"/>
                          <a:pt x="1454727" y="1248036"/>
                        </a:cubicBezTo>
                        <a:cubicBezTo>
                          <a:pt x="1570476" y="1344494"/>
                          <a:pt x="1416408" y="1195864"/>
                          <a:pt x="1537855" y="1317308"/>
                        </a:cubicBezTo>
                        <a:cubicBezTo>
                          <a:pt x="1588655" y="1312690"/>
                          <a:pt x="1640378" y="1314142"/>
                          <a:pt x="1690255" y="1303454"/>
                        </a:cubicBezTo>
                        <a:cubicBezTo>
                          <a:pt x="1706536" y="1299965"/>
                          <a:pt x="1716925" y="1283192"/>
                          <a:pt x="1731818" y="1275745"/>
                        </a:cubicBezTo>
                        <a:cubicBezTo>
                          <a:pt x="1744880" y="1269214"/>
                          <a:pt x="1759527" y="1266508"/>
                          <a:pt x="1773382" y="1261890"/>
                        </a:cubicBezTo>
                        <a:cubicBezTo>
                          <a:pt x="1787236" y="1238799"/>
                          <a:pt x="1799293" y="1214530"/>
                          <a:pt x="1814945" y="1192618"/>
                        </a:cubicBezTo>
                        <a:cubicBezTo>
                          <a:pt x="1822538" y="1181989"/>
                          <a:pt x="1836813" y="1176592"/>
                          <a:pt x="1842655" y="1164908"/>
                        </a:cubicBezTo>
                        <a:cubicBezTo>
                          <a:pt x="1855717" y="1138784"/>
                          <a:pt x="1861128" y="1109490"/>
                          <a:pt x="1870364" y="1081781"/>
                        </a:cubicBezTo>
                        <a:cubicBezTo>
                          <a:pt x="1896295" y="926188"/>
                          <a:pt x="1898978" y="946165"/>
                          <a:pt x="1870364" y="707708"/>
                        </a:cubicBezTo>
                        <a:cubicBezTo>
                          <a:pt x="1868330" y="690758"/>
                          <a:pt x="1804103" y="588440"/>
                          <a:pt x="1801091" y="583018"/>
                        </a:cubicBezTo>
                        <a:cubicBezTo>
                          <a:pt x="1755809" y="501511"/>
                          <a:pt x="1798006" y="546067"/>
                          <a:pt x="1717964" y="486036"/>
                        </a:cubicBezTo>
                        <a:cubicBezTo>
                          <a:pt x="1708728" y="472181"/>
                          <a:pt x="1703047" y="455132"/>
                          <a:pt x="1690255" y="444472"/>
                        </a:cubicBezTo>
                        <a:cubicBezTo>
                          <a:pt x="1674389" y="431250"/>
                          <a:pt x="1652890" y="426793"/>
                          <a:pt x="1634836" y="416763"/>
                        </a:cubicBezTo>
                        <a:cubicBezTo>
                          <a:pt x="1611296" y="403685"/>
                          <a:pt x="1590079" y="386342"/>
                          <a:pt x="1565564" y="375199"/>
                        </a:cubicBezTo>
                        <a:cubicBezTo>
                          <a:pt x="1538974" y="363113"/>
                          <a:pt x="1510145" y="356726"/>
                          <a:pt x="1482436" y="347490"/>
                        </a:cubicBezTo>
                        <a:lnTo>
                          <a:pt x="1440873" y="333636"/>
                        </a:lnTo>
                        <a:cubicBezTo>
                          <a:pt x="1380837" y="338254"/>
                          <a:pt x="1319180" y="332886"/>
                          <a:pt x="1260764" y="347490"/>
                        </a:cubicBezTo>
                        <a:cubicBezTo>
                          <a:pt x="1241756" y="352242"/>
                          <a:pt x="1231951" y="374178"/>
                          <a:pt x="1219200" y="389054"/>
                        </a:cubicBezTo>
                        <a:cubicBezTo>
                          <a:pt x="1112552" y="513476"/>
                          <a:pt x="1239213" y="382893"/>
                          <a:pt x="1136073" y="486036"/>
                        </a:cubicBezTo>
                        <a:cubicBezTo>
                          <a:pt x="1102854" y="585689"/>
                          <a:pt x="1143157" y="461243"/>
                          <a:pt x="1108364" y="583018"/>
                        </a:cubicBezTo>
                        <a:cubicBezTo>
                          <a:pt x="1104352" y="597060"/>
                          <a:pt x="1099127" y="610727"/>
                          <a:pt x="1094509" y="624581"/>
                        </a:cubicBezTo>
                        <a:cubicBezTo>
                          <a:pt x="1075974" y="735794"/>
                          <a:pt x="1064913" y="748772"/>
                          <a:pt x="1108364" y="887818"/>
                        </a:cubicBezTo>
                        <a:cubicBezTo>
                          <a:pt x="1114208" y="906519"/>
                          <a:pt x="1137384" y="914329"/>
                          <a:pt x="1149927" y="929381"/>
                        </a:cubicBezTo>
                        <a:cubicBezTo>
                          <a:pt x="1160587" y="942173"/>
                          <a:pt x="1165862" y="959171"/>
                          <a:pt x="1177636" y="970945"/>
                        </a:cubicBezTo>
                        <a:cubicBezTo>
                          <a:pt x="1224736" y="1018044"/>
                          <a:pt x="1230075" y="1011763"/>
                          <a:pt x="1288473" y="1026363"/>
                        </a:cubicBezTo>
                        <a:cubicBezTo>
                          <a:pt x="1316469" y="1047360"/>
                          <a:pt x="1402650" y="1113598"/>
                          <a:pt x="1427018" y="1123345"/>
                        </a:cubicBezTo>
                        <a:cubicBezTo>
                          <a:pt x="1450109" y="1132581"/>
                          <a:pt x="1474965" y="1138259"/>
                          <a:pt x="1496291" y="1151054"/>
                        </a:cubicBezTo>
                        <a:cubicBezTo>
                          <a:pt x="1521648" y="1166268"/>
                          <a:pt x="1541196" y="1189719"/>
                          <a:pt x="1565564" y="1206472"/>
                        </a:cubicBezTo>
                        <a:cubicBezTo>
                          <a:pt x="1620384" y="1244160"/>
                          <a:pt x="1731118" y="1302754"/>
                          <a:pt x="1787236" y="1358872"/>
                        </a:cubicBezTo>
                        <a:cubicBezTo>
                          <a:pt x="1809880" y="1381516"/>
                          <a:pt x="1836839" y="1428317"/>
                          <a:pt x="1856509" y="1455854"/>
                        </a:cubicBezTo>
                        <a:cubicBezTo>
                          <a:pt x="1869930" y="1474644"/>
                          <a:pt x="1884929" y="1492287"/>
                          <a:pt x="1898073" y="1511272"/>
                        </a:cubicBezTo>
                        <a:cubicBezTo>
                          <a:pt x="1926507" y="1552343"/>
                          <a:pt x="1941238" y="1605991"/>
                          <a:pt x="1981200" y="1635963"/>
                        </a:cubicBezTo>
                        <a:cubicBezTo>
                          <a:pt x="1988647" y="1641548"/>
                          <a:pt x="2061604" y="1697868"/>
                          <a:pt x="2078182" y="1705236"/>
                        </a:cubicBezTo>
                        <a:cubicBezTo>
                          <a:pt x="2121553" y="1724512"/>
                          <a:pt x="2170667" y="1735285"/>
                          <a:pt x="2216727" y="1746799"/>
                        </a:cubicBezTo>
                        <a:cubicBezTo>
                          <a:pt x="2233898" y="1758246"/>
                          <a:pt x="2288148" y="1801143"/>
                          <a:pt x="2313709" y="1788363"/>
                        </a:cubicBezTo>
                        <a:cubicBezTo>
                          <a:pt x="2332182" y="1779127"/>
                          <a:pt x="2333748" y="1752121"/>
                          <a:pt x="2341418" y="1732945"/>
                        </a:cubicBezTo>
                        <a:cubicBezTo>
                          <a:pt x="2352266" y="1705826"/>
                          <a:pt x="2362043" y="1678154"/>
                          <a:pt x="2369127" y="1649818"/>
                        </a:cubicBezTo>
                        <a:lnTo>
                          <a:pt x="2396836" y="1538981"/>
                        </a:lnTo>
                        <a:cubicBezTo>
                          <a:pt x="2380275" y="859972"/>
                          <a:pt x="2496885" y="1133181"/>
                          <a:pt x="2341418" y="915527"/>
                        </a:cubicBezTo>
                        <a:cubicBezTo>
                          <a:pt x="2331740" y="901977"/>
                          <a:pt x="2326711" y="884365"/>
                          <a:pt x="2313709" y="873963"/>
                        </a:cubicBezTo>
                        <a:cubicBezTo>
                          <a:pt x="2302305" y="864840"/>
                          <a:pt x="2286000" y="864726"/>
                          <a:pt x="2272145" y="860108"/>
                        </a:cubicBezTo>
                        <a:cubicBezTo>
                          <a:pt x="2193186" y="781149"/>
                          <a:pt x="2272847" y="846555"/>
                          <a:pt x="2175164" y="804690"/>
                        </a:cubicBezTo>
                        <a:cubicBezTo>
                          <a:pt x="2159859" y="798131"/>
                          <a:pt x="2148493" y="784428"/>
                          <a:pt x="2133600" y="776981"/>
                        </a:cubicBezTo>
                        <a:cubicBezTo>
                          <a:pt x="2081427" y="750895"/>
                          <a:pt x="2061826" y="748647"/>
                          <a:pt x="2008909" y="735418"/>
                        </a:cubicBezTo>
                        <a:cubicBezTo>
                          <a:pt x="1893454" y="744654"/>
                          <a:pt x="1777282" y="747301"/>
                          <a:pt x="1662545" y="763127"/>
                        </a:cubicBezTo>
                        <a:cubicBezTo>
                          <a:pt x="1642086" y="765949"/>
                          <a:pt x="1626110" y="782700"/>
                          <a:pt x="1607127" y="790836"/>
                        </a:cubicBezTo>
                        <a:cubicBezTo>
                          <a:pt x="1593704" y="796589"/>
                          <a:pt x="1579606" y="800678"/>
                          <a:pt x="1565564" y="804690"/>
                        </a:cubicBezTo>
                        <a:cubicBezTo>
                          <a:pt x="1547255" y="809921"/>
                          <a:pt x="1527974" y="811859"/>
                          <a:pt x="1510145" y="818545"/>
                        </a:cubicBezTo>
                        <a:cubicBezTo>
                          <a:pt x="1458644" y="837858"/>
                          <a:pt x="1462315" y="850278"/>
                          <a:pt x="1413164" y="860108"/>
                        </a:cubicBezTo>
                        <a:cubicBezTo>
                          <a:pt x="1381143" y="866512"/>
                          <a:pt x="1348509" y="869345"/>
                          <a:pt x="1316182" y="873963"/>
                        </a:cubicBezTo>
                        <a:lnTo>
                          <a:pt x="748145" y="860108"/>
                        </a:ln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72" name="フリーフォーム 171"/>
                  <p:cNvSpPr/>
                  <p:nvPr/>
                </p:nvSpPr>
                <p:spPr>
                  <a:xfrm>
                    <a:off x="1136315" y="2892020"/>
                    <a:ext cx="308665" cy="471086"/>
                  </a:xfrm>
                  <a:custGeom>
                    <a:avLst/>
                    <a:gdLst>
                      <a:gd name="connsiteX0" fmla="*/ 1288473 w 1347261"/>
                      <a:gd name="connsiteY0" fmla="*/ 1069975 h 1430193"/>
                      <a:gd name="connsiteX1" fmla="*/ 845127 w 1347261"/>
                      <a:gd name="connsiteY1" fmla="*/ 1069975 h 1430193"/>
                      <a:gd name="connsiteX2" fmla="*/ 678873 w 1347261"/>
                      <a:gd name="connsiteY2" fmla="*/ 1014557 h 1430193"/>
                      <a:gd name="connsiteX3" fmla="*/ 374073 w 1347261"/>
                      <a:gd name="connsiteY3" fmla="*/ 820593 h 1430193"/>
                      <a:gd name="connsiteX4" fmla="*/ 249382 w 1347261"/>
                      <a:gd name="connsiteY4" fmla="*/ 723611 h 1430193"/>
                      <a:gd name="connsiteX5" fmla="*/ 83127 w 1347261"/>
                      <a:gd name="connsiteY5" fmla="*/ 585066 h 1430193"/>
                      <a:gd name="connsiteX6" fmla="*/ 41564 w 1347261"/>
                      <a:gd name="connsiteY6" fmla="*/ 515793 h 1430193"/>
                      <a:gd name="connsiteX7" fmla="*/ 0 w 1347261"/>
                      <a:gd name="connsiteY7" fmla="*/ 460375 h 1430193"/>
                      <a:gd name="connsiteX8" fmla="*/ 41564 w 1347261"/>
                      <a:gd name="connsiteY8" fmla="*/ 127866 h 1430193"/>
                      <a:gd name="connsiteX9" fmla="*/ 83127 w 1347261"/>
                      <a:gd name="connsiteY9" fmla="*/ 100157 h 1430193"/>
                      <a:gd name="connsiteX10" fmla="*/ 124691 w 1347261"/>
                      <a:gd name="connsiteY10" fmla="*/ 58593 h 1430193"/>
                      <a:gd name="connsiteX11" fmla="*/ 166254 w 1347261"/>
                      <a:gd name="connsiteY11" fmla="*/ 44738 h 1430193"/>
                      <a:gd name="connsiteX12" fmla="*/ 277091 w 1347261"/>
                      <a:gd name="connsiteY12" fmla="*/ 3175 h 1430193"/>
                      <a:gd name="connsiteX13" fmla="*/ 817418 w 1347261"/>
                      <a:gd name="connsiteY13" fmla="*/ 44738 h 1430193"/>
                      <a:gd name="connsiteX14" fmla="*/ 886691 w 1347261"/>
                      <a:gd name="connsiteY14" fmla="*/ 72447 h 1430193"/>
                      <a:gd name="connsiteX15" fmla="*/ 1025236 w 1347261"/>
                      <a:gd name="connsiteY15" fmla="*/ 155575 h 1430193"/>
                      <a:gd name="connsiteX16" fmla="*/ 1122218 w 1347261"/>
                      <a:gd name="connsiteY16" fmla="*/ 252557 h 1430193"/>
                      <a:gd name="connsiteX17" fmla="*/ 1149927 w 1347261"/>
                      <a:gd name="connsiteY17" fmla="*/ 363393 h 1430193"/>
                      <a:gd name="connsiteX18" fmla="*/ 1177636 w 1347261"/>
                      <a:gd name="connsiteY18" fmla="*/ 404957 h 1430193"/>
                      <a:gd name="connsiteX19" fmla="*/ 1219200 w 1347261"/>
                      <a:gd name="connsiteY19" fmla="*/ 488084 h 1430193"/>
                      <a:gd name="connsiteX20" fmla="*/ 1260764 w 1347261"/>
                      <a:gd name="connsiteY20" fmla="*/ 682047 h 1430193"/>
                      <a:gd name="connsiteX21" fmla="*/ 1274618 w 1347261"/>
                      <a:gd name="connsiteY21" fmla="*/ 765175 h 1430193"/>
                      <a:gd name="connsiteX22" fmla="*/ 1316182 w 1347261"/>
                      <a:gd name="connsiteY22" fmla="*/ 848302 h 1430193"/>
                      <a:gd name="connsiteX23" fmla="*/ 1330036 w 1347261"/>
                      <a:gd name="connsiteY23" fmla="*/ 1250084 h 1430193"/>
                      <a:gd name="connsiteX24" fmla="*/ 1302327 w 1347261"/>
                      <a:gd name="connsiteY24" fmla="*/ 1305502 h 1430193"/>
                      <a:gd name="connsiteX25" fmla="*/ 1191491 w 1347261"/>
                      <a:gd name="connsiteY25" fmla="*/ 1402484 h 1430193"/>
                      <a:gd name="connsiteX26" fmla="*/ 1052945 w 1347261"/>
                      <a:gd name="connsiteY26" fmla="*/ 1430193 h 1430193"/>
                      <a:gd name="connsiteX27" fmla="*/ 789709 w 1347261"/>
                      <a:gd name="connsiteY27" fmla="*/ 1360920 h 1430193"/>
                      <a:gd name="connsiteX28" fmla="*/ 540327 w 1347261"/>
                      <a:gd name="connsiteY28" fmla="*/ 1097684 h 1430193"/>
                      <a:gd name="connsiteX29" fmla="*/ 332509 w 1347261"/>
                      <a:gd name="connsiteY29" fmla="*/ 792884 h 1430193"/>
                      <a:gd name="connsiteX30" fmla="*/ 304800 w 1347261"/>
                      <a:gd name="connsiteY30" fmla="*/ 695902 h 1430193"/>
                      <a:gd name="connsiteX31" fmla="*/ 277091 w 1347261"/>
                      <a:gd name="connsiteY31" fmla="*/ 612775 h 1430193"/>
                      <a:gd name="connsiteX32" fmla="*/ 277091 w 1347261"/>
                      <a:gd name="connsiteY32" fmla="*/ 307975 h 1430193"/>
                      <a:gd name="connsiteX33" fmla="*/ 318654 w 1347261"/>
                      <a:gd name="connsiteY33" fmla="*/ 224847 h 1430193"/>
                      <a:gd name="connsiteX34" fmla="*/ 360218 w 1347261"/>
                      <a:gd name="connsiteY34" fmla="*/ 210993 h 1430193"/>
                      <a:gd name="connsiteX35" fmla="*/ 415636 w 1347261"/>
                      <a:gd name="connsiteY35" fmla="*/ 183284 h 1430193"/>
                      <a:gd name="connsiteX36" fmla="*/ 665018 w 1347261"/>
                      <a:gd name="connsiteY36" fmla="*/ 197138 h 1430193"/>
                      <a:gd name="connsiteX37" fmla="*/ 706582 w 1347261"/>
                      <a:gd name="connsiteY37" fmla="*/ 224847 h 1430193"/>
                      <a:gd name="connsiteX38" fmla="*/ 762000 w 1347261"/>
                      <a:gd name="connsiteY38" fmla="*/ 252557 h 1430193"/>
                      <a:gd name="connsiteX39" fmla="*/ 845127 w 1347261"/>
                      <a:gd name="connsiteY39" fmla="*/ 377247 h 1430193"/>
                      <a:gd name="connsiteX40" fmla="*/ 872836 w 1347261"/>
                      <a:gd name="connsiteY40" fmla="*/ 460375 h 1430193"/>
                      <a:gd name="connsiteX41" fmla="*/ 858982 w 1347261"/>
                      <a:gd name="connsiteY41" fmla="*/ 862157 h 1430193"/>
                      <a:gd name="connsiteX42" fmla="*/ 817418 w 1347261"/>
                      <a:gd name="connsiteY42" fmla="*/ 876011 h 1430193"/>
                      <a:gd name="connsiteX43" fmla="*/ 623454 w 1347261"/>
                      <a:gd name="connsiteY43" fmla="*/ 848302 h 1430193"/>
                      <a:gd name="connsiteX44" fmla="*/ 568036 w 1347261"/>
                      <a:gd name="connsiteY44" fmla="*/ 806738 h 1430193"/>
                      <a:gd name="connsiteX45" fmla="*/ 526473 w 1347261"/>
                      <a:gd name="connsiteY45" fmla="*/ 792884 h 1430193"/>
                      <a:gd name="connsiteX46" fmla="*/ 512618 w 1347261"/>
                      <a:gd name="connsiteY46" fmla="*/ 751320 h 1430193"/>
                      <a:gd name="connsiteX47" fmla="*/ 457200 w 1347261"/>
                      <a:gd name="connsiteY47" fmla="*/ 682047 h 1430193"/>
                      <a:gd name="connsiteX48" fmla="*/ 471054 w 1347261"/>
                      <a:gd name="connsiteY48" fmla="*/ 571211 h 1430193"/>
                      <a:gd name="connsiteX49" fmla="*/ 526473 w 1347261"/>
                      <a:gd name="connsiteY49" fmla="*/ 585066 h 1430193"/>
                      <a:gd name="connsiteX50" fmla="*/ 581891 w 1347261"/>
                      <a:gd name="connsiteY50" fmla="*/ 626629 h 1430193"/>
                      <a:gd name="connsiteX51" fmla="*/ 623454 w 1347261"/>
                      <a:gd name="connsiteY51" fmla="*/ 654338 h 1430193"/>
                      <a:gd name="connsiteX52" fmla="*/ 637309 w 1347261"/>
                      <a:gd name="connsiteY52" fmla="*/ 695902 h 1430193"/>
                      <a:gd name="connsiteX53" fmla="*/ 623454 w 1347261"/>
                      <a:gd name="connsiteY53" fmla="*/ 765175 h 1430193"/>
                      <a:gd name="connsiteX54" fmla="*/ 581891 w 1347261"/>
                      <a:gd name="connsiteY54" fmla="*/ 792884 h 1430193"/>
                      <a:gd name="connsiteX55" fmla="*/ 512618 w 1347261"/>
                      <a:gd name="connsiteY55" fmla="*/ 834447 h 1430193"/>
                      <a:gd name="connsiteX56" fmla="*/ 235527 w 1347261"/>
                      <a:gd name="connsiteY56" fmla="*/ 820593 h 1430193"/>
                      <a:gd name="connsiteX57" fmla="*/ 193964 w 1347261"/>
                      <a:gd name="connsiteY57" fmla="*/ 792884 h 1430193"/>
                      <a:gd name="connsiteX58" fmla="*/ 235527 w 1347261"/>
                      <a:gd name="connsiteY58" fmla="*/ 765175 h 1430193"/>
                      <a:gd name="connsiteX59" fmla="*/ 332509 w 1347261"/>
                      <a:gd name="connsiteY59" fmla="*/ 723611 h 1430193"/>
                      <a:gd name="connsiteX60" fmla="*/ 498764 w 1347261"/>
                      <a:gd name="connsiteY60" fmla="*/ 668193 h 1430193"/>
                      <a:gd name="connsiteX61" fmla="*/ 568036 w 1347261"/>
                      <a:gd name="connsiteY61" fmla="*/ 654338 h 1430193"/>
                      <a:gd name="connsiteX62" fmla="*/ 720436 w 1347261"/>
                      <a:gd name="connsiteY62" fmla="*/ 612775 h 1430193"/>
                      <a:gd name="connsiteX63" fmla="*/ 775854 w 1347261"/>
                      <a:gd name="connsiteY63" fmla="*/ 585066 h 1430193"/>
                      <a:gd name="connsiteX64" fmla="*/ 845127 w 1347261"/>
                      <a:gd name="connsiteY64" fmla="*/ 571211 h 1430193"/>
                      <a:gd name="connsiteX65" fmla="*/ 886691 w 1347261"/>
                      <a:gd name="connsiteY65" fmla="*/ 557357 h 1430193"/>
                      <a:gd name="connsiteX66" fmla="*/ 914400 w 1347261"/>
                      <a:gd name="connsiteY66" fmla="*/ 529647 h 1430193"/>
                      <a:gd name="connsiteX67" fmla="*/ 1039091 w 1347261"/>
                      <a:gd name="connsiteY67" fmla="*/ 501938 h 1430193"/>
                      <a:gd name="connsiteX68" fmla="*/ 1066800 w 1347261"/>
                      <a:gd name="connsiteY68" fmla="*/ 460375 h 1430193"/>
                      <a:gd name="connsiteX69" fmla="*/ 1122218 w 1347261"/>
                      <a:gd name="connsiteY69" fmla="*/ 446520 h 1430193"/>
                      <a:gd name="connsiteX70" fmla="*/ 1136073 w 1347261"/>
                      <a:gd name="connsiteY70" fmla="*/ 391102 h 1430193"/>
                      <a:gd name="connsiteX71" fmla="*/ 1066800 w 1347261"/>
                      <a:gd name="connsiteY71" fmla="*/ 169429 h 1430193"/>
                      <a:gd name="connsiteX72" fmla="*/ 1011382 w 1347261"/>
                      <a:gd name="connsiteY72" fmla="*/ 155575 h 1430193"/>
                      <a:gd name="connsiteX73" fmla="*/ 914400 w 1347261"/>
                      <a:gd name="connsiteY73" fmla="*/ 169429 h 1430193"/>
                      <a:gd name="connsiteX74" fmla="*/ 886691 w 1347261"/>
                      <a:gd name="connsiteY74" fmla="*/ 224847 h 1430193"/>
                      <a:gd name="connsiteX75" fmla="*/ 845127 w 1347261"/>
                      <a:gd name="connsiteY75" fmla="*/ 280266 h 1430193"/>
                      <a:gd name="connsiteX76" fmla="*/ 831273 w 1347261"/>
                      <a:gd name="connsiteY76" fmla="*/ 321829 h 1430193"/>
                      <a:gd name="connsiteX77" fmla="*/ 762000 w 1347261"/>
                      <a:gd name="connsiteY77" fmla="*/ 418811 h 1430193"/>
                      <a:gd name="connsiteX78" fmla="*/ 748145 w 1347261"/>
                      <a:gd name="connsiteY78" fmla="*/ 460375 h 1430193"/>
                      <a:gd name="connsiteX79" fmla="*/ 720436 w 1347261"/>
                      <a:gd name="connsiteY79" fmla="*/ 501938 h 1430193"/>
                      <a:gd name="connsiteX80" fmla="*/ 706582 w 1347261"/>
                      <a:gd name="connsiteY80" fmla="*/ 557357 h 1430193"/>
                      <a:gd name="connsiteX81" fmla="*/ 665018 w 1347261"/>
                      <a:gd name="connsiteY81" fmla="*/ 903720 h 1430193"/>
                      <a:gd name="connsiteX82" fmla="*/ 637309 w 1347261"/>
                      <a:gd name="connsiteY82" fmla="*/ 1000702 h 1430193"/>
                      <a:gd name="connsiteX83" fmla="*/ 554182 w 1347261"/>
                      <a:gd name="connsiteY83" fmla="*/ 1014557 h 143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47261" h="1430193">
                        <a:moveTo>
                          <a:pt x="1288473" y="1069975"/>
                        </a:moveTo>
                        <a:cubicBezTo>
                          <a:pt x="1116363" y="1085621"/>
                          <a:pt x="1040493" y="1099576"/>
                          <a:pt x="845127" y="1069975"/>
                        </a:cubicBezTo>
                        <a:cubicBezTo>
                          <a:pt x="787370" y="1061224"/>
                          <a:pt x="730500" y="1041889"/>
                          <a:pt x="678873" y="1014557"/>
                        </a:cubicBezTo>
                        <a:cubicBezTo>
                          <a:pt x="572441" y="958210"/>
                          <a:pt x="469133" y="894528"/>
                          <a:pt x="374073" y="820593"/>
                        </a:cubicBezTo>
                        <a:cubicBezTo>
                          <a:pt x="332509" y="788266"/>
                          <a:pt x="290308" y="756742"/>
                          <a:pt x="249382" y="723611"/>
                        </a:cubicBezTo>
                        <a:cubicBezTo>
                          <a:pt x="193313" y="678222"/>
                          <a:pt x="83127" y="585066"/>
                          <a:pt x="83127" y="585066"/>
                        </a:cubicBezTo>
                        <a:cubicBezTo>
                          <a:pt x="69273" y="561975"/>
                          <a:pt x="56501" y="538199"/>
                          <a:pt x="41564" y="515793"/>
                        </a:cubicBezTo>
                        <a:cubicBezTo>
                          <a:pt x="28755" y="496580"/>
                          <a:pt x="0" y="483466"/>
                          <a:pt x="0" y="460375"/>
                        </a:cubicBezTo>
                        <a:cubicBezTo>
                          <a:pt x="0" y="348676"/>
                          <a:pt x="16448" y="236704"/>
                          <a:pt x="41564" y="127866"/>
                        </a:cubicBezTo>
                        <a:cubicBezTo>
                          <a:pt x="45308" y="111642"/>
                          <a:pt x="70335" y="110817"/>
                          <a:pt x="83127" y="100157"/>
                        </a:cubicBezTo>
                        <a:cubicBezTo>
                          <a:pt x="98179" y="87614"/>
                          <a:pt x="108388" y="69462"/>
                          <a:pt x="124691" y="58593"/>
                        </a:cubicBezTo>
                        <a:cubicBezTo>
                          <a:pt x="136842" y="50492"/>
                          <a:pt x="152831" y="50491"/>
                          <a:pt x="166254" y="44738"/>
                        </a:cubicBezTo>
                        <a:cubicBezTo>
                          <a:pt x="267677" y="1271"/>
                          <a:pt x="174925" y="28716"/>
                          <a:pt x="277091" y="3175"/>
                        </a:cubicBezTo>
                        <a:cubicBezTo>
                          <a:pt x="655398" y="14638"/>
                          <a:pt x="610351" y="-30559"/>
                          <a:pt x="817418" y="44738"/>
                        </a:cubicBezTo>
                        <a:cubicBezTo>
                          <a:pt x="840790" y="53237"/>
                          <a:pt x="864747" y="60744"/>
                          <a:pt x="886691" y="72447"/>
                        </a:cubicBezTo>
                        <a:cubicBezTo>
                          <a:pt x="934212" y="97792"/>
                          <a:pt x="987154" y="117493"/>
                          <a:pt x="1025236" y="155575"/>
                        </a:cubicBezTo>
                        <a:lnTo>
                          <a:pt x="1122218" y="252557"/>
                        </a:lnTo>
                        <a:cubicBezTo>
                          <a:pt x="1131454" y="289502"/>
                          <a:pt x="1136913" y="327603"/>
                          <a:pt x="1149927" y="363393"/>
                        </a:cubicBezTo>
                        <a:cubicBezTo>
                          <a:pt x="1155617" y="379042"/>
                          <a:pt x="1169549" y="390401"/>
                          <a:pt x="1177636" y="404957"/>
                        </a:cubicBezTo>
                        <a:cubicBezTo>
                          <a:pt x="1192681" y="432038"/>
                          <a:pt x="1205345" y="460375"/>
                          <a:pt x="1219200" y="488084"/>
                        </a:cubicBezTo>
                        <a:cubicBezTo>
                          <a:pt x="1252047" y="685174"/>
                          <a:pt x="1208979" y="440387"/>
                          <a:pt x="1260764" y="682047"/>
                        </a:cubicBezTo>
                        <a:cubicBezTo>
                          <a:pt x="1266650" y="709515"/>
                          <a:pt x="1265735" y="738525"/>
                          <a:pt x="1274618" y="765175"/>
                        </a:cubicBezTo>
                        <a:cubicBezTo>
                          <a:pt x="1284415" y="794565"/>
                          <a:pt x="1302327" y="820593"/>
                          <a:pt x="1316182" y="848302"/>
                        </a:cubicBezTo>
                        <a:cubicBezTo>
                          <a:pt x="1347394" y="1035573"/>
                          <a:pt x="1360385" y="1037641"/>
                          <a:pt x="1330036" y="1250084"/>
                        </a:cubicBezTo>
                        <a:cubicBezTo>
                          <a:pt x="1327115" y="1270529"/>
                          <a:pt x="1313273" y="1287988"/>
                          <a:pt x="1302327" y="1305502"/>
                        </a:cubicBezTo>
                        <a:cubicBezTo>
                          <a:pt x="1272838" y="1352685"/>
                          <a:pt x="1247641" y="1383767"/>
                          <a:pt x="1191491" y="1402484"/>
                        </a:cubicBezTo>
                        <a:cubicBezTo>
                          <a:pt x="1146811" y="1417377"/>
                          <a:pt x="1052945" y="1430193"/>
                          <a:pt x="1052945" y="1430193"/>
                        </a:cubicBezTo>
                        <a:cubicBezTo>
                          <a:pt x="989570" y="1419630"/>
                          <a:pt x="852209" y="1410262"/>
                          <a:pt x="789709" y="1360920"/>
                        </a:cubicBezTo>
                        <a:cubicBezTo>
                          <a:pt x="737616" y="1319794"/>
                          <a:pt x="596082" y="1169838"/>
                          <a:pt x="540327" y="1097684"/>
                        </a:cubicBezTo>
                        <a:cubicBezTo>
                          <a:pt x="504541" y="1051372"/>
                          <a:pt x="370459" y="881436"/>
                          <a:pt x="332509" y="792884"/>
                        </a:cubicBezTo>
                        <a:cubicBezTo>
                          <a:pt x="319265" y="761981"/>
                          <a:pt x="314687" y="728036"/>
                          <a:pt x="304800" y="695902"/>
                        </a:cubicBezTo>
                        <a:cubicBezTo>
                          <a:pt x="296210" y="667986"/>
                          <a:pt x="286327" y="640484"/>
                          <a:pt x="277091" y="612775"/>
                        </a:cubicBezTo>
                        <a:cubicBezTo>
                          <a:pt x="265347" y="495340"/>
                          <a:pt x="250222" y="428887"/>
                          <a:pt x="277091" y="307975"/>
                        </a:cubicBezTo>
                        <a:cubicBezTo>
                          <a:pt x="283811" y="277733"/>
                          <a:pt x="298493" y="248369"/>
                          <a:pt x="318654" y="224847"/>
                        </a:cubicBezTo>
                        <a:cubicBezTo>
                          <a:pt x="328158" y="213759"/>
                          <a:pt x="346795" y="216746"/>
                          <a:pt x="360218" y="210993"/>
                        </a:cubicBezTo>
                        <a:cubicBezTo>
                          <a:pt x="379201" y="202857"/>
                          <a:pt x="397163" y="192520"/>
                          <a:pt x="415636" y="183284"/>
                        </a:cubicBezTo>
                        <a:cubicBezTo>
                          <a:pt x="498763" y="187902"/>
                          <a:pt x="582599" y="185364"/>
                          <a:pt x="665018" y="197138"/>
                        </a:cubicBezTo>
                        <a:cubicBezTo>
                          <a:pt x="681502" y="199493"/>
                          <a:pt x="692125" y="216586"/>
                          <a:pt x="706582" y="224847"/>
                        </a:cubicBezTo>
                        <a:cubicBezTo>
                          <a:pt x="724514" y="235094"/>
                          <a:pt x="743527" y="243320"/>
                          <a:pt x="762000" y="252557"/>
                        </a:cubicBezTo>
                        <a:cubicBezTo>
                          <a:pt x="791520" y="291916"/>
                          <a:pt x="824571" y="332024"/>
                          <a:pt x="845127" y="377247"/>
                        </a:cubicBezTo>
                        <a:cubicBezTo>
                          <a:pt x="857213" y="403837"/>
                          <a:pt x="872836" y="460375"/>
                          <a:pt x="872836" y="460375"/>
                        </a:cubicBezTo>
                        <a:cubicBezTo>
                          <a:pt x="888740" y="619410"/>
                          <a:pt x="904345" y="680708"/>
                          <a:pt x="858982" y="862157"/>
                        </a:cubicBezTo>
                        <a:cubicBezTo>
                          <a:pt x="855440" y="876325"/>
                          <a:pt x="831273" y="871393"/>
                          <a:pt x="817418" y="876011"/>
                        </a:cubicBezTo>
                        <a:cubicBezTo>
                          <a:pt x="752763" y="866775"/>
                          <a:pt x="686382" y="865782"/>
                          <a:pt x="623454" y="848302"/>
                        </a:cubicBezTo>
                        <a:cubicBezTo>
                          <a:pt x="601205" y="842122"/>
                          <a:pt x="588085" y="818194"/>
                          <a:pt x="568036" y="806738"/>
                        </a:cubicBezTo>
                        <a:cubicBezTo>
                          <a:pt x="555356" y="799493"/>
                          <a:pt x="540327" y="797502"/>
                          <a:pt x="526473" y="792884"/>
                        </a:cubicBezTo>
                        <a:cubicBezTo>
                          <a:pt x="521855" y="779029"/>
                          <a:pt x="519149" y="764382"/>
                          <a:pt x="512618" y="751320"/>
                        </a:cubicBezTo>
                        <a:cubicBezTo>
                          <a:pt x="495141" y="716367"/>
                          <a:pt x="482971" y="707819"/>
                          <a:pt x="457200" y="682047"/>
                        </a:cubicBezTo>
                        <a:cubicBezTo>
                          <a:pt x="461818" y="645102"/>
                          <a:pt x="449413" y="601508"/>
                          <a:pt x="471054" y="571211"/>
                        </a:cubicBezTo>
                        <a:cubicBezTo>
                          <a:pt x="482122" y="555716"/>
                          <a:pt x="509442" y="576550"/>
                          <a:pt x="526473" y="585066"/>
                        </a:cubicBezTo>
                        <a:cubicBezTo>
                          <a:pt x="547126" y="595392"/>
                          <a:pt x="563101" y="613208"/>
                          <a:pt x="581891" y="626629"/>
                        </a:cubicBezTo>
                        <a:cubicBezTo>
                          <a:pt x="595440" y="636307"/>
                          <a:pt x="609600" y="645102"/>
                          <a:pt x="623454" y="654338"/>
                        </a:cubicBezTo>
                        <a:cubicBezTo>
                          <a:pt x="628072" y="668193"/>
                          <a:pt x="637309" y="681298"/>
                          <a:pt x="637309" y="695902"/>
                        </a:cubicBezTo>
                        <a:cubicBezTo>
                          <a:pt x="637309" y="719450"/>
                          <a:pt x="635137" y="744729"/>
                          <a:pt x="623454" y="765175"/>
                        </a:cubicBezTo>
                        <a:cubicBezTo>
                          <a:pt x="615193" y="779632"/>
                          <a:pt x="596011" y="784059"/>
                          <a:pt x="581891" y="792884"/>
                        </a:cubicBezTo>
                        <a:cubicBezTo>
                          <a:pt x="559056" y="807156"/>
                          <a:pt x="535709" y="820593"/>
                          <a:pt x="512618" y="834447"/>
                        </a:cubicBezTo>
                        <a:cubicBezTo>
                          <a:pt x="420254" y="829829"/>
                          <a:pt x="327229" y="832554"/>
                          <a:pt x="235527" y="820593"/>
                        </a:cubicBezTo>
                        <a:cubicBezTo>
                          <a:pt x="219016" y="818439"/>
                          <a:pt x="193964" y="809535"/>
                          <a:pt x="193964" y="792884"/>
                        </a:cubicBezTo>
                        <a:cubicBezTo>
                          <a:pt x="193964" y="776233"/>
                          <a:pt x="220634" y="772622"/>
                          <a:pt x="235527" y="765175"/>
                        </a:cubicBezTo>
                        <a:cubicBezTo>
                          <a:pt x="266985" y="749446"/>
                          <a:pt x="299506" y="735770"/>
                          <a:pt x="332509" y="723611"/>
                        </a:cubicBezTo>
                        <a:cubicBezTo>
                          <a:pt x="387323" y="703416"/>
                          <a:pt x="441482" y="679650"/>
                          <a:pt x="498764" y="668193"/>
                        </a:cubicBezTo>
                        <a:cubicBezTo>
                          <a:pt x="521855" y="663575"/>
                          <a:pt x="545481" y="661105"/>
                          <a:pt x="568036" y="654338"/>
                        </a:cubicBezTo>
                        <a:cubicBezTo>
                          <a:pt x="734898" y="604279"/>
                          <a:pt x="532009" y="644178"/>
                          <a:pt x="720436" y="612775"/>
                        </a:cubicBezTo>
                        <a:cubicBezTo>
                          <a:pt x="738909" y="603539"/>
                          <a:pt x="756261" y="591597"/>
                          <a:pt x="775854" y="585066"/>
                        </a:cubicBezTo>
                        <a:cubicBezTo>
                          <a:pt x="798194" y="577619"/>
                          <a:pt x="822282" y="576922"/>
                          <a:pt x="845127" y="571211"/>
                        </a:cubicBezTo>
                        <a:cubicBezTo>
                          <a:pt x="859295" y="567669"/>
                          <a:pt x="872836" y="561975"/>
                          <a:pt x="886691" y="557357"/>
                        </a:cubicBezTo>
                        <a:cubicBezTo>
                          <a:pt x="895927" y="548120"/>
                          <a:pt x="902717" y="535489"/>
                          <a:pt x="914400" y="529647"/>
                        </a:cubicBezTo>
                        <a:cubicBezTo>
                          <a:pt x="927440" y="523127"/>
                          <a:pt x="1031809" y="503395"/>
                          <a:pt x="1039091" y="501938"/>
                        </a:cubicBezTo>
                        <a:cubicBezTo>
                          <a:pt x="1048327" y="488084"/>
                          <a:pt x="1052946" y="469611"/>
                          <a:pt x="1066800" y="460375"/>
                        </a:cubicBezTo>
                        <a:cubicBezTo>
                          <a:pt x="1082643" y="449813"/>
                          <a:pt x="1108754" y="459984"/>
                          <a:pt x="1122218" y="446520"/>
                        </a:cubicBezTo>
                        <a:cubicBezTo>
                          <a:pt x="1135682" y="433056"/>
                          <a:pt x="1131455" y="409575"/>
                          <a:pt x="1136073" y="391102"/>
                        </a:cubicBezTo>
                        <a:cubicBezTo>
                          <a:pt x="1126697" y="278597"/>
                          <a:pt x="1158417" y="226689"/>
                          <a:pt x="1066800" y="169429"/>
                        </a:cubicBezTo>
                        <a:cubicBezTo>
                          <a:pt x="1050653" y="159337"/>
                          <a:pt x="1029855" y="160193"/>
                          <a:pt x="1011382" y="155575"/>
                        </a:cubicBezTo>
                        <a:cubicBezTo>
                          <a:pt x="979055" y="160193"/>
                          <a:pt x="942946" y="153570"/>
                          <a:pt x="914400" y="169429"/>
                        </a:cubicBezTo>
                        <a:cubicBezTo>
                          <a:pt x="896346" y="179459"/>
                          <a:pt x="897637" y="207333"/>
                          <a:pt x="886691" y="224847"/>
                        </a:cubicBezTo>
                        <a:cubicBezTo>
                          <a:pt x="874453" y="244428"/>
                          <a:pt x="858982" y="261793"/>
                          <a:pt x="845127" y="280266"/>
                        </a:cubicBezTo>
                        <a:cubicBezTo>
                          <a:pt x="840509" y="294120"/>
                          <a:pt x="837804" y="308767"/>
                          <a:pt x="831273" y="321829"/>
                        </a:cubicBezTo>
                        <a:cubicBezTo>
                          <a:pt x="821142" y="342091"/>
                          <a:pt x="771416" y="406256"/>
                          <a:pt x="762000" y="418811"/>
                        </a:cubicBezTo>
                        <a:cubicBezTo>
                          <a:pt x="757382" y="432666"/>
                          <a:pt x="754676" y="447313"/>
                          <a:pt x="748145" y="460375"/>
                        </a:cubicBezTo>
                        <a:cubicBezTo>
                          <a:pt x="740698" y="475268"/>
                          <a:pt x="726995" y="486633"/>
                          <a:pt x="720436" y="501938"/>
                        </a:cubicBezTo>
                        <a:cubicBezTo>
                          <a:pt x="712935" y="519440"/>
                          <a:pt x="711200" y="538884"/>
                          <a:pt x="706582" y="557357"/>
                        </a:cubicBezTo>
                        <a:cubicBezTo>
                          <a:pt x="690490" y="830907"/>
                          <a:pt x="711801" y="716584"/>
                          <a:pt x="665018" y="903720"/>
                        </a:cubicBezTo>
                        <a:cubicBezTo>
                          <a:pt x="664898" y="904202"/>
                          <a:pt x="643936" y="994075"/>
                          <a:pt x="637309" y="1000702"/>
                        </a:cubicBezTo>
                        <a:cubicBezTo>
                          <a:pt x="619073" y="1018938"/>
                          <a:pt x="575751" y="1014557"/>
                          <a:pt x="554182" y="101455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73" name="フリーフォーム 172"/>
                  <p:cNvSpPr/>
                  <p:nvPr/>
                </p:nvSpPr>
                <p:spPr>
                  <a:xfrm>
                    <a:off x="2155842" y="2951295"/>
                    <a:ext cx="342960" cy="374374"/>
                  </a:xfrm>
                  <a:custGeom>
                    <a:avLst/>
                    <a:gdLst>
                      <a:gd name="connsiteX0" fmla="*/ 983672 w 1982497"/>
                      <a:gd name="connsiteY0" fmla="*/ 2133600 h 2161998"/>
                      <a:gd name="connsiteX1" fmla="*/ 886691 w 1982497"/>
                      <a:gd name="connsiteY1" fmla="*/ 2161309 h 2161998"/>
                      <a:gd name="connsiteX2" fmla="*/ 637309 w 1982497"/>
                      <a:gd name="connsiteY2" fmla="*/ 2119745 h 2161998"/>
                      <a:gd name="connsiteX3" fmla="*/ 554181 w 1982497"/>
                      <a:gd name="connsiteY3" fmla="*/ 2064327 h 2161998"/>
                      <a:gd name="connsiteX4" fmla="*/ 346363 w 1982497"/>
                      <a:gd name="connsiteY4" fmla="*/ 1939636 h 2161998"/>
                      <a:gd name="connsiteX5" fmla="*/ 277091 w 1982497"/>
                      <a:gd name="connsiteY5" fmla="*/ 1842654 h 2161998"/>
                      <a:gd name="connsiteX6" fmla="*/ 180109 w 1982497"/>
                      <a:gd name="connsiteY6" fmla="*/ 1759527 h 2161998"/>
                      <a:gd name="connsiteX7" fmla="*/ 83127 w 1982497"/>
                      <a:gd name="connsiteY7" fmla="*/ 1551709 h 2161998"/>
                      <a:gd name="connsiteX8" fmla="*/ 41563 w 1982497"/>
                      <a:gd name="connsiteY8" fmla="*/ 1468581 h 2161998"/>
                      <a:gd name="connsiteX9" fmla="*/ 0 w 1982497"/>
                      <a:gd name="connsiteY9" fmla="*/ 1288472 h 2161998"/>
                      <a:gd name="connsiteX10" fmla="*/ 13854 w 1982497"/>
                      <a:gd name="connsiteY10" fmla="*/ 969818 h 2161998"/>
                      <a:gd name="connsiteX11" fmla="*/ 152400 w 1982497"/>
                      <a:gd name="connsiteY11" fmla="*/ 665018 h 2161998"/>
                      <a:gd name="connsiteX12" fmla="*/ 235527 w 1982497"/>
                      <a:gd name="connsiteY12" fmla="*/ 554181 h 2161998"/>
                      <a:gd name="connsiteX13" fmla="*/ 332509 w 1982497"/>
                      <a:gd name="connsiteY13" fmla="*/ 471054 h 2161998"/>
                      <a:gd name="connsiteX14" fmla="*/ 387927 w 1982497"/>
                      <a:gd name="connsiteY14" fmla="*/ 415636 h 2161998"/>
                      <a:gd name="connsiteX15" fmla="*/ 651163 w 1982497"/>
                      <a:gd name="connsiteY15" fmla="*/ 332509 h 2161998"/>
                      <a:gd name="connsiteX16" fmla="*/ 1039091 w 1982497"/>
                      <a:gd name="connsiteY16" fmla="*/ 360218 h 2161998"/>
                      <a:gd name="connsiteX17" fmla="*/ 1080654 w 1982497"/>
                      <a:gd name="connsiteY17" fmla="*/ 374072 h 2161998"/>
                      <a:gd name="connsiteX18" fmla="*/ 1149927 w 1982497"/>
                      <a:gd name="connsiteY18" fmla="*/ 415636 h 2161998"/>
                      <a:gd name="connsiteX19" fmla="*/ 1219200 w 1982497"/>
                      <a:gd name="connsiteY19" fmla="*/ 554181 h 2161998"/>
                      <a:gd name="connsiteX20" fmla="*/ 1260763 w 1982497"/>
                      <a:gd name="connsiteY20" fmla="*/ 637309 h 2161998"/>
                      <a:gd name="connsiteX21" fmla="*/ 1274618 w 1982497"/>
                      <a:gd name="connsiteY21" fmla="*/ 692727 h 2161998"/>
                      <a:gd name="connsiteX22" fmla="*/ 1302327 w 1982497"/>
                      <a:gd name="connsiteY22" fmla="*/ 886690 h 2161998"/>
                      <a:gd name="connsiteX23" fmla="*/ 1274618 w 1982497"/>
                      <a:gd name="connsiteY23" fmla="*/ 1246909 h 2161998"/>
                      <a:gd name="connsiteX24" fmla="*/ 1233054 w 1982497"/>
                      <a:gd name="connsiteY24" fmla="*/ 1288472 h 2161998"/>
                      <a:gd name="connsiteX25" fmla="*/ 1163781 w 1982497"/>
                      <a:gd name="connsiteY25" fmla="*/ 1371600 h 2161998"/>
                      <a:gd name="connsiteX26" fmla="*/ 1066800 w 1982497"/>
                      <a:gd name="connsiteY26" fmla="*/ 1427018 h 2161998"/>
                      <a:gd name="connsiteX27" fmla="*/ 983672 w 1982497"/>
                      <a:gd name="connsiteY27" fmla="*/ 1454727 h 2161998"/>
                      <a:gd name="connsiteX28" fmla="*/ 789709 w 1982497"/>
                      <a:gd name="connsiteY28" fmla="*/ 1413163 h 2161998"/>
                      <a:gd name="connsiteX29" fmla="*/ 762000 w 1982497"/>
                      <a:gd name="connsiteY29" fmla="*/ 1371600 h 2161998"/>
                      <a:gd name="connsiteX30" fmla="*/ 678872 w 1982497"/>
                      <a:gd name="connsiteY30" fmla="*/ 1343890 h 2161998"/>
                      <a:gd name="connsiteX31" fmla="*/ 471054 w 1982497"/>
                      <a:gd name="connsiteY31" fmla="*/ 1357745 h 2161998"/>
                      <a:gd name="connsiteX32" fmla="*/ 415636 w 1982497"/>
                      <a:gd name="connsiteY32" fmla="*/ 1385454 h 2161998"/>
                      <a:gd name="connsiteX33" fmla="*/ 374072 w 1982497"/>
                      <a:gd name="connsiteY33" fmla="*/ 1399309 h 2161998"/>
                      <a:gd name="connsiteX34" fmla="*/ 235527 w 1982497"/>
                      <a:gd name="connsiteY34" fmla="*/ 1496290 h 2161998"/>
                      <a:gd name="connsiteX35" fmla="*/ 207818 w 1982497"/>
                      <a:gd name="connsiteY35" fmla="*/ 1524000 h 2161998"/>
                      <a:gd name="connsiteX36" fmla="*/ 166254 w 1982497"/>
                      <a:gd name="connsiteY36" fmla="*/ 1593272 h 2161998"/>
                      <a:gd name="connsiteX37" fmla="*/ 166254 w 1982497"/>
                      <a:gd name="connsiteY37" fmla="*/ 1814945 h 2161998"/>
                      <a:gd name="connsiteX38" fmla="*/ 221672 w 1982497"/>
                      <a:gd name="connsiteY38" fmla="*/ 1828800 h 2161998"/>
                      <a:gd name="connsiteX39" fmla="*/ 263236 w 1982497"/>
                      <a:gd name="connsiteY39" fmla="*/ 1842654 h 2161998"/>
                      <a:gd name="connsiteX40" fmla="*/ 401781 w 1982497"/>
                      <a:gd name="connsiteY40" fmla="*/ 1773381 h 2161998"/>
                      <a:gd name="connsiteX41" fmla="*/ 457200 w 1982497"/>
                      <a:gd name="connsiteY41" fmla="*/ 1717963 h 2161998"/>
                      <a:gd name="connsiteX42" fmla="*/ 526472 w 1982497"/>
                      <a:gd name="connsiteY42" fmla="*/ 1676400 h 2161998"/>
                      <a:gd name="connsiteX43" fmla="*/ 692727 w 1982497"/>
                      <a:gd name="connsiteY43" fmla="*/ 1524000 h 2161998"/>
                      <a:gd name="connsiteX44" fmla="*/ 872836 w 1982497"/>
                      <a:gd name="connsiteY44" fmla="*/ 1246909 h 2161998"/>
                      <a:gd name="connsiteX45" fmla="*/ 1011381 w 1982497"/>
                      <a:gd name="connsiteY45" fmla="*/ 969818 h 2161998"/>
                      <a:gd name="connsiteX46" fmla="*/ 1122218 w 1982497"/>
                      <a:gd name="connsiteY46" fmla="*/ 720436 h 2161998"/>
                      <a:gd name="connsiteX47" fmla="*/ 1219200 w 1982497"/>
                      <a:gd name="connsiteY47" fmla="*/ 498763 h 2161998"/>
                      <a:gd name="connsiteX48" fmla="*/ 1274618 w 1982497"/>
                      <a:gd name="connsiteY48" fmla="*/ 346363 h 2161998"/>
                      <a:gd name="connsiteX49" fmla="*/ 1288472 w 1982497"/>
                      <a:gd name="connsiteY49" fmla="*/ 304800 h 2161998"/>
                      <a:gd name="connsiteX50" fmla="*/ 1316181 w 1982497"/>
                      <a:gd name="connsiteY50" fmla="*/ 249381 h 2161998"/>
                      <a:gd name="connsiteX51" fmla="*/ 1385454 w 1982497"/>
                      <a:gd name="connsiteY51" fmla="*/ 124690 h 2161998"/>
                      <a:gd name="connsiteX52" fmla="*/ 1468581 w 1982497"/>
                      <a:gd name="connsiteY52" fmla="*/ 55418 h 2161998"/>
                      <a:gd name="connsiteX53" fmla="*/ 1496291 w 1982497"/>
                      <a:gd name="connsiteY53" fmla="*/ 27709 h 2161998"/>
                      <a:gd name="connsiteX54" fmla="*/ 1551709 w 1982497"/>
                      <a:gd name="connsiteY54" fmla="*/ 0 h 2161998"/>
                      <a:gd name="connsiteX55" fmla="*/ 1787236 w 1982497"/>
                      <a:gd name="connsiteY55" fmla="*/ 27709 h 2161998"/>
                      <a:gd name="connsiteX56" fmla="*/ 1856509 w 1982497"/>
                      <a:gd name="connsiteY56" fmla="*/ 110836 h 2161998"/>
                      <a:gd name="connsiteX57" fmla="*/ 1898072 w 1982497"/>
                      <a:gd name="connsiteY57" fmla="*/ 152400 h 2161998"/>
                      <a:gd name="connsiteX58" fmla="*/ 1911927 w 1982497"/>
                      <a:gd name="connsiteY58" fmla="*/ 193963 h 2161998"/>
                      <a:gd name="connsiteX59" fmla="*/ 1925781 w 1982497"/>
                      <a:gd name="connsiteY59" fmla="*/ 249381 h 2161998"/>
                      <a:gd name="connsiteX60" fmla="*/ 1953491 w 1982497"/>
                      <a:gd name="connsiteY60" fmla="*/ 290945 h 2161998"/>
                      <a:gd name="connsiteX61" fmla="*/ 1967345 w 1982497"/>
                      <a:gd name="connsiteY61" fmla="*/ 346363 h 2161998"/>
                      <a:gd name="connsiteX62" fmla="*/ 1967345 w 1982497"/>
                      <a:gd name="connsiteY62" fmla="*/ 762000 h 2161998"/>
                      <a:gd name="connsiteX63" fmla="*/ 1953491 w 1982497"/>
                      <a:gd name="connsiteY63" fmla="*/ 845127 h 2161998"/>
                      <a:gd name="connsiteX64" fmla="*/ 1814945 w 1982497"/>
                      <a:gd name="connsiteY64" fmla="*/ 1094509 h 2161998"/>
                      <a:gd name="connsiteX65" fmla="*/ 1731818 w 1982497"/>
                      <a:gd name="connsiteY65" fmla="*/ 1260763 h 2161998"/>
                      <a:gd name="connsiteX66" fmla="*/ 1662545 w 1982497"/>
                      <a:gd name="connsiteY66" fmla="*/ 1330036 h 2161998"/>
                      <a:gd name="connsiteX67" fmla="*/ 1607127 w 1982497"/>
                      <a:gd name="connsiteY67" fmla="*/ 1427018 h 2161998"/>
                      <a:gd name="connsiteX68" fmla="*/ 1551709 w 1982497"/>
                      <a:gd name="connsiteY68" fmla="*/ 1454727 h 2161998"/>
                      <a:gd name="connsiteX69" fmla="*/ 1468581 w 1982497"/>
                      <a:gd name="connsiteY69" fmla="*/ 1510145 h 2161998"/>
                      <a:gd name="connsiteX70" fmla="*/ 1399309 w 1982497"/>
                      <a:gd name="connsiteY70" fmla="*/ 1565563 h 2161998"/>
                      <a:gd name="connsiteX71" fmla="*/ 1274618 w 1982497"/>
                      <a:gd name="connsiteY71" fmla="*/ 1607127 h 2161998"/>
                      <a:gd name="connsiteX72" fmla="*/ 1233054 w 1982497"/>
                      <a:gd name="connsiteY72" fmla="*/ 1620981 h 2161998"/>
                      <a:gd name="connsiteX73" fmla="*/ 1011381 w 1982497"/>
                      <a:gd name="connsiteY73" fmla="*/ 1607127 h 2161998"/>
                      <a:gd name="connsiteX74" fmla="*/ 803563 w 1982497"/>
                      <a:gd name="connsiteY74" fmla="*/ 1510145 h 2161998"/>
                      <a:gd name="connsiteX75" fmla="*/ 748145 w 1982497"/>
                      <a:gd name="connsiteY75" fmla="*/ 1468581 h 2161998"/>
                      <a:gd name="connsiteX76" fmla="*/ 706581 w 1982497"/>
                      <a:gd name="connsiteY76" fmla="*/ 1440872 h 2161998"/>
                      <a:gd name="connsiteX77" fmla="*/ 665018 w 1982497"/>
                      <a:gd name="connsiteY77" fmla="*/ 1385454 h 2161998"/>
                      <a:gd name="connsiteX78" fmla="*/ 540327 w 1982497"/>
                      <a:gd name="connsiteY78" fmla="*/ 1260763 h 2161998"/>
                      <a:gd name="connsiteX79" fmla="*/ 471054 w 1982497"/>
                      <a:gd name="connsiteY79" fmla="*/ 1177636 h 2161998"/>
                      <a:gd name="connsiteX80" fmla="*/ 429491 w 1982497"/>
                      <a:gd name="connsiteY80" fmla="*/ 1122218 h 2161998"/>
                      <a:gd name="connsiteX81" fmla="*/ 374072 w 1982497"/>
                      <a:gd name="connsiteY81" fmla="*/ 1025236 h 2161998"/>
                      <a:gd name="connsiteX82" fmla="*/ 360218 w 1982497"/>
                      <a:gd name="connsiteY82" fmla="*/ 983672 h 2161998"/>
                      <a:gd name="connsiteX83" fmla="*/ 277091 w 1982497"/>
                      <a:gd name="connsiteY83" fmla="*/ 831272 h 2161998"/>
                      <a:gd name="connsiteX84" fmla="*/ 360218 w 1982497"/>
                      <a:gd name="connsiteY84" fmla="*/ 554181 h 2161998"/>
                      <a:gd name="connsiteX85" fmla="*/ 401781 w 1982497"/>
                      <a:gd name="connsiteY85" fmla="*/ 526472 h 2161998"/>
                      <a:gd name="connsiteX86" fmla="*/ 651163 w 1982497"/>
                      <a:gd name="connsiteY86" fmla="*/ 540327 h 2161998"/>
                      <a:gd name="connsiteX87" fmla="*/ 748145 w 1982497"/>
                      <a:gd name="connsiteY87" fmla="*/ 609600 h 2161998"/>
                      <a:gd name="connsiteX88" fmla="*/ 789709 w 1982497"/>
                      <a:gd name="connsiteY88" fmla="*/ 637309 h 2161998"/>
                      <a:gd name="connsiteX89" fmla="*/ 872836 w 1982497"/>
                      <a:gd name="connsiteY89" fmla="*/ 706581 h 2161998"/>
                      <a:gd name="connsiteX90" fmla="*/ 914400 w 1982497"/>
                      <a:gd name="connsiteY90" fmla="*/ 762000 h 2161998"/>
                      <a:gd name="connsiteX91" fmla="*/ 942109 w 1982497"/>
                      <a:gd name="connsiteY91" fmla="*/ 831272 h 2161998"/>
                      <a:gd name="connsiteX92" fmla="*/ 997527 w 1982497"/>
                      <a:gd name="connsiteY92" fmla="*/ 886690 h 2161998"/>
                      <a:gd name="connsiteX93" fmla="*/ 1025236 w 1982497"/>
                      <a:gd name="connsiteY93" fmla="*/ 955963 h 2161998"/>
                      <a:gd name="connsiteX94" fmla="*/ 1052945 w 1982497"/>
                      <a:gd name="connsiteY94" fmla="*/ 1052945 h 2161998"/>
                      <a:gd name="connsiteX95" fmla="*/ 1080654 w 1982497"/>
                      <a:gd name="connsiteY95" fmla="*/ 1094509 h 2161998"/>
                      <a:gd name="connsiteX96" fmla="*/ 1066800 w 1982497"/>
                      <a:gd name="connsiteY96" fmla="*/ 1233054 h 2161998"/>
                      <a:gd name="connsiteX97" fmla="*/ 1025236 w 1982497"/>
                      <a:gd name="connsiteY97" fmla="*/ 1246909 h 2161998"/>
                      <a:gd name="connsiteX98" fmla="*/ 886691 w 1982497"/>
                      <a:gd name="connsiteY98" fmla="*/ 1233054 h 2161998"/>
                      <a:gd name="connsiteX99" fmla="*/ 858981 w 1982497"/>
                      <a:gd name="connsiteY99" fmla="*/ 1191490 h 2161998"/>
                      <a:gd name="connsiteX100" fmla="*/ 803563 w 1982497"/>
                      <a:gd name="connsiteY100" fmla="*/ 1136072 h 2161998"/>
                      <a:gd name="connsiteX101" fmla="*/ 789709 w 1982497"/>
                      <a:gd name="connsiteY101" fmla="*/ 1094509 h 2161998"/>
                      <a:gd name="connsiteX102" fmla="*/ 762000 w 1982497"/>
                      <a:gd name="connsiteY102" fmla="*/ 1039090 h 2161998"/>
                      <a:gd name="connsiteX103" fmla="*/ 775854 w 1982497"/>
                      <a:gd name="connsiteY103" fmla="*/ 872836 h 2161998"/>
                      <a:gd name="connsiteX104" fmla="*/ 831272 w 1982497"/>
                      <a:gd name="connsiteY104" fmla="*/ 858981 h 2161998"/>
                      <a:gd name="connsiteX105" fmla="*/ 1011381 w 1982497"/>
                      <a:gd name="connsiteY105" fmla="*/ 831272 h 2161998"/>
                      <a:gd name="connsiteX106" fmla="*/ 1108363 w 1982497"/>
                      <a:gd name="connsiteY106" fmla="*/ 803563 h 216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82497" h="2161998">
                        <a:moveTo>
                          <a:pt x="983672" y="2133600"/>
                        </a:moveTo>
                        <a:cubicBezTo>
                          <a:pt x="951345" y="2142836"/>
                          <a:pt x="920265" y="2159542"/>
                          <a:pt x="886691" y="2161309"/>
                        </a:cubicBezTo>
                        <a:cubicBezTo>
                          <a:pt x="817420" y="2164955"/>
                          <a:pt x="706967" y="2154574"/>
                          <a:pt x="637309" y="2119745"/>
                        </a:cubicBezTo>
                        <a:cubicBezTo>
                          <a:pt x="607522" y="2104852"/>
                          <a:pt x="583096" y="2080850"/>
                          <a:pt x="554181" y="2064327"/>
                        </a:cubicBezTo>
                        <a:cubicBezTo>
                          <a:pt x="473941" y="2018476"/>
                          <a:pt x="413356" y="2006629"/>
                          <a:pt x="346363" y="1939636"/>
                        </a:cubicBezTo>
                        <a:cubicBezTo>
                          <a:pt x="318272" y="1911545"/>
                          <a:pt x="304037" y="1871846"/>
                          <a:pt x="277091" y="1842654"/>
                        </a:cubicBezTo>
                        <a:cubicBezTo>
                          <a:pt x="248212" y="1811368"/>
                          <a:pt x="212436" y="1787236"/>
                          <a:pt x="180109" y="1759527"/>
                        </a:cubicBezTo>
                        <a:cubicBezTo>
                          <a:pt x="75654" y="1576729"/>
                          <a:pt x="168986" y="1752045"/>
                          <a:pt x="83127" y="1551709"/>
                        </a:cubicBezTo>
                        <a:cubicBezTo>
                          <a:pt x="70923" y="1523234"/>
                          <a:pt x="52684" y="1497496"/>
                          <a:pt x="41563" y="1468581"/>
                        </a:cubicBezTo>
                        <a:cubicBezTo>
                          <a:pt x="15513" y="1400852"/>
                          <a:pt x="11546" y="1357753"/>
                          <a:pt x="0" y="1288472"/>
                        </a:cubicBezTo>
                        <a:cubicBezTo>
                          <a:pt x="4618" y="1182254"/>
                          <a:pt x="-1182" y="1075068"/>
                          <a:pt x="13854" y="969818"/>
                        </a:cubicBezTo>
                        <a:cubicBezTo>
                          <a:pt x="29893" y="857543"/>
                          <a:pt x="91224" y="756782"/>
                          <a:pt x="152400" y="665018"/>
                        </a:cubicBezTo>
                        <a:cubicBezTo>
                          <a:pt x="178017" y="626592"/>
                          <a:pt x="204102" y="588023"/>
                          <a:pt x="235527" y="554181"/>
                        </a:cubicBezTo>
                        <a:cubicBezTo>
                          <a:pt x="264499" y="522980"/>
                          <a:pt x="301004" y="499695"/>
                          <a:pt x="332509" y="471054"/>
                        </a:cubicBezTo>
                        <a:cubicBezTo>
                          <a:pt x="351839" y="453481"/>
                          <a:pt x="365158" y="428444"/>
                          <a:pt x="387927" y="415636"/>
                        </a:cubicBezTo>
                        <a:cubicBezTo>
                          <a:pt x="516075" y="343553"/>
                          <a:pt x="531871" y="349550"/>
                          <a:pt x="651163" y="332509"/>
                        </a:cubicBezTo>
                        <a:cubicBezTo>
                          <a:pt x="863720" y="341365"/>
                          <a:pt x="899907" y="320451"/>
                          <a:pt x="1039091" y="360218"/>
                        </a:cubicBezTo>
                        <a:cubicBezTo>
                          <a:pt x="1053133" y="364230"/>
                          <a:pt x="1067592" y="367541"/>
                          <a:pt x="1080654" y="374072"/>
                        </a:cubicBezTo>
                        <a:cubicBezTo>
                          <a:pt x="1104740" y="386115"/>
                          <a:pt x="1126836" y="401781"/>
                          <a:pt x="1149927" y="415636"/>
                        </a:cubicBezTo>
                        <a:cubicBezTo>
                          <a:pt x="1173018" y="461818"/>
                          <a:pt x="1202873" y="505198"/>
                          <a:pt x="1219200" y="554181"/>
                        </a:cubicBezTo>
                        <a:cubicBezTo>
                          <a:pt x="1238319" y="611542"/>
                          <a:pt x="1224953" y="583594"/>
                          <a:pt x="1260763" y="637309"/>
                        </a:cubicBezTo>
                        <a:cubicBezTo>
                          <a:pt x="1265381" y="655782"/>
                          <a:pt x="1271488" y="673945"/>
                          <a:pt x="1274618" y="692727"/>
                        </a:cubicBezTo>
                        <a:cubicBezTo>
                          <a:pt x="1285355" y="757149"/>
                          <a:pt x="1302327" y="886690"/>
                          <a:pt x="1302327" y="886690"/>
                        </a:cubicBezTo>
                        <a:cubicBezTo>
                          <a:pt x="1293091" y="1006763"/>
                          <a:pt x="1295080" y="1128232"/>
                          <a:pt x="1274618" y="1246909"/>
                        </a:cubicBezTo>
                        <a:cubicBezTo>
                          <a:pt x="1271289" y="1266217"/>
                          <a:pt x="1245597" y="1273420"/>
                          <a:pt x="1233054" y="1288472"/>
                        </a:cubicBezTo>
                        <a:cubicBezTo>
                          <a:pt x="1183513" y="1347921"/>
                          <a:pt x="1230020" y="1316401"/>
                          <a:pt x="1163781" y="1371600"/>
                        </a:cubicBezTo>
                        <a:cubicBezTo>
                          <a:pt x="1140710" y="1390826"/>
                          <a:pt x="1092860" y="1416594"/>
                          <a:pt x="1066800" y="1427018"/>
                        </a:cubicBezTo>
                        <a:cubicBezTo>
                          <a:pt x="1039681" y="1437866"/>
                          <a:pt x="1011381" y="1445491"/>
                          <a:pt x="983672" y="1454727"/>
                        </a:cubicBezTo>
                        <a:cubicBezTo>
                          <a:pt x="923587" y="1448718"/>
                          <a:pt x="842580" y="1457222"/>
                          <a:pt x="789709" y="1413163"/>
                        </a:cubicBezTo>
                        <a:cubicBezTo>
                          <a:pt x="776917" y="1402503"/>
                          <a:pt x="776120" y="1380425"/>
                          <a:pt x="762000" y="1371600"/>
                        </a:cubicBezTo>
                        <a:cubicBezTo>
                          <a:pt x="737231" y="1356120"/>
                          <a:pt x="678872" y="1343890"/>
                          <a:pt x="678872" y="1343890"/>
                        </a:cubicBezTo>
                        <a:cubicBezTo>
                          <a:pt x="609599" y="1348508"/>
                          <a:pt x="539631" y="1346917"/>
                          <a:pt x="471054" y="1357745"/>
                        </a:cubicBezTo>
                        <a:cubicBezTo>
                          <a:pt x="450654" y="1360966"/>
                          <a:pt x="434619" y="1377318"/>
                          <a:pt x="415636" y="1385454"/>
                        </a:cubicBezTo>
                        <a:cubicBezTo>
                          <a:pt x="402213" y="1391207"/>
                          <a:pt x="386838" y="1392217"/>
                          <a:pt x="374072" y="1399309"/>
                        </a:cubicBezTo>
                        <a:cubicBezTo>
                          <a:pt x="348177" y="1413695"/>
                          <a:pt x="264582" y="1472077"/>
                          <a:pt x="235527" y="1496290"/>
                        </a:cubicBezTo>
                        <a:cubicBezTo>
                          <a:pt x="225492" y="1504652"/>
                          <a:pt x="215410" y="1513371"/>
                          <a:pt x="207818" y="1524000"/>
                        </a:cubicBezTo>
                        <a:cubicBezTo>
                          <a:pt x="192166" y="1545912"/>
                          <a:pt x="180109" y="1570181"/>
                          <a:pt x="166254" y="1593272"/>
                        </a:cubicBezTo>
                        <a:cubicBezTo>
                          <a:pt x="146440" y="1672530"/>
                          <a:pt x="128835" y="1717654"/>
                          <a:pt x="166254" y="1814945"/>
                        </a:cubicBezTo>
                        <a:cubicBezTo>
                          <a:pt x="173089" y="1832717"/>
                          <a:pt x="203363" y="1823569"/>
                          <a:pt x="221672" y="1828800"/>
                        </a:cubicBezTo>
                        <a:cubicBezTo>
                          <a:pt x="235714" y="1832812"/>
                          <a:pt x="249381" y="1838036"/>
                          <a:pt x="263236" y="1842654"/>
                        </a:cubicBezTo>
                        <a:cubicBezTo>
                          <a:pt x="318139" y="1820693"/>
                          <a:pt x="353815" y="1810688"/>
                          <a:pt x="401781" y="1773381"/>
                        </a:cubicBezTo>
                        <a:cubicBezTo>
                          <a:pt x="422402" y="1757342"/>
                          <a:pt x="436578" y="1734002"/>
                          <a:pt x="457200" y="1717963"/>
                        </a:cubicBezTo>
                        <a:cubicBezTo>
                          <a:pt x="478456" y="1701431"/>
                          <a:pt x="504066" y="1691337"/>
                          <a:pt x="526472" y="1676400"/>
                        </a:cubicBezTo>
                        <a:cubicBezTo>
                          <a:pt x="580248" y="1640549"/>
                          <a:pt x="663859" y="1567303"/>
                          <a:pt x="692727" y="1524000"/>
                        </a:cubicBezTo>
                        <a:cubicBezTo>
                          <a:pt x="735818" y="1459362"/>
                          <a:pt x="856987" y="1278607"/>
                          <a:pt x="872836" y="1246909"/>
                        </a:cubicBezTo>
                        <a:cubicBezTo>
                          <a:pt x="919018" y="1154545"/>
                          <a:pt x="973029" y="1065698"/>
                          <a:pt x="1011381" y="969818"/>
                        </a:cubicBezTo>
                        <a:cubicBezTo>
                          <a:pt x="1135584" y="659313"/>
                          <a:pt x="1000174" y="986714"/>
                          <a:pt x="1122218" y="720436"/>
                        </a:cubicBezTo>
                        <a:cubicBezTo>
                          <a:pt x="1155823" y="647117"/>
                          <a:pt x="1193695" y="575277"/>
                          <a:pt x="1219200" y="498763"/>
                        </a:cubicBezTo>
                        <a:cubicBezTo>
                          <a:pt x="1277419" y="324107"/>
                          <a:pt x="1216780" y="500600"/>
                          <a:pt x="1274618" y="346363"/>
                        </a:cubicBezTo>
                        <a:cubicBezTo>
                          <a:pt x="1279746" y="332689"/>
                          <a:pt x="1282719" y="318223"/>
                          <a:pt x="1288472" y="304800"/>
                        </a:cubicBezTo>
                        <a:cubicBezTo>
                          <a:pt x="1296608" y="285817"/>
                          <a:pt x="1308045" y="268364"/>
                          <a:pt x="1316181" y="249381"/>
                        </a:cubicBezTo>
                        <a:cubicBezTo>
                          <a:pt x="1342312" y="188408"/>
                          <a:pt x="1317957" y="192186"/>
                          <a:pt x="1385454" y="124690"/>
                        </a:cubicBezTo>
                        <a:cubicBezTo>
                          <a:pt x="1484185" y="25961"/>
                          <a:pt x="1372139" y="132571"/>
                          <a:pt x="1468581" y="55418"/>
                        </a:cubicBezTo>
                        <a:cubicBezTo>
                          <a:pt x="1478781" y="47258"/>
                          <a:pt x="1485422" y="34955"/>
                          <a:pt x="1496291" y="27709"/>
                        </a:cubicBezTo>
                        <a:cubicBezTo>
                          <a:pt x="1513475" y="16253"/>
                          <a:pt x="1533236" y="9236"/>
                          <a:pt x="1551709" y="0"/>
                        </a:cubicBezTo>
                        <a:cubicBezTo>
                          <a:pt x="1630218" y="9236"/>
                          <a:pt x="1710335" y="9399"/>
                          <a:pt x="1787236" y="27709"/>
                        </a:cubicBezTo>
                        <a:cubicBezTo>
                          <a:pt x="1866878" y="46671"/>
                          <a:pt x="1827420" y="67202"/>
                          <a:pt x="1856509" y="110836"/>
                        </a:cubicBezTo>
                        <a:cubicBezTo>
                          <a:pt x="1867377" y="127139"/>
                          <a:pt x="1884218" y="138545"/>
                          <a:pt x="1898072" y="152400"/>
                        </a:cubicBezTo>
                        <a:cubicBezTo>
                          <a:pt x="1902690" y="166254"/>
                          <a:pt x="1907915" y="179921"/>
                          <a:pt x="1911927" y="193963"/>
                        </a:cubicBezTo>
                        <a:cubicBezTo>
                          <a:pt x="1917158" y="212272"/>
                          <a:pt x="1918280" y="231879"/>
                          <a:pt x="1925781" y="249381"/>
                        </a:cubicBezTo>
                        <a:cubicBezTo>
                          <a:pt x="1932340" y="264686"/>
                          <a:pt x="1944254" y="277090"/>
                          <a:pt x="1953491" y="290945"/>
                        </a:cubicBezTo>
                        <a:cubicBezTo>
                          <a:pt x="1958109" y="309418"/>
                          <a:pt x="1964450" y="327543"/>
                          <a:pt x="1967345" y="346363"/>
                        </a:cubicBezTo>
                        <a:cubicBezTo>
                          <a:pt x="1992435" y="509450"/>
                          <a:pt x="1981998" y="564177"/>
                          <a:pt x="1967345" y="762000"/>
                        </a:cubicBezTo>
                        <a:cubicBezTo>
                          <a:pt x="1965270" y="790014"/>
                          <a:pt x="1963673" y="818946"/>
                          <a:pt x="1953491" y="845127"/>
                        </a:cubicBezTo>
                        <a:cubicBezTo>
                          <a:pt x="1863119" y="1077512"/>
                          <a:pt x="1900620" y="940293"/>
                          <a:pt x="1814945" y="1094509"/>
                        </a:cubicBezTo>
                        <a:cubicBezTo>
                          <a:pt x="1784855" y="1148671"/>
                          <a:pt x="1775630" y="1216951"/>
                          <a:pt x="1731818" y="1260763"/>
                        </a:cubicBezTo>
                        <a:cubicBezTo>
                          <a:pt x="1708727" y="1283854"/>
                          <a:pt x="1682138" y="1303911"/>
                          <a:pt x="1662545" y="1330036"/>
                        </a:cubicBezTo>
                        <a:cubicBezTo>
                          <a:pt x="1640205" y="1359822"/>
                          <a:pt x="1631863" y="1399190"/>
                          <a:pt x="1607127" y="1427018"/>
                        </a:cubicBezTo>
                        <a:cubicBezTo>
                          <a:pt x="1593406" y="1442454"/>
                          <a:pt x="1569419" y="1444101"/>
                          <a:pt x="1551709" y="1454727"/>
                        </a:cubicBezTo>
                        <a:cubicBezTo>
                          <a:pt x="1523152" y="1471861"/>
                          <a:pt x="1495514" y="1490558"/>
                          <a:pt x="1468581" y="1510145"/>
                        </a:cubicBezTo>
                        <a:cubicBezTo>
                          <a:pt x="1444666" y="1527538"/>
                          <a:pt x="1424666" y="1550349"/>
                          <a:pt x="1399309" y="1565563"/>
                        </a:cubicBezTo>
                        <a:cubicBezTo>
                          <a:pt x="1355888" y="1591616"/>
                          <a:pt x="1320834" y="1593923"/>
                          <a:pt x="1274618" y="1607127"/>
                        </a:cubicBezTo>
                        <a:cubicBezTo>
                          <a:pt x="1260576" y="1611139"/>
                          <a:pt x="1246909" y="1616363"/>
                          <a:pt x="1233054" y="1620981"/>
                        </a:cubicBezTo>
                        <a:cubicBezTo>
                          <a:pt x="1159163" y="1616363"/>
                          <a:pt x="1084084" y="1621108"/>
                          <a:pt x="1011381" y="1607127"/>
                        </a:cubicBezTo>
                        <a:cubicBezTo>
                          <a:pt x="948495" y="1595034"/>
                          <a:pt x="860989" y="1548429"/>
                          <a:pt x="803563" y="1510145"/>
                        </a:cubicBezTo>
                        <a:cubicBezTo>
                          <a:pt x="784350" y="1497336"/>
                          <a:pt x="766935" y="1482002"/>
                          <a:pt x="748145" y="1468581"/>
                        </a:cubicBezTo>
                        <a:cubicBezTo>
                          <a:pt x="734595" y="1458903"/>
                          <a:pt x="720436" y="1450108"/>
                          <a:pt x="706581" y="1440872"/>
                        </a:cubicBezTo>
                        <a:cubicBezTo>
                          <a:pt x="692727" y="1422399"/>
                          <a:pt x="680680" y="1402421"/>
                          <a:pt x="665018" y="1385454"/>
                        </a:cubicBezTo>
                        <a:cubicBezTo>
                          <a:pt x="625149" y="1342262"/>
                          <a:pt x="572932" y="1309671"/>
                          <a:pt x="540327" y="1260763"/>
                        </a:cubicBezTo>
                        <a:cubicBezTo>
                          <a:pt x="479083" y="1168898"/>
                          <a:pt x="551064" y="1270981"/>
                          <a:pt x="471054" y="1177636"/>
                        </a:cubicBezTo>
                        <a:cubicBezTo>
                          <a:pt x="456027" y="1160104"/>
                          <a:pt x="443345" y="1140691"/>
                          <a:pt x="429491" y="1122218"/>
                        </a:cubicBezTo>
                        <a:cubicBezTo>
                          <a:pt x="397723" y="1026915"/>
                          <a:pt x="441176" y="1142669"/>
                          <a:pt x="374072" y="1025236"/>
                        </a:cubicBezTo>
                        <a:cubicBezTo>
                          <a:pt x="366826" y="1012556"/>
                          <a:pt x="367310" y="996438"/>
                          <a:pt x="360218" y="983672"/>
                        </a:cubicBezTo>
                        <a:cubicBezTo>
                          <a:pt x="261340" y="805689"/>
                          <a:pt x="339322" y="986849"/>
                          <a:pt x="277091" y="831272"/>
                        </a:cubicBezTo>
                        <a:cubicBezTo>
                          <a:pt x="305635" y="588651"/>
                          <a:pt x="242104" y="638549"/>
                          <a:pt x="360218" y="554181"/>
                        </a:cubicBezTo>
                        <a:cubicBezTo>
                          <a:pt x="373767" y="544503"/>
                          <a:pt x="387927" y="535708"/>
                          <a:pt x="401781" y="526472"/>
                        </a:cubicBezTo>
                        <a:cubicBezTo>
                          <a:pt x="484908" y="531090"/>
                          <a:pt x="569139" y="526062"/>
                          <a:pt x="651163" y="540327"/>
                        </a:cubicBezTo>
                        <a:cubicBezTo>
                          <a:pt x="707663" y="550153"/>
                          <a:pt x="713025" y="581503"/>
                          <a:pt x="748145" y="609600"/>
                        </a:cubicBezTo>
                        <a:cubicBezTo>
                          <a:pt x="761147" y="620002"/>
                          <a:pt x="776917" y="626649"/>
                          <a:pt x="789709" y="637309"/>
                        </a:cubicBezTo>
                        <a:cubicBezTo>
                          <a:pt x="896385" y="726205"/>
                          <a:pt x="769640" y="637784"/>
                          <a:pt x="872836" y="706581"/>
                        </a:cubicBezTo>
                        <a:cubicBezTo>
                          <a:pt x="886691" y="725054"/>
                          <a:pt x="903186" y="741815"/>
                          <a:pt x="914400" y="762000"/>
                        </a:cubicBezTo>
                        <a:cubicBezTo>
                          <a:pt x="926478" y="783740"/>
                          <a:pt x="928314" y="810579"/>
                          <a:pt x="942109" y="831272"/>
                        </a:cubicBezTo>
                        <a:cubicBezTo>
                          <a:pt x="956600" y="853009"/>
                          <a:pt x="979054" y="868217"/>
                          <a:pt x="997527" y="886690"/>
                        </a:cubicBezTo>
                        <a:cubicBezTo>
                          <a:pt x="1006763" y="909781"/>
                          <a:pt x="1017371" y="932370"/>
                          <a:pt x="1025236" y="955963"/>
                        </a:cubicBezTo>
                        <a:cubicBezTo>
                          <a:pt x="1034111" y="982588"/>
                          <a:pt x="1039606" y="1026266"/>
                          <a:pt x="1052945" y="1052945"/>
                        </a:cubicBezTo>
                        <a:cubicBezTo>
                          <a:pt x="1060391" y="1067838"/>
                          <a:pt x="1071418" y="1080654"/>
                          <a:pt x="1080654" y="1094509"/>
                        </a:cubicBezTo>
                        <a:cubicBezTo>
                          <a:pt x="1076036" y="1140691"/>
                          <a:pt x="1082661" y="1189436"/>
                          <a:pt x="1066800" y="1233054"/>
                        </a:cubicBezTo>
                        <a:cubicBezTo>
                          <a:pt x="1061809" y="1246779"/>
                          <a:pt x="1039840" y="1246909"/>
                          <a:pt x="1025236" y="1246909"/>
                        </a:cubicBezTo>
                        <a:cubicBezTo>
                          <a:pt x="978824" y="1246909"/>
                          <a:pt x="932873" y="1237672"/>
                          <a:pt x="886691" y="1233054"/>
                        </a:cubicBezTo>
                        <a:cubicBezTo>
                          <a:pt x="877454" y="1219199"/>
                          <a:pt x="869818" y="1204133"/>
                          <a:pt x="858981" y="1191490"/>
                        </a:cubicBezTo>
                        <a:cubicBezTo>
                          <a:pt x="841979" y="1171655"/>
                          <a:pt x="818747" y="1157330"/>
                          <a:pt x="803563" y="1136072"/>
                        </a:cubicBezTo>
                        <a:cubicBezTo>
                          <a:pt x="795075" y="1124188"/>
                          <a:pt x="795462" y="1107932"/>
                          <a:pt x="789709" y="1094509"/>
                        </a:cubicBezTo>
                        <a:cubicBezTo>
                          <a:pt x="781573" y="1075526"/>
                          <a:pt x="771236" y="1057563"/>
                          <a:pt x="762000" y="1039090"/>
                        </a:cubicBezTo>
                        <a:cubicBezTo>
                          <a:pt x="766618" y="983672"/>
                          <a:pt x="755891" y="924739"/>
                          <a:pt x="775854" y="872836"/>
                        </a:cubicBezTo>
                        <a:cubicBezTo>
                          <a:pt x="782689" y="855064"/>
                          <a:pt x="812963" y="864212"/>
                          <a:pt x="831272" y="858981"/>
                        </a:cubicBezTo>
                        <a:cubicBezTo>
                          <a:pt x="949712" y="825141"/>
                          <a:pt x="753922" y="863454"/>
                          <a:pt x="1011381" y="831272"/>
                        </a:cubicBezTo>
                        <a:cubicBezTo>
                          <a:pt x="1096687" y="820609"/>
                          <a:pt x="1075637" y="836291"/>
                          <a:pt x="1108363" y="803563"/>
                        </a:cubicBezTo>
                      </a:path>
                    </a:pathLst>
                  </a:custGeom>
                  <a:noFill/>
                  <a:ln>
                    <a:solidFill>
                      <a:srgbClr val="19FF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74" name="フリーフォーム 173"/>
                  <p:cNvSpPr/>
                  <p:nvPr/>
                </p:nvSpPr>
                <p:spPr>
                  <a:xfrm>
                    <a:off x="2317969" y="2673635"/>
                    <a:ext cx="458318" cy="268301"/>
                  </a:xfrm>
                  <a:custGeom>
                    <a:avLst/>
                    <a:gdLst>
                      <a:gd name="connsiteX0" fmla="*/ 568037 w 3560619"/>
                      <a:gd name="connsiteY0" fmla="*/ 1745672 h 2105891"/>
                      <a:gd name="connsiteX1" fmla="*/ 290946 w 3560619"/>
                      <a:gd name="connsiteY1" fmla="*/ 1717963 h 2105891"/>
                      <a:gd name="connsiteX2" fmla="*/ 249382 w 3560619"/>
                      <a:gd name="connsiteY2" fmla="*/ 1676400 h 2105891"/>
                      <a:gd name="connsiteX3" fmla="*/ 193964 w 3560619"/>
                      <a:gd name="connsiteY3" fmla="*/ 1607127 h 2105891"/>
                      <a:gd name="connsiteX4" fmla="*/ 138546 w 3560619"/>
                      <a:gd name="connsiteY4" fmla="*/ 1551709 h 2105891"/>
                      <a:gd name="connsiteX5" fmla="*/ 27709 w 3560619"/>
                      <a:gd name="connsiteY5" fmla="*/ 1399309 h 2105891"/>
                      <a:gd name="connsiteX6" fmla="*/ 0 w 3560619"/>
                      <a:gd name="connsiteY6" fmla="*/ 1288472 h 2105891"/>
                      <a:gd name="connsiteX7" fmla="*/ 13855 w 3560619"/>
                      <a:gd name="connsiteY7" fmla="*/ 955963 h 2105891"/>
                      <a:gd name="connsiteX8" fmla="*/ 41564 w 3560619"/>
                      <a:gd name="connsiteY8" fmla="*/ 886691 h 2105891"/>
                      <a:gd name="connsiteX9" fmla="*/ 96982 w 3560619"/>
                      <a:gd name="connsiteY9" fmla="*/ 775854 h 2105891"/>
                      <a:gd name="connsiteX10" fmla="*/ 193964 w 3560619"/>
                      <a:gd name="connsiteY10" fmla="*/ 595745 h 2105891"/>
                      <a:gd name="connsiteX11" fmla="*/ 249382 w 3560619"/>
                      <a:gd name="connsiteY11" fmla="*/ 484909 h 2105891"/>
                      <a:gd name="connsiteX12" fmla="*/ 360219 w 3560619"/>
                      <a:gd name="connsiteY12" fmla="*/ 360218 h 2105891"/>
                      <a:gd name="connsiteX13" fmla="*/ 554182 w 3560619"/>
                      <a:gd name="connsiteY13" fmla="*/ 180109 h 2105891"/>
                      <a:gd name="connsiteX14" fmla="*/ 651164 w 3560619"/>
                      <a:gd name="connsiteY14" fmla="*/ 110836 h 2105891"/>
                      <a:gd name="connsiteX15" fmla="*/ 762000 w 3560619"/>
                      <a:gd name="connsiteY15" fmla="*/ 69272 h 2105891"/>
                      <a:gd name="connsiteX16" fmla="*/ 858982 w 3560619"/>
                      <a:gd name="connsiteY16" fmla="*/ 27709 h 2105891"/>
                      <a:gd name="connsiteX17" fmla="*/ 969819 w 3560619"/>
                      <a:gd name="connsiteY17" fmla="*/ 13854 h 2105891"/>
                      <a:gd name="connsiteX18" fmla="*/ 1066800 w 3560619"/>
                      <a:gd name="connsiteY18" fmla="*/ 0 h 2105891"/>
                      <a:gd name="connsiteX19" fmla="*/ 1537855 w 3560619"/>
                      <a:gd name="connsiteY19" fmla="*/ 27709 h 2105891"/>
                      <a:gd name="connsiteX20" fmla="*/ 1648691 w 3560619"/>
                      <a:gd name="connsiteY20" fmla="*/ 69272 h 2105891"/>
                      <a:gd name="connsiteX21" fmla="*/ 1884219 w 3560619"/>
                      <a:gd name="connsiteY21" fmla="*/ 221672 h 2105891"/>
                      <a:gd name="connsiteX22" fmla="*/ 2050473 w 3560619"/>
                      <a:gd name="connsiteY22" fmla="*/ 401781 h 2105891"/>
                      <a:gd name="connsiteX23" fmla="*/ 2147455 w 3560619"/>
                      <a:gd name="connsiteY23" fmla="*/ 471054 h 2105891"/>
                      <a:gd name="connsiteX24" fmla="*/ 2258291 w 3560619"/>
                      <a:gd name="connsiteY24" fmla="*/ 637309 h 2105891"/>
                      <a:gd name="connsiteX25" fmla="*/ 2341419 w 3560619"/>
                      <a:gd name="connsiteY25" fmla="*/ 803563 h 2105891"/>
                      <a:gd name="connsiteX26" fmla="*/ 2382982 w 3560619"/>
                      <a:gd name="connsiteY26" fmla="*/ 1011381 h 2105891"/>
                      <a:gd name="connsiteX27" fmla="*/ 2452255 w 3560619"/>
                      <a:gd name="connsiteY27" fmla="*/ 1246909 h 2105891"/>
                      <a:gd name="connsiteX28" fmla="*/ 2521528 w 3560619"/>
                      <a:gd name="connsiteY28" fmla="*/ 1385454 h 2105891"/>
                      <a:gd name="connsiteX29" fmla="*/ 2646219 w 3560619"/>
                      <a:gd name="connsiteY29" fmla="*/ 1704109 h 2105891"/>
                      <a:gd name="connsiteX30" fmla="*/ 2729346 w 3560619"/>
                      <a:gd name="connsiteY30" fmla="*/ 1787236 h 2105891"/>
                      <a:gd name="connsiteX31" fmla="*/ 2770909 w 3560619"/>
                      <a:gd name="connsiteY31" fmla="*/ 1842654 h 2105891"/>
                      <a:gd name="connsiteX32" fmla="*/ 2881746 w 3560619"/>
                      <a:gd name="connsiteY32" fmla="*/ 1925781 h 2105891"/>
                      <a:gd name="connsiteX33" fmla="*/ 2923309 w 3560619"/>
                      <a:gd name="connsiteY33" fmla="*/ 1953491 h 2105891"/>
                      <a:gd name="connsiteX34" fmla="*/ 2978728 w 3560619"/>
                      <a:gd name="connsiteY34" fmla="*/ 1967345 h 2105891"/>
                      <a:gd name="connsiteX35" fmla="*/ 3241964 w 3560619"/>
                      <a:gd name="connsiteY35" fmla="*/ 1953491 h 2105891"/>
                      <a:gd name="connsiteX36" fmla="*/ 3477491 w 3560619"/>
                      <a:gd name="connsiteY36" fmla="*/ 1856509 h 2105891"/>
                      <a:gd name="connsiteX37" fmla="*/ 3505200 w 3560619"/>
                      <a:gd name="connsiteY37" fmla="*/ 1801091 h 2105891"/>
                      <a:gd name="connsiteX38" fmla="*/ 3560619 w 3560619"/>
                      <a:gd name="connsiteY38" fmla="*/ 1717963 h 2105891"/>
                      <a:gd name="connsiteX39" fmla="*/ 3435928 w 3560619"/>
                      <a:gd name="connsiteY39" fmla="*/ 1330036 h 2105891"/>
                      <a:gd name="connsiteX40" fmla="*/ 3200400 w 3560619"/>
                      <a:gd name="connsiteY40" fmla="*/ 1149927 h 2105891"/>
                      <a:gd name="connsiteX41" fmla="*/ 2964873 w 3560619"/>
                      <a:gd name="connsiteY41" fmla="*/ 969818 h 2105891"/>
                      <a:gd name="connsiteX42" fmla="*/ 2840182 w 3560619"/>
                      <a:gd name="connsiteY42" fmla="*/ 914400 h 2105891"/>
                      <a:gd name="connsiteX43" fmla="*/ 2715491 w 3560619"/>
                      <a:gd name="connsiteY43" fmla="*/ 845127 h 2105891"/>
                      <a:gd name="connsiteX44" fmla="*/ 2438400 w 3560619"/>
                      <a:gd name="connsiteY44" fmla="*/ 775854 h 2105891"/>
                      <a:gd name="connsiteX45" fmla="*/ 2216728 w 3560619"/>
                      <a:gd name="connsiteY45" fmla="*/ 748145 h 2105891"/>
                      <a:gd name="connsiteX46" fmla="*/ 1842655 w 3560619"/>
                      <a:gd name="connsiteY46" fmla="*/ 762000 h 2105891"/>
                      <a:gd name="connsiteX47" fmla="*/ 1759528 w 3560619"/>
                      <a:gd name="connsiteY47" fmla="*/ 817418 h 2105891"/>
                      <a:gd name="connsiteX48" fmla="*/ 1607128 w 3560619"/>
                      <a:gd name="connsiteY48" fmla="*/ 900545 h 2105891"/>
                      <a:gd name="connsiteX49" fmla="*/ 1551709 w 3560619"/>
                      <a:gd name="connsiteY49" fmla="*/ 955963 h 2105891"/>
                      <a:gd name="connsiteX50" fmla="*/ 1440873 w 3560619"/>
                      <a:gd name="connsiteY50" fmla="*/ 1108363 h 2105891"/>
                      <a:gd name="connsiteX51" fmla="*/ 1371600 w 3560619"/>
                      <a:gd name="connsiteY51" fmla="*/ 1274618 h 2105891"/>
                      <a:gd name="connsiteX52" fmla="*/ 1316182 w 3560619"/>
                      <a:gd name="connsiteY52" fmla="*/ 1454727 h 2105891"/>
                      <a:gd name="connsiteX53" fmla="*/ 1274619 w 3560619"/>
                      <a:gd name="connsiteY53" fmla="*/ 1537854 h 2105891"/>
                      <a:gd name="connsiteX54" fmla="*/ 1246909 w 3560619"/>
                      <a:gd name="connsiteY54" fmla="*/ 1620981 h 2105891"/>
                      <a:gd name="connsiteX55" fmla="*/ 1122219 w 3560619"/>
                      <a:gd name="connsiteY55" fmla="*/ 1787236 h 2105891"/>
                      <a:gd name="connsiteX56" fmla="*/ 983673 w 3560619"/>
                      <a:gd name="connsiteY56" fmla="*/ 1898072 h 2105891"/>
                      <a:gd name="connsiteX57" fmla="*/ 872837 w 3560619"/>
                      <a:gd name="connsiteY57" fmla="*/ 1925781 h 2105891"/>
                      <a:gd name="connsiteX58" fmla="*/ 568037 w 3560619"/>
                      <a:gd name="connsiteY58" fmla="*/ 1898072 h 2105891"/>
                      <a:gd name="connsiteX59" fmla="*/ 415637 w 3560619"/>
                      <a:gd name="connsiteY59" fmla="*/ 1828800 h 2105891"/>
                      <a:gd name="connsiteX60" fmla="*/ 332509 w 3560619"/>
                      <a:gd name="connsiteY60" fmla="*/ 1759527 h 2105891"/>
                      <a:gd name="connsiteX61" fmla="*/ 277091 w 3560619"/>
                      <a:gd name="connsiteY61" fmla="*/ 1731818 h 2105891"/>
                      <a:gd name="connsiteX62" fmla="*/ 166255 w 3560619"/>
                      <a:gd name="connsiteY62" fmla="*/ 1607127 h 2105891"/>
                      <a:gd name="connsiteX63" fmla="*/ 138546 w 3560619"/>
                      <a:gd name="connsiteY63" fmla="*/ 1496291 h 2105891"/>
                      <a:gd name="connsiteX64" fmla="*/ 124691 w 3560619"/>
                      <a:gd name="connsiteY64" fmla="*/ 1454727 h 2105891"/>
                      <a:gd name="connsiteX65" fmla="*/ 110837 w 3560619"/>
                      <a:gd name="connsiteY65" fmla="*/ 1330036 h 2105891"/>
                      <a:gd name="connsiteX66" fmla="*/ 124691 w 3560619"/>
                      <a:gd name="connsiteY66" fmla="*/ 1149927 h 2105891"/>
                      <a:gd name="connsiteX67" fmla="*/ 193964 w 3560619"/>
                      <a:gd name="connsiteY67" fmla="*/ 1025236 h 2105891"/>
                      <a:gd name="connsiteX68" fmla="*/ 235528 w 3560619"/>
                      <a:gd name="connsiteY68" fmla="*/ 983672 h 2105891"/>
                      <a:gd name="connsiteX69" fmla="*/ 332509 w 3560619"/>
                      <a:gd name="connsiteY69" fmla="*/ 942109 h 2105891"/>
                      <a:gd name="connsiteX70" fmla="*/ 401782 w 3560619"/>
                      <a:gd name="connsiteY70" fmla="*/ 914400 h 2105891"/>
                      <a:gd name="connsiteX71" fmla="*/ 637309 w 3560619"/>
                      <a:gd name="connsiteY71" fmla="*/ 928254 h 2105891"/>
                      <a:gd name="connsiteX72" fmla="*/ 817419 w 3560619"/>
                      <a:gd name="connsiteY72" fmla="*/ 997527 h 2105891"/>
                      <a:gd name="connsiteX73" fmla="*/ 1108364 w 3560619"/>
                      <a:gd name="connsiteY73" fmla="*/ 1163781 h 2105891"/>
                      <a:gd name="connsiteX74" fmla="*/ 1177637 w 3560619"/>
                      <a:gd name="connsiteY74" fmla="*/ 1233054 h 2105891"/>
                      <a:gd name="connsiteX75" fmla="*/ 1246909 w 3560619"/>
                      <a:gd name="connsiteY75" fmla="*/ 1316181 h 2105891"/>
                      <a:gd name="connsiteX76" fmla="*/ 1302328 w 3560619"/>
                      <a:gd name="connsiteY76" fmla="*/ 1357745 h 2105891"/>
                      <a:gd name="connsiteX77" fmla="*/ 1413164 w 3560619"/>
                      <a:gd name="connsiteY77" fmla="*/ 1496291 h 2105891"/>
                      <a:gd name="connsiteX78" fmla="*/ 1440873 w 3560619"/>
                      <a:gd name="connsiteY78" fmla="*/ 1565563 h 2105891"/>
                      <a:gd name="connsiteX79" fmla="*/ 1620982 w 3560619"/>
                      <a:gd name="connsiteY79" fmla="*/ 1787236 h 2105891"/>
                      <a:gd name="connsiteX80" fmla="*/ 1676400 w 3560619"/>
                      <a:gd name="connsiteY80" fmla="*/ 1814945 h 2105891"/>
                      <a:gd name="connsiteX81" fmla="*/ 1704109 w 3560619"/>
                      <a:gd name="connsiteY81" fmla="*/ 1856509 h 2105891"/>
                      <a:gd name="connsiteX82" fmla="*/ 1773382 w 3560619"/>
                      <a:gd name="connsiteY82" fmla="*/ 1870363 h 2105891"/>
                      <a:gd name="connsiteX83" fmla="*/ 1842655 w 3560619"/>
                      <a:gd name="connsiteY83" fmla="*/ 1911927 h 2105891"/>
                      <a:gd name="connsiteX84" fmla="*/ 2078182 w 3560619"/>
                      <a:gd name="connsiteY84" fmla="*/ 2050472 h 2105891"/>
                      <a:gd name="connsiteX85" fmla="*/ 2133600 w 3560619"/>
                      <a:gd name="connsiteY85" fmla="*/ 2064327 h 2105891"/>
                      <a:gd name="connsiteX86" fmla="*/ 2216728 w 3560619"/>
                      <a:gd name="connsiteY86" fmla="*/ 2078181 h 2105891"/>
                      <a:gd name="connsiteX87" fmla="*/ 2313709 w 3560619"/>
                      <a:gd name="connsiteY87" fmla="*/ 2105891 h 2105891"/>
                      <a:gd name="connsiteX88" fmla="*/ 2549237 w 3560619"/>
                      <a:gd name="connsiteY88" fmla="*/ 2078181 h 2105891"/>
                      <a:gd name="connsiteX89" fmla="*/ 2563091 w 3560619"/>
                      <a:gd name="connsiteY89" fmla="*/ 2022763 h 2105891"/>
                      <a:gd name="connsiteX90" fmla="*/ 2590800 w 3560619"/>
                      <a:gd name="connsiteY90" fmla="*/ 1953491 h 2105891"/>
                      <a:gd name="connsiteX91" fmla="*/ 2604655 w 3560619"/>
                      <a:gd name="connsiteY91" fmla="*/ 1911927 h 2105891"/>
                      <a:gd name="connsiteX92" fmla="*/ 2549237 w 3560619"/>
                      <a:gd name="connsiteY92" fmla="*/ 1427018 h 2105891"/>
                      <a:gd name="connsiteX93" fmla="*/ 2466109 w 3560619"/>
                      <a:gd name="connsiteY93" fmla="*/ 1302327 h 2105891"/>
                      <a:gd name="connsiteX94" fmla="*/ 2327564 w 3560619"/>
                      <a:gd name="connsiteY94" fmla="*/ 1163781 h 2105891"/>
                      <a:gd name="connsiteX95" fmla="*/ 2161309 w 3560619"/>
                      <a:gd name="connsiteY95" fmla="*/ 1025236 h 2105891"/>
                      <a:gd name="connsiteX96" fmla="*/ 2008909 w 3560619"/>
                      <a:gd name="connsiteY96" fmla="*/ 914400 h 2105891"/>
                      <a:gd name="connsiteX97" fmla="*/ 1898073 w 3560619"/>
                      <a:gd name="connsiteY97" fmla="*/ 845127 h 2105891"/>
                      <a:gd name="connsiteX98" fmla="*/ 1842655 w 3560619"/>
                      <a:gd name="connsiteY98" fmla="*/ 803563 h 2105891"/>
                      <a:gd name="connsiteX99" fmla="*/ 1801091 w 3560619"/>
                      <a:gd name="connsiteY99" fmla="*/ 789709 h 2105891"/>
                      <a:gd name="connsiteX100" fmla="*/ 1690255 w 3560619"/>
                      <a:gd name="connsiteY100" fmla="*/ 748145 h 2105891"/>
                      <a:gd name="connsiteX101" fmla="*/ 1648691 w 3560619"/>
                      <a:gd name="connsiteY101" fmla="*/ 789709 h 2105891"/>
                      <a:gd name="connsiteX102" fmla="*/ 1620982 w 3560619"/>
                      <a:gd name="connsiteY102" fmla="*/ 1163781 h 2105891"/>
                      <a:gd name="connsiteX103" fmla="*/ 1427019 w 3560619"/>
                      <a:gd name="connsiteY103" fmla="*/ 1136072 h 2105891"/>
                      <a:gd name="connsiteX104" fmla="*/ 1233055 w 3560619"/>
                      <a:gd name="connsiteY104" fmla="*/ 1011381 h 2105891"/>
                      <a:gd name="connsiteX105" fmla="*/ 1163782 w 3560619"/>
                      <a:gd name="connsiteY105" fmla="*/ 955963 h 2105891"/>
                      <a:gd name="connsiteX106" fmla="*/ 1136073 w 3560619"/>
                      <a:gd name="connsiteY106" fmla="*/ 914400 h 2105891"/>
                      <a:gd name="connsiteX107" fmla="*/ 1052946 w 3560619"/>
                      <a:gd name="connsiteY107" fmla="*/ 817418 h 2105891"/>
                      <a:gd name="connsiteX108" fmla="*/ 1052946 w 3560619"/>
                      <a:gd name="connsiteY108" fmla="*/ 651163 h 2105891"/>
                      <a:gd name="connsiteX109" fmla="*/ 1094509 w 3560619"/>
                      <a:gd name="connsiteY109" fmla="*/ 623454 h 2105891"/>
                      <a:gd name="connsiteX110" fmla="*/ 1122219 w 3560619"/>
                      <a:gd name="connsiteY110" fmla="*/ 595745 h 2105891"/>
                      <a:gd name="connsiteX111" fmla="*/ 1205346 w 3560619"/>
                      <a:gd name="connsiteY111" fmla="*/ 554181 h 2105891"/>
                      <a:gd name="connsiteX112" fmla="*/ 1413164 w 3560619"/>
                      <a:gd name="connsiteY112" fmla="*/ 568036 h 2105891"/>
                      <a:gd name="connsiteX113" fmla="*/ 1634837 w 3560619"/>
                      <a:gd name="connsiteY113" fmla="*/ 734291 h 2105891"/>
                      <a:gd name="connsiteX114" fmla="*/ 1704109 w 3560619"/>
                      <a:gd name="connsiteY114" fmla="*/ 831272 h 2105891"/>
                      <a:gd name="connsiteX115" fmla="*/ 1704109 w 3560619"/>
                      <a:gd name="connsiteY115" fmla="*/ 1413163 h 2105891"/>
                      <a:gd name="connsiteX116" fmla="*/ 1690255 w 3560619"/>
                      <a:gd name="connsiteY116" fmla="*/ 1454727 h 2105891"/>
                      <a:gd name="connsiteX117" fmla="*/ 1662546 w 3560619"/>
                      <a:gd name="connsiteY117" fmla="*/ 1551709 h 2105891"/>
                      <a:gd name="connsiteX118" fmla="*/ 1676400 w 3560619"/>
                      <a:gd name="connsiteY118" fmla="*/ 1787236 h 2105891"/>
                      <a:gd name="connsiteX119" fmla="*/ 1717964 w 3560619"/>
                      <a:gd name="connsiteY119" fmla="*/ 1801091 h 2105891"/>
                      <a:gd name="connsiteX120" fmla="*/ 1842655 w 3560619"/>
                      <a:gd name="connsiteY120" fmla="*/ 1759527 h 210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560619" h="2105891">
                        <a:moveTo>
                          <a:pt x="568037" y="1745672"/>
                        </a:moveTo>
                        <a:cubicBezTo>
                          <a:pt x="475673" y="1736436"/>
                          <a:pt x="381652" y="1737681"/>
                          <a:pt x="290946" y="1717963"/>
                        </a:cubicBezTo>
                        <a:cubicBezTo>
                          <a:pt x="271800" y="1713801"/>
                          <a:pt x="262284" y="1691145"/>
                          <a:pt x="249382" y="1676400"/>
                        </a:cubicBezTo>
                        <a:cubicBezTo>
                          <a:pt x="229909" y="1654146"/>
                          <a:pt x="213610" y="1629229"/>
                          <a:pt x="193964" y="1607127"/>
                        </a:cubicBezTo>
                        <a:cubicBezTo>
                          <a:pt x="176608" y="1587601"/>
                          <a:pt x="156022" y="1571127"/>
                          <a:pt x="138546" y="1551709"/>
                        </a:cubicBezTo>
                        <a:cubicBezTo>
                          <a:pt x="90888" y="1498755"/>
                          <a:pt x="58824" y="1461539"/>
                          <a:pt x="27709" y="1399309"/>
                        </a:cubicBezTo>
                        <a:cubicBezTo>
                          <a:pt x="13510" y="1370911"/>
                          <a:pt x="5268" y="1314813"/>
                          <a:pt x="0" y="1288472"/>
                        </a:cubicBezTo>
                        <a:cubicBezTo>
                          <a:pt x="4618" y="1177636"/>
                          <a:pt x="2440" y="1066307"/>
                          <a:pt x="13855" y="955963"/>
                        </a:cubicBezTo>
                        <a:cubicBezTo>
                          <a:pt x="16414" y="931226"/>
                          <a:pt x="31142" y="909271"/>
                          <a:pt x="41564" y="886691"/>
                        </a:cubicBezTo>
                        <a:cubicBezTo>
                          <a:pt x="58874" y="849186"/>
                          <a:pt x="79514" y="813285"/>
                          <a:pt x="96982" y="775854"/>
                        </a:cubicBezTo>
                        <a:cubicBezTo>
                          <a:pt x="228531" y="493964"/>
                          <a:pt x="46255" y="854235"/>
                          <a:pt x="193964" y="595745"/>
                        </a:cubicBezTo>
                        <a:cubicBezTo>
                          <a:pt x="214458" y="559881"/>
                          <a:pt x="225561" y="518655"/>
                          <a:pt x="249382" y="484909"/>
                        </a:cubicBezTo>
                        <a:cubicBezTo>
                          <a:pt x="281452" y="439477"/>
                          <a:pt x="322275" y="400872"/>
                          <a:pt x="360219" y="360218"/>
                        </a:cubicBezTo>
                        <a:cubicBezTo>
                          <a:pt x="416097" y="300349"/>
                          <a:pt x="491480" y="230271"/>
                          <a:pt x="554182" y="180109"/>
                        </a:cubicBezTo>
                        <a:cubicBezTo>
                          <a:pt x="585204" y="155292"/>
                          <a:pt x="616111" y="129531"/>
                          <a:pt x="651164" y="110836"/>
                        </a:cubicBezTo>
                        <a:cubicBezTo>
                          <a:pt x="685980" y="92268"/>
                          <a:pt x="725364" y="83926"/>
                          <a:pt x="762000" y="69272"/>
                        </a:cubicBezTo>
                        <a:cubicBezTo>
                          <a:pt x="794655" y="56210"/>
                          <a:pt x="824999" y="36771"/>
                          <a:pt x="858982" y="27709"/>
                        </a:cubicBezTo>
                        <a:cubicBezTo>
                          <a:pt x="894958" y="18115"/>
                          <a:pt x="932912" y="18775"/>
                          <a:pt x="969819" y="13854"/>
                        </a:cubicBezTo>
                        <a:lnTo>
                          <a:pt x="1066800" y="0"/>
                        </a:lnTo>
                        <a:cubicBezTo>
                          <a:pt x="1223818" y="9236"/>
                          <a:pt x="1381668" y="9116"/>
                          <a:pt x="1537855" y="27709"/>
                        </a:cubicBezTo>
                        <a:cubicBezTo>
                          <a:pt x="1577036" y="32373"/>
                          <a:pt x="1612542" y="53457"/>
                          <a:pt x="1648691" y="69272"/>
                        </a:cubicBezTo>
                        <a:cubicBezTo>
                          <a:pt x="1758063" y="117122"/>
                          <a:pt x="1788825" y="138998"/>
                          <a:pt x="1884219" y="221672"/>
                        </a:cubicBezTo>
                        <a:cubicBezTo>
                          <a:pt x="2161515" y="461996"/>
                          <a:pt x="1763585" y="136962"/>
                          <a:pt x="2050473" y="401781"/>
                        </a:cubicBezTo>
                        <a:cubicBezTo>
                          <a:pt x="2079665" y="428727"/>
                          <a:pt x="2115128" y="447963"/>
                          <a:pt x="2147455" y="471054"/>
                        </a:cubicBezTo>
                        <a:cubicBezTo>
                          <a:pt x="2184400" y="526472"/>
                          <a:pt x="2228504" y="577736"/>
                          <a:pt x="2258291" y="637309"/>
                        </a:cubicBezTo>
                        <a:lnTo>
                          <a:pt x="2341419" y="803563"/>
                        </a:lnTo>
                        <a:cubicBezTo>
                          <a:pt x="2359087" y="909577"/>
                          <a:pt x="2354007" y="888236"/>
                          <a:pt x="2382982" y="1011381"/>
                        </a:cubicBezTo>
                        <a:cubicBezTo>
                          <a:pt x="2400674" y="1086574"/>
                          <a:pt x="2422396" y="1175995"/>
                          <a:pt x="2452255" y="1246909"/>
                        </a:cubicBezTo>
                        <a:cubicBezTo>
                          <a:pt x="2472292" y="1294496"/>
                          <a:pt x="2501363" y="1337922"/>
                          <a:pt x="2521528" y="1385454"/>
                        </a:cubicBezTo>
                        <a:cubicBezTo>
                          <a:pt x="2566075" y="1490456"/>
                          <a:pt x="2565566" y="1623456"/>
                          <a:pt x="2646219" y="1704109"/>
                        </a:cubicBezTo>
                        <a:cubicBezTo>
                          <a:pt x="2673928" y="1731818"/>
                          <a:pt x="2703132" y="1758109"/>
                          <a:pt x="2729346" y="1787236"/>
                        </a:cubicBezTo>
                        <a:cubicBezTo>
                          <a:pt x="2744793" y="1804399"/>
                          <a:pt x="2753823" y="1827122"/>
                          <a:pt x="2770909" y="1842654"/>
                        </a:cubicBezTo>
                        <a:cubicBezTo>
                          <a:pt x="2805081" y="1873719"/>
                          <a:pt x="2843321" y="1900163"/>
                          <a:pt x="2881746" y="1925781"/>
                        </a:cubicBezTo>
                        <a:cubicBezTo>
                          <a:pt x="2895600" y="1935018"/>
                          <a:pt x="2908004" y="1946932"/>
                          <a:pt x="2923309" y="1953491"/>
                        </a:cubicBezTo>
                        <a:cubicBezTo>
                          <a:pt x="2940811" y="1960992"/>
                          <a:pt x="2960255" y="1962727"/>
                          <a:pt x="2978728" y="1967345"/>
                        </a:cubicBezTo>
                        <a:cubicBezTo>
                          <a:pt x="3066473" y="1962727"/>
                          <a:pt x="3155218" y="1967482"/>
                          <a:pt x="3241964" y="1953491"/>
                        </a:cubicBezTo>
                        <a:cubicBezTo>
                          <a:pt x="3358547" y="1934687"/>
                          <a:pt x="3392801" y="1907323"/>
                          <a:pt x="3477491" y="1856509"/>
                        </a:cubicBezTo>
                        <a:cubicBezTo>
                          <a:pt x="3486727" y="1838036"/>
                          <a:pt x="3494574" y="1818801"/>
                          <a:pt x="3505200" y="1801091"/>
                        </a:cubicBezTo>
                        <a:cubicBezTo>
                          <a:pt x="3522334" y="1772534"/>
                          <a:pt x="3560619" y="1717963"/>
                          <a:pt x="3560619" y="1717963"/>
                        </a:cubicBezTo>
                        <a:cubicBezTo>
                          <a:pt x="3540797" y="1623808"/>
                          <a:pt x="3524678" y="1418786"/>
                          <a:pt x="3435928" y="1330036"/>
                        </a:cubicBezTo>
                        <a:cubicBezTo>
                          <a:pt x="3366042" y="1260150"/>
                          <a:pt x="3275440" y="1214247"/>
                          <a:pt x="3200400" y="1149927"/>
                        </a:cubicBezTo>
                        <a:cubicBezTo>
                          <a:pt x="3117614" y="1078967"/>
                          <a:pt x="3062837" y="1026534"/>
                          <a:pt x="2964873" y="969818"/>
                        </a:cubicBezTo>
                        <a:cubicBezTo>
                          <a:pt x="2925510" y="947029"/>
                          <a:pt x="2880864" y="934741"/>
                          <a:pt x="2840182" y="914400"/>
                        </a:cubicBezTo>
                        <a:cubicBezTo>
                          <a:pt x="2797655" y="893136"/>
                          <a:pt x="2759312" y="863578"/>
                          <a:pt x="2715491" y="845127"/>
                        </a:cubicBezTo>
                        <a:cubicBezTo>
                          <a:pt x="2647894" y="816665"/>
                          <a:pt x="2510859" y="787002"/>
                          <a:pt x="2438400" y="775854"/>
                        </a:cubicBezTo>
                        <a:cubicBezTo>
                          <a:pt x="2364800" y="764531"/>
                          <a:pt x="2216728" y="748145"/>
                          <a:pt x="2216728" y="748145"/>
                        </a:cubicBezTo>
                        <a:cubicBezTo>
                          <a:pt x="2092037" y="752763"/>
                          <a:pt x="1966023" y="743308"/>
                          <a:pt x="1842655" y="762000"/>
                        </a:cubicBezTo>
                        <a:cubicBezTo>
                          <a:pt x="1809729" y="766989"/>
                          <a:pt x="1788294" y="800638"/>
                          <a:pt x="1759528" y="817418"/>
                        </a:cubicBezTo>
                        <a:cubicBezTo>
                          <a:pt x="1707160" y="847965"/>
                          <a:pt x="1655292" y="863084"/>
                          <a:pt x="1607128" y="900545"/>
                        </a:cubicBezTo>
                        <a:cubicBezTo>
                          <a:pt x="1586507" y="916584"/>
                          <a:pt x="1569065" y="936437"/>
                          <a:pt x="1551709" y="955963"/>
                        </a:cubicBezTo>
                        <a:cubicBezTo>
                          <a:pt x="1500897" y="1013126"/>
                          <a:pt x="1484078" y="1043556"/>
                          <a:pt x="1440873" y="1108363"/>
                        </a:cubicBezTo>
                        <a:cubicBezTo>
                          <a:pt x="1369035" y="1323880"/>
                          <a:pt x="1462641" y="1056120"/>
                          <a:pt x="1371600" y="1274618"/>
                        </a:cubicBezTo>
                        <a:cubicBezTo>
                          <a:pt x="1308600" y="1425818"/>
                          <a:pt x="1380300" y="1288018"/>
                          <a:pt x="1316182" y="1454727"/>
                        </a:cubicBezTo>
                        <a:cubicBezTo>
                          <a:pt x="1305061" y="1483642"/>
                          <a:pt x="1286534" y="1509258"/>
                          <a:pt x="1274619" y="1537854"/>
                        </a:cubicBezTo>
                        <a:cubicBezTo>
                          <a:pt x="1263385" y="1564815"/>
                          <a:pt x="1260757" y="1595264"/>
                          <a:pt x="1246909" y="1620981"/>
                        </a:cubicBezTo>
                        <a:cubicBezTo>
                          <a:pt x="1240326" y="1633206"/>
                          <a:pt x="1142998" y="1767941"/>
                          <a:pt x="1122219" y="1787236"/>
                        </a:cubicBezTo>
                        <a:cubicBezTo>
                          <a:pt x="1078880" y="1827479"/>
                          <a:pt x="1041049" y="1883728"/>
                          <a:pt x="983673" y="1898072"/>
                        </a:cubicBezTo>
                        <a:lnTo>
                          <a:pt x="872837" y="1925781"/>
                        </a:lnTo>
                        <a:cubicBezTo>
                          <a:pt x="771237" y="1916545"/>
                          <a:pt x="668955" y="1913023"/>
                          <a:pt x="568037" y="1898072"/>
                        </a:cubicBezTo>
                        <a:cubicBezTo>
                          <a:pt x="544808" y="1894631"/>
                          <a:pt x="427822" y="1836923"/>
                          <a:pt x="415637" y="1828800"/>
                        </a:cubicBezTo>
                        <a:cubicBezTo>
                          <a:pt x="385625" y="1808792"/>
                          <a:pt x="362058" y="1780211"/>
                          <a:pt x="332509" y="1759527"/>
                        </a:cubicBezTo>
                        <a:cubicBezTo>
                          <a:pt x="315589" y="1747683"/>
                          <a:pt x="294605" y="1742764"/>
                          <a:pt x="277091" y="1731818"/>
                        </a:cubicBezTo>
                        <a:cubicBezTo>
                          <a:pt x="215840" y="1693536"/>
                          <a:pt x="204471" y="1675916"/>
                          <a:pt x="166255" y="1607127"/>
                        </a:cubicBezTo>
                        <a:cubicBezTo>
                          <a:pt x="151858" y="1581213"/>
                          <a:pt x="144130" y="1518629"/>
                          <a:pt x="138546" y="1496291"/>
                        </a:cubicBezTo>
                        <a:cubicBezTo>
                          <a:pt x="135004" y="1482123"/>
                          <a:pt x="129309" y="1468582"/>
                          <a:pt x="124691" y="1454727"/>
                        </a:cubicBezTo>
                        <a:cubicBezTo>
                          <a:pt x="120073" y="1413163"/>
                          <a:pt x="110837" y="1371855"/>
                          <a:pt x="110837" y="1330036"/>
                        </a:cubicBezTo>
                        <a:cubicBezTo>
                          <a:pt x="110837" y="1269822"/>
                          <a:pt x="114792" y="1209321"/>
                          <a:pt x="124691" y="1149927"/>
                        </a:cubicBezTo>
                        <a:cubicBezTo>
                          <a:pt x="132603" y="1102455"/>
                          <a:pt x="163822" y="1060402"/>
                          <a:pt x="193964" y="1025236"/>
                        </a:cubicBezTo>
                        <a:cubicBezTo>
                          <a:pt x="206715" y="1010360"/>
                          <a:pt x="219584" y="995060"/>
                          <a:pt x="235528" y="983672"/>
                        </a:cubicBezTo>
                        <a:cubicBezTo>
                          <a:pt x="271380" y="958063"/>
                          <a:pt x="294424" y="956391"/>
                          <a:pt x="332509" y="942109"/>
                        </a:cubicBezTo>
                        <a:cubicBezTo>
                          <a:pt x="355795" y="933377"/>
                          <a:pt x="378691" y="923636"/>
                          <a:pt x="401782" y="914400"/>
                        </a:cubicBezTo>
                        <a:cubicBezTo>
                          <a:pt x="480291" y="919018"/>
                          <a:pt x="559272" y="918499"/>
                          <a:pt x="637309" y="928254"/>
                        </a:cubicBezTo>
                        <a:cubicBezTo>
                          <a:pt x="717579" y="938288"/>
                          <a:pt x="747067" y="965057"/>
                          <a:pt x="817419" y="997527"/>
                        </a:cubicBezTo>
                        <a:cubicBezTo>
                          <a:pt x="927460" y="1048316"/>
                          <a:pt x="1010664" y="1066081"/>
                          <a:pt x="1108364" y="1163781"/>
                        </a:cubicBezTo>
                        <a:cubicBezTo>
                          <a:pt x="1131455" y="1186872"/>
                          <a:pt x="1155671" y="1208891"/>
                          <a:pt x="1177637" y="1233054"/>
                        </a:cubicBezTo>
                        <a:cubicBezTo>
                          <a:pt x="1201900" y="1259743"/>
                          <a:pt x="1221404" y="1290676"/>
                          <a:pt x="1246909" y="1316181"/>
                        </a:cubicBezTo>
                        <a:cubicBezTo>
                          <a:pt x="1263237" y="1332509"/>
                          <a:pt x="1286666" y="1340777"/>
                          <a:pt x="1302328" y="1357745"/>
                        </a:cubicBezTo>
                        <a:cubicBezTo>
                          <a:pt x="1342443" y="1401203"/>
                          <a:pt x="1391199" y="1441379"/>
                          <a:pt x="1413164" y="1496291"/>
                        </a:cubicBezTo>
                        <a:cubicBezTo>
                          <a:pt x="1422400" y="1519382"/>
                          <a:pt x="1429082" y="1543666"/>
                          <a:pt x="1440873" y="1565563"/>
                        </a:cubicBezTo>
                        <a:cubicBezTo>
                          <a:pt x="1475951" y="1630708"/>
                          <a:pt x="1553555" y="1753523"/>
                          <a:pt x="1620982" y="1787236"/>
                        </a:cubicBezTo>
                        <a:lnTo>
                          <a:pt x="1676400" y="1814945"/>
                        </a:lnTo>
                        <a:cubicBezTo>
                          <a:pt x="1685636" y="1828800"/>
                          <a:pt x="1689652" y="1848248"/>
                          <a:pt x="1704109" y="1856509"/>
                        </a:cubicBezTo>
                        <a:cubicBezTo>
                          <a:pt x="1724555" y="1868192"/>
                          <a:pt x="1751518" y="1861617"/>
                          <a:pt x="1773382" y="1870363"/>
                        </a:cubicBezTo>
                        <a:cubicBezTo>
                          <a:pt x="1798385" y="1880364"/>
                          <a:pt x="1820594" y="1896485"/>
                          <a:pt x="1842655" y="1911927"/>
                        </a:cubicBezTo>
                        <a:cubicBezTo>
                          <a:pt x="1935361" y="1976821"/>
                          <a:pt x="1937754" y="2015364"/>
                          <a:pt x="2078182" y="2050472"/>
                        </a:cubicBezTo>
                        <a:cubicBezTo>
                          <a:pt x="2096655" y="2055090"/>
                          <a:pt x="2114929" y="2060593"/>
                          <a:pt x="2133600" y="2064327"/>
                        </a:cubicBezTo>
                        <a:cubicBezTo>
                          <a:pt x="2161146" y="2069836"/>
                          <a:pt x="2189356" y="2071864"/>
                          <a:pt x="2216728" y="2078181"/>
                        </a:cubicBezTo>
                        <a:cubicBezTo>
                          <a:pt x="2249488" y="2085741"/>
                          <a:pt x="2281382" y="2096654"/>
                          <a:pt x="2313709" y="2105891"/>
                        </a:cubicBezTo>
                        <a:cubicBezTo>
                          <a:pt x="2392218" y="2096654"/>
                          <a:pt x="2474243" y="2103179"/>
                          <a:pt x="2549237" y="2078181"/>
                        </a:cubicBezTo>
                        <a:cubicBezTo>
                          <a:pt x="2567301" y="2072160"/>
                          <a:pt x="2557070" y="2040827"/>
                          <a:pt x="2563091" y="2022763"/>
                        </a:cubicBezTo>
                        <a:cubicBezTo>
                          <a:pt x="2570955" y="1999170"/>
                          <a:pt x="2582068" y="1976777"/>
                          <a:pt x="2590800" y="1953491"/>
                        </a:cubicBezTo>
                        <a:cubicBezTo>
                          <a:pt x="2595928" y="1939817"/>
                          <a:pt x="2600037" y="1925782"/>
                          <a:pt x="2604655" y="1911927"/>
                        </a:cubicBezTo>
                        <a:cubicBezTo>
                          <a:pt x="2588373" y="1675835"/>
                          <a:pt x="2616475" y="1595112"/>
                          <a:pt x="2549237" y="1427018"/>
                        </a:cubicBezTo>
                        <a:cubicBezTo>
                          <a:pt x="2528594" y="1375411"/>
                          <a:pt x="2505378" y="1344401"/>
                          <a:pt x="2466109" y="1302327"/>
                        </a:cubicBezTo>
                        <a:cubicBezTo>
                          <a:pt x="2421546" y="1254581"/>
                          <a:pt x="2377737" y="1205592"/>
                          <a:pt x="2327564" y="1163781"/>
                        </a:cubicBezTo>
                        <a:cubicBezTo>
                          <a:pt x="2272146" y="1117599"/>
                          <a:pt x="2221332" y="1065251"/>
                          <a:pt x="2161309" y="1025236"/>
                        </a:cubicBezTo>
                        <a:cubicBezTo>
                          <a:pt x="1989205" y="910500"/>
                          <a:pt x="2161347" y="1028728"/>
                          <a:pt x="2008909" y="914400"/>
                        </a:cubicBezTo>
                        <a:cubicBezTo>
                          <a:pt x="1967573" y="883398"/>
                          <a:pt x="1945022" y="876426"/>
                          <a:pt x="1898073" y="845127"/>
                        </a:cubicBezTo>
                        <a:cubicBezTo>
                          <a:pt x="1878860" y="832318"/>
                          <a:pt x="1862704" y="815019"/>
                          <a:pt x="1842655" y="803563"/>
                        </a:cubicBezTo>
                        <a:cubicBezTo>
                          <a:pt x="1829975" y="796317"/>
                          <a:pt x="1814765" y="794837"/>
                          <a:pt x="1801091" y="789709"/>
                        </a:cubicBezTo>
                        <a:cubicBezTo>
                          <a:pt x="1668531" y="740000"/>
                          <a:pt x="1784614" y="779599"/>
                          <a:pt x="1690255" y="748145"/>
                        </a:cubicBezTo>
                        <a:cubicBezTo>
                          <a:pt x="1676400" y="762000"/>
                          <a:pt x="1651912" y="770382"/>
                          <a:pt x="1648691" y="789709"/>
                        </a:cubicBezTo>
                        <a:cubicBezTo>
                          <a:pt x="1628136" y="913040"/>
                          <a:pt x="1688381" y="1058470"/>
                          <a:pt x="1620982" y="1163781"/>
                        </a:cubicBezTo>
                        <a:cubicBezTo>
                          <a:pt x="1585776" y="1218790"/>
                          <a:pt x="1491673" y="1145308"/>
                          <a:pt x="1427019" y="1136072"/>
                        </a:cubicBezTo>
                        <a:cubicBezTo>
                          <a:pt x="1340163" y="1092645"/>
                          <a:pt x="1336704" y="1094299"/>
                          <a:pt x="1233055" y="1011381"/>
                        </a:cubicBezTo>
                        <a:cubicBezTo>
                          <a:pt x="1209964" y="992908"/>
                          <a:pt x="1184692" y="976873"/>
                          <a:pt x="1163782" y="955963"/>
                        </a:cubicBezTo>
                        <a:cubicBezTo>
                          <a:pt x="1152008" y="944189"/>
                          <a:pt x="1146733" y="927192"/>
                          <a:pt x="1136073" y="914400"/>
                        </a:cubicBezTo>
                        <a:cubicBezTo>
                          <a:pt x="991364" y="740750"/>
                          <a:pt x="1208579" y="1024931"/>
                          <a:pt x="1052946" y="817418"/>
                        </a:cubicBezTo>
                        <a:cubicBezTo>
                          <a:pt x="1031737" y="753794"/>
                          <a:pt x="1020666" y="739933"/>
                          <a:pt x="1052946" y="651163"/>
                        </a:cubicBezTo>
                        <a:cubicBezTo>
                          <a:pt x="1058636" y="635515"/>
                          <a:pt x="1081507" y="633856"/>
                          <a:pt x="1094509" y="623454"/>
                        </a:cubicBezTo>
                        <a:cubicBezTo>
                          <a:pt x="1104709" y="615294"/>
                          <a:pt x="1112019" y="603905"/>
                          <a:pt x="1122219" y="595745"/>
                        </a:cubicBezTo>
                        <a:cubicBezTo>
                          <a:pt x="1160588" y="565050"/>
                          <a:pt x="1161445" y="568815"/>
                          <a:pt x="1205346" y="554181"/>
                        </a:cubicBezTo>
                        <a:cubicBezTo>
                          <a:pt x="1274619" y="558799"/>
                          <a:pt x="1346309" y="549316"/>
                          <a:pt x="1413164" y="568036"/>
                        </a:cubicBezTo>
                        <a:cubicBezTo>
                          <a:pt x="1456432" y="580151"/>
                          <a:pt x="1607401" y="679420"/>
                          <a:pt x="1634837" y="734291"/>
                        </a:cubicBezTo>
                        <a:cubicBezTo>
                          <a:pt x="1671308" y="807233"/>
                          <a:pt x="1647942" y="775105"/>
                          <a:pt x="1704109" y="831272"/>
                        </a:cubicBezTo>
                        <a:cubicBezTo>
                          <a:pt x="1738995" y="1075468"/>
                          <a:pt x="1727996" y="959306"/>
                          <a:pt x="1704109" y="1413163"/>
                        </a:cubicBezTo>
                        <a:cubicBezTo>
                          <a:pt x="1703341" y="1427747"/>
                          <a:pt x="1694267" y="1440685"/>
                          <a:pt x="1690255" y="1454727"/>
                        </a:cubicBezTo>
                        <a:cubicBezTo>
                          <a:pt x="1655462" y="1576503"/>
                          <a:pt x="1695763" y="1452053"/>
                          <a:pt x="1662546" y="1551709"/>
                        </a:cubicBezTo>
                        <a:cubicBezTo>
                          <a:pt x="1667164" y="1630218"/>
                          <a:pt x="1659340" y="1710464"/>
                          <a:pt x="1676400" y="1787236"/>
                        </a:cubicBezTo>
                        <a:cubicBezTo>
                          <a:pt x="1679568" y="1801492"/>
                          <a:pt x="1703420" y="1802413"/>
                          <a:pt x="1717964" y="1801091"/>
                        </a:cubicBezTo>
                        <a:cubicBezTo>
                          <a:pt x="1814628" y="1792303"/>
                          <a:pt x="1805388" y="1796792"/>
                          <a:pt x="1842655" y="1759527"/>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grpSp>
            <p:sp>
              <p:nvSpPr>
                <p:cNvPr id="169" name="フリーフォーム 168"/>
                <p:cNvSpPr/>
                <p:nvPr/>
              </p:nvSpPr>
              <p:spPr>
                <a:xfrm rot="1800000">
                  <a:off x="1572809" y="3048009"/>
                  <a:ext cx="514441" cy="318218"/>
                </a:xfrm>
                <a:custGeom>
                  <a:avLst/>
                  <a:gdLst>
                    <a:gd name="connsiteX0" fmla="*/ 0 w 3505924"/>
                    <a:gd name="connsiteY0" fmla="*/ 817419 h 2175164"/>
                    <a:gd name="connsiteX1" fmla="*/ 55418 w 3505924"/>
                    <a:gd name="connsiteY1" fmla="*/ 734291 h 2175164"/>
                    <a:gd name="connsiteX2" fmla="*/ 96982 w 3505924"/>
                    <a:gd name="connsiteY2" fmla="*/ 706582 h 2175164"/>
                    <a:gd name="connsiteX3" fmla="*/ 180109 w 3505924"/>
                    <a:gd name="connsiteY3" fmla="*/ 609600 h 2175164"/>
                    <a:gd name="connsiteX4" fmla="*/ 221673 w 3505924"/>
                    <a:gd name="connsiteY4" fmla="*/ 581891 h 2175164"/>
                    <a:gd name="connsiteX5" fmla="*/ 318655 w 3505924"/>
                    <a:gd name="connsiteY5" fmla="*/ 484910 h 2175164"/>
                    <a:gd name="connsiteX6" fmla="*/ 401782 w 3505924"/>
                    <a:gd name="connsiteY6" fmla="*/ 429491 h 2175164"/>
                    <a:gd name="connsiteX7" fmla="*/ 457200 w 3505924"/>
                    <a:gd name="connsiteY7" fmla="*/ 401782 h 2175164"/>
                    <a:gd name="connsiteX8" fmla="*/ 540327 w 3505924"/>
                    <a:gd name="connsiteY8" fmla="*/ 318655 h 2175164"/>
                    <a:gd name="connsiteX9" fmla="*/ 568037 w 3505924"/>
                    <a:gd name="connsiteY9" fmla="*/ 290946 h 2175164"/>
                    <a:gd name="connsiteX10" fmla="*/ 609600 w 3505924"/>
                    <a:gd name="connsiteY10" fmla="*/ 249382 h 2175164"/>
                    <a:gd name="connsiteX11" fmla="*/ 720437 w 3505924"/>
                    <a:gd name="connsiteY11" fmla="*/ 166255 h 2175164"/>
                    <a:gd name="connsiteX12" fmla="*/ 803564 w 3505924"/>
                    <a:gd name="connsiteY12" fmla="*/ 110837 h 2175164"/>
                    <a:gd name="connsiteX13" fmla="*/ 942109 w 3505924"/>
                    <a:gd name="connsiteY13" fmla="*/ 13855 h 2175164"/>
                    <a:gd name="connsiteX14" fmla="*/ 983673 w 3505924"/>
                    <a:gd name="connsiteY14" fmla="*/ 0 h 2175164"/>
                    <a:gd name="connsiteX15" fmla="*/ 1136073 w 3505924"/>
                    <a:gd name="connsiteY15" fmla="*/ 13855 h 2175164"/>
                    <a:gd name="connsiteX16" fmla="*/ 1233055 w 3505924"/>
                    <a:gd name="connsiteY16" fmla="*/ 55419 h 2175164"/>
                    <a:gd name="connsiteX17" fmla="*/ 1316182 w 3505924"/>
                    <a:gd name="connsiteY17" fmla="*/ 69273 h 2175164"/>
                    <a:gd name="connsiteX18" fmla="*/ 1468582 w 3505924"/>
                    <a:gd name="connsiteY18" fmla="*/ 166255 h 2175164"/>
                    <a:gd name="connsiteX19" fmla="*/ 1551709 w 3505924"/>
                    <a:gd name="connsiteY19" fmla="*/ 221673 h 2175164"/>
                    <a:gd name="connsiteX20" fmla="*/ 1648691 w 3505924"/>
                    <a:gd name="connsiteY20" fmla="*/ 263237 h 2175164"/>
                    <a:gd name="connsiteX21" fmla="*/ 1745673 w 3505924"/>
                    <a:gd name="connsiteY21" fmla="*/ 318655 h 2175164"/>
                    <a:gd name="connsiteX22" fmla="*/ 1787237 w 3505924"/>
                    <a:gd name="connsiteY22" fmla="*/ 332510 h 2175164"/>
                    <a:gd name="connsiteX23" fmla="*/ 1828800 w 3505924"/>
                    <a:gd name="connsiteY23" fmla="*/ 360219 h 2175164"/>
                    <a:gd name="connsiteX24" fmla="*/ 1870364 w 3505924"/>
                    <a:gd name="connsiteY24" fmla="*/ 374073 h 2175164"/>
                    <a:gd name="connsiteX25" fmla="*/ 1995055 w 3505924"/>
                    <a:gd name="connsiteY25" fmla="*/ 429491 h 2175164"/>
                    <a:gd name="connsiteX26" fmla="*/ 2064327 w 3505924"/>
                    <a:gd name="connsiteY26" fmla="*/ 443346 h 2175164"/>
                    <a:gd name="connsiteX27" fmla="*/ 2105891 w 3505924"/>
                    <a:gd name="connsiteY27" fmla="*/ 457200 h 2175164"/>
                    <a:gd name="connsiteX28" fmla="*/ 2175164 w 3505924"/>
                    <a:gd name="connsiteY28" fmla="*/ 512619 h 2175164"/>
                    <a:gd name="connsiteX29" fmla="*/ 2230582 w 3505924"/>
                    <a:gd name="connsiteY29" fmla="*/ 554182 h 2175164"/>
                    <a:gd name="connsiteX30" fmla="*/ 2313709 w 3505924"/>
                    <a:gd name="connsiteY30" fmla="*/ 595746 h 2175164"/>
                    <a:gd name="connsiteX31" fmla="*/ 2382982 w 3505924"/>
                    <a:gd name="connsiteY31" fmla="*/ 651164 h 2175164"/>
                    <a:gd name="connsiteX32" fmla="*/ 2424546 w 3505924"/>
                    <a:gd name="connsiteY32" fmla="*/ 692728 h 2175164"/>
                    <a:gd name="connsiteX33" fmla="*/ 2466109 w 3505924"/>
                    <a:gd name="connsiteY33" fmla="*/ 706582 h 2175164"/>
                    <a:gd name="connsiteX34" fmla="*/ 2507673 w 3505924"/>
                    <a:gd name="connsiteY34" fmla="*/ 762000 h 2175164"/>
                    <a:gd name="connsiteX35" fmla="*/ 2549237 w 3505924"/>
                    <a:gd name="connsiteY35" fmla="*/ 803564 h 2175164"/>
                    <a:gd name="connsiteX36" fmla="*/ 2590800 w 3505924"/>
                    <a:gd name="connsiteY36" fmla="*/ 872837 h 2175164"/>
                    <a:gd name="connsiteX37" fmla="*/ 2632364 w 3505924"/>
                    <a:gd name="connsiteY37" fmla="*/ 928255 h 2175164"/>
                    <a:gd name="connsiteX38" fmla="*/ 2701637 w 3505924"/>
                    <a:gd name="connsiteY38" fmla="*/ 1080655 h 2175164"/>
                    <a:gd name="connsiteX39" fmla="*/ 2715491 w 3505924"/>
                    <a:gd name="connsiteY39" fmla="*/ 1149928 h 2175164"/>
                    <a:gd name="connsiteX40" fmla="*/ 2646218 w 3505924"/>
                    <a:gd name="connsiteY40" fmla="*/ 1371600 h 2175164"/>
                    <a:gd name="connsiteX41" fmla="*/ 2604655 w 3505924"/>
                    <a:gd name="connsiteY41" fmla="*/ 1385455 h 2175164"/>
                    <a:gd name="connsiteX42" fmla="*/ 2493818 w 3505924"/>
                    <a:gd name="connsiteY42" fmla="*/ 1468582 h 2175164"/>
                    <a:gd name="connsiteX43" fmla="*/ 2369127 w 3505924"/>
                    <a:gd name="connsiteY43" fmla="*/ 1565564 h 2175164"/>
                    <a:gd name="connsiteX44" fmla="*/ 2286000 w 3505924"/>
                    <a:gd name="connsiteY44" fmla="*/ 1607128 h 2175164"/>
                    <a:gd name="connsiteX45" fmla="*/ 2230582 w 3505924"/>
                    <a:gd name="connsiteY45" fmla="*/ 1648691 h 2175164"/>
                    <a:gd name="connsiteX46" fmla="*/ 2147455 w 3505924"/>
                    <a:gd name="connsiteY46" fmla="*/ 1704110 h 2175164"/>
                    <a:gd name="connsiteX47" fmla="*/ 2036618 w 3505924"/>
                    <a:gd name="connsiteY47" fmla="*/ 1773382 h 2175164"/>
                    <a:gd name="connsiteX48" fmla="*/ 1967346 w 3505924"/>
                    <a:gd name="connsiteY48" fmla="*/ 1787237 h 2175164"/>
                    <a:gd name="connsiteX49" fmla="*/ 1870364 w 3505924"/>
                    <a:gd name="connsiteY49" fmla="*/ 1842655 h 2175164"/>
                    <a:gd name="connsiteX50" fmla="*/ 1787237 w 3505924"/>
                    <a:gd name="connsiteY50" fmla="*/ 1884219 h 2175164"/>
                    <a:gd name="connsiteX51" fmla="*/ 1662546 w 3505924"/>
                    <a:gd name="connsiteY51" fmla="*/ 1967346 h 2175164"/>
                    <a:gd name="connsiteX52" fmla="*/ 1607127 w 3505924"/>
                    <a:gd name="connsiteY52" fmla="*/ 1995055 h 2175164"/>
                    <a:gd name="connsiteX53" fmla="*/ 1510146 w 3505924"/>
                    <a:gd name="connsiteY53" fmla="*/ 2022764 h 2175164"/>
                    <a:gd name="connsiteX54" fmla="*/ 1385455 w 3505924"/>
                    <a:gd name="connsiteY54" fmla="*/ 2064328 h 2175164"/>
                    <a:gd name="connsiteX55" fmla="*/ 1274618 w 3505924"/>
                    <a:gd name="connsiteY55" fmla="*/ 2119746 h 2175164"/>
                    <a:gd name="connsiteX56" fmla="*/ 1177637 w 3505924"/>
                    <a:gd name="connsiteY56" fmla="*/ 2147455 h 2175164"/>
                    <a:gd name="connsiteX57" fmla="*/ 858982 w 3505924"/>
                    <a:gd name="connsiteY57" fmla="*/ 2133600 h 2175164"/>
                    <a:gd name="connsiteX58" fmla="*/ 762000 w 3505924"/>
                    <a:gd name="connsiteY58" fmla="*/ 2064328 h 2175164"/>
                    <a:gd name="connsiteX59" fmla="*/ 678873 w 3505924"/>
                    <a:gd name="connsiteY59" fmla="*/ 2022764 h 2175164"/>
                    <a:gd name="connsiteX60" fmla="*/ 623455 w 3505924"/>
                    <a:gd name="connsiteY60" fmla="*/ 1981200 h 2175164"/>
                    <a:gd name="connsiteX61" fmla="*/ 540327 w 3505924"/>
                    <a:gd name="connsiteY61" fmla="*/ 1911928 h 2175164"/>
                    <a:gd name="connsiteX62" fmla="*/ 498764 w 3505924"/>
                    <a:gd name="connsiteY62" fmla="*/ 1828800 h 2175164"/>
                    <a:gd name="connsiteX63" fmla="*/ 471055 w 3505924"/>
                    <a:gd name="connsiteY63" fmla="*/ 1731819 h 2175164"/>
                    <a:gd name="connsiteX64" fmla="*/ 484909 w 3505924"/>
                    <a:gd name="connsiteY64" fmla="*/ 1579419 h 2175164"/>
                    <a:gd name="connsiteX65" fmla="*/ 512618 w 3505924"/>
                    <a:gd name="connsiteY65" fmla="*/ 1537855 h 2175164"/>
                    <a:gd name="connsiteX66" fmla="*/ 637309 w 3505924"/>
                    <a:gd name="connsiteY66" fmla="*/ 1468582 h 2175164"/>
                    <a:gd name="connsiteX67" fmla="*/ 692727 w 3505924"/>
                    <a:gd name="connsiteY67" fmla="*/ 1440873 h 2175164"/>
                    <a:gd name="connsiteX68" fmla="*/ 803564 w 3505924"/>
                    <a:gd name="connsiteY68" fmla="*/ 1413164 h 2175164"/>
                    <a:gd name="connsiteX69" fmla="*/ 900546 w 3505924"/>
                    <a:gd name="connsiteY69" fmla="*/ 1385455 h 2175164"/>
                    <a:gd name="connsiteX70" fmla="*/ 1066800 w 3505924"/>
                    <a:gd name="connsiteY70" fmla="*/ 1371600 h 2175164"/>
                    <a:gd name="connsiteX71" fmla="*/ 1510146 w 3505924"/>
                    <a:gd name="connsiteY71" fmla="*/ 1385455 h 2175164"/>
                    <a:gd name="connsiteX72" fmla="*/ 1620982 w 3505924"/>
                    <a:gd name="connsiteY72" fmla="*/ 1440873 h 2175164"/>
                    <a:gd name="connsiteX73" fmla="*/ 1731818 w 3505924"/>
                    <a:gd name="connsiteY73" fmla="*/ 1510146 h 2175164"/>
                    <a:gd name="connsiteX74" fmla="*/ 1773382 w 3505924"/>
                    <a:gd name="connsiteY74" fmla="*/ 1551710 h 2175164"/>
                    <a:gd name="connsiteX75" fmla="*/ 1870364 w 3505924"/>
                    <a:gd name="connsiteY75" fmla="*/ 1620982 h 2175164"/>
                    <a:gd name="connsiteX76" fmla="*/ 1911927 w 3505924"/>
                    <a:gd name="connsiteY76" fmla="*/ 1676400 h 2175164"/>
                    <a:gd name="connsiteX77" fmla="*/ 1939637 w 3505924"/>
                    <a:gd name="connsiteY77" fmla="*/ 1731819 h 2175164"/>
                    <a:gd name="connsiteX78" fmla="*/ 1995055 w 3505924"/>
                    <a:gd name="connsiteY78" fmla="*/ 1759528 h 2175164"/>
                    <a:gd name="connsiteX79" fmla="*/ 2064327 w 3505924"/>
                    <a:gd name="connsiteY79" fmla="*/ 1828800 h 2175164"/>
                    <a:gd name="connsiteX80" fmla="*/ 2147455 w 3505924"/>
                    <a:gd name="connsiteY80" fmla="*/ 1898073 h 2175164"/>
                    <a:gd name="connsiteX81" fmla="*/ 2341418 w 3505924"/>
                    <a:gd name="connsiteY81" fmla="*/ 1981200 h 2175164"/>
                    <a:gd name="connsiteX82" fmla="*/ 2563091 w 3505924"/>
                    <a:gd name="connsiteY82" fmla="*/ 2078182 h 2175164"/>
                    <a:gd name="connsiteX83" fmla="*/ 2784764 w 3505924"/>
                    <a:gd name="connsiteY83" fmla="*/ 2175164 h 2175164"/>
                    <a:gd name="connsiteX84" fmla="*/ 3061855 w 3505924"/>
                    <a:gd name="connsiteY84" fmla="*/ 2147455 h 2175164"/>
                    <a:gd name="connsiteX85" fmla="*/ 3103418 w 3505924"/>
                    <a:gd name="connsiteY85" fmla="*/ 2105891 h 2175164"/>
                    <a:gd name="connsiteX86" fmla="*/ 3158837 w 3505924"/>
                    <a:gd name="connsiteY86" fmla="*/ 2008910 h 2175164"/>
                    <a:gd name="connsiteX87" fmla="*/ 3172691 w 3505924"/>
                    <a:gd name="connsiteY87" fmla="*/ 1967346 h 2175164"/>
                    <a:gd name="connsiteX88" fmla="*/ 3214255 w 3505924"/>
                    <a:gd name="connsiteY88" fmla="*/ 1884219 h 2175164"/>
                    <a:gd name="connsiteX89" fmla="*/ 3228109 w 3505924"/>
                    <a:gd name="connsiteY89" fmla="*/ 1759528 h 2175164"/>
                    <a:gd name="connsiteX90" fmla="*/ 3241964 w 3505924"/>
                    <a:gd name="connsiteY90" fmla="*/ 1676400 h 2175164"/>
                    <a:gd name="connsiteX91" fmla="*/ 3255818 w 3505924"/>
                    <a:gd name="connsiteY91" fmla="*/ 1496291 h 2175164"/>
                    <a:gd name="connsiteX92" fmla="*/ 3269673 w 3505924"/>
                    <a:gd name="connsiteY92" fmla="*/ 1399310 h 2175164"/>
                    <a:gd name="connsiteX93" fmla="*/ 3338946 w 3505924"/>
                    <a:gd name="connsiteY93" fmla="*/ 1343891 h 2175164"/>
                    <a:gd name="connsiteX94" fmla="*/ 3463637 w 3505924"/>
                    <a:gd name="connsiteY94" fmla="*/ 1233055 h 2175164"/>
                    <a:gd name="connsiteX95" fmla="*/ 3477491 w 3505924"/>
                    <a:gd name="connsiteY95" fmla="*/ 1191491 h 2175164"/>
                    <a:gd name="connsiteX96" fmla="*/ 3505200 w 3505924"/>
                    <a:gd name="connsiteY96" fmla="*/ 1149928 h 2175164"/>
                    <a:gd name="connsiteX97" fmla="*/ 3491346 w 3505924"/>
                    <a:gd name="connsiteY97" fmla="*/ 1011382 h 2175164"/>
                    <a:gd name="connsiteX98" fmla="*/ 3477491 w 3505924"/>
                    <a:gd name="connsiteY98" fmla="*/ 969819 h 2175164"/>
                    <a:gd name="connsiteX99" fmla="*/ 3394364 w 3505924"/>
                    <a:gd name="connsiteY99" fmla="*/ 900546 h 2175164"/>
                    <a:gd name="connsiteX100" fmla="*/ 3297382 w 3505924"/>
                    <a:gd name="connsiteY100" fmla="*/ 789710 h 2175164"/>
                    <a:gd name="connsiteX101" fmla="*/ 3228109 w 3505924"/>
                    <a:gd name="connsiteY101" fmla="*/ 692728 h 2175164"/>
                    <a:gd name="connsiteX102" fmla="*/ 3214255 w 3505924"/>
                    <a:gd name="connsiteY102" fmla="*/ 651164 h 2175164"/>
                    <a:gd name="connsiteX103" fmla="*/ 3089564 w 3505924"/>
                    <a:gd name="connsiteY103" fmla="*/ 581891 h 2175164"/>
                    <a:gd name="connsiteX104" fmla="*/ 3020291 w 3505924"/>
                    <a:gd name="connsiteY104" fmla="*/ 595746 h 2175164"/>
                    <a:gd name="connsiteX105" fmla="*/ 3006437 w 3505924"/>
                    <a:gd name="connsiteY105" fmla="*/ 637310 h 2175164"/>
                    <a:gd name="connsiteX106" fmla="*/ 2992582 w 3505924"/>
                    <a:gd name="connsiteY106" fmla="*/ 665019 h 21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505924" h="2175164">
                      <a:moveTo>
                        <a:pt x="0" y="817419"/>
                      </a:moveTo>
                      <a:cubicBezTo>
                        <a:pt x="18473" y="789710"/>
                        <a:pt x="33488" y="759354"/>
                        <a:pt x="55418" y="734291"/>
                      </a:cubicBezTo>
                      <a:cubicBezTo>
                        <a:pt x="66383" y="721760"/>
                        <a:pt x="85208" y="718356"/>
                        <a:pt x="96982" y="706582"/>
                      </a:cubicBezTo>
                      <a:cubicBezTo>
                        <a:pt x="188713" y="614853"/>
                        <a:pt x="89626" y="685003"/>
                        <a:pt x="180109" y="609600"/>
                      </a:cubicBezTo>
                      <a:cubicBezTo>
                        <a:pt x="192901" y="598940"/>
                        <a:pt x="209296" y="593030"/>
                        <a:pt x="221673" y="581891"/>
                      </a:cubicBezTo>
                      <a:cubicBezTo>
                        <a:pt x="255655" y="551308"/>
                        <a:pt x="280616" y="510270"/>
                        <a:pt x="318655" y="484910"/>
                      </a:cubicBezTo>
                      <a:cubicBezTo>
                        <a:pt x="346364" y="466437"/>
                        <a:pt x="371996" y="444384"/>
                        <a:pt x="401782" y="429491"/>
                      </a:cubicBezTo>
                      <a:cubicBezTo>
                        <a:pt x="420255" y="420255"/>
                        <a:pt x="441073" y="414684"/>
                        <a:pt x="457200" y="401782"/>
                      </a:cubicBezTo>
                      <a:cubicBezTo>
                        <a:pt x="487799" y="377302"/>
                        <a:pt x="512618" y="346364"/>
                        <a:pt x="540327" y="318655"/>
                      </a:cubicBezTo>
                      <a:lnTo>
                        <a:pt x="568037" y="290946"/>
                      </a:lnTo>
                      <a:cubicBezTo>
                        <a:pt x="581892" y="277091"/>
                        <a:pt x="592075" y="258144"/>
                        <a:pt x="609600" y="249382"/>
                      </a:cubicBezTo>
                      <a:cubicBezTo>
                        <a:pt x="725288" y="191538"/>
                        <a:pt x="603734" y="259617"/>
                        <a:pt x="720437" y="166255"/>
                      </a:cubicBezTo>
                      <a:cubicBezTo>
                        <a:pt x="746442" y="145451"/>
                        <a:pt x="776922" y="130818"/>
                        <a:pt x="803564" y="110837"/>
                      </a:cubicBezTo>
                      <a:cubicBezTo>
                        <a:pt x="828857" y="91867"/>
                        <a:pt x="921639" y="20679"/>
                        <a:pt x="942109" y="13855"/>
                      </a:cubicBezTo>
                      <a:lnTo>
                        <a:pt x="983673" y="0"/>
                      </a:lnTo>
                      <a:cubicBezTo>
                        <a:pt x="1034473" y="4618"/>
                        <a:pt x="1085576" y="6641"/>
                        <a:pt x="1136073" y="13855"/>
                      </a:cubicBezTo>
                      <a:cubicBezTo>
                        <a:pt x="1184729" y="20806"/>
                        <a:pt x="1182253" y="40179"/>
                        <a:pt x="1233055" y="55419"/>
                      </a:cubicBezTo>
                      <a:cubicBezTo>
                        <a:pt x="1259962" y="63491"/>
                        <a:pt x="1288473" y="64655"/>
                        <a:pt x="1316182" y="69273"/>
                      </a:cubicBezTo>
                      <a:cubicBezTo>
                        <a:pt x="1449874" y="176226"/>
                        <a:pt x="1316861" y="77751"/>
                        <a:pt x="1468582" y="166255"/>
                      </a:cubicBezTo>
                      <a:cubicBezTo>
                        <a:pt x="1497348" y="183035"/>
                        <a:pt x="1521923" y="206780"/>
                        <a:pt x="1551709" y="221673"/>
                      </a:cubicBezTo>
                      <a:cubicBezTo>
                        <a:pt x="1735505" y="313571"/>
                        <a:pt x="1505992" y="202080"/>
                        <a:pt x="1648691" y="263237"/>
                      </a:cubicBezTo>
                      <a:cubicBezTo>
                        <a:pt x="1818715" y="336105"/>
                        <a:pt x="1606533" y="249085"/>
                        <a:pt x="1745673" y="318655"/>
                      </a:cubicBezTo>
                      <a:cubicBezTo>
                        <a:pt x="1758735" y="325186"/>
                        <a:pt x="1774175" y="325979"/>
                        <a:pt x="1787237" y="332510"/>
                      </a:cubicBezTo>
                      <a:cubicBezTo>
                        <a:pt x="1802130" y="339957"/>
                        <a:pt x="1813907" y="352773"/>
                        <a:pt x="1828800" y="360219"/>
                      </a:cubicBezTo>
                      <a:cubicBezTo>
                        <a:pt x="1841862" y="366750"/>
                        <a:pt x="1856941" y="368320"/>
                        <a:pt x="1870364" y="374073"/>
                      </a:cubicBezTo>
                      <a:cubicBezTo>
                        <a:pt x="1934049" y="401366"/>
                        <a:pt x="1923437" y="408005"/>
                        <a:pt x="1995055" y="429491"/>
                      </a:cubicBezTo>
                      <a:cubicBezTo>
                        <a:pt x="2017610" y="436258"/>
                        <a:pt x="2041482" y="437635"/>
                        <a:pt x="2064327" y="443346"/>
                      </a:cubicBezTo>
                      <a:cubicBezTo>
                        <a:pt x="2078495" y="446888"/>
                        <a:pt x="2092036" y="452582"/>
                        <a:pt x="2105891" y="457200"/>
                      </a:cubicBezTo>
                      <a:cubicBezTo>
                        <a:pt x="2152228" y="503539"/>
                        <a:pt x="2113994" y="468927"/>
                        <a:pt x="2175164" y="512619"/>
                      </a:cubicBezTo>
                      <a:cubicBezTo>
                        <a:pt x="2193954" y="526040"/>
                        <a:pt x="2210534" y="542726"/>
                        <a:pt x="2230582" y="554182"/>
                      </a:cubicBezTo>
                      <a:cubicBezTo>
                        <a:pt x="2342435" y="618098"/>
                        <a:pt x="2197865" y="508863"/>
                        <a:pt x="2313709" y="595746"/>
                      </a:cubicBezTo>
                      <a:cubicBezTo>
                        <a:pt x="2337366" y="613488"/>
                        <a:pt x="2360728" y="631692"/>
                        <a:pt x="2382982" y="651164"/>
                      </a:cubicBezTo>
                      <a:cubicBezTo>
                        <a:pt x="2397728" y="664066"/>
                        <a:pt x="2408243" y="681860"/>
                        <a:pt x="2424546" y="692728"/>
                      </a:cubicBezTo>
                      <a:cubicBezTo>
                        <a:pt x="2436697" y="700829"/>
                        <a:pt x="2452255" y="701964"/>
                        <a:pt x="2466109" y="706582"/>
                      </a:cubicBezTo>
                      <a:cubicBezTo>
                        <a:pt x="2479964" y="725055"/>
                        <a:pt x="2492646" y="744468"/>
                        <a:pt x="2507673" y="762000"/>
                      </a:cubicBezTo>
                      <a:cubicBezTo>
                        <a:pt x="2520424" y="776876"/>
                        <a:pt x="2537481" y="787889"/>
                        <a:pt x="2549237" y="803564"/>
                      </a:cubicBezTo>
                      <a:cubicBezTo>
                        <a:pt x="2565394" y="825107"/>
                        <a:pt x="2575863" y="850431"/>
                        <a:pt x="2590800" y="872837"/>
                      </a:cubicBezTo>
                      <a:cubicBezTo>
                        <a:pt x="2603609" y="892050"/>
                        <a:pt x="2620484" y="908455"/>
                        <a:pt x="2632364" y="928255"/>
                      </a:cubicBezTo>
                      <a:cubicBezTo>
                        <a:pt x="2663972" y="980934"/>
                        <a:pt x="2679342" y="1024919"/>
                        <a:pt x="2701637" y="1080655"/>
                      </a:cubicBezTo>
                      <a:cubicBezTo>
                        <a:pt x="2706255" y="1103746"/>
                        <a:pt x="2716797" y="1126416"/>
                        <a:pt x="2715491" y="1149928"/>
                      </a:cubicBezTo>
                      <a:cubicBezTo>
                        <a:pt x="2710201" y="1245138"/>
                        <a:pt x="2722541" y="1320718"/>
                        <a:pt x="2646218" y="1371600"/>
                      </a:cubicBezTo>
                      <a:cubicBezTo>
                        <a:pt x="2634067" y="1379701"/>
                        <a:pt x="2618509" y="1380837"/>
                        <a:pt x="2604655" y="1385455"/>
                      </a:cubicBezTo>
                      <a:cubicBezTo>
                        <a:pt x="2468194" y="1521916"/>
                        <a:pt x="2625129" y="1376665"/>
                        <a:pt x="2493818" y="1468582"/>
                      </a:cubicBezTo>
                      <a:cubicBezTo>
                        <a:pt x="2463145" y="1490053"/>
                        <a:pt x="2410582" y="1544836"/>
                        <a:pt x="2369127" y="1565564"/>
                      </a:cubicBezTo>
                      <a:cubicBezTo>
                        <a:pt x="2277624" y="1611316"/>
                        <a:pt x="2378646" y="1540953"/>
                        <a:pt x="2286000" y="1607128"/>
                      </a:cubicBezTo>
                      <a:cubicBezTo>
                        <a:pt x="2267210" y="1620549"/>
                        <a:pt x="2249499" y="1635449"/>
                        <a:pt x="2230582" y="1648691"/>
                      </a:cubicBezTo>
                      <a:cubicBezTo>
                        <a:pt x="2203300" y="1667789"/>
                        <a:pt x="2174097" y="1684129"/>
                        <a:pt x="2147455" y="1704110"/>
                      </a:cubicBezTo>
                      <a:cubicBezTo>
                        <a:pt x="2109533" y="1732551"/>
                        <a:pt x="2082263" y="1758167"/>
                        <a:pt x="2036618" y="1773382"/>
                      </a:cubicBezTo>
                      <a:cubicBezTo>
                        <a:pt x="2014278" y="1780829"/>
                        <a:pt x="1990437" y="1782619"/>
                        <a:pt x="1967346" y="1787237"/>
                      </a:cubicBezTo>
                      <a:cubicBezTo>
                        <a:pt x="1866082" y="1854746"/>
                        <a:pt x="1993409" y="1772344"/>
                        <a:pt x="1870364" y="1842655"/>
                      </a:cubicBezTo>
                      <a:cubicBezTo>
                        <a:pt x="1795162" y="1885627"/>
                        <a:pt x="1863441" y="1858816"/>
                        <a:pt x="1787237" y="1884219"/>
                      </a:cubicBezTo>
                      <a:cubicBezTo>
                        <a:pt x="1727739" y="1928841"/>
                        <a:pt x="1731252" y="1929176"/>
                        <a:pt x="1662546" y="1967346"/>
                      </a:cubicBezTo>
                      <a:cubicBezTo>
                        <a:pt x="1644492" y="1977376"/>
                        <a:pt x="1626537" y="1987997"/>
                        <a:pt x="1607127" y="1995055"/>
                      </a:cubicBezTo>
                      <a:cubicBezTo>
                        <a:pt x="1575531" y="2006545"/>
                        <a:pt x="1542473" y="2013528"/>
                        <a:pt x="1510146" y="2022764"/>
                      </a:cubicBezTo>
                      <a:cubicBezTo>
                        <a:pt x="1408895" y="2090264"/>
                        <a:pt x="1546269" y="2006894"/>
                        <a:pt x="1385455" y="2064328"/>
                      </a:cubicBezTo>
                      <a:cubicBezTo>
                        <a:pt x="1346555" y="2078221"/>
                        <a:pt x="1314691" y="2109728"/>
                        <a:pt x="1274618" y="2119746"/>
                      </a:cubicBezTo>
                      <a:cubicBezTo>
                        <a:pt x="1205032" y="2137142"/>
                        <a:pt x="1237264" y="2127578"/>
                        <a:pt x="1177637" y="2147455"/>
                      </a:cubicBezTo>
                      <a:cubicBezTo>
                        <a:pt x="1071419" y="2142837"/>
                        <a:pt x="964650" y="2145341"/>
                        <a:pt x="858982" y="2133600"/>
                      </a:cubicBezTo>
                      <a:cubicBezTo>
                        <a:pt x="811655" y="2128341"/>
                        <a:pt x="793867" y="2090884"/>
                        <a:pt x="762000" y="2064328"/>
                      </a:cubicBezTo>
                      <a:cubicBezTo>
                        <a:pt x="726189" y="2034486"/>
                        <a:pt x="720530" y="2036650"/>
                        <a:pt x="678873" y="2022764"/>
                      </a:cubicBezTo>
                      <a:cubicBezTo>
                        <a:pt x="660400" y="2008909"/>
                        <a:pt x="640987" y="1996227"/>
                        <a:pt x="623455" y="1981200"/>
                      </a:cubicBezTo>
                      <a:cubicBezTo>
                        <a:pt x="530119" y="1901198"/>
                        <a:pt x="632185" y="1973166"/>
                        <a:pt x="540327" y="1911928"/>
                      </a:cubicBezTo>
                      <a:cubicBezTo>
                        <a:pt x="505508" y="1807466"/>
                        <a:pt x="552474" y="1936219"/>
                        <a:pt x="498764" y="1828800"/>
                      </a:cubicBezTo>
                      <a:cubicBezTo>
                        <a:pt x="488824" y="1808920"/>
                        <a:pt x="475495" y="1749581"/>
                        <a:pt x="471055" y="1731819"/>
                      </a:cubicBezTo>
                      <a:cubicBezTo>
                        <a:pt x="475673" y="1681019"/>
                        <a:pt x="474221" y="1629296"/>
                        <a:pt x="484909" y="1579419"/>
                      </a:cubicBezTo>
                      <a:cubicBezTo>
                        <a:pt x="488398" y="1563137"/>
                        <a:pt x="500844" y="1549629"/>
                        <a:pt x="512618" y="1537855"/>
                      </a:cubicBezTo>
                      <a:cubicBezTo>
                        <a:pt x="560778" y="1489695"/>
                        <a:pt x="575843" y="1495900"/>
                        <a:pt x="637309" y="1468582"/>
                      </a:cubicBezTo>
                      <a:cubicBezTo>
                        <a:pt x="656182" y="1460194"/>
                        <a:pt x="673134" y="1447404"/>
                        <a:pt x="692727" y="1440873"/>
                      </a:cubicBezTo>
                      <a:cubicBezTo>
                        <a:pt x="728855" y="1428830"/>
                        <a:pt x="767435" y="1425207"/>
                        <a:pt x="803564" y="1413164"/>
                      </a:cubicBezTo>
                      <a:cubicBezTo>
                        <a:pt x="831168" y="1403963"/>
                        <a:pt x="872714" y="1388934"/>
                        <a:pt x="900546" y="1385455"/>
                      </a:cubicBezTo>
                      <a:cubicBezTo>
                        <a:pt x="955727" y="1378557"/>
                        <a:pt x="1011382" y="1376218"/>
                        <a:pt x="1066800" y="1371600"/>
                      </a:cubicBezTo>
                      <a:cubicBezTo>
                        <a:pt x="1214582" y="1376218"/>
                        <a:pt x="1363434" y="1367116"/>
                        <a:pt x="1510146" y="1385455"/>
                      </a:cubicBezTo>
                      <a:cubicBezTo>
                        <a:pt x="1551133" y="1390578"/>
                        <a:pt x="1584037" y="1422400"/>
                        <a:pt x="1620982" y="1440873"/>
                      </a:cubicBezTo>
                      <a:cubicBezTo>
                        <a:pt x="1677750" y="1469257"/>
                        <a:pt x="1681459" y="1466981"/>
                        <a:pt x="1731818" y="1510146"/>
                      </a:cubicBezTo>
                      <a:cubicBezTo>
                        <a:pt x="1746694" y="1522897"/>
                        <a:pt x="1757438" y="1540322"/>
                        <a:pt x="1773382" y="1551710"/>
                      </a:cubicBezTo>
                      <a:cubicBezTo>
                        <a:pt x="1859062" y="1612910"/>
                        <a:pt x="1802112" y="1541356"/>
                        <a:pt x="1870364" y="1620982"/>
                      </a:cubicBezTo>
                      <a:cubicBezTo>
                        <a:pt x="1885391" y="1638514"/>
                        <a:pt x="1899689" y="1656819"/>
                        <a:pt x="1911927" y="1676400"/>
                      </a:cubicBezTo>
                      <a:cubicBezTo>
                        <a:pt x="1922873" y="1693914"/>
                        <a:pt x="1925033" y="1717215"/>
                        <a:pt x="1939637" y="1731819"/>
                      </a:cubicBezTo>
                      <a:cubicBezTo>
                        <a:pt x="1954241" y="1746423"/>
                        <a:pt x="1976582" y="1750292"/>
                        <a:pt x="1995055" y="1759528"/>
                      </a:cubicBezTo>
                      <a:cubicBezTo>
                        <a:pt x="2045855" y="1835727"/>
                        <a:pt x="1995055" y="1771073"/>
                        <a:pt x="2064327" y="1828800"/>
                      </a:cubicBezTo>
                      <a:cubicBezTo>
                        <a:pt x="2119875" y="1875090"/>
                        <a:pt x="2087710" y="1865485"/>
                        <a:pt x="2147455" y="1898073"/>
                      </a:cubicBezTo>
                      <a:cubicBezTo>
                        <a:pt x="2334863" y="2000295"/>
                        <a:pt x="2183432" y="1916569"/>
                        <a:pt x="2341418" y="1981200"/>
                      </a:cubicBezTo>
                      <a:cubicBezTo>
                        <a:pt x="2416066" y="2011738"/>
                        <a:pt x="2490953" y="2042113"/>
                        <a:pt x="2563091" y="2078182"/>
                      </a:cubicBezTo>
                      <a:cubicBezTo>
                        <a:pt x="2727761" y="2160517"/>
                        <a:pt x="2652654" y="2131127"/>
                        <a:pt x="2784764" y="2175164"/>
                      </a:cubicBezTo>
                      <a:cubicBezTo>
                        <a:pt x="2877128" y="2165928"/>
                        <a:pt x="2971149" y="2167174"/>
                        <a:pt x="3061855" y="2147455"/>
                      </a:cubicBezTo>
                      <a:cubicBezTo>
                        <a:pt x="3081001" y="2143293"/>
                        <a:pt x="3090875" y="2120943"/>
                        <a:pt x="3103418" y="2105891"/>
                      </a:cubicBezTo>
                      <a:cubicBezTo>
                        <a:pt x="3123879" y="2081338"/>
                        <a:pt x="3146881" y="2036807"/>
                        <a:pt x="3158837" y="2008910"/>
                      </a:cubicBezTo>
                      <a:cubicBezTo>
                        <a:pt x="3164590" y="1995487"/>
                        <a:pt x="3166160" y="1980408"/>
                        <a:pt x="3172691" y="1967346"/>
                      </a:cubicBezTo>
                      <a:cubicBezTo>
                        <a:pt x="3226410" y="1859905"/>
                        <a:pt x="3179427" y="1988698"/>
                        <a:pt x="3214255" y="1884219"/>
                      </a:cubicBezTo>
                      <a:cubicBezTo>
                        <a:pt x="3218873" y="1842655"/>
                        <a:pt x="3222582" y="1800981"/>
                        <a:pt x="3228109" y="1759528"/>
                      </a:cubicBezTo>
                      <a:cubicBezTo>
                        <a:pt x="3231822" y="1731683"/>
                        <a:pt x="3239023" y="1704337"/>
                        <a:pt x="3241964" y="1676400"/>
                      </a:cubicBezTo>
                      <a:cubicBezTo>
                        <a:pt x="3248267" y="1616517"/>
                        <a:pt x="3249827" y="1556206"/>
                        <a:pt x="3255818" y="1496291"/>
                      </a:cubicBezTo>
                      <a:cubicBezTo>
                        <a:pt x="3259067" y="1463798"/>
                        <a:pt x="3259346" y="1430289"/>
                        <a:pt x="3269673" y="1399310"/>
                      </a:cubicBezTo>
                      <a:cubicBezTo>
                        <a:pt x="3276082" y="1380084"/>
                        <a:pt x="3328675" y="1353021"/>
                        <a:pt x="3338946" y="1343891"/>
                      </a:cubicBezTo>
                      <a:cubicBezTo>
                        <a:pt x="3481298" y="1217356"/>
                        <a:pt x="3369305" y="1295942"/>
                        <a:pt x="3463637" y="1233055"/>
                      </a:cubicBezTo>
                      <a:cubicBezTo>
                        <a:pt x="3468255" y="1219200"/>
                        <a:pt x="3470960" y="1204553"/>
                        <a:pt x="3477491" y="1191491"/>
                      </a:cubicBezTo>
                      <a:cubicBezTo>
                        <a:pt x="3484937" y="1176598"/>
                        <a:pt x="3503923" y="1166530"/>
                        <a:pt x="3505200" y="1149928"/>
                      </a:cubicBezTo>
                      <a:cubicBezTo>
                        <a:pt x="3508760" y="1103652"/>
                        <a:pt x="3498403" y="1057255"/>
                        <a:pt x="3491346" y="1011382"/>
                      </a:cubicBezTo>
                      <a:cubicBezTo>
                        <a:pt x="3489125" y="996948"/>
                        <a:pt x="3485592" y="981970"/>
                        <a:pt x="3477491" y="969819"/>
                      </a:cubicBezTo>
                      <a:cubicBezTo>
                        <a:pt x="3456155" y="937816"/>
                        <a:pt x="3425033" y="920993"/>
                        <a:pt x="3394364" y="900546"/>
                      </a:cubicBezTo>
                      <a:cubicBezTo>
                        <a:pt x="3329710" y="803564"/>
                        <a:pt x="3366655" y="835892"/>
                        <a:pt x="3297382" y="789710"/>
                      </a:cubicBezTo>
                      <a:cubicBezTo>
                        <a:pt x="3287972" y="777163"/>
                        <a:pt x="3238237" y="712983"/>
                        <a:pt x="3228109" y="692728"/>
                      </a:cubicBezTo>
                      <a:cubicBezTo>
                        <a:pt x="3221578" y="679666"/>
                        <a:pt x="3224582" y="661491"/>
                        <a:pt x="3214255" y="651164"/>
                      </a:cubicBezTo>
                      <a:cubicBezTo>
                        <a:pt x="3166618" y="603527"/>
                        <a:pt x="3141828" y="599313"/>
                        <a:pt x="3089564" y="581891"/>
                      </a:cubicBezTo>
                      <a:cubicBezTo>
                        <a:pt x="3066473" y="586509"/>
                        <a:pt x="3039884" y="582684"/>
                        <a:pt x="3020291" y="595746"/>
                      </a:cubicBezTo>
                      <a:cubicBezTo>
                        <a:pt x="3008140" y="603847"/>
                        <a:pt x="3011861" y="623750"/>
                        <a:pt x="3006437" y="637310"/>
                      </a:cubicBezTo>
                      <a:cubicBezTo>
                        <a:pt x="3002602" y="646898"/>
                        <a:pt x="2997200" y="655783"/>
                        <a:pt x="2992582" y="6650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grpSp>
          <p:sp>
            <p:nvSpPr>
              <p:cNvPr id="165" name="フリーフォーム 164"/>
              <p:cNvSpPr/>
              <p:nvPr/>
            </p:nvSpPr>
            <p:spPr>
              <a:xfrm rot="1800000">
                <a:off x="2482900" y="4487159"/>
                <a:ext cx="410213" cy="255293"/>
              </a:xfrm>
              <a:custGeom>
                <a:avLst/>
                <a:gdLst>
                  <a:gd name="connsiteX0" fmla="*/ 0 w 3505924"/>
                  <a:gd name="connsiteY0" fmla="*/ 817419 h 2175164"/>
                  <a:gd name="connsiteX1" fmla="*/ 55418 w 3505924"/>
                  <a:gd name="connsiteY1" fmla="*/ 734291 h 2175164"/>
                  <a:gd name="connsiteX2" fmla="*/ 96982 w 3505924"/>
                  <a:gd name="connsiteY2" fmla="*/ 706582 h 2175164"/>
                  <a:gd name="connsiteX3" fmla="*/ 180109 w 3505924"/>
                  <a:gd name="connsiteY3" fmla="*/ 609600 h 2175164"/>
                  <a:gd name="connsiteX4" fmla="*/ 221673 w 3505924"/>
                  <a:gd name="connsiteY4" fmla="*/ 581891 h 2175164"/>
                  <a:gd name="connsiteX5" fmla="*/ 318655 w 3505924"/>
                  <a:gd name="connsiteY5" fmla="*/ 484910 h 2175164"/>
                  <a:gd name="connsiteX6" fmla="*/ 401782 w 3505924"/>
                  <a:gd name="connsiteY6" fmla="*/ 429491 h 2175164"/>
                  <a:gd name="connsiteX7" fmla="*/ 457200 w 3505924"/>
                  <a:gd name="connsiteY7" fmla="*/ 401782 h 2175164"/>
                  <a:gd name="connsiteX8" fmla="*/ 540327 w 3505924"/>
                  <a:gd name="connsiteY8" fmla="*/ 318655 h 2175164"/>
                  <a:gd name="connsiteX9" fmla="*/ 568037 w 3505924"/>
                  <a:gd name="connsiteY9" fmla="*/ 290946 h 2175164"/>
                  <a:gd name="connsiteX10" fmla="*/ 609600 w 3505924"/>
                  <a:gd name="connsiteY10" fmla="*/ 249382 h 2175164"/>
                  <a:gd name="connsiteX11" fmla="*/ 720437 w 3505924"/>
                  <a:gd name="connsiteY11" fmla="*/ 166255 h 2175164"/>
                  <a:gd name="connsiteX12" fmla="*/ 803564 w 3505924"/>
                  <a:gd name="connsiteY12" fmla="*/ 110837 h 2175164"/>
                  <a:gd name="connsiteX13" fmla="*/ 942109 w 3505924"/>
                  <a:gd name="connsiteY13" fmla="*/ 13855 h 2175164"/>
                  <a:gd name="connsiteX14" fmla="*/ 983673 w 3505924"/>
                  <a:gd name="connsiteY14" fmla="*/ 0 h 2175164"/>
                  <a:gd name="connsiteX15" fmla="*/ 1136073 w 3505924"/>
                  <a:gd name="connsiteY15" fmla="*/ 13855 h 2175164"/>
                  <a:gd name="connsiteX16" fmla="*/ 1233055 w 3505924"/>
                  <a:gd name="connsiteY16" fmla="*/ 55419 h 2175164"/>
                  <a:gd name="connsiteX17" fmla="*/ 1316182 w 3505924"/>
                  <a:gd name="connsiteY17" fmla="*/ 69273 h 2175164"/>
                  <a:gd name="connsiteX18" fmla="*/ 1468582 w 3505924"/>
                  <a:gd name="connsiteY18" fmla="*/ 166255 h 2175164"/>
                  <a:gd name="connsiteX19" fmla="*/ 1551709 w 3505924"/>
                  <a:gd name="connsiteY19" fmla="*/ 221673 h 2175164"/>
                  <a:gd name="connsiteX20" fmla="*/ 1648691 w 3505924"/>
                  <a:gd name="connsiteY20" fmla="*/ 263237 h 2175164"/>
                  <a:gd name="connsiteX21" fmla="*/ 1745673 w 3505924"/>
                  <a:gd name="connsiteY21" fmla="*/ 318655 h 2175164"/>
                  <a:gd name="connsiteX22" fmla="*/ 1787237 w 3505924"/>
                  <a:gd name="connsiteY22" fmla="*/ 332510 h 2175164"/>
                  <a:gd name="connsiteX23" fmla="*/ 1828800 w 3505924"/>
                  <a:gd name="connsiteY23" fmla="*/ 360219 h 2175164"/>
                  <a:gd name="connsiteX24" fmla="*/ 1870364 w 3505924"/>
                  <a:gd name="connsiteY24" fmla="*/ 374073 h 2175164"/>
                  <a:gd name="connsiteX25" fmla="*/ 1995055 w 3505924"/>
                  <a:gd name="connsiteY25" fmla="*/ 429491 h 2175164"/>
                  <a:gd name="connsiteX26" fmla="*/ 2064327 w 3505924"/>
                  <a:gd name="connsiteY26" fmla="*/ 443346 h 2175164"/>
                  <a:gd name="connsiteX27" fmla="*/ 2105891 w 3505924"/>
                  <a:gd name="connsiteY27" fmla="*/ 457200 h 2175164"/>
                  <a:gd name="connsiteX28" fmla="*/ 2175164 w 3505924"/>
                  <a:gd name="connsiteY28" fmla="*/ 512619 h 2175164"/>
                  <a:gd name="connsiteX29" fmla="*/ 2230582 w 3505924"/>
                  <a:gd name="connsiteY29" fmla="*/ 554182 h 2175164"/>
                  <a:gd name="connsiteX30" fmla="*/ 2313709 w 3505924"/>
                  <a:gd name="connsiteY30" fmla="*/ 595746 h 2175164"/>
                  <a:gd name="connsiteX31" fmla="*/ 2382982 w 3505924"/>
                  <a:gd name="connsiteY31" fmla="*/ 651164 h 2175164"/>
                  <a:gd name="connsiteX32" fmla="*/ 2424546 w 3505924"/>
                  <a:gd name="connsiteY32" fmla="*/ 692728 h 2175164"/>
                  <a:gd name="connsiteX33" fmla="*/ 2466109 w 3505924"/>
                  <a:gd name="connsiteY33" fmla="*/ 706582 h 2175164"/>
                  <a:gd name="connsiteX34" fmla="*/ 2507673 w 3505924"/>
                  <a:gd name="connsiteY34" fmla="*/ 762000 h 2175164"/>
                  <a:gd name="connsiteX35" fmla="*/ 2549237 w 3505924"/>
                  <a:gd name="connsiteY35" fmla="*/ 803564 h 2175164"/>
                  <a:gd name="connsiteX36" fmla="*/ 2590800 w 3505924"/>
                  <a:gd name="connsiteY36" fmla="*/ 872837 h 2175164"/>
                  <a:gd name="connsiteX37" fmla="*/ 2632364 w 3505924"/>
                  <a:gd name="connsiteY37" fmla="*/ 928255 h 2175164"/>
                  <a:gd name="connsiteX38" fmla="*/ 2701637 w 3505924"/>
                  <a:gd name="connsiteY38" fmla="*/ 1080655 h 2175164"/>
                  <a:gd name="connsiteX39" fmla="*/ 2715491 w 3505924"/>
                  <a:gd name="connsiteY39" fmla="*/ 1149928 h 2175164"/>
                  <a:gd name="connsiteX40" fmla="*/ 2646218 w 3505924"/>
                  <a:gd name="connsiteY40" fmla="*/ 1371600 h 2175164"/>
                  <a:gd name="connsiteX41" fmla="*/ 2604655 w 3505924"/>
                  <a:gd name="connsiteY41" fmla="*/ 1385455 h 2175164"/>
                  <a:gd name="connsiteX42" fmla="*/ 2493818 w 3505924"/>
                  <a:gd name="connsiteY42" fmla="*/ 1468582 h 2175164"/>
                  <a:gd name="connsiteX43" fmla="*/ 2369127 w 3505924"/>
                  <a:gd name="connsiteY43" fmla="*/ 1565564 h 2175164"/>
                  <a:gd name="connsiteX44" fmla="*/ 2286000 w 3505924"/>
                  <a:gd name="connsiteY44" fmla="*/ 1607128 h 2175164"/>
                  <a:gd name="connsiteX45" fmla="*/ 2230582 w 3505924"/>
                  <a:gd name="connsiteY45" fmla="*/ 1648691 h 2175164"/>
                  <a:gd name="connsiteX46" fmla="*/ 2147455 w 3505924"/>
                  <a:gd name="connsiteY46" fmla="*/ 1704110 h 2175164"/>
                  <a:gd name="connsiteX47" fmla="*/ 2036618 w 3505924"/>
                  <a:gd name="connsiteY47" fmla="*/ 1773382 h 2175164"/>
                  <a:gd name="connsiteX48" fmla="*/ 1967346 w 3505924"/>
                  <a:gd name="connsiteY48" fmla="*/ 1787237 h 2175164"/>
                  <a:gd name="connsiteX49" fmla="*/ 1870364 w 3505924"/>
                  <a:gd name="connsiteY49" fmla="*/ 1842655 h 2175164"/>
                  <a:gd name="connsiteX50" fmla="*/ 1787237 w 3505924"/>
                  <a:gd name="connsiteY50" fmla="*/ 1884219 h 2175164"/>
                  <a:gd name="connsiteX51" fmla="*/ 1662546 w 3505924"/>
                  <a:gd name="connsiteY51" fmla="*/ 1967346 h 2175164"/>
                  <a:gd name="connsiteX52" fmla="*/ 1607127 w 3505924"/>
                  <a:gd name="connsiteY52" fmla="*/ 1995055 h 2175164"/>
                  <a:gd name="connsiteX53" fmla="*/ 1510146 w 3505924"/>
                  <a:gd name="connsiteY53" fmla="*/ 2022764 h 2175164"/>
                  <a:gd name="connsiteX54" fmla="*/ 1385455 w 3505924"/>
                  <a:gd name="connsiteY54" fmla="*/ 2064328 h 2175164"/>
                  <a:gd name="connsiteX55" fmla="*/ 1274618 w 3505924"/>
                  <a:gd name="connsiteY55" fmla="*/ 2119746 h 2175164"/>
                  <a:gd name="connsiteX56" fmla="*/ 1177637 w 3505924"/>
                  <a:gd name="connsiteY56" fmla="*/ 2147455 h 2175164"/>
                  <a:gd name="connsiteX57" fmla="*/ 858982 w 3505924"/>
                  <a:gd name="connsiteY57" fmla="*/ 2133600 h 2175164"/>
                  <a:gd name="connsiteX58" fmla="*/ 762000 w 3505924"/>
                  <a:gd name="connsiteY58" fmla="*/ 2064328 h 2175164"/>
                  <a:gd name="connsiteX59" fmla="*/ 678873 w 3505924"/>
                  <a:gd name="connsiteY59" fmla="*/ 2022764 h 2175164"/>
                  <a:gd name="connsiteX60" fmla="*/ 623455 w 3505924"/>
                  <a:gd name="connsiteY60" fmla="*/ 1981200 h 2175164"/>
                  <a:gd name="connsiteX61" fmla="*/ 540327 w 3505924"/>
                  <a:gd name="connsiteY61" fmla="*/ 1911928 h 2175164"/>
                  <a:gd name="connsiteX62" fmla="*/ 498764 w 3505924"/>
                  <a:gd name="connsiteY62" fmla="*/ 1828800 h 2175164"/>
                  <a:gd name="connsiteX63" fmla="*/ 471055 w 3505924"/>
                  <a:gd name="connsiteY63" fmla="*/ 1731819 h 2175164"/>
                  <a:gd name="connsiteX64" fmla="*/ 484909 w 3505924"/>
                  <a:gd name="connsiteY64" fmla="*/ 1579419 h 2175164"/>
                  <a:gd name="connsiteX65" fmla="*/ 512618 w 3505924"/>
                  <a:gd name="connsiteY65" fmla="*/ 1537855 h 2175164"/>
                  <a:gd name="connsiteX66" fmla="*/ 637309 w 3505924"/>
                  <a:gd name="connsiteY66" fmla="*/ 1468582 h 2175164"/>
                  <a:gd name="connsiteX67" fmla="*/ 692727 w 3505924"/>
                  <a:gd name="connsiteY67" fmla="*/ 1440873 h 2175164"/>
                  <a:gd name="connsiteX68" fmla="*/ 803564 w 3505924"/>
                  <a:gd name="connsiteY68" fmla="*/ 1413164 h 2175164"/>
                  <a:gd name="connsiteX69" fmla="*/ 900546 w 3505924"/>
                  <a:gd name="connsiteY69" fmla="*/ 1385455 h 2175164"/>
                  <a:gd name="connsiteX70" fmla="*/ 1066800 w 3505924"/>
                  <a:gd name="connsiteY70" fmla="*/ 1371600 h 2175164"/>
                  <a:gd name="connsiteX71" fmla="*/ 1510146 w 3505924"/>
                  <a:gd name="connsiteY71" fmla="*/ 1385455 h 2175164"/>
                  <a:gd name="connsiteX72" fmla="*/ 1620982 w 3505924"/>
                  <a:gd name="connsiteY72" fmla="*/ 1440873 h 2175164"/>
                  <a:gd name="connsiteX73" fmla="*/ 1731818 w 3505924"/>
                  <a:gd name="connsiteY73" fmla="*/ 1510146 h 2175164"/>
                  <a:gd name="connsiteX74" fmla="*/ 1773382 w 3505924"/>
                  <a:gd name="connsiteY74" fmla="*/ 1551710 h 2175164"/>
                  <a:gd name="connsiteX75" fmla="*/ 1870364 w 3505924"/>
                  <a:gd name="connsiteY75" fmla="*/ 1620982 h 2175164"/>
                  <a:gd name="connsiteX76" fmla="*/ 1911927 w 3505924"/>
                  <a:gd name="connsiteY76" fmla="*/ 1676400 h 2175164"/>
                  <a:gd name="connsiteX77" fmla="*/ 1939637 w 3505924"/>
                  <a:gd name="connsiteY77" fmla="*/ 1731819 h 2175164"/>
                  <a:gd name="connsiteX78" fmla="*/ 1995055 w 3505924"/>
                  <a:gd name="connsiteY78" fmla="*/ 1759528 h 2175164"/>
                  <a:gd name="connsiteX79" fmla="*/ 2064327 w 3505924"/>
                  <a:gd name="connsiteY79" fmla="*/ 1828800 h 2175164"/>
                  <a:gd name="connsiteX80" fmla="*/ 2147455 w 3505924"/>
                  <a:gd name="connsiteY80" fmla="*/ 1898073 h 2175164"/>
                  <a:gd name="connsiteX81" fmla="*/ 2341418 w 3505924"/>
                  <a:gd name="connsiteY81" fmla="*/ 1981200 h 2175164"/>
                  <a:gd name="connsiteX82" fmla="*/ 2563091 w 3505924"/>
                  <a:gd name="connsiteY82" fmla="*/ 2078182 h 2175164"/>
                  <a:gd name="connsiteX83" fmla="*/ 2784764 w 3505924"/>
                  <a:gd name="connsiteY83" fmla="*/ 2175164 h 2175164"/>
                  <a:gd name="connsiteX84" fmla="*/ 3061855 w 3505924"/>
                  <a:gd name="connsiteY84" fmla="*/ 2147455 h 2175164"/>
                  <a:gd name="connsiteX85" fmla="*/ 3103418 w 3505924"/>
                  <a:gd name="connsiteY85" fmla="*/ 2105891 h 2175164"/>
                  <a:gd name="connsiteX86" fmla="*/ 3158837 w 3505924"/>
                  <a:gd name="connsiteY86" fmla="*/ 2008910 h 2175164"/>
                  <a:gd name="connsiteX87" fmla="*/ 3172691 w 3505924"/>
                  <a:gd name="connsiteY87" fmla="*/ 1967346 h 2175164"/>
                  <a:gd name="connsiteX88" fmla="*/ 3214255 w 3505924"/>
                  <a:gd name="connsiteY88" fmla="*/ 1884219 h 2175164"/>
                  <a:gd name="connsiteX89" fmla="*/ 3228109 w 3505924"/>
                  <a:gd name="connsiteY89" fmla="*/ 1759528 h 2175164"/>
                  <a:gd name="connsiteX90" fmla="*/ 3241964 w 3505924"/>
                  <a:gd name="connsiteY90" fmla="*/ 1676400 h 2175164"/>
                  <a:gd name="connsiteX91" fmla="*/ 3255818 w 3505924"/>
                  <a:gd name="connsiteY91" fmla="*/ 1496291 h 2175164"/>
                  <a:gd name="connsiteX92" fmla="*/ 3269673 w 3505924"/>
                  <a:gd name="connsiteY92" fmla="*/ 1399310 h 2175164"/>
                  <a:gd name="connsiteX93" fmla="*/ 3338946 w 3505924"/>
                  <a:gd name="connsiteY93" fmla="*/ 1343891 h 2175164"/>
                  <a:gd name="connsiteX94" fmla="*/ 3463637 w 3505924"/>
                  <a:gd name="connsiteY94" fmla="*/ 1233055 h 2175164"/>
                  <a:gd name="connsiteX95" fmla="*/ 3477491 w 3505924"/>
                  <a:gd name="connsiteY95" fmla="*/ 1191491 h 2175164"/>
                  <a:gd name="connsiteX96" fmla="*/ 3505200 w 3505924"/>
                  <a:gd name="connsiteY96" fmla="*/ 1149928 h 2175164"/>
                  <a:gd name="connsiteX97" fmla="*/ 3491346 w 3505924"/>
                  <a:gd name="connsiteY97" fmla="*/ 1011382 h 2175164"/>
                  <a:gd name="connsiteX98" fmla="*/ 3477491 w 3505924"/>
                  <a:gd name="connsiteY98" fmla="*/ 969819 h 2175164"/>
                  <a:gd name="connsiteX99" fmla="*/ 3394364 w 3505924"/>
                  <a:gd name="connsiteY99" fmla="*/ 900546 h 2175164"/>
                  <a:gd name="connsiteX100" fmla="*/ 3297382 w 3505924"/>
                  <a:gd name="connsiteY100" fmla="*/ 789710 h 2175164"/>
                  <a:gd name="connsiteX101" fmla="*/ 3228109 w 3505924"/>
                  <a:gd name="connsiteY101" fmla="*/ 692728 h 2175164"/>
                  <a:gd name="connsiteX102" fmla="*/ 3214255 w 3505924"/>
                  <a:gd name="connsiteY102" fmla="*/ 651164 h 2175164"/>
                  <a:gd name="connsiteX103" fmla="*/ 3089564 w 3505924"/>
                  <a:gd name="connsiteY103" fmla="*/ 581891 h 2175164"/>
                  <a:gd name="connsiteX104" fmla="*/ 3020291 w 3505924"/>
                  <a:gd name="connsiteY104" fmla="*/ 595746 h 2175164"/>
                  <a:gd name="connsiteX105" fmla="*/ 3006437 w 3505924"/>
                  <a:gd name="connsiteY105" fmla="*/ 637310 h 2175164"/>
                  <a:gd name="connsiteX106" fmla="*/ 2992582 w 3505924"/>
                  <a:gd name="connsiteY106" fmla="*/ 665019 h 21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505924" h="2175164">
                    <a:moveTo>
                      <a:pt x="0" y="817419"/>
                    </a:moveTo>
                    <a:cubicBezTo>
                      <a:pt x="18473" y="789710"/>
                      <a:pt x="33488" y="759354"/>
                      <a:pt x="55418" y="734291"/>
                    </a:cubicBezTo>
                    <a:cubicBezTo>
                      <a:pt x="66383" y="721760"/>
                      <a:pt x="85208" y="718356"/>
                      <a:pt x="96982" y="706582"/>
                    </a:cubicBezTo>
                    <a:cubicBezTo>
                      <a:pt x="188713" y="614853"/>
                      <a:pt x="89626" y="685003"/>
                      <a:pt x="180109" y="609600"/>
                    </a:cubicBezTo>
                    <a:cubicBezTo>
                      <a:pt x="192901" y="598940"/>
                      <a:pt x="209296" y="593030"/>
                      <a:pt x="221673" y="581891"/>
                    </a:cubicBezTo>
                    <a:cubicBezTo>
                      <a:pt x="255655" y="551308"/>
                      <a:pt x="280616" y="510270"/>
                      <a:pt x="318655" y="484910"/>
                    </a:cubicBezTo>
                    <a:cubicBezTo>
                      <a:pt x="346364" y="466437"/>
                      <a:pt x="371996" y="444384"/>
                      <a:pt x="401782" y="429491"/>
                    </a:cubicBezTo>
                    <a:cubicBezTo>
                      <a:pt x="420255" y="420255"/>
                      <a:pt x="441073" y="414684"/>
                      <a:pt x="457200" y="401782"/>
                    </a:cubicBezTo>
                    <a:cubicBezTo>
                      <a:pt x="487799" y="377302"/>
                      <a:pt x="512618" y="346364"/>
                      <a:pt x="540327" y="318655"/>
                    </a:cubicBezTo>
                    <a:lnTo>
                      <a:pt x="568037" y="290946"/>
                    </a:lnTo>
                    <a:cubicBezTo>
                      <a:pt x="581892" y="277091"/>
                      <a:pt x="592075" y="258144"/>
                      <a:pt x="609600" y="249382"/>
                    </a:cubicBezTo>
                    <a:cubicBezTo>
                      <a:pt x="725288" y="191538"/>
                      <a:pt x="603734" y="259617"/>
                      <a:pt x="720437" y="166255"/>
                    </a:cubicBezTo>
                    <a:cubicBezTo>
                      <a:pt x="746442" y="145451"/>
                      <a:pt x="776922" y="130818"/>
                      <a:pt x="803564" y="110837"/>
                    </a:cubicBezTo>
                    <a:cubicBezTo>
                      <a:pt x="828857" y="91867"/>
                      <a:pt x="921639" y="20679"/>
                      <a:pt x="942109" y="13855"/>
                    </a:cubicBezTo>
                    <a:lnTo>
                      <a:pt x="983673" y="0"/>
                    </a:lnTo>
                    <a:cubicBezTo>
                      <a:pt x="1034473" y="4618"/>
                      <a:pt x="1085576" y="6641"/>
                      <a:pt x="1136073" y="13855"/>
                    </a:cubicBezTo>
                    <a:cubicBezTo>
                      <a:pt x="1184729" y="20806"/>
                      <a:pt x="1182253" y="40179"/>
                      <a:pt x="1233055" y="55419"/>
                    </a:cubicBezTo>
                    <a:cubicBezTo>
                      <a:pt x="1259962" y="63491"/>
                      <a:pt x="1288473" y="64655"/>
                      <a:pt x="1316182" y="69273"/>
                    </a:cubicBezTo>
                    <a:cubicBezTo>
                      <a:pt x="1449874" y="176226"/>
                      <a:pt x="1316861" y="77751"/>
                      <a:pt x="1468582" y="166255"/>
                    </a:cubicBezTo>
                    <a:cubicBezTo>
                      <a:pt x="1497348" y="183035"/>
                      <a:pt x="1521923" y="206780"/>
                      <a:pt x="1551709" y="221673"/>
                    </a:cubicBezTo>
                    <a:cubicBezTo>
                      <a:pt x="1735505" y="313571"/>
                      <a:pt x="1505992" y="202080"/>
                      <a:pt x="1648691" y="263237"/>
                    </a:cubicBezTo>
                    <a:cubicBezTo>
                      <a:pt x="1818715" y="336105"/>
                      <a:pt x="1606533" y="249085"/>
                      <a:pt x="1745673" y="318655"/>
                    </a:cubicBezTo>
                    <a:cubicBezTo>
                      <a:pt x="1758735" y="325186"/>
                      <a:pt x="1774175" y="325979"/>
                      <a:pt x="1787237" y="332510"/>
                    </a:cubicBezTo>
                    <a:cubicBezTo>
                      <a:pt x="1802130" y="339957"/>
                      <a:pt x="1813907" y="352773"/>
                      <a:pt x="1828800" y="360219"/>
                    </a:cubicBezTo>
                    <a:cubicBezTo>
                      <a:pt x="1841862" y="366750"/>
                      <a:pt x="1856941" y="368320"/>
                      <a:pt x="1870364" y="374073"/>
                    </a:cubicBezTo>
                    <a:cubicBezTo>
                      <a:pt x="1934049" y="401366"/>
                      <a:pt x="1923437" y="408005"/>
                      <a:pt x="1995055" y="429491"/>
                    </a:cubicBezTo>
                    <a:cubicBezTo>
                      <a:pt x="2017610" y="436258"/>
                      <a:pt x="2041482" y="437635"/>
                      <a:pt x="2064327" y="443346"/>
                    </a:cubicBezTo>
                    <a:cubicBezTo>
                      <a:pt x="2078495" y="446888"/>
                      <a:pt x="2092036" y="452582"/>
                      <a:pt x="2105891" y="457200"/>
                    </a:cubicBezTo>
                    <a:cubicBezTo>
                      <a:pt x="2152228" y="503539"/>
                      <a:pt x="2113994" y="468927"/>
                      <a:pt x="2175164" y="512619"/>
                    </a:cubicBezTo>
                    <a:cubicBezTo>
                      <a:pt x="2193954" y="526040"/>
                      <a:pt x="2210534" y="542726"/>
                      <a:pt x="2230582" y="554182"/>
                    </a:cubicBezTo>
                    <a:cubicBezTo>
                      <a:pt x="2342435" y="618098"/>
                      <a:pt x="2197865" y="508863"/>
                      <a:pt x="2313709" y="595746"/>
                    </a:cubicBezTo>
                    <a:cubicBezTo>
                      <a:pt x="2337366" y="613488"/>
                      <a:pt x="2360728" y="631692"/>
                      <a:pt x="2382982" y="651164"/>
                    </a:cubicBezTo>
                    <a:cubicBezTo>
                      <a:pt x="2397728" y="664066"/>
                      <a:pt x="2408243" y="681860"/>
                      <a:pt x="2424546" y="692728"/>
                    </a:cubicBezTo>
                    <a:cubicBezTo>
                      <a:pt x="2436697" y="700829"/>
                      <a:pt x="2452255" y="701964"/>
                      <a:pt x="2466109" y="706582"/>
                    </a:cubicBezTo>
                    <a:cubicBezTo>
                      <a:pt x="2479964" y="725055"/>
                      <a:pt x="2492646" y="744468"/>
                      <a:pt x="2507673" y="762000"/>
                    </a:cubicBezTo>
                    <a:cubicBezTo>
                      <a:pt x="2520424" y="776876"/>
                      <a:pt x="2537481" y="787889"/>
                      <a:pt x="2549237" y="803564"/>
                    </a:cubicBezTo>
                    <a:cubicBezTo>
                      <a:pt x="2565394" y="825107"/>
                      <a:pt x="2575863" y="850431"/>
                      <a:pt x="2590800" y="872837"/>
                    </a:cubicBezTo>
                    <a:cubicBezTo>
                      <a:pt x="2603609" y="892050"/>
                      <a:pt x="2620484" y="908455"/>
                      <a:pt x="2632364" y="928255"/>
                    </a:cubicBezTo>
                    <a:cubicBezTo>
                      <a:pt x="2663972" y="980934"/>
                      <a:pt x="2679342" y="1024919"/>
                      <a:pt x="2701637" y="1080655"/>
                    </a:cubicBezTo>
                    <a:cubicBezTo>
                      <a:pt x="2706255" y="1103746"/>
                      <a:pt x="2716797" y="1126416"/>
                      <a:pt x="2715491" y="1149928"/>
                    </a:cubicBezTo>
                    <a:cubicBezTo>
                      <a:pt x="2710201" y="1245138"/>
                      <a:pt x="2722541" y="1320718"/>
                      <a:pt x="2646218" y="1371600"/>
                    </a:cubicBezTo>
                    <a:cubicBezTo>
                      <a:pt x="2634067" y="1379701"/>
                      <a:pt x="2618509" y="1380837"/>
                      <a:pt x="2604655" y="1385455"/>
                    </a:cubicBezTo>
                    <a:cubicBezTo>
                      <a:pt x="2468194" y="1521916"/>
                      <a:pt x="2625129" y="1376665"/>
                      <a:pt x="2493818" y="1468582"/>
                    </a:cubicBezTo>
                    <a:cubicBezTo>
                      <a:pt x="2463145" y="1490053"/>
                      <a:pt x="2410582" y="1544836"/>
                      <a:pt x="2369127" y="1565564"/>
                    </a:cubicBezTo>
                    <a:cubicBezTo>
                      <a:pt x="2277624" y="1611316"/>
                      <a:pt x="2378646" y="1540953"/>
                      <a:pt x="2286000" y="1607128"/>
                    </a:cubicBezTo>
                    <a:cubicBezTo>
                      <a:pt x="2267210" y="1620549"/>
                      <a:pt x="2249499" y="1635449"/>
                      <a:pt x="2230582" y="1648691"/>
                    </a:cubicBezTo>
                    <a:cubicBezTo>
                      <a:pt x="2203300" y="1667789"/>
                      <a:pt x="2174097" y="1684129"/>
                      <a:pt x="2147455" y="1704110"/>
                    </a:cubicBezTo>
                    <a:cubicBezTo>
                      <a:pt x="2109533" y="1732551"/>
                      <a:pt x="2082263" y="1758167"/>
                      <a:pt x="2036618" y="1773382"/>
                    </a:cubicBezTo>
                    <a:cubicBezTo>
                      <a:pt x="2014278" y="1780829"/>
                      <a:pt x="1990437" y="1782619"/>
                      <a:pt x="1967346" y="1787237"/>
                    </a:cubicBezTo>
                    <a:cubicBezTo>
                      <a:pt x="1866082" y="1854746"/>
                      <a:pt x="1993409" y="1772344"/>
                      <a:pt x="1870364" y="1842655"/>
                    </a:cubicBezTo>
                    <a:cubicBezTo>
                      <a:pt x="1795162" y="1885627"/>
                      <a:pt x="1863441" y="1858816"/>
                      <a:pt x="1787237" y="1884219"/>
                    </a:cubicBezTo>
                    <a:cubicBezTo>
                      <a:pt x="1727739" y="1928841"/>
                      <a:pt x="1731252" y="1929176"/>
                      <a:pt x="1662546" y="1967346"/>
                    </a:cubicBezTo>
                    <a:cubicBezTo>
                      <a:pt x="1644492" y="1977376"/>
                      <a:pt x="1626537" y="1987997"/>
                      <a:pt x="1607127" y="1995055"/>
                    </a:cubicBezTo>
                    <a:cubicBezTo>
                      <a:pt x="1575531" y="2006545"/>
                      <a:pt x="1542473" y="2013528"/>
                      <a:pt x="1510146" y="2022764"/>
                    </a:cubicBezTo>
                    <a:cubicBezTo>
                      <a:pt x="1408895" y="2090264"/>
                      <a:pt x="1546269" y="2006894"/>
                      <a:pt x="1385455" y="2064328"/>
                    </a:cubicBezTo>
                    <a:cubicBezTo>
                      <a:pt x="1346555" y="2078221"/>
                      <a:pt x="1314691" y="2109728"/>
                      <a:pt x="1274618" y="2119746"/>
                    </a:cubicBezTo>
                    <a:cubicBezTo>
                      <a:pt x="1205032" y="2137142"/>
                      <a:pt x="1237264" y="2127578"/>
                      <a:pt x="1177637" y="2147455"/>
                    </a:cubicBezTo>
                    <a:cubicBezTo>
                      <a:pt x="1071419" y="2142837"/>
                      <a:pt x="964650" y="2145341"/>
                      <a:pt x="858982" y="2133600"/>
                    </a:cubicBezTo>
                    <a:cubicBezTo>
                      <a:pt x="811655" y="2128341"/>
                      <a:pt x="793867" y="2090884"/>
                      <a:pt x="762000" y="2064328"/>
                    </a:cubicBezTo>
                    <a:cubicBezTo>
                      <a:pt x="726189" y="2034486"/>
                      <a:pt x="720530" y="2036650"/>
                      <a:pt x="678873" y="2022764"/>
                    </a:cubicBezTo>
                    <a:cubicBezTo>
                      <a:pt x="660400" y="2008909"/>
                      <a:pt x="640987" y="1996227"/>
                      <a:pt x="623455" y="1981200"/>
                    </a:cubicBezTo>
                    <a:cubicBezTo>
                      <a:pt x="530119" y="1901198"/>
                      <a:pt x="632185" y="1973166"/>
                      <a:pt x="540327" y="1911928"/>
                    </a:cubicBezTo>
                    <a:cubicBezTo>
                      <a:pt x="505508" y="1807466"/>
                      <a:pt x="552474" y="1936219"/>
                      <a:pt x="498764" y="1828800"/>
                    </a:cubicBezTo>
                    <a:cubicBezTo>
                      <a:pt x="488824" y="1808920"/>
                      <a:pt x="475495" y="1749581"/>
                      <a:pt x="471055" y="1731819"/>
                    </a:cubicBezTo>
                    <a:cubicBezTo>
                      <a:pt x="475673" y="1681019"/>
                      <a:pt x="474221" y="1629296"/>
                      <a:pt x="484909" y="1579419"/>
                    </a:cubicBezTo>
                    <a:cubicBezTo>
                      <a:pt x="488398" y="1563137"/>
                      <a:pt x="500844" y="1549629"/>
                      <a:pt x="512618" y="1537855"/>
                    </a:cubicBezTo>
                    <a:cubicBezTo>
                      <a:pt x="560778" y="1489695"/>
                      <a:pt x="575843" y="1495900"/>
                      <a:pt x="637309" y="1468582"/>
                    </a:cubicBezTo>
                    <a:cubicBezTo>
                      <a:pt x="656182" y="1460194"/>
                      <a:pt x="673134" y="1447404"/>
                      <a:pt x="692727" y="1440873"/>
                    </a:cubicBezTo>
                    <a:cubicBezTo>
                      <a:pt x="728855" y="1428830"/>
                      <a:pt x="767435" y="1425207"/>
                      <a:pt x="803564" y="1413164"/>
                    </a:cubicBezTo>
                    <a:cubicBezTo>
                      <a:pt x="831168" y="1403963"/>
                      <a:pt x="872714" y="1388934"/>
                      <a:pt x="900546" y="1385455"/>
                    </a:cubicBezTo>
                    <a:cubicBezTo>
                      <a:pt x="955727" y="1378557"/>
                      <a:pt x="1011382" y="1376218"/>
                      <a:pt x="1066800" y="1371600"/>
                    </a:cubicBezTo>
                    <a:cubicBezTo>
                      <a:pt x="1214582" y="1376218"/>
                      <a:pt x="1363434" y="1367116"/>
                      <a:pt x="1510146" y="1385455"/>
                    </a:cubicBezTo>
                    <a:cubicBezTo>
                      <a:pt x="1551133" y="1390578"/>
                      <a:pt x="1584037" y="1422400"/>
                      <a:pt x="1620982" y="1440873"/>
                    </a:cubicBezTo>
                    <a:cubicBezTo>
                      <a:pt x="1677750" y="1469257"/>
                      <a:pt x="1681459" y="1466981"/>
                      <a:pt x="1731818" y="1510146"/>
                    </a:cubicBezTo>
                    <a:cubicBezTo>
                      <a:pt x="1746694" y="1522897"/>
                      <a:pt x="1757438" y="1540322"/>
                      <a:pt x="1773382" y="1551710"/>
                    </a:cubicBezTo>
                    <a:cubicBezTo>
                      <a:pt x="1859062" y="1612910"/>
                      <a:pt x="1802112" y="1541356"/>
                      <a:pt x="1870364" y="1620982"/>
                    </a:cubicBezTo>
                    <a:cubicBezTo>
                      <a:pt x="1885391" y="1638514"/>
                      <a:pt x="1899689" y="1656819"/>
                      <a:pt x="1911927" y="1676400"/>
                    </a:cubicBezTo>
                    <a:cubicBezTo>
                      <a:pt x="1922873" y="1693914"/>
                      <a:pt x="1925033" y="1717215"/>
                      <a:pt x="1939637" y="1731819"/>
                    </a:cubicBezTo>
                    <a:cubicBezTo>
                      <a:pt x="1954241" y="1746423"/>
                      <a:pt x="1976582" y="1750292"/>
                      <a:pt x="1995055" y="1759528"/>
                    </a:cubicBezTo>
                    <a:cubicBezTo>
                      <a:pt x="2045855" y="1835727"/>
                      <a:pt x="1995055" y="1771073"/>
                      <a:pt x="2064327" y="1828800"/>
                    </a:cubicBezTo>
                    <a:cubicBezTo>
                      <a:pt x="2119875" y="1875090"/>
                      <a:pt x="2087710" y="1865485"/>
                      <a:pt x="2147455" y="1898073"/>
                    </a:cubicBezTo>
                    <a:cubicBezTo>
                      <a:pt x="2334863" y="2000295"/>
                      <a:pt x="2183432" y="1916569"/>
                      <a:pt x="2341418" y="1981200"/>
                    </a:cubicBezTo>
                    <a:cubicBezTo>
                      <a:pt x="2416066" y="2011738"/>
                      <a:pt x="2490953" y="2042113"/>
                      <a:pt x="2563091" y="2078182"/>
                    </a:cubicBezTo>
                    <a:cubicBezTo>
                      <a:pt x="2727761" y="2160517"/>
                      <a:pt x="2652654" y="2131127"/>
                      <a:pt x="2784764" y="2175164"/>
                    </a:cubicBezTo>
                    <a:cubicBezTo>
                      <a:pt x="2877128" y="2165928"/>
                      <a:pt x="2971149" y="2167174"/>
                      <a:pt x="3061855" y="2147455"/>
                    </a:cubicBezTo>
                    <a:cubicBezTo>
                      <a:pt x="3081001" y="2143293"/>
                      <a:pt x="3090875" y="2120943"/>
                      <a:pt x="3103418" y="2105891"/>
                    </a:cubicBezTo>
                    <a:cubicBezTo>
                      <a:pt x="3123879" y="2081338"/>
                      <a:pt x="3146881" y="2036807"/>
                      <a:pt x="3158837" y="2008910"/>
                    </a:cubicBezTo>
                    <a:cubicBezTo>
                      <a:pt x="3164590" y="1995487"/>
                      <a:pt x="3166160" y="1980408"/>
                      <a:pt x="3172691" y="1967346"/>
                    </a:cubicBezTo>
                    <a:cubicBezTo>
                      <a:pt x="3226410" y="1859905"/>
                      <a:pt x="3179427" y="1988698"/>
                      <a:pt x="3214255" y="1884219"/>
                    </a:cubicBezTo>
                    <a:cubicBezTo>
                      <a:pt x="3218873" y="1842655"/>
                      <a:pt x="3222582" y="1800981"/>
                      <a:pt x="3228109" y="1759528"/>
                    </a:cubicBezTo>
                    <a:cubicBezTo>
                      <a:pt x="3231822" y="1731683"/>
                      <a:pt x="3239023" y="1704337"/>
                      <a:pt x="3241964" y="1676400"/>
                    </a:cubicBezTo>
                    <a:cubicBezTo>
                      <a:pt x="3248267" y="1616517"/>
                      <a:pt x="3249827" y="1556206"/>
                      <a:pt x="3255818" y="1496291"/>
                    </a:cubicBezTo>
                    <a:cubicBezTo>
                      <a:pt x="3259067" y="1463798"/>
                      <a:pt x="3259346" y="1430289"/>
                      <a:pt x="3269673" y="1399310"/>
                    </a:cubicBezTo>
                    <a:cubicBezTo>
                      <a:pt x="3276082" y="1380084"/>
                      <a:pt x="3328675" y="1353021"/>
                      <a:pt x="3338946" y="1343891"/>
                    </a:cubicBezTo>
                    <a:cubicBezTo>
                      <a:pt x="3481298" y="1217356"/>
                      <a:pt x="3369305" y="1295942"/>
                      <a:pt x="3463637" y="1233055"/>
                    </a:cubicBezTo>
                    <a:cubicBezTo>
                      <a:pt x="3468255" y="1219200"/>
                      <a:pt x="3470960" y="1204553"/>
                      <a:pt x="3477491" y="1191491"/>
                    </a:cubicBezTo>
                    <a:cubicBezTo>
                      <a:pt x="3484937" y="1176598"/>
                      <a:pt x="3503923" y="1166530"/>
                      <a:pt x="3505200" y="1149928"/>
                    </a:cubicBezTo>
                    <a:cubicBezTo>
                      <a:pt x="3508760" y="1103652"/>
                      <a:pt x="3498403" y="1057255"/>
                      <a:pt x="3491346" y="1011382"/>
                    </a:cubicBezTo>
                    <a:cubicBezTo>
                      <a:pt x="3489125" y="996948"/>
                      <a:pt x="3485592" y="981970"/>
                      <a:pt x="3477491" y="969819"/>
                    </a:cubicBezTo>
                    <a:cubicBezTo>
                      <a:pt x="3456155" y="937816"/>
                      <a:pt x="3425033" y="920993"/>
                      <a:pt x="3394364" y="900546"/>
                    </a:cubicBezTo>
                    <a:cubicBezTo>
                      <a:pt x="3329710" y="803564"/>
                      <a:pt x="3366655" y="835892"/>
                      <a:pt x="3297382" y="789710"/>
                    </a:cubicBezTo>
                    <a:cubicBezTo>
                      <a:pt x="3287972" y="777163"/>
                      <a:pt x="3238237" y="712983"/>
                      <a:pt x="3228109" y="692728"/>
                    </a:cubicBezTo>
                    <a:cubicBezTo>
                      <a:pt x="3221578" y="679666"/>
                      <a:pt x="3224582" y="661491"/>
                      <a:pt x="3214255" y="651164"/>
                    </a:cubicBezTo>
                    <a:cubicBezTo>
                      <a:pt x="3166618" y="603527"/>
                      <a:pt x="3141828" y="599313"/>
                      <a:pt x="3089564" y="581891"/>
                    </a:cubicBezTo>
                    <a:cubicBezTo>
                      <a:pt x="3066473" y="586509"/>
                      <a:pt x="3039884" y="582684"/>
                      <a:pt x="3020291" y="595746"/>
                    </a:cubicBezTo>
                    <a:cubicBezTo>
                      <a:pt x="3008140" y="603847"/>
                      <a:pt x="3011861" y="623750"/>
                      <a:pt x="3006437" y="637310"/>
                    </a:cubicBezTo>
                    <a:cubicBezTo>
                      <a:pt x="3002602" y="646898"/>
                      <a:pt x="2997200" y="655783"/>
                      <a:pt x="2992582" y="6650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66" name="フリーフォーム 165"/>
              <p:cNvSpPr/>
              <p:nvPr/>
            </p:nvSpPr>
            <p:spPr>
              <a:xfrm>
                <a:off x="1785038" y="4935173"/>
                <a:ext cx="310161" cy="262802"/>
              </a:xfrm>
              <a:custGeom>
                <a:avLst/>
                <a:gdLst>
                  <a:gd name="connsiteX0" fmla="*/ 0 w 2423365"/>
                  <a:gd name="connsiteY0" fmla="*/ 763127 h 1790716"/>
                  <a:gd name="connsiteX1" fmla="*/ 110836 w 2423365"/>
                  <a:gd name="connsiteY1" fmla="*/ 624581 h 1790716"/>
                  <a:gd name="connsiteX2" fmla="*/ 166255 w 2423365"/>
                  <a:gd name="connsiteY2" fmla="*/ 541454 h 1790716"/>
                  <a:gd name="connsiteX3" fmla="*/ 235527 w 2423365"/>
                  <a:gd name="connsiteY3" fmla="*/ 458327 h 1790716"/>
                  <a:gd name="connsiteX4" fmla="*/ 374073 w 2423365"/>
                  <a:gd name="connsiteY4" fmla="*/ 292072 h 1790716"/>
                  <a:gd name="connsiteX5" fmla="*/ 484909 w 2423365"/>
                  <a:gd name="connsiteY5" fmla="*/ 222799 h 1790716"/>
                  <a:gd name="connsiteX6" fmla="*/ 665018 w 2423365"/>
                  <a:gd name="connsiteY6" fmla="*/ 111963 h 1790716"/>
                  <a:gd name="connsiteX7" fmla="*/ 789709 w 2423365"/>
                  <a:gd name="connsiteY7" fmla="*/ 84254 h 1790716"/>
                  <a:gd name="connsiteX8" fmla="*/ 1025236 w 2423365"/>
                  <a:gd name="connsiteY8" fmla="*/ 28836 h 1790716"/>
                  <a:gd name="connsiteX9" fmla="*/ 1108364 w 2423365"/>
                  <a:gd name="connsiteY9" fmla="*/ 1127 h 1790716"/>
                  <a:gd name="connsiteX10" fmla="*/ 1510145 w 2423365"/>
                  <a:gd name="connsiteY10" fmla="*/ 14981 h 1790716"/>
                  <a:gd name="connsiteX11" fmla="*/ 1676400 w 2423365"/>
                  <a:gd name="connsiteY11" fmla="*/ 84254 h 1790716"/>
                  <a:gd name="connsiteX12" fmla="*/ 1842655 w 2423365"/>
                  <a:gd name="connsiteY12" fmla="*/ 195090 h 1790716"/>
                  <a:gd name="connsiteX13" fmla="*/ 1967345 w 2423365"/>
                  <a:gd name="connsiteY13" fmla="*/ 305927 h 1790716"/>
                  <a:gd name="connsiteX14" fmla="*/ 2008909 w 2423365"/>
                  <a:gd name="connsiteY14" fmla="*/ 375199 h 1790716"/>
                  <a:gd name="connsiteX15" fmla="*/ 2050473 w 2423365"/>
                  <a:gd name="connsiteY15" fmla="*/ 416763 h 1790716"/>
                  <a:gd name="connsiteX16" fmla="*/ 2119745 w 2423365"/>
                  <a:gd name="connsiteY16" fmla="*/ 513745 h 1790716"/>
                  <a:gd name="connsiteX17" fmla="*/ 2133600 w 2423365"/>
                  <a:gd name="connsiteY17" fmla="*/ 569163 h 1790716"/>
                  <a:gd name="connsiteX18" fmla="*/ 2147455 w 2423365"/>
                  <a:gd name="connsiteY18" fmla="*/ 638436 h 1790716"/>
                  <a:gd name="connsiteX19" fmla="*/ 2175164 w 2423365"/>
                  <a:gd name="connsiteY19" fmla="*/ 693854 h 1790716"/>
                  <a:gd name="connsiteX20" fmla="*/ 2161309 w 2423365"/>
                  <a:gd name="connsiteY20" fmla="*/ 1012508 h 1790716"/>
                  <a:gd name="connsiteX21" fmla="*/ 2105891 w 2423365"/>
                  <a:gd name="connsiteY21" fmla="*/ 1081781 h 1790716"/>
                  <a:gd name="connsiteX22" fmla="*/ 1884218 w 2423365"/>
                  <a:gd name="connsiteY22" fmla="*/ 1345018 h 1790716"/>
                  <a:gd name="connsiteX23" fmla="*/ 1676400 w 2423365"/>
                  <a:gd name="connsiteY23" fmla="*/ 1469708 h 1790716"/>
                  <a:gd name="connsiteX24" fmla="*/ 1357745 w 2423365"/>
                  <a:gd name="connsiteY24" fmla="*/ 1594399 h 1790716"/>
                  <a:gd name="connsiteX25" fmla="*/ 1136073 w 2423365"/>
                  <a:gd name="connsiteY25" fmla="*/ 1663672 h 1790716"/>
                  <a:gd name="connsiteX26" fmla="*/ 969818 w 2423365"/>
                  <a:gd name="connsiteY26" fmla="*/ 1677527 h 1790716"/>
                  <a:gd name="connsiteX27" fmla="*/ 678873 w 2423365"/>
                  <a:gd name="connsiteY27" fmla="*/ 1663672 h 1790716"/>
                  <a:gd name="connsiteX28" fmla="*/ 609600 w 2423365"/>
                  <a:gd name="connsiteY28" fmla="*/ 1622108 h 1790716"/>
                  <a:gd name="connsiteX29" fmla="*/ 526473 w 2423365"/>
                  <a:gd name="connsiteY29" fmla="*/ 1511272 h 1790716"/>
                  <a:gd name="connsiteX30" fmla="*/ 568036 w 2423365"/>
                  <a:gd name="connsiteY30" fmla="*/ 1289599 h 1790716"/>
                  <a:gd name="connsiteX31" fmla="*/ 692727 w 2423365"/>
                  <a:gd name="connsiteY31" fmla="*/ 1137199 h 1790716"/>
                  <a:gd name="connsiteX32" fmla="*/ 734291 w 2423365"/>
                  <a:gd name="connsiteY32" fmla="*/ 1095636 h 1790716"/>
                  <a:gd name="connsiteX33" fmla="*/ 803564 w 2423365"/>
                  <a:gd name="connsiteY33" fmla="*/ 1081781 h 1790716"/>
                  <a:gd name="connsiteX34" fmla="*/ 845127 w 2423365"/>
                  <a:gd name="connsiteY34" fmla="*/ 1040218 h 1790716"/>
                  <a:gd name="connsiteX35" fmla="*/ 900545 w 2423365"/>
                  <a:gd name="connsiteY35" fmla="*/ 1012508 h 1790716"/>
                  <a:gd name="connsiteX36" fmla="*/ 1080655 w 2423365"/>
                  <a:gd name="connsiteY36" fmla="*/ 984799 h 1790716"/>
                  <a:gd name="connsiteX37" fmla="*/ 1316182 w 2423365"/>
                  <a:gd name="connsiteY37" fmla="*/ 1040218 h 1790716"/>
                  <a:gd name="connsiteX38" fmla="*/ 1343891 w 2423365"/>
                  <a:gd name="connsiteY38" fmla="*/ 1081781 h 1790716"/>
                  <a:gd name="connsiteX39" fmla="*/ 1357745 w 2423365"/>
                  <a:gd name="connsiteY39" fmla="*/ 1123345 h 1790716"/>
                  <a:gd name="connsiteX40" fmla="*/ 1454727 w 2423365"/>
                  <a:gd name="connsiteY40" fmla="*/ 1248036 h 1790716"/>
                  <a:gd name="connsiteX41" fmla="*/ 1537855 w 2423365"/>
                  <a:gd name="connsiteY41" fmla="*/ 1317308 h 1790716"/>
                  <a:gd name="connsiteX42" fmla="*/ 1690255 w 2423365"/>
                  <a:gd name="connsiteY42" fmla="*/ 1303454 h 1790716"/>
                  <a:gd name="connsiteX43" fmla="*/ 1731818 w 2423365"/>
                  <a:gd name="connsiteY43" fmla="*/ 1275745 h 1790716"/>
                  <a:gd name="connsiteX44" fmla="*/ 1773382 w 2423365"/>
                  <a:gd name="connsiteY44" fmla="*/ 1261890 h 1790716"/>
                  <a:gd name="connsiteX45" fmla="*/ 1814945 w 2423365"/>
                  <a:gd name="connsiteY45" fmla="*/ 1192618 h 1790716"/>
                  <a:gd name="connsiteX46" fmla="*/ 1842655 w 2423365"/>
                  <a:gd name="connsiteY46" fmla="*/ 1164908 h 1790716"/>
                  <a:gd name="connsiteX47" fmla="*/ 1870364 w 2423365"/>
                  <a:gd name="connsiteY47" fmla="*/ 1081781 h 1790716"/>
                  <a:gd name="connsiteX48" fmla="*/ 1870364 w 2423365"/>
                  <a:gd name="connsiteY48" fmla="*/ 707708 h 1790716"/>
                  <a:gd name="connsiteX49" fmla="*/ 1801091 w 2423365"/>
                  <a:gd name="connsiteY49" fmla="*/ 583018 h 1790716"/>
                  <a:gd name="connsiteX50" fmla="*/ 1717964 w 2423365"/>
                  <a:gd name="connsiteY50" fmla="*/ 486036 h 1790716"/>
                  <a:gd name="connsiteX51" fmla="*/ 1690255 w 2423365"/>
                  <a:gd name="connsiteY51" fmla="*/ 444472 h 1790716"/>
                  <a:gd name="connsiteX52" fmla="*/ 1634836 w 2423365"/>
                  <a:gd name="connsiteY52" fmla="*/ 416763 h 1790716"/>
                  <a:gd name="connsiteX53" fmla="*/ 1565564 w 2423365"/>
                  <a:gd name="connsiteY53" fmla="*/ 375199 h 1790716"/>
                  <a:gd name="connsiteX54" fmla="*/ 1482436 w 2423365"/>
                  <a:gd name="connsiteY54" fmla="*/ 347490 h 1790716"/>
                  <a:gd name="connsiteX55" fmla="*/ 1440873 w 2423365"/>
                  <a:gd name="connsiteY55" fmla="*/ 333636 h 1790716"/>
                  <a:gd name="connsiteX56" fmla="*/ 1260764 w 2423365"/>
                  <a:gd name="connsiteY56" fmla="*/ 347490 h 1790716"/>
                  <a:gd name="connsiteX57" fmla="*/ 1219200 w 2423365"/>
                  <a:gd name="connsiteY57" fmla="*/ 389054 h 1790716"/>
                  <a:gd name="connsiteX58" fmla="*/ 1136073 w 2423365"/>
                  <a:gd name="connsiteY58" fmla="*/ 486036 h 1790716"/>
                  <a:gd name="connsiteX59" fmla="*/ 1108364 w 2423365"/>
                  <a:gd name="connsiteY59" fmla="*/ 583018 h 1790716"/>
                  <a:gd name="connsiteX60" fmla="*/ 1094509 w 2423365"/>
                  <a:gd name="connsiteY60" fmla="*/ 624581 h 1790716"/>
                  <a:gd name="connsiteX61" fmla="*/ 1108364 w 2423365"/>
                  <a:gd name="connsiteY61" fmla="*/ 887818 h 1790716"/>
                  <a:gd name="connsiteX62" fmla="*/ 1149927 w 2423365"/>
                  <a:gd name="connsiteY62" fmla="*/ 929381 h 1790716"/>
                  <a:gd name="connsiteX63" fmla="*/ 1177636 w 2423365"/>
                  <a:gd name="connsiteY63" fmla="*/ 970945 h 1790716"/>
                  <a:gd name="connsiteX64" fmla="*/ 1288473 w 2423365"/>
                  <a:gd name="connsiteY64" fmla="*/ 1026363 h 1790716"/>
                  <a:gd name="connsiteX65" fmla="*/ 1427018 w 2423365"/>
                  <a:gd name="connsiteY65" fmla="*/ 1123345 h 1790716"/>
                  <a:gd name="connsiteX66" fmla="*/ 1496291 w 2423365"/>
                  <a:gd name="connsiteY66" fmla="*/ 1151054 h 1790716"/>
                  <a:gd name="connsiteX67" fmla="*/ 1565564 w 2423365"/>
                  <a:gd name="connsiteY67" fmla="*/ 1206472 h 1790716"/>
                  <a:gd name="connsiteX68" fmla="*/ 1787236 w 2423365"/>
                  <a:gd name="connsiteY68" fmla="*/ 1358872 h 1790716"/>
                  <a:gd name="connsiteX69" fmla="*/ 1856509 w 2423365"/>
                  <a:gd name="connsiteY69" fmla="*/ 1455854 h 1790716"/>
                  <a:gd name="connsiteX70" fmla="*/ 1898073 w 2423365"/>
                  <a:gd name="connsiteY70" fmla="*/ 1511272 h 1790716"/>
                  <a:gd name="connsiteX71" fmla="*/ 1981200 w 2423365"/>
                  <a:gd name="connsiteY71" fmla="*/ 1635963 h 1790716"/>
                  <a:gd name="connsiteX72" fmla="*/ 2078182 w 2423365"/>
                  <a:gd name="connsiteY72" fmla="*/ 1705236 h 1790716"/>
                  <a:gd name="connsiteX73" fmla="*/ 2216727 w 2423365"/>
                  <a:gd name="connsiteY73" fmla="*/ 1746799 h 1790716"/>
                  <a:gd name="connsiteX74" fmla="*/ 2313709 w 2423365"/>
                  <a:gd name="connsiteY74" fmla="*/ 1788363 h 1790716"/>
                  <a:gd name="connsiteX75" fmla="*/ 2341418 w 2423365"/>
                  <a:gd name="connsiteY75" fmla="*/ 1732945 h 1790716"/>
                  <a:gd name="connsiteX76" fmla="*/ 2369127 w 2423365"/>
                  <a:gd name="connsiteY76" fmla="*/ 1649818 h 1790716"/>
                  <a:gd name="connsiteX77" fmla="*/ 2396836 w 2423365"/>
                  <a:gd name="connsiteY77" fmla="*/ 1538981 h 1790716"/>
                  <a:gd name="connsiteX78" fmla="*/ 2341418 w 2423365"/>
                  <a:gd name="connsiteY78" fmla="*/ 915527 h 1790716"/>
                  <a:gd name="connsiteX79" fmla="*/ 2313709 w 2423365"/>
                  <a:gd name="connsiteY79" fmla="*/ 873963 h 1790716"/>
                  <a:gd name="connsiteX80" fmla="*/ 2272145 w 2423365"/>
                  <a:gd name="connsiteY80" fmla="*/ 860108 h 1790716"/>
                  <a:gd name="connsiteX81" fmla="*/ 2175164 w 2423365"/>
                  <a:gd name="connsiteY81" fmla="*/ 804690 h 1790716"/>
                  <a:gd name="connsiteX82" fmla="*/ 2133600 w 2423365"/>
                  <a:gd name="connsiteY82" fmla="*/ 776981 h 1790716"/>
                  <a:gd name="connsiteX83" fmla="*/ 2008909 w 2423365"/>
                  <a:gd name="connsiteY83" fmla="*/ 735418 h 1790716"/>
                  <a:gd name="connsiteX84" fmla="*/ 1662545 w 2423365"/>
                  <a:gd name="connsiteY84" fmla="*/ 763127 h 1790716"/>
                  <a:gd name="connsiteX85" fmla="*/ 1607127 w 2423365"/>
                  <a:gd name="connsiteY85" fmla="*/ 790836 h 1790716"/>
                  <a:gd name="connsiteX86" fmla="*/ 1565564 w 2423365"/>
                  <a:gd name="connsiteY86" fmla="*/ 804690 h 1790716"/>
                  <a:gd name="connsiteX87" fmla="*/ 1510145 w 2423365"/>
                  <a:gd name="connsiteY87" fmla="*/ 818545 h 1790716"/>
                  <a:gd name="connsiteX88" fmla="*/ 1413164 w 2423365"/>
                  <a:gd name="connsiteY88" fmla="*/ 860108 h 1790716"/>
                  <a:gd name="connsiteX89" fmla="*/ 1316182 w 2423365"/>
                  <a:gd name="connsiteY89" fmla="*/ 873963 h 1790716"/>
                  <a:gd name="connsiteX90" fmla="*/ 748145 w 2423365"/>
                  <a:gd name="connsiteY90" fmla="*/ 860108 h 17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23365" h="1790716">
                    <a:moveTo>
                      <a:pt x="0" y="763127"/>
                    </a:moveTo>
                    <a:cubicBezTo>
                      <a:pt x="36945" y="716945"/>
                      <a:pt x="78030" y="673790"/>
                      <a:pt x="110836" y="624581"/>
                    </a:cubicBezTo>
                    <a:cubicBezTo>
                      <a:pt x="129309" y="596872"/>
                      <a:pt x="146274" y="568096"/>
                      <a:pt x="166255" y="541454"/>
                    </a:cubicBezTo>
                    <a:cubicBezTo>
                      <a:pt x="187896" y="512599"/>
                      <a:pt x="213886" y="487182"/>
                      <a:pt x="235527" y="458327"/>
                    </a:cubicBezTo>
                    <a:cubicBezTo>
                      <a:pt x="300691" y="371440"/>
                      <a:pt x="281505" y="364804"/>
                      <a:pt x="374073" y="292072"/>
                    </a:cubicBezTo>
                    <a:cubicBezTo>
                      <a:pt x="408331" y="265155"/>
                      <a:pt x="448658" y="246966"/>
                      <a:pt x="484909" y="222799"/>
                    </a:cubicBezTo>
                    <a:cubicBezTo>
                      <a:pt x="548469" y="180426"/>
                      <a:pt x="592080" y="136276"/>
                      <a:pt x="665018" y="111963"/>
                    </a:cubicBezTo>
                    <a:cubicBezTo>
                      <a:pt x="705411" y="98499"/>
                      <a:pt x="748685" y="95650"/>
                      <a:pt x="789709" y="84254"/>
                    </a:cubicBezTo>
                    <a:cubicBezTo>
                      <a:pt x="1007909" y="23643"/>
                      <a:pt x="821478" y="54305"/>
                      <a:pt x="1025236" y="28836"/>
                    </a:cubicBezTo>
                    <a:cubicBezTo>
                      <a:pt x="1052945" y="19600"/>
                      <a:pt x="1079168" y="1961"/>
                      <a:pt x="1108364" y="1127"/>
                    </a:cubicBezTo>
                    <a:cubicBezTo>
                      <a:pt x="1242316" y="-2700"/>
                      <a:pt x="1376628" y="3537"/>
                      <a:pt x="1510145" y="14981"/>
                    </a:cubicBezTo>
                    <a:cubicBezTo>
                      <a:pt x="1550726" y="18459"/>
                      <a:pt x="1643448" y="65719"/>
                      <a:pt x="1676400" y="84254"/>
                    </a:cubicBezTo>
                    <a:cubicBezTo>
                      <a:pt x="1972318" y="250708"/>
                      <a:pt x="1741409" y="110719"/>
                      <a:pt x="1842655" y="195090"/>
                    </a:cubicBezTo>
                    <a:cubicBezTo>
                      <a:pt x="1904188" y="246368"/>
                      <a:pt x="1910042" y="234298"/>
                      <a:pt x="1967345" y="305927"/>
                    </a:cubicBezTo>
                    <a:cubicBezTo>
                      <a:pt x="1984167" y="326954"/>
                      <a:pt x="1992752" y="353656"/>
                      <a:pt x="2008909" y="375199"/>
                    </a:cubicBezTo>
                    <a:cubicBezTo>
                      <a:pt x="2020665" y="390874"/>
                      <a:pt x="2037722" y="401887"/>
                      <a:pt x="2050473" y="416763"/>
                    </a:cubicBezTo>
                    <a:cubicBezTo>
                      <a:pt x="2076249" y="446835"/>
                      <a:pt x="2097816" y="480852"/>
                      <a:pt x="2119745" y="513745"/>
                    </a:cubicBezTo>
                    <a:cubicBezTo>
                      <a:pt x="2124363" y="532218"/>
                      <a:pt x="2129469" y="550575"/>
                      <a:pt x="2133600" y="569163"/>
                    </a:cubicBezTo>
                    <a:cubicBezTo>
                      <a:pt x="2138709" y="592151"/>
                      <a:pt x="2140008" y="616096"/>
                      <a:pt x="2147455" y="638436"/>
                    </a:cubicBezTo>
                    <a:cubicBezTo>
                      <a:pt x="2153986" y="658029"/>
                      <a:pt x="2165928" y="675381"/>
                      <a:pt x="2175164" y="693854"/>
                    </a:cubicBezTo>
                    <a:cubicBezTo>
                      <a:pt x="2170546" y="800072"/>
                      <a:pt x="2179999" y="907845"/>
                      <a:pt x="2161309" y="1012508"/>
                    </a:cubicBezTo>
                    <a:cubicBezTo>
                      <a:pt x="2156111" y="1041618"/>
                      <a:pt x="2122294" y="1057177"/>
                      <a:pt x="2105891" y="1081781"/>
                    </a:cubicBezTo>
                    <a:cubicBezTo>
                      <a:pt x="2026057" y="1201533"/>
                      <a:pt x="2046347" y="1247741"/>
                      <a:pt x="1884218" y="1345018"/>
                    </a:cubicBezTo>
                    <a:cubicBezTo>
                      <a:pt x="1814945" y="1386581"/>
                      <a:pt x="1750653" y="1437885"/>
                      <a:pt x="1676400" y="1469708"/>
                    </a:cubicBezTo>
                    <a:cubicBezTo>
                      <a:pt x="1362471" y="1604250"/>
                      <a:pt x="1598806" y="1509319"/>
                      <a:pt x="1357745" y="1594399"/>
                    </a:cubicBezTo>
                    <a:cubicBezTo>
                      <a:pt x="1271455" y="1624854"/>
                      <a:pt x="1227084" y="1650020"/>
                      <a:pt x="1136073" y="1663672"/>
                    </a:cubicBezTo>
                    <a:cubicBezTo>
                      <a:pt x="1081078" y="1671921"/>
                      <a:pt x="1025236" y="1672909"/>
                      <a:pt x="969818" y="1677527"/>
                    </a:cubicBezTo>
                    <a:cubicBezTo>
                      <a:pt x="872836" y="1672909"/>
                      <a:pt x="774836" y="1678436"/>
                      <a:pt x="678873" y="1663672"/>
                    </a:cubicBezTo>
                    <a:cubicBezTo>
                      <a:pt x="652258" y="1659577"/>
                      <a:pt x="628641" y="1641149"/>
                      <a:pt x="609600" y="1622108"/>
                    </a:cubicBezTo>
                    <a:cubicBezTo>
                      <a:pt x="576945" y="1589453"/>
                      <a:pt x="526473" y="1511272"/>
                      <a:pt x="526473" y="1511272"/>
                    </a:cubicBezTo>
                    <a:cubicBezTo>
                      <a:pt x="540327" y="1437381"/>
                      <a:pt x="549803" y="1362533"/>
                      <a:pt x="568036" y="1289599"/>
                    </a:cubicBezTo>
                    <a:cubicBezTo>
                      <a:pt x="584087" y="1225393"/>
                      <a:pt x="652205" y="1177720"/>
                      <a:pt x="692727" y="1137199"/>
                    </a:cubicBezTo>
                    <a:cubicBezTo>
                      <a:pt x="706582" y="1123345"/>
                      <a:pt x="715078" y="1099479"/>
                      <a:pt x="734291" y="1095636"/>
                    </a:cubicBezTo>
                    <a:lnTo>
                      <a:pt x="803564" y="1081781"/>
                    </a:lnTo>
                    <a:cubicBezTo>
                      <a:pt x="817418" y="1067927"/>
                      <a:pt x="829184" y="1051606"/>
                      <a:pt x="845127" y="1040218"/>
                    </a:cubicBezTo>
                    <a:cubicBezTo>
                      <a:pt x="861933" y="1028213"/>
                      <a:pt x="881207" y="1019760"/>
                      <a:pt x="900545" y="1012508"/>
                    </a:cubicBezTo>
                    <a:cubicBezTo>
                      <a:pt x="951060" y="993565"/>
                      <a:pt x="1036912" y="989660"/>
                      <a:pt x="1080655" y="984799"/>
                    </a:cubicBezTo>
                    <a:cubicBezTo>
                      <a:pt x="1144823" y="993966"/>
                      <a:pt x="1257571" y="981607"/>
                      <a:pt x="1316182" y="1040218"/>
                    </a:cubicBezTo>
                    <a:cubicBezTo>
                      <a:pt x="1327956" y="1051992"/>
                      <a:pt x="1334655" y="1067927"/>
                      <a:pt x="1343891" y="1081781"/>
                    </a:cubicBezTo>
                    <a:cubicBezTo>
                      <a:pt x="1348509" y="1095636"/>
                      <a:pt x="1350653" y="1110579"/>
                      <a:pt x="1357745" y="1123345"/>
                    </a:cubicBezTo>
                    <a:cubicBezTo>
                      <a:pt x="1384376" y="1171280"/>
                      <a:pt x="1412948" y="1213220"/>
                      <a:pt x="1454727" y="1248036"/>
                    </a:cubicBezTo>
                    <a:cubicBezTo>
                      <a:pt x="1570476" y="1344494"/>
                      <a:pt x="1416408" y="1195864"/>
                      <a:pt x="1537855" y="1317308"/>
                    </a:cubicBezTo>
                    <a:cubicBezTo>
                      <a:pt x="1588655" y="1312690"/>
                      <a:pt x="1640378" y="1314142"/>
                      <a:pt x="1690255" y="1303454"/>
                    </a:cubicBezTo>
                    <a:cubicBezTo>
                      <a:pt x="1706536" y="1299965"/>
                      <a:pt x="1716925" y="1283192"/>
                      <a:pt x="1731818" y="1275745"/>
                    </a:cubicBezTo>
                    <a:cubicBezTo>
                      <a:pt x="1744880" y="1269214"/>
                      <a:pt x="1759527" y="1266508"/>
                      <a:pt x="1773382" y="1261890"/>
                    </a:cubicBezTo>
                    <a:cubicBezTo>
                      <a:pt x="1787236" y="1238799"/>
                      <a:pt x="1799293" y="1214530"/>
                      <a:pt x="1814945" y="1192618"/>
                    </a:cubicBezTo>
                    <a:cubicBezTo>
                      <a:pt x="1822538" y="1181989"/>
                      <a:pt x="1836813" y="1176592"/>
                      <a:pt x="1842655" y="1164908"/>
                    </a:cubicBezTo>
                    <a:cubicBezTo>
                      <a:pt x="1855717" y="1138784"/>
                      <a:pt x="1861128" y="1109490"/>
                      <a:pt x="1870364" y="1081781"/>
                    </a:cubicBezTo>
                    <a:cubicBezTo>
                      <a:pt x="1896295" y="926188"/>
                      <a:pt x="1898978" y="946165"/>
                      <a:pt x="1870364" y="707708"/>
                    </a:cubicBezTo>
                    <a:cubicBezTo>
                      <a:pt x="1868330" y="690758"/>
                      <a:pt x="1804103" y="588440"/>
                      <a:pt x="1801091" y="583018"/>
                    </a:cubicBezTo>
                    <a:cubicBezTo>
                      <a:pt x="1755809" y="501511"/>
                      <a:pt x="1798006" y="546067"/>
                      <a:pt x="1717964" y="486036"/>
                    </a:cubicBezTo>
                    <a:cubicBezTo>
                      <a:pt x="1708728" y="472181"/>
                      <a:pt x="1703047" y="455132"/>
                      <a:pt x="1690255" y="444472"/>
                    </a:cubicBezTo>
                    <a:cubicBezTo>
                      <a:pt x="1674389" y="431250"/>
                      <a:pt x="1652890" y="426793"/>
                      <a:pt x="1634836" y="416763"/>
                    </a:cubicBezTo>
                    <a:cubicBezTo>
                      <a:pt x="1611296" y="403685"/>
                      <a:pt x="1590079" y="386342"/>
                      <a:pt x="1565564" y="375199"/>
                    </a:cubicBezTo>
                    <a:cubicBezTo>
                      <a:pt x="1538974" y="363113"/>
                      <a:pt x="1510145" y="356726"/>
                      <a:pt x="1482436" y="347490"/>
                    </a:cubicBezTo>
                    <a:lnTo>
                      <a:pt x="1440873" y="333636"/>
                    </a:lnTo>
                    <a:cubicBezTo>
                      <a:pt x="1380837" y="338254"/>
                      <a:pt x="1319180" y="332886"/>
                      <a:pt x="1260764" y="347490"/>
                    </a:cubicBezTo>
                    <a:cubicBezTo>
                      <a:pt x="1241756" y="352242"/>
                      <a:pt x="1231951" y="374178"/>
                      <a:pt x="1219200" y="389054"/>
                    </a:cubicBezTo>
                    <a:cubicBezTo>
                      <a:pt x="1112552" y="513476"/>
                      <a:pt x="1239213" y="382893"/>
                      <a:pt x="1136073" y="486036"/>
                    </a:cubicBezTo>
                    <a:cubicBezTo>
                      <a:pt x="1102854" y="585689"/>
                      <a:pt x="1143157" y="461243"/>
                      <a:pt x="1108364" y="583018"/>
                    </a:cubicBezTo>
                    <a:cubicBezTo>
                      <a:pt x="1104352" y="597060"/>
                      <a:pt x="1099127" y="610727"/>
                      <a:pt x="1094509" y="624581"/>
                    </a:cubicBezTo>
                    <a:cubicBezTo>
                      <a:pt x="1075974" y="735794"/>
                      <a:pt x="1064913" y="748772"/>
                      <a:pt x="1108364" y="887818"/>
                    </a:cubicBezTo>
                    <a:cubicBezTo>
                      <a:pt x="1114208" y="906519"/>
                      <a:pt x="1137384" y="914329"/>
                      <a:pt x="1149927" y="929381"/>
                    </a:cubicBezTo>
                    <a:cubicBezTo>
                      <a:pt x="1160587" y="942173"/>
                      <a:pt x="1165862" y="959171"/>
                      <a:pt x="1177636" y="970945"/>
                    </a:cubicBezTo>
                    <a:cubicBezTo>
                      <a:pt x="1224736" y="1018044"/>
                      <a:pt x="1230075" y="1011763"/>
                      <a:pt x="1288473" y="1026363"/>
                    </a:cubicBezTo>
                    <a:cubicBezTo>
                      <a:pt x="1316469" y="1047360"/>
                      <a:pt x="1402650" y="1113598"/>
                      <a:pt x="1427018" y="1123345"/>
                    </a:cubicBezTo>
                    <a:cubicBezTo>
                      <a:pt x="1450109" y="1132581"/>
                      <a:pt x="1474965" y="1138259"/>
                      <a:pt x="1496291" y="1151054"/>
                    </a:cubicBezTo>
                    <a:cubicBezTo>
                      <a:pt x="1521648" y="1166268"/>
                      <a:pt x="1541196" y="1189719"/>
                      <a:pt x="1565564" y="1206472"/>
                    </a:cubicBezTo>
                    <a:cubicBezTo>
                      <a:pt x="1620384" y="1244160"/>
                      <a:pt x="1731118" y="1302754"/>
                      <a:pt x="1787236" y="1358872"/>
                    </a:cubicBezTo>
                    <a:cubicBezTo>
                      <a:pt x="1809880" y="1381516"/>
                      <a:pt x="1836839" y="1428317"/>
                      <a:pt x="1856509" y="1455854"/>
                    </a:cubicBezTo>
                    <a:cubicBezTo>
                      <a:pt x="1869930" y="1474644"/>
                      <a:pt x="1884929" y="1492287"/>
                      <a:pt x="1898073" y="1511272"/>
                    </a:cubicBezTo>
                    <a:cubicBezTo>
                      <a:pt x="1926507" y="1552343"/>
                      <a:pt x="1941238" y="1605991"/>
                      <a:pt x="1981200" y="1635963"/>
                    </a:cubicBezTo>
                    <a:cubicBezTo>
                      <a:pt x="1988647" y="1641548"/>
                      <a:pt x="2061604" y="1697868"/>
                      <a:pt x="2078182" y="1705236"/>
                    </a:cubicBezTo>
                    <a:cubicBezTo>
                      <a:pt x="2121553" y="1724512"/>
                      <a:pt x="2170667" y="1735285"/>
                      <a:pt x="2216727" y="1746799"/>
                    </a:cubicBezTo>
                    <a:cubicBezTo>
                      <a:pt x="2233898" y="1758246"/>
                      <a:pt x="2288148" y="1801143"/>
                      <a:pt x="2313709" y="1788363"/>
                    </a:cubicBezTo>
                    <a:cubicBezTo>
                      <a:pt x="2332182" y="1779127"/>
                      <a:pt x="2333748" y="1752121"/>
                      <a:pt x="2341418" y="1732945"/>
                    </a:cubicBezTo>
                    <a:cubicBezTo>
                      <a:pt x="2352266" y="1705826"/>
                      <a:pt x="2362043" y="1678154"/>
                      <a:pt x="2369127" y="1649818"/>
                    </a:cubicBezTo>
                    <a:lnTo>
                      <a:pt x="2396836" y="1538981"/>
                    </a:lnTo>
                    <a:cubicBezTo>
                      <a:pt x="2380275" y="859972"/>
                      <a:pt x="2496885" y="1133181"/>
                      <a:pt x="2341418" y="915527"/>
                    </a:cubicBezTo>
                    <a:cubicBezTo>
                      <a:pt x="2331740" y="901977"/>
                      <a:pt x="2326711" y="884365"/>
                      <a:pt x="2313709" y="873963"/>
                    </a:cubicBezTo>
                    <a:cubicBezTo>
                      <a:pt x="2302305" y="864840"/>
                      <a:pt x="2286000" y="864726"/>
                      <a:pt x="2272145" y="860108"/>
                    </a:cubicBezTo>
                    <a:cubicBezTo>
                      <a:pt x="2193186" y="781149"/>
                      <a:pt x="2272847" y="846555"/>
                      <a:pt x="2175164" y="804690"/>
                    </a:cubicBezTo>
                    <a:cubicBezTo>
                      <a:pt x="2159859" y="798131"/>
                      <a:pt x="2148493" y="784428"/>
                      <a:pt x="2133600" y="776981"/>
                    </a:cubicBezTo>
                    <a:cubicBezTo>
                      <a:pt x="2081427" y="750895"/>
                      <a:pt x="2061826" y="748647"/>
                      <a:pt x="2008909" y="735418"/>
                    </a:cubicBezTo>
                    <a:cubicBezTo>
                      <a:pt x="1893454" y="744654"/>
                      <a:pt x="1777282" y="747301"/>
                      <a:pt x="1662545" y="763127"/>
                    </a:cubicBezTo>
                    <a:cubicBezTo>
                      <a:pt x="1642086" y="765949"/>
                      <a:pt x="1626110" y="782700"/>
                      <a:pt x="1607127" y="790836"/>
                    </a:cubicBezTo>
                    <a:cubicBezTo>
                      <a:pt x="1593704" y="796589"/>
                      <a:pt x="1579606" y="800678"/>
                      <a:pt x="1565564" y="804690"/>
                    </a:cubicBezTo>
                    <a:cubicBezTo>
                      <a:pt x="1547255" y="809921"/>
                      <a:pt x="1527974" y="811859"/>
                      <a:pt x="1510145" y="818545"/>
                    </a:cubicBezTo>
                    <a:cubicBezTo>
                      <a:pt x="1458644" y="837858"/>
                      <a:pt x="1462315" y="850278"/>
                      <a:pt x="1413164" y="860108"/>
                    </a:cubicBezTo>
                    <a:cubicBezTo>
                      <a:pt x="1381143" y="866512"/>
                      <a:pt x="1348509" y="869345"/>
                      <a:pt x="1316182" y="873963"/>
                    </a:cubicBezTo>
                    <a:lnTo>
                      <a:pt x="748145" y="86010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67" name="フリーフォーム 166"/>
              <p:cNvSpPr/>
              <p:nvPr/>
            </p:nvSpPr>
            <p:spPr>
              <a:xfrm rot="4930782">
                <a:off x="2207625" y="4730057"/>
                <a:ext cx="420483" cy="380197"/>
              </a:xfrm>
              <a:custGeom>
                <a:avLst/>
                <a:gdLst>
                  <a:gd name="connsiteX0" fmla="*/ 1288473 w 1347261"/>
                  <a:gd name="connsiteY0" fmla="*/ 1069975 h 1430193"/>
                  <a:gd name="connsiteX1" fmla="*/ 845127 w 1347261"/>
                  <a:gd name="connsiteY1" fmla="*/ 1069975 h 1430193"/>
                  <a:gd name="connsiteX2" fmla="*/ 678873 w 1347261"/>
                  <a:gd name="connsiteY2" fmla="*/ 1014557 h 1430193"/>
                  <a:gd name="connsiteX3" fmla="*/ 374073 w 1347261"/>
                  <a:gd name="connsiteY3" fmla="*/ 820593 h 1430193"/>
                  <a:gd name="connsiteX4" fmla="*/ 249382 w 1347261"/>
                  <a:gd name="connsiteY4" fmla="*/ 723611 h 1430193"/>
                  <a:gd name="connsiteX5" fmla="*/ 83127 w 1347261"/>
                  <a:gd name="connsiteY5" fmla="*/ 585066 h 1430193"/>
                  <a:gd name="connsiteX6" fmla="*/ 41564 w 1347261"/>
                  <a:gd name="connsiteY6" fmla="*/ 515793 h 1430193"/>
                  <a:gd name="connsiteX7" fmla="*/ 0 w 1347261"/>
                  <a:gd name="connsiteY7" fmla="*/ 460375 h 1430193"/>
                  <a:gd name="connsiteX8" fmla="*/ 41564 w 1347261"/>
                  <a:gd name="connsiteY8" fmla="*/ 127866 h 1430193"/>
                  <a:gd name="connsiteX9" fmla="*/ 83127 w 1347261"/>
                  <a:gd name="connsiteY9" fmla="*/ 100157 h 1430193"/>
                  <a:gd name="connsiteX10" fmla="*/ 124691 w 1347261"/>
                  <a:gd name="connsiteY10" fmla="*/ 58593 h 1430193"/>
                  <a:gd name="connsiteX11" fmla="*/ 166254 w 1347261"/>
                  <a:gd name="connsiteY11" fmla="*/ 44738 h 1430193"/>
                  <a:gd name="connsiteX12" fmla="*/ 277091 w 1347261"/>
                  <a:gd name="connsiteY12" fmla="*/ 3175 h 1430193"/>
                  <a:gd name="connsiteX13" fmla="*/ 817418 w 1347261"/>
                  <a:gd name="connsiteY13" fmla="*/ 44738 h 1430193"/>
                  <a:gd name="connsiteX14" fmla="*/ 886691 w 1347261"/>
                  <a:gd name="connsiteY14" fmla="*/ 72447 h 1430193"/>
                  <a:gd name="connsiteX15" fmla="*/ 1025236 w 1347261"/>
                  <a:gd name="connsiteY15" fmla="*/ 155575 h 1430193"/>
                  <a:gd name="connsiteX16" fmla="*/ 1122218 w 1347261"/>
                  <a:gd name="connsiteY16" fmla="*/ 252557 h 1430193"/>
                  <a:gd name="connsiteX17" fmla="*/ 1149927 w 1347261"/>
                  <a:gd name="connsiteY17" fmla="*/ 363393 h 1430193"/>
                  <a:gd name="connsiteX18" fmla="*/ 1177636 w 1347261"/>
                  <a:gd name="connsiteY18" fmla="*/ 404957 h 1430193"/>
                  <a:gd name="connsiteX19" fmla="*/ 1219200 w 1347261"/>
                  <a:gd name="connsiteY19" fmla="*/ 488084 h 1430193"/>
                  <a:gd name="connsiteX20" fmla="*/ 1260764 w 1347261"/>
                  <a:gd name="connsiteY20" fmla="*/ 682047 h 1430193"/>
                  <a:gd name="connsiteX21" fmla="*/ 1274618 w 1347261"/>
                  <a:gd name="connsiteY21" fmla="*/ 765175 h 1430193"/>
                  <a:gd name="connsiteX22" fmla="*/ 1316182 w 1347261"/>
                  <a:gd name="connsiteY22" fmla="*/ 848302 h 1430193"/>
                  <a:gd name="connsiteX23" fmla="*/ 1330036 w 1347261"/>
                  <a:gd name="connsiteY23" fmla="*/ 1250084 h 1430193"/>
                  <a:gd name="connsiteX24" fmla="*/ 1302327 w 1347261"/>
                  <a:gd name="connsiteY24" fmla="*/ 1305502 h 1430193"/>
                  <a:gd name="connsiteX25" fmla="*/ 1191491 w 1347261"/>
                  <a:gd name="connsiteY25" fmla="*/ 1402484 h 1430193"/>
                  <a:gd name="connsiteX26" fmla="*/ 1052945 w 1347261"/>
                  <a:gd name="connsiteY26" fmla="*/ 1430193 h 1430193"/>
                  <a:gd name="connsiteX27" fmla="*/ 789709 w 1347261"/>
                  <a:gd name="connsiteY27" fmla="*/ 1360920 h 1430193"/>
                  <a:gd name="connsiteX28" fmla="*/ 540327 w 1347261"/>
                  <a:gd name="connsiteY28" fmla="*/ 1097684 h 1430193"/>
                  <a:gd name="connsiteX29" fmla="*/ 332509 w 1347261"/>
                  <a:gd name="connsiteY29" fmla="*/ 792884 h 1430193"/>
                  <a:gd name="connsiteX30" fmla="*/ 304800 w 1347261"/>
                  <a:gd name="connsiteY30" fmla="*/ 695902 h 1430193"/>
                  <a:gd name="connsiteX31" fmla="*/ 277091 w 1347261"/>
                  <a:gd name="connsiteY31" fmla="*/ 612775 h 1430193"/>
                  <a:gd name="connsiteX32" fmla="*/ 277091 w 1347261"/>
                  <a:gd name="connsiteY32" fmla="*/ 307975 h 1430193"/>
                  <a:gd name="connsiteX33" fmla="*/ 318654 w 1347261"/>
                  <a:gd name="connsiteY33" fmla="*/ 224847 h 1430193"/>
                  <a:gd name="connsiteX34" fmla="*/ 360218 w 1347261"/>
                  <a:gd name="connsiteY34" fmla="*/ 210993 h 1430193"/>
                  <a:gd name="connsiteX35" fmla="*/ 415636 w 1347261"/>
                  <a:gd name="connsiteY35" fmla="*/ 183284 h 1430193"/>
                  <a:gd name="connsiteX36" fmla="*/ 665018 w 1347261"/>
                  <a:gd name="connsiteY36" fmla="*/ 197138 h 1430193"/>
                  <a:gd name="connsiteX37" fmla="*/ 706582 w 1347261"/>
                  <a:gd name="connsiteY37" fmla="*/ 224847 h 1430193"/>
                  <a:gd name="connsiteX38" fmla="*/ 762000 w 1347261"/>
                  <a:gd name="connsiteY38" fmla="*/ 252557 h 1430193"/>
                  <a:gd name="connsiteX39" fmla="*/ 845127 w 1347261"/>
                  <a:gd name="connsiteY39" fmla="*/ 377247 h 1430193"/>
                  <a:gd name="connsiteX40" fmla="*/ 872836 w 1347261"/>
                  <a:gd name="connsiteY40" fmla="*/ 460375 h 1430193"/>
                  <a:gd name="connsiteX41" fmla="*/ 858982 w 1347261"/>
                  <a:gd name="connsiteY41" fmla="*/ 862157 h 1430193"/>
                  <a:gd name="connsiteX42" fmla="*/ 817418 w 1347261"/>
                  <a:gd name="connsiteY42" fmla="*/ 876011 h 1430193"/>
                  <a:gd name="connsiteX43" fmla="*/ 623454 w 1347261"/>
                  <a:gd name="connsiteY43" fmla="*/ 848302 h 1430193"/>
                  <a:gd name="connsiteX44" fmla="*/ 568036 w 1347261"/>
                  <a:gd name="connsiteY44" fmla="*/ 806738 h 1430193"/>
                  <a:gd name="connsiteX45" fmla="*/ 526473 w 1347261"/>
                  <a:gd name="connsiteY45" fmla="*/ 792884 h 1430193"/>
                  <a:gd name="connsiteX46" fmla="*/ 512618 w 1347261"/>
                  <a:gd name="connsiteY46" fmla="*/ 751320 h 1430193"/>
                  <a:gd name="connsiteX47" fmla="*/ 457200 w 1347261"/>
                  <a:gd name="connsiteY47" fmla="*/ 682047 h 1430193"/>
                  <a:gd name="connsiteX48" fmla="*/ 471054 w 1347261"/>
                  <a:gd name="connsiteY48" fmla="*/ 571211 h 1430193"/>
                  <a:gd name="connsiteX49" fmla="*/ 526473 w 1347261"/>
                  <a:gd name="connsiteY49" fmla="*/ 585066 h 1430193"/>
                  <a:gd name="connsiteX50" fmla="*/ 581891 w 1347261"/>
                  <a:gd name="connsiteY50" fmla="*/ 626629 h 1430193"/>
                  <a:gd name="connsiteX51" fmla="*/ 623454 w 1347261"/>
                  <a:gd name="connsiteY51" fmla="*/ 654338 h 1430193"/>
                  <a:gd name="connsiteX52" fmla="*/ 637309 w 1347261"/>
                  <a:gd name="connsiteY52" fmla="*/ 695902 h 1430193"/>
                  <a:gd name="connsiteX53" fmla="*/ 623454 w 1347261"/>
                  <a:gd name="connsiteY53" fmla="*/ 765175 h 1430193"/>
                  <a:gd name="connsiteX54" fmla="*/ 581891 w 1347261"/>
                  <a:gd name="connsiteY54" fmla="*/ 792884 h 1430193"/>
                  <a:gd name="connsiteX55" fmla="*/ 512618 w 1347261"/>
                  <a:gd name="connsiteY55" fmla="*/ 834447 h 1430193"/>
                  <a:gd name="connsiteX56" fmla="*/ 235527 w 1347261"/>
                  <a:gd name="connsiteY56" fmla="*/ 820593 h 1430193"/>
                  <a:gd name="connsiteX57" fmla="*/ 193964 w 1347261"/>
                  <a:gd name="connsiteY57" fmla="*/ 792884 h 1430193"/>
                  <a:gd name="connsiteX58" fmla="*/ 235527 w 1347261"/>
                  <a:gd name="connsiteY58" fmla="*/ 765175 h 1430193"/>
                  <a:gd name="connsiteX59" fmla="*/ 332509 w 1347261"/>
                  <a:gd name="connsiteY59" fmla="*/ 723611 h 1430193"/>
                  <a:gd name="connsiteX60" fmla="*/ 498764 w 1347261"/>
                  <a:gd name="connsiteY60" fmla="*/ 668193 h 1430193"/>
                  <a:gd name="connsiteX61" fmla="*/ 568036 w 1347261"/>
                  <a:gd name="connsiteY61" fmla="*/ 654338 h 1430193"/>
                  <a:gd name="connsiteX62" fmla="*/ 720436 w 1347261"/>
                  <a:gd name="connsiteY62" fmla="*/ 612775 h 1430193"/>
                  <a:gd name="connsiteX63" fmla="*/ 775854 w 1347261"/>
                  <a:gd name="connsiteY63" fmla="*/ 585066 h 1430193"/>
                  <a:gd name="connsiteX64" fmla="*/ 845127 w 1347261"/>
                  <a:gd name="connsiteY64" fmla="*/ 571211 h 1430193"/>
                  <a:gd name="connsiteX65" fmla="*/ 886691 w 1347261"/>
                  <a:gd name="connsiteY65" fmla="*/ 557357 h 1430193"/>
                  <a:gd name="connsiteX66" fmla="*/ 914400 w 1347261"/>
                  <a:gd name="connsiteY66" fmla="*/ 529647 h 1430193"/>
                  <a:gd name="connsiteX67" fmla="*/ 1039091 w 1347261"/>
                  <a:gd name="connsiteY67" fmla="*/ 501938 h 1430193"/>
                  <a:gd name="connsiteX68" fmla="*/ 1066800 w 1347261"/>
                  <a:gd name="connsiteY68" fmla="*/ 460375 h 1430193"/>
                  <a:gd name="connsiteX69" fmla="*/ 1122218 w 1347261"/>
                  <a:gd name="connsiteY69" fmla="*/ 446520 h 1430193"/>
                  <a:gd name="connsiteX70" fmla="*/ 1136073 w 1347261"/>
                  <a:gd name="connsiteY70" fmla="*/ 391102 h 1430193"/>
                  <a:gd name="connsiteX71" fmla="*/ 1066800 w 1347261"/>
                  <a:gd name="connsiteY71" fmla="*/ 169429 h 1430193"/>
                  <a:gd name="connsiteX72" fmla="*/ 1011382 w 1347261"/>
                  <a:gd name="connsiteY72" fmla="*/ 155575 h 1430193"/>
                  <a:gd name="connsiteX73" fmla="*/ 914400 w 1347261"/>
                  <a:gd name="connsiteY73" fmla="*/ 169429 h 1430193"/>
                  <a:gd name="connsiteX74" fmla="*/ 886691 w 1347261"/>
                  <a:gd name="connsiteY74" fmla="*/ 224847 h 1430193"/>
                  <a:gd name="connsiteX75" fmla="*/ 845127 w 1347261"/>
                  <a:gd name="connsiteY75" fmla="*/ 280266 h 1430193"/>
                  <a:gd name="connsiteX76" fmla="*/ 831273 w 1347261"/>
                  <a:gd name="connsiteY76" fmla="*/ 321829 h 1430193"/>
                  <a:gd name="connsiteX77" fmla="*/ 762000 w 1347261"/>
                  <a:gd name="connsiteY77" fmla="*/ 418811 h 1430193"/>
                  <a:gd name="connsiteX78" fmla="*/ 748145 w 1347261"/>
                  <a:gd name="connsiteY78" fmla="*/ 460375 h 1430193"/>
                  <a:gd name="connsiteX79" fmla="*/ 720436 w 1347261"/>
                  <a:gd name="connsiteY79" fmla="*/ 501938 h 1430193"/>
                  <a:gd name="connsiteX80" fmla="*/ 706582 w 1347261"/>
                  <a:gd name="connsiteY80" fmla="*/ 557357 h 1430193"/>
                  <a:gd name="connsiteX81" fmla="*/ 665018 w 1347261"/>
                  <a:gd name="connsiteY81" fmla="*/ 903720 h 1430193"/>
                  <a:gd name="connsiteX82" fmla="*/ 637309 w 1347261"/>
                  <a:gd name="connsiteY82" fmla="*/ 1000702 h 1430193"/>
                  <a:gd name="connsiteX83" fmla="*/ 554182 w 1347261"/>
                  <a:gd name="connsiteY83" fmla="*/ 1014557 h 143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47261" h="1430193">
                    <a:moveTo>
                      <a:pt x="1288473" y="1069975"/>
                    </a:moveTo>
                    <a:cubicBezTo>
                      <a:pt x="1116363" y="1085621"/>
                      <a:pt x="1040493" y="1099576"/>
                      <a:pt x="845127" y="1069975"/>
                    </a:cubicBezTo>
                    <a:cubicBezTo>
                      <a:pt x="787370" y="1061224"/>
                      <a:pt x="730500" y="1041889"/>
                      <a:pt x="678873" y="1014557"/>
                    </a:cubicBezTo>
                    <a:cubicBezTo>
                      <a:pt x="572441" y="958210"/>
                      <a:pt x="469133" y="894528"/>
                      <a:pt x="374073" y="820593"/>
                    </a:cubicBezTo>
                    <a:cubicBezTo>
                      <a:pt x="332509" y="788266"/>
                      <a:pt x="290308" y="756742"/>
                      <a:pt x="249382" y="723611"/>
                    </a:cubicBezTo>
                    <a:cubicBezTo>
                      <a:pt x="193313" y="678222"/>
                      <a:pt x="83127" y="585066"/>
                      <a:pt x="83127" y="585066"/>
                    </a:cubicBezTo>
                    <a:cubicBezTo>
                      <a:pt x="69273" y="561975"/>
                      <a:pt x="56501" y="538199"/>
                      <a:pt x="41564" y="515793"/>
                    </a:cubicBezTo>
                    <a:cubicBezTo>
                      <a:pt x="28755" y="496580"/>
                      <a:pt x="0" y="483466"/>
                      <a:pt x="0" y="460375"/>
                    </a:cubicBezTo>
                    <a:cubicBezTo>
                      <a:pt x="0" y="348676"/>
                      <a:pt x="16448" y="236704"/>
                      <a:pt x="41564" y="127866"/>
                    </a:cubicBezTo>
                    <a:cubicBezTo>
                      <a:pt x="45308" y="111642"/>
                      <a:pt x="70335" y="110817"/>
                      <a:pt x="83127" y="100157"/>
                    </a:cubicBezTo>
                    <a:cubicBezTo>
                      <a:pt x="98179" y="87614"/>
                      <a:pt x="108388" y="69462"/>
                      <a:pt x="124691" y="58593"/>
                    </a:cubicBezTo>
                    <a:cubicBezTo>
                      <a:pt x="136842" y="50492"/>
                      <a:pt x="152831" y="50491"/>
                      <a:pt x="166254" y="44738"/>
                    </a:cubicBezTo>
                    <a:cubicBezTo>
                      <a:pt x="267677" y="1271"/>
                      <a:pt x="174925" y="28716"/>
                      <a:pt x="277091" y="3175"/>
                    </a:cubicBezTo>
                    <a:cubicBezTo>
                      <a:pt x="655398" y="14638"/>
                      <a:pt x="610351" y="-30559"/>
                      <a:pt x="817418" y="44738"/>
                    </a:cubicBezTo>
                    <a:cubicBezTo>
                      <a:pt x="840790" y="53237"/>
                      <a:pt x="864747" y="60744"/>
                      <a:pt x="886691" y="72447"/>
                    </a:cubicBezTo>
                    <a:cubicBezTo>
                      <a:pt x="934212" y="97792"/>
                      <a:pt x="987154" y="117493"/>
                      <a:pt x="1025236" y="155575"/>
                    </a:cubicBezTo>
                    <a:lnTo>
                      <a:pt x="1122218" y="252557"/>
                    </a:lnTo>
                    <a:cubicBezTo>
                      <a:pt x="1131454" y="289502"/>
                      <a:pt x="1136913" y="327603"/>
                      <a:pt x="1149927" y="363393"/>
                    </a:cubicBezTo>
                    <a:cubicBezTo>
                      <a:pt x="1155617" y="379042"/>
                      <a:pt x="1169549" y="390401"/>
                      <a:pt x="1177636" y="404957"/>
                    </a:cubicBezTo>
                    <a:cubicBezTo>
                      <a:pt x="1192681" y="432038"/>
                      <a:pt x="1205345" y="460375"/>
                      <a:pt x="1219200" y="488084"/>
                    </a:cubicBezTo>
                    <a:cubicBezTo>
                      <a:pt x="1252047" y="685174"/>
                      <a:pt x="1208979" y="440387"/>
                      <a:pt x="1260764" y="682047"/>
                    </a:cubicBezTo>
                    <a:cubicBezTo>
                      <a:pt x="1266650" y="709515"/>
                      <a:pt x="1265735" y="738525"/>
                      <a:pt x="1274618" y="765175"/>
                    </a:cubicBezTo>
                    <a:cubicBezTo>
                      <a:pt x="1284415" y="794565"/>
                      <a:pt x="1302327" y="820593"/>
                      <a:pt x="1316182" y="848302"/>
                    </a:cubicBezTo>
                    <a:cubicBezTo>
                      <a:pt x="1347394" y="1035573"/>
                      <a:pt x="1360385" y="1037641"/>
                      <a:pt x="1330036" y="1250084"/>
                    </a:cubicBezTo>
                    <a:cubicBezTo>
                      <a:pt x="1327115" y="1270529"/>
                      <a:pt x="1313273" y="1287988"/>
                      <a:pt x="1302327" y="1305502"/>
                    </a:cubicBezTo>
                    <a:cubicBezTo>
                      <a:pt x="1272838" y="1352685"/>
                      <a:pt x="1247641" y="1383767"/>
                      <a:pt x="1191491" y="1402484"/>
                    </a:cubicBezTo>
                    <a:cubicBezTo>
                      <a:pt x="1146811" y="1417377"/>
                      <a:pt x="1052945" y="1430193"/>
                      <a:pt x="1052945" y="1430193"/>
                    </a:cubicBezTo>
                    <a:cubicBezTo>
                      <a:pt x="989570" y="1419630"/>
                      <a:pt x="852209" y="1410262"/>
                      <a:pt x="789709" y="1360920"/>
                    </a:cubicBezTo>
                    <a:cubicBezTo>
                      <a:pt x="737616" y="1319794"/>
                      <a:pt x="596082" y="1169838"/>
                      <a:pt x="540327" y="1097684"/>
                    </a:cubicBezTo>
                    <a:cubicBezTo>
                      <a:pt x="504541" y="1051372"/>
                      <a:pt x="370459" y="881436"/>
                      <a:pt x="332509" y="792884"/>
                    </a:cubicBezTo>
                    <a:cubicBezTo>
                      <a:pt x="319265" y="761981"/>
                      <a:pt x="314687" y="728036"/>
                      <a:pt x="304800" y="695902"/>
                    </a:cubicBezTo>
                    <a:cubicBezTo>
                      <a:pt x="296210" y="667986"/>
                      <a:pt x="286327" y="640484"/>
                      <a:pt x="277091" y="612775"/>
                    </a:cubicBezTo>
                    <a:cubicBezTo>
                      <a:pt x="265347" y="495340"/>
                      <a:pt x="250222" y="428887"/>
                      <a:pt x="277091" y="307975"/>
                    </a:cubicBezTo>
                    <a:cubicBezTo>
                      <a:pt x="283811" y="277733"/>
                      <a:pt x="298493" y="248369"/>
                      <a:pt x="318654" y="224847"/>
                    </a:cubicBezTo>
                    <a:cubicBezTo>
                      <a:pt x="328158" y="213759"/>
                      <a:pt x="346795" y="216746"/>
                      <a:pt x="360218" y="210993"/>
                    </a:cubicBezTo>
                    <a:cubicBezTo>
                      <a:pt x="379201" y="202857"/>
                      <a:pt x="397163" y="192520"/>
                      <a:pt x="415636" y="183284"/>
                    </a:cubicBezTo>
                    <a:cubicBezTo>
                      <a:pt x="498763" y="187902"/>
                      <a:pt x="582599" y="185364"/>
                      <a:pt x="665018" y="197138"/>
                    </a:cubicBezTo>
                    <a:cubicBezTo>
                      <a:pt x="681502" y="199493"/>
                      <a:pt x="692125" y="216586"/>
                      <a:pt x="706582" y="224847"/>
                    </a:cubicBezTo>
                    <a:cubicBezTo>
                      <a:pt x="724514" y="235094"/>
                      <a:pt x="743527" y="243320"/>
                      <a:pt x="762000" y="252557"/>
                    </a:cubicBezTo>
                    <a:cubicBezTo>
                      <a:pt x="791520" y="291916"/>
                      <a:pt x="824571" y="332024"/>
                      <a:pt x="845127" y="377247"/>
                    </a:cubicBezTo>
                    <a:cubicBezTo>
                      <a:pt x="857213" y="403837"/>
                      <a:pt x="872836" y="460375"/>
                      <a:pt x="872836" y="460375"/>
                    </a:cubicBezTo>
                    <a:cubicBezTo>
                      <a:pt x="888740" y="619410"/>
                      <a:pt x="904345" y="680708"/>
                      <a:pt x="858982" y="862157"/>
                    </a:cubicBezTo>
                    <a:cubicBezTo>
                      <a:pt x="855440" y="876325"/>
                      <a:pt x="831273" y="871393"/>
                      <a:pt x="817418" y="876011"/>
                    </a:cubicBezTo>
                    <a:cubicBezTo>
                      <a:pt x="752763" y="866775"/>
                      <a:pt x="686382" y="865782"/>
                      <a:pt x="623454" y="848302"/>
                    </a:cubicBezTo>
                    <a:cubicBezTo>
                      <a:pt x="601205" y="842122"/>
                      <a:pt x="588085" y="818194"/>
                      <a:pt x="568036" y="806738"/>
                    </a:cubicBezTo>
                    <a:cubicBezTo>
                      <a:pt x="555356" y="799493"/>
                      <a:pt x="540327" y="797502"/>
                      <a:pt x="526473" y="792884"/>
                    </a:cubicBezTo>
                    <a:cubicBezTo>
                      <a:pt x="521855" y="779029"/>
                      <a:pt x="519149" y="764382"/>
                      <a:pt x="512618" y="751320"/>
                    </a:cubicBezTo>
                    <a:cubicBezTo>
                      <a:pt x="495141" y="716367"/>
                      <a:pt x="482971" y="707819"/>
                      <a:pt x="457200" y="682047"/>
                    </a:cubicBezTo>
                    <a:cubicBezTo>
                      <a:pt x="461818" y="645102"/>
                      <a:pt x="449413" y="601508"/>
                      <a:pt x="471054" y="571211"/>
                    </a:cubicBezTo>
                    <a:cubicBezTo>
                      <a:pt x="482122" y="555716"/>
                      <a:pt x="509442" y="576550"/>
                      <a:pt x="526473" y="585066"/>
                    </a:cubicBezTo>
                    <a:cubicBezTo>
                      <a:pt x="547126" y="595392"/>
                      <a:pt x="563101" y="613208"/>
                      <a:pt x="581891" y="626629"/>
                    </a:cubicBezTo>
                    <a:cubicBezTo>
                      <a:pt x="595440" y="636307"/>
                      <a:pt x="609600" y="645102"/>
                      <a:pt x="623454" y="654338"/>
                    </a:cubicBezTo>
                    <a:cubicBezTo>
                      <a:pt x="628072" y="668193"/>
                      <a:pt x="637309" y="681298"/>
                      <a:pt x="637309" y="695902"/>
                    </a:cubicBezTo>
                    <a:cubicBezTo>
                      <a:pt x="637309" y="719450"/>
                      <a:pt x="635137" y="744729"/>
                      <a:pt x="623454" y="765175"/>
                    </a:cubicBezTo>
                    <a:cubicBezTo>
                      <a:pt x="615193" y="779632"/>
                      <a:pt x="596011" y="784059"/>
                      <a:pt x="581891" y="792884"/>
                    </a:cubicBezTo>
                    <a:cubicBezTo>
                      <a:pt x="559056" y="807156"/>
                      <a:pt x="535709" y="820593"/>
                      <a:pt x="512618" y="834447"/>
                    </a:cubicBezTo>
                    <a:cubicBezTo>
                      <a:pt x="420254" y="829829"/>
                      <a:pt x="327229" y="832554"/>
                      <a:pt x="235527" y="820593"/>
                    </a:cubicBezTo>
                    <a:cubicBezTo>
                      <a:pt x="219016" y="818439"/>
                      <a:pt x="193964" y="809535"/>
                      <a:pt x="193964" y="792884"/>
                    </a:cubicBezTo>
                    <a:cubicBezTo>
                      <a:pt x="193964" y="776233"/>
                      <a:pt x="220634" y="772622"/>
                      <a:pt x="235527" y="765175"/>
                    </a:cubicBezTo>
                    <a:cubicBezTo>
                      <a:pt x="266985" y="749446"/>
                      <a:pt x="299506" y="735770"/>
                      <a:pt x="332509" y="723611"/>
                    </a:cubicBezTo>
                    <a:cubicBezTo>
                      <a:pt x="387323" y="703416"/>
                      <a:pt x="441482" y="679650"/>
                      <a:pt x="498764" y="668193"/>
                    </a:cubicBezTo>
                    <a:cubicBezTo>
                      <a:pt x="521855" y="663575"/>
                      <a:pt x="545481" y="661105"/>
                      <a:pt x="568036" y="654338"/>
                    </a:cubicBezTo>
                    <a:cubicBezTo>
                      <a:pt x="734898" y="604279"/>
                      <a:pt x="532009" y="644178"/>
                      <a:pt x="720436" y="612775"/>
                    </a:cubicBezTo>
                    <a:cubicBezTo>
                      <a:pt x="738909" y="603539"/>
                      <a:pt x="756261" y="591597"/>
                      <a:pt x="775854" y="585066"/>
                    </a:cubicBezTo>
                    <a:cubicBezTo>
                      <a:pt x="798194" y="577619"/>
                      <a:pt x="822282" y="576922"/>
                      <a:pt x="845127" y="571211"/>
                    </a:cubicBezTo>
                    <a:cubicBezTo>
                      <a:pt x="859295" y="567669"/>
                      <a:pt x="872836" y="561975"/>
                      <a:pt x="886691" y="557357"/>
                    </a:cubicBezTo>
                    <a:cubicBezTo>
                      <a:pt x="895927" y="548120"/>
                      <a:pt x="902717" y="535489"/>
                      <a:pt x="914400" y="529647"/>
                    </a:cubicBezTo>
                    <a:cubicBezTo>
                      <a:pt x="927440" y="523127"/>
                      <a:pt x="1031809" y="503395"/>
                      <a:pt x="1039091" y="501938"/>
                    </a:cubicBezTo>
                    <a:cubicBezTo>
                      <a:pt x="1048327" y="488084"/>
                      <a:pt x="1052946" y="469611"/>
                      <a:pt x="1066800" y="460375"/>
                    </a:cubicBezTo>
                    <a:cubicBezTo>
                      <a:pt x="1082643" y="449813"/>
                      <a:pt x="1108754" y="459984"/>
                      <a:pt x="1122218" y="446520"/>
                    </a:cubicBezTo>
                    <a:cubicBezTo>
                      <a:pt x="1135682" y="433056"/>
                      <a:pt x="1131455" y="409575"/>
                      <a:pt x="1136073" y="391102"/>
                    </a:cubicBezTo>
                    <a:cubicBezTo>
                      <a:pt x="1126697" y="278597"/>
                      <a:pt x="1158417" y="226689"/>
                      <a:pt x="1066800" y="169429"/>
                    </a:cubicBezTo>
                    <a:cubicBezTo>
                      <a:pt x="1050653" y="159337"/>
                      <a:pt x="1029855" y="160193"/>
                      <a:pt x="1011382" y="155575"/>
                    </a:cubicBezTo>
                    <a:cubicBezTo>
                      <a:pt x="979055" y="160193"/>
                      <a:pt x="942946" y="153570"/>
                      <a:pt x="914400" y="169429"/>
                    </a:cubicBezTo>
                    <a:cubicBezTo>
                      <a:pt x="896346" y="179459"/>
                      <a:pt x="897637" y="207333"/>
                      <a:pt x="886691" y="224847"/>
                    </a:cubicBezTo>
                    <a:cubicBezTo>
                      <a:pt x="874453" y="244428"/>
                      <a:pt x="858982" y="261793"/>
                      <a:pt x="845127" y="280266"/>
                    </a:cubicBezTo>
                    <a:cubicBezTo>
                      <a:pt x="840509" y="294120"/>
                      <a:pt x="837804" y="308767"/>
                      <a:pt x="831273" y="321829"/>
                    </a:cubicBezTo>
                    <a:cubicBezTo>
                      <a:pt x="821142" y="342091"/>
                      <a:pt x="771416" y="406256"/>
                      <a:pt x="762000" y="418811"/>
                    </a:cubicBezTo>
                    <a:cubicBezTo>
                      <a:pt x="757382" y="432666"/>
                      <a:pt x="754676" y="447313"/>
                      <a:pt x="748145" y="460375"/>
                    </a:cubicBezTo>
                    <a:cubicBezTo>
                      <a:pt x="740698" y="475268"/>
                      <a:pt x="726995" y="486633"/>
                      <a:pt x="720436" y="501938"/>
                    </a:cubicBezTo>
                    <a:cubicBezTo>
                      <a:pt x="712935" y="519440"/>
                      <a:pt x="711200" y="538884"/>
                      <a:pt x="706582" y="557357"/>
                    </a:cubicBezTo>
                    <a:cubicBezTo>
                      <a:pt x="690490" y="830907"/>
                      <a:pt x="711801" y="716584"/>
                      <a:pt x="665018" y="903720"/>
                    </a:cubicBezTo>
                    <a:cubicBezTo>
                      <a:pt x="664898" y="904202"/>
                      <a:pt x="643936" y="994075"/>
                      <a:pt x="637309" y="1000702"/>
                    </a:cubicBezTo>
                    <a:cubicBezTo>
                      <a:pt x="619073" y="1018938"/>
                      <a:pt x="575751" y="1014557"/>
                      <a:pt x="554182" y="1014557"/>
                    </a:cubicBezTo>
                  </a:path>
                </a:pathLst>
              </a:cu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grpSp>
        <p:sp>
          <p:nvSpPr>
            <p:cNvPr id="176" name="テキスト ボックス 24"/>
            <p:cNvSpPr txBox="1">
              <a:spLocks noChangeArrowheads="1"/>
            </p:cNvSpPr>
            <p:nvPr/>
          </p:nvSpPr>
          <p:spPr bwMode="auto">
            <a:xfrm>
              <a:off x="536887" y="3587750"/>
              <a:ext cx="150554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dirty="0">
                  <a:solidFill>
                    <a:srgbClr val="002060"/>
                  </a:solidFill>
                </a:rPr>
                <a:t>大腸菌細胞内</a:t>
              </a:r>
              <a:endParaRPr lang="en-US" altLang="ja-JP" sz="1600" b="1" dirty="0">
                <a:solidFill>
                  <a:srgbClr val="002060"/>
                </a:solidFill>
              </a:endParaRPr>
            </a:p>
            <a:p>
              <a:pPr algn="ctr" eaLnBrk="1" hangingPunct="1"/>
              <a:r>
                <a:rPr lang="ja-JP" altLang="en-US" sz="1600" b="1" dirty="0">
                  <a:solidFill>
                    <a:srgbClr val="002060"/>
                  </a:solidFill>
                </a:rPr>
                <a:t>タンパク質溶液</a:t>
              </a:r>
            </a:p>
          </p:txBody>
        </p:sp>
      </p:grpSp>
      <p:sp>
        <p:nvSpPr>
          <p:cNvPr id="178" name="右矢印 177"/>
          <p:cNvSpPr/>
          <p:nvPr/>
        </p:nvSpPr>
        <p:spPr>
          <a:xfrm>
            <a:off x="2335674" y="2898006"/>
            <a:ext cx="979487" cy="331788"/>
          </a:xfrm>
          <a:prstGeom prst="rightArrow">
            <a:avLst/>
          </a:prstGeom>
          <a:solidFill>
            <a:srgbClr val="000066"/>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79" name="テキスト ボックス 27"/>
          <p:cNvSpPr txBox="1">
            <a:spLocks noChangeArrowheads="1"/>
          </p:cNvSpPr>
          <p:nvPr/>
        </p:nvSpPr>
        <p:spPr bwMode="auto">
          <a:xfrm>
            <a:off x="2014939" y="2385244"/>
            <a:ext cx="162095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a:solidFill>
                  <a:srgbClr val="002060"/>
                </a:solidFill>
              </a:rPr>
              <a:t>二次元電気泳動</a:t>
            </a:r>
            <a:endParaRPr lang="en-US" altLang="ja-JP" sz="1600" b="1">
              <a:solidFill>
                <a:srgbClr val="002060"/>
              </a:solidFill>
            </a:endParaRPr>
          </a:p>
          <a:p>
            <a:pPr algn="ctr" eaLnBrk="1" hangingPunct="1"/>
            <a:r>
              <a:rPr lang="ja-JP" altLang="en-US" sz="1600" b="1">
                <a:solidFill>
                  <a:srgbClr val="002060"/>
                </a:solidFill>
              </a:rPr>
              <a:t>質量分析</a:t>
            </a:r>
          </a:p>
        </p:txBody>
      </p:sp>
      <p:grpSp>
        <p:nvGrpSpPr>
          <p:cNvPr id="7" name="グループ化 12"/>
          <p:cNvGrpSpPr/>
          <p:nvPr/>
        </p:nvGrpSpPr>
        <p:grpSpPr>
          <a:xfrm>
            <a:off x="3474117" y="2496369"/>
            <a:ext cx="1710726" cy="1192629"/>
            <a:chOff x="2966669" y="2833688"/>
            <a:chExt cx="1710726" cy="1192629"/>
          </a:xfrm>
        </p:grpSpPr>
        <p:sp>
          <p:nvSpPr>
            <p:cNvPr id="177" name="テキスト ボックス 25"/>
            <p:cNvSpPr txBox="1">
              <a:spLocks noChangeArrowheads="1"/>
            </p:cNvSpPr>
            <p:nvPr/>
          </p:nvSpPr>
          <p:spPr bwMode="auto">
            <a:xfrm>
              <a:off x="2966669" y="3687763"/>
              <a:ext cx="171072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a:solidFill>
                    <a:srgbClr val="002060"/>
                  </a:solidFill>
                </a:rPr>
                <a:t>親和性タンパク質</a:t>
              </a:r>
            </a:p>
          </p:txBody>
        </p:sp>
        <p:grpSp>
          <p:nvGrpSpPr>
            <p:cNvPr id="8" name="グループ化 28"/>
            <p:cNvGrpSpPr>
              <a:grpSpLocks/>
            </p:cNvGrpSpPr>
            <p:nvPr/>
          </p:nvGrpSpPr>
          <p:grpSpPr bwMode="auto">
            <a:xfrm>
              <a:off x="3402138" y="2833688"/>
              <a:ext cx="839788" cy="642937"/>
              <a:chOff x="6516216" y="3161783"/>
              <a:chExt cx="1392986" cy="1066224"/>
            </a:xfrm>
          </p:grpSpPr>
          <p:sp>
            <p:nvSpPr>
              <p:cNvPr id="181" name="円/楕円 180"/>
              <p:cNvSpPr/>
              <p:nvPr/>
            </p:nvSpPr>
            <p:spPr>
              <a:xfrm>
                <a:off x="6516216" y="3161783"/>
                <a:ext cx="1392986" cy="1066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82" name="フリーフォーム 181"/>
              <p:cNvSpPr/>
              <p:nvPr/>
            </p:nvSpPr>
            <p:spPr>
              <a:xfrm>
                <a:off x="6732142" y="3430314"/>
                <a:ext cx="250159" cy="379102"/>
              </a:xfrm>
              <a:custGeom>
                <a:avLst/>
                <a:gdLst>
                  <a:gd name="connsiteX0" fmla="*/ 1288473 w 1347261"/>
                  <a:gd name="connsiteY0" fmla="*/ 1069975 h 1430193"/>
                  <a:gd name="connsiteX1" fmla="*/ 845127 w 1347261"/>
                  <a:gd name="connsiteY1" fmla="*/ 1069975 h 1430193"/>
                  <a:gd name="connsiteX2" fmla="*/ 678873 w 1347261"/>
                  <a:gd name="connsiteY2" fmla="*/ 1014557 h 1430193"/>
                  <a:gd name="connsiteX3" fmla="*/ 374073 w 1347261"/>
                  <a:gd name="connsiteY3" fmla="*/ 820593 h 1430193"/>
                  <a:gd name="connsiteX4" fmla="*/ 249382 w 1347261"/>
                  <a:gd name="connsiteY4" fmla="*/ 723611 h 1430193"/>
                  <a:gd name="connsiteX5" fmla="*/ 83127 w 1347261"/>
                  <a:gd name="connsiteY5" fmla="*/ 585066 h 1430193"/>
                  <a:gd name="connsiteX6" fmla="*/ 41564 w 1347261"/>
                  <a:gd name="connsiteY6" fmla="*/ 515793 h 1430193"/>
                  <a:gd name="connsiteX7" fmla="*/ 0 w 1347261"/>
                  <a:gd name="connsiteY7" fmla="*/ 460375 h 1430193"/>
                  <a:gd name="connsiteX8" fmla="*/ 41564 w 1347261"/>
                  <a:gd name="connsiteY8" fmla="*/ 127866 h 1430193"/>
                  <a:gd name="connsiteX9" fmla="*/ 83127 w 1347261"/>
                  <a:gd name="connsiteY9" fmla="*/ 100157 h 1430193"/>
                  <a:gd name="connsiteX10" fmla="*/ 124691 w 1347261"/>
                  <a:gd name="connsiteY10" fmla="*/ 58593 h 1430193"/>
                  <a:gd name="connsiteX11" fmla="*/ 166254 w 1347261"/>
                  <a:gd name="connsiteY11" fmla="*/ 44738 h 1430193"/>
                  <a:gd name="connsiteX12" fmla="*/ 277091 w 1347261"/>
                  <a:gd name="connsiteY12" fmla="*/ 3175 h 1430193"/>
                  <a:gd name="connsiteX13" fmla="*/ 817418 w 1347261"/>
                  <a:gd name="connsiteY13" fmla="*/ 44738 h 1430193"/>
                  <a:gd name="connsiteX14" fmla="*/ 886691 w 1347261"/>
                  <a:gd name="connsiteY14" fmla="*/ 72447 h 1430193"/>
                  <a:gd name="connsiteX15" fmla="*/ 1025236 w 1347261"/>
                  <a:gd name="connsiteY15" fmla="*/ 155575 h 1430193"/>
                  <a:gd name="connsiteX16" fmla="*/ 1122218 w 1347261"/>
                  <a:gd name="connsiteY16" fmla="*/ 252557 h 1430193"/>
                  <a:gd name="connsiteX17" fmla="*/ 1149927 w 1347261"/>
                  <a:gd name="connsiteY17" fmla="*/ 363393 h 1430193"/>
                  <a:gd name="connsiteX18" fmla="*/ 1177636 w 1347261"/>
                  <a:gd name="connsiteY18" fmla="*/ 404957 h 1430193"/>
                  <a:gd name="connsiteX19" fmla="*/ 1219200 w 1347261"/>
                  <a:gd name="connsiteY19" fmla="*/ 488084 h 1430193"/>
                  <a:gd name="connsiteX20" fmla="*/ 1260764 w 1347261"/>
                  <a:gd name="connsiteY20" fmla="*/ 682047 h 1430193"/>
                  <a:gd name="connsiteX21" fmla="*/ 1274618 w 1347261"/>
                  <a:gd name="connsiteY21" fmla="*/ 765175 h 1430193"/>
                  <a:gd name="connsiteX22" fmla="*/ 1316182 w 1347261"/>
                  <a:gd name="connsiteY22" fmla="*/ 848302 h 1430193"/>
                  <a:gd name="connsiteX23" fmla="*/ 1330036 w 1347261"/>
                  <a:gd name="connsiteY23" fmla="*/ 1250084 h 1430193"/>
                  <a:gd name="connsiteX24" fmla="*/ 1302327 w 1347261"/>
                  <a:gd name="connsiteY24" fmla="*/ 1305502 h 1430193"/>
                  <a:gd name="connsiteX25" fmla="*/ 1191491 w 1347261"/>
                  <a:gd name="connsiteY25" fmla="*/ 1402484 h 1430193"/>
                  <a:gd name="connsiteX26" fmla="*/ 1052945 w 1347261"/>
                  <a:gd name="connsiteY26" fmla="*/ 1430193 h 1430193"/>
                  <a:gd name="connsiteX27" fmla="*/ 789709 w 1347261"/>
                  <a:gd name="connsiteY27" fmla="*/ 1360920 h 1430193"/>
                  <a:gd name="connsiteX28" fmla="*/ 540327 w 1347261"/>
                  <a:gd name="connsiteY28" fmla="*/ 1097684 h 1430193"/>
                  <a:gd name="connsiteX29" fmla="*/ 332509 w 1347261"/>
                  <a:gd name="connsiteY29" fmla="*/ 792884 h 1430193"/>
                  <a:gd name="connsiteX30" fmla="*/ 304800 w 1347261"/>
                  <a:gd name="connsiteY30" fmla="*/ 695902 h 1430193"/>
                  <a:gd name="connsiteX31" fmla="*/ 277091 w 1347261"/>
                  <a:gd name="connsiteY31" fmla="*/ 612775 h 1430193"/>
                  <a:gd name="connsiteX32" fmla="*/ 277091 w 1347261"/>
                  <a:gd name="connsiteY32" fmla="*/ 307975 h 1430193"/>
                  <a:gd name="connsiteX33" fmla="*/ 318654 w 1347261"/>
                  <a:gd name="connsiteY33" fmla="*/ 224847 h 1430193"/>
                  <a:gd name="connsiteX34" fmla="*/ 360218 w 1347261"/>
                  <a:gd name="connsiteY34" fmla="*/ 210993 h 1430193"/>
                  <a:gd name="connsiteX35" fmla="*/ 415636 w 1347261"/>
                  <a:gd name="connsiteY35" fmla="*/ 183284 h 1430193"/>
                  <a:gd name="connsiteX36" fmla="*/ 665018 w 1347261"/>
                  <a:gd name="connsiteY36" fmla="*/ 197138 h 1430193"/>
                  <a:gd name="connsiteX37" fmla="*/ 706582 w 1347261"/>
                  <a:gd name="connsiteY37" fmla="*/ 224847 h 1430193"/>
                  <a:gd name="connsiteX38" fmla="*/ 762000 w 1347261"/>
                  <a:gd name="connsiteY38" fmla="*/ 252557 h 1430193"/>
                  <a:gd name="connsiteX39" fmla="*/ 845127 w 1347261"/>
                  <a:gd name="connsiteY39" fmla="*/ 377247 h 1430193"/>
                  <a:gd name="connsiteX40" fmla="*/ 872836 w 1347261"/>
                  <a:gd name="connsiteY40" fmla="*/ 460375 h 1430193"/>
                  <a:gd name="connsiteX41" fmla="*/ 858982 w 1347261"/>
                  <a:gd name="connsiteY41" fmla="*/ 862157 h 1430193"/>
                  <a:gd name="connsiteX42" fmla="*/ 817418 w 1347261"/>
                  <a:gd name="connsiteY42" fmla="*/ 876011 h 1430193"/>
                  <a:gd name="connsiteX43" fmla="*/ 623454 w 1347261"/>
                  <a:gd name="connsiteY43" fmla="*/ 848302 h 1430193"/>
                  <a:gd name="connsiteX44" fmla="*/ 568036 w 1347261"/>
                  <a:gd name="connsiteY44" fmla="*/ 806738 h 1430193"/>
                  <a:gd name="connsiteX45" fmla="*/ 526473 w 1347261"/>
                  <a:gd name="connsiteY45" fmla="*/ 792884 h 1430193"/>
                  <a:gd name="connsiteX46" fmla="*/ 512618 w 1347261"/>
                  <a:gd name="connsiteY46" fmla="*/ 751320 h 1430193"/>
                  <a:gd name="connsiteX47" fmla="*/ 457200 w 1347261"/>
                  <a:gd name="connsiteY47" fmla="*/ 682047 h 1430193"/>
                  <a:gd name="connsiteX48" fmla="*/ 471054 w 1347261"/>
                  <a:gd name="connsiteY48" fmla="*/ 571211 h 1430193"/>
                  <a:gd name="connsiteX49" fmla="*/ 526473 w 1347261"/>
                  <a:gd name="connsiteY49" fmla="*/ 585066 h 1430193"/>
                  <a:gd name="connsiteX50" fmla="*/ 581891 w 1347261"/>
                  <a:gd name="connsiteY50" fmla="*/ 626629 h 1430193"/>
                  <a:gd name="connsiteX51" fmla="*/ 623454 w 1347261"/>
                  <a:gd name="connsiteY51" fmla="*/ 654338 h 1430193"/>
                  <a:gd name="connsiteX52" fmla="*/ 637309 w 1347261"/>
                  <a:gd name="connsiteY52" fmla="*/ 695902 h 1430193"/>
                  <a:gd name="connsiteX53" fmla="*/ 623454 w 1347261"/>
                  <a:gd name="connsiteY53" fmla="*/ 765175 h 1430193"/>
                  <a:gd name="connsiteX54" fmla="*/ 581891 w 1347261"/>
                  <a:gd name="connsiteY54" fmla="*/ 792884 h 1430193"/>
                  <a:gd name="connsiteX55" fmla="*/ 512618 w 1347261"/>
                  <a:gd name="connsiteY55" fmla="*/ 834447 h 1430193"/>
                  <a:gd name="connsiteX56" fmla="*/ 235527 w 1347261"/>
                  <a:gd name="connsiteY56" fmla="*/ 820593 h 1430193"/>
                  <a:gd name="connsiteX57" fmla="*/ 193964 w 1347261"/>
                  <a:gd name="connsiteY57" fmla="*/ 792884 h 1430193"/>
                  <a:gd name="connsiteX58" fmla="*/ 235527 w 1347261"/>
                  <a:gd name="connsiteY58" fmla="*/ 765175 h 1430193"/>
                  <a:gd name="connsiteX59" fmla="*/ 332509 w 1347261"/>
                  <a:gd name="connsiteY59" fmla="*/ 723611 h 1430193"/>
                  <a:gd name="connsiteX60" fmla="*/ 498764 w 1347261"/>
                  <a:gd name="connsiteY60" fmla="*/ 668193 h 1430193"/>
                  <a:gd name="connsiteX61" fmla="*/ 568036 w 1347261"/>
                  <a:gd name="connsiteY61" fmla="*/ 654338 h 1430193"/>
                  <a:gd name="connsiteX62" fmla="*/ 720436 w 1347261"/>
                  <a:gd name="connsiteY62" fmla="*/ 612775 h 1430193"/>
                  <a:gd name="connsiteX63" fmla="*/ 775854 w 1347261"/>
                  <a:gd name="connsiteY63" fmla="*/ 585066 h 1430193"/>
                  <a:gd name="connsiteX64" fmla="*/ 845127 w 1347261"/>
                  <a:gd name="connsiteY64" fmla="*/ 571211 h 1430193"/>
                  <a:gd name="connsiteX65" fmla="*/ 886691 w 1347261"/>
                  <a:gd name="connsiteY65" fmla="*/ 557357 h 1430193"/>
                  <a:gd name="connsiteX66" fmla="*/ 914400 w 1347261"/>
                  <a:gd name="connsiteY66" fmla="*/ 529647 h 1430193"/>
                  <a:gd name="connsiteX67" fmla="*/ 1039091 w 1347261"/>
                  <a:gd name="connsiteY67" fmla="*/ 501938 h 1430193"/>
                  <a:gd name="connsiteX68" fmla="*/ 1066800 w 1347261"/>
                  <a:gd name="connsiteY68" fmla="*/ 460375 h 1430193"/>
                  <a:gd name="connsiteX69" fmla="*/ 1122218 w 1347261"/>
                  <a:gd name="connsiteY69" fmla="*/ 446520 h 1430193"/>
                  <a:gd name="connsiteX70" fmla="*/ 1136073 w 1347261"/>
                  <a:gd name="connsiteY70" fmla="*/ 391102 h 1430193"/>
                  <a:gd name="connsiteX71" fmla="*/ 1066800 w 1347261"/>
                  <a:gd name="connsiteY71" fmla="*/ 169429 h 1430193"/>
                  <a:gd name="connsiteX72" fmla="*/ 1011382 w 1347261"/>
                  <a:gd name="connsiteY72" fmla="*/ 155575 h 1430193"/>
                  <a:gd name="connsiteX73" fmla="*/ 914400 w 1347261"/>
                  <a:gd name="connsiteY73" fmla="*/ 169429 h 1430193"/>
                  <a:gd name="connsiteX74" fmla="*/ 886691 w 1347261"/>
                  <a:gd name="connsiteY74" fmla="*/ 224847 h 1430193"/>
                  <a:gd name="connsiteX75" fmla="*/ 845127 w 1347261"/>
                  <a:gd name="connsiteY75" fmla="*/ 280266 h 1430193"/>
                  <a:gd name="connsiteX76" fmla="*/ 831273 w 1347261"/>
                  <a:gd name="connsiteY76" fmla="*/ 321829 h 1430193"/>
                  <a:gd name="connsiteX77" fmla="*/ 762000 w 1347261"/>
                  <a:gd name="connsiteY77" fmla="*/ 418811 h 1430193"/>
                  <a:gd name="connsiteX78" fmla="*/ 748145 w 1347261"/>
                  <a:gd name="connsiteY78" fmla="*/ 460375 h 1430193"/>
                  <a:gd name="connsiteX79" fmla="*/ 720436 w 1347261"/>
                  <a:gd name="connsiteY79" fmla="*/ 501938 h 1430193"/>
                  <a:gd name="connsiteX80" fmla="*/ 706582 w 1347261"/>
                  <a:gd name="connsiteY80" fmla="*/ 557357 h 1430193"/>
                  <a:gd name="connsiteX81" fmla="*/ 665018 w 1347261"/>
                  <a:gd name="connsiteY81" fmla="*/ 903720 h 1430193"/>
                  <a:gd name="connsiteX82" fmla="*/ 637309 w 1347261"/>
                  <a:gd name="connsiteY82" fmla="*/ 1000702 h 1430193"/>
                  <a:gd name="connsiteX83" fmla="*/ 554182 w 1347261"/>
                  <a:gd name="connsiteY83" fmla="*/ 1014557 h 143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47261" h="1430193">
                    <a:moveTo>
                      <a:pt x="1288473" y="1069975"/>
                    </a:moveTo>
                    <a:cubicBezTo>
                      <a:pt x="1116363" y="1085621"/>
                      <a:pt x="1040493" y="1099576"/>
                      <a:pt x="845127" y="1069975"/>
                    </a:cubicBezTo>
                    <a:cubicBezTo>
                      <a:pt x="787370" y="1061224"/>
                      <a:pt x="730500" y="1041889"/>
                      <a:pt x="678873" y="1014557"/>
                    </a:cubicBezTo>
                    <a:cubicBezTo>
                      <a:pt x="572441" y="958210"/>
                      <a:pt x="469133" y="894528"/>
                      <a:pt x="374073" y="820593"/>
                    </a:cubicBezTo>
                    <a:cubicBezTo>
                      <a:pt x="332509" y="788266"/>
                      <a:pt x="290308" y="756742"/>
                      <a:pt x="249382" y="723611"/>
                    </a:cubicBezTo>
                    <a:cubicBezTo>
                      <a:pt x="193313" y="678222"/>
                      <a:pt x="83127" y="585066"/>
                      <a:pt x="83127" y="585066"/>
                    </a:cubicBezTo>
                    <a:cubicBezTo>
                      <a:pt x="69273" y="561975"/>
                      <a:pt x="56501" y="538199"/>
                      <a:pt x="41564" y="515793"/>
                    </a:cubicBezTo>
                    <a:cubicBezTo>
                      <a:pt x="28755" y="496580"/>
                      <a:pt x="0" y="483466"/>
                      <a:pt x="0" y="460375"/>
                    </a:cubicBezTo>
                    <a:cubicBezTo>
                      <a:pt x="0" y="348676"/>
                      <a:pt x="16448" y="236704"/>
                      <a:pt x="41564" y="127866"/>
                    </a:cubicBezTo>
                    <a:cubicBezTo>
                      <a:pt x="45308" y="111642"/>
                      <a:pt x="70335" y="110817"/>
                      <a:pt x="83127" y="100157"/>
                    </a:cubicBezTo>
                    <a:cubicBezTo>
                      <a:pt x="98179" y="87614"/>
                      <a:pt x="108388" y="69462"/>
                      <a:pt x="124691" y="58593"/>
                    </a:cubicBezTo>
                    <a:cubicBezTo>
                      <a:pt x="136842" y="50492"/>
                      <a:pt x="152831" y="50491"/>
                      <a:pt x="166254" y="44738"/>
                    </a:cubicBezTo>
                    <a:cubicBezTo>
                      <a:pt x="267677" y="1271"/>
                      <a:pt x="174925" y="28716"/>
                      <a:pt x="277091" y="3175"/>
                    </a:cubicBezTo>
                    <a:cubicBezTo>
                      <a:pt x="655398" y="14638"/>
                      <a:pt x="610351" y="-30559"/>
                      <a:pt x="817418" y="44738"/>
                    </a:cubicBezTo>
                    <a:cubicBezTo>
                      <a:pt x="840790" y="53237"/>
                      <a:pt x="864747" y="60744"/>
                      <a:pt x="886691" y="72447"/>
                    </a:cubicBezTo>
                    <a:cubicBezTo>
                      <a:pt x="934212" y="97792"/>
                      <a:pt x="987154" y="117493"/>
                      <a:pt x="1025236" y="155575"/>
                    </a:cubicBezTo>
                    <a:lnTo>
                      <a:pt x="1122218" y="252557"/>
                    </a:lnTo>
                    <a:cubicBezTo>
                      <a:pt x="1131454" y="289502"/>
                      <a:pt x="1136913" y="327603"/>
                      <a:pt x="1149927" y="363393"/>
                    </a:cubicBezTo>
                    <a:cubicBezTo>
                      <a:pt x="1155617" y="379042"/>
                      <a:pt x="1169549" y="390401"/>
                      <a:pt x="1177636" y="404957"/>
                    </a:cubicBezTo>
                    <a:cubicBezTo>
                      <a:pt x="1192681" y="432038"/>
                      <a:pt x="1205345" y="460375"/>
                      <a:pt x="1219200" y="488084"/>
                    </a:cubicBezTo>
                    <a:cubicBezTo>
                      <a:pt x="1252047" y="685174"/>
                      <a:pt x="1208979" y="440387"/>
                      <a:pt x="1260764" y="682047"/>
                    </a:cubicBezTo>
                    <a:cubicBezTo>
                      <a:pt x="1266650" y="709515"/>
                      <a:pt x="1265735" y="738525"/>
                      <a:pt x="1274618" y="765175"/>
                    </a:cubicBezTo>
                    <a:cubicBezTo>
                      <a:pt x="1284415" y="794565"/>
                      <a:pt x="1302327" y="820593"/>
                      <a:pt x="1316182" y="848302"/>
                    </a:cubicBezTo>
                    <a:cubicBezTo>
                      <a:pt x="1347394" y="1035573"/>
                      <a:pt x="1360385" y="1037641"/>
                      <a:pt x="1330036" y="1250084"/>
                    </a:cubicBezTo>
                    <a:cubicBezTo>
                      <a:pt x="1327115" y="1270529"/>
                      <a:pt x="1313273" y="1287988"/>
                      <a:pt x="1302327" y="1305502"/>
                    </a:cubicBezTo>
                    <a:cubicBezTo>
                      <a:pt x="1272838" y="1352685"/>
                      <a:pt x="1247641" y="1383767"/>
                      <a:pt x="1191491" y="1402484"/>
                    </a:cubicBezTo>
                    <a:cubicBezTo>
                      <a:pt x="1146811" y="1417377"/>
                      <a:pt x="1052945" y="1430193"/>
                      <a:pt x="1052945" y="1430193"/>
                    </a:cubicBezTo>
                    <a:cubicBezTo>
                      <a:pt x="989570" y="1419630"/>
                      <a:pt x="852209" y="1410262"/>
                      <a:pt x="789709" y="1360920"/>
                    </a:cubicBezTo>
                    <a:cubicBezTo>
                      <a:pt x="737616" y="1319794"/>
                      <a:pt x="596082" y="1169838"/>
                      <a:pt x="540327" y="1097684"/>
                    </a:cubicBezTo>
                    <a:cubicBezTo>
                      <a:pt x="504541" y="1051372"/>
                      <a:pt x="370459" y="881436"/>
                      <a:pt x="332509" y="792884"/>
                    </a:cubicBezTo>
                    <a:cubicBezTo>
                      <a:pt x="319265" y="761981"/>
                      <a:pt x="314687" y="728036"/>
                      <a:pt x="304800" y="695902"/>
                    </a:cubicBezTo>
                    <a:cubicBezTo>
                      <a:pt x="296210" y="667986"/>
                      <a:pt x="286327" y="640484"/>
                      <a:pt x="277091" y="612775"/>
                    </a:cubicBezTo>
                    <a:cubicBezTo>
                      <a:pt x="265347" y="495340"/>
                      <a:pt x="250222" y="428887"/>
                      <a:pt x="277091" y="307975"/>
                    </a:cubicBezTo>
                    <a:cubicBezTo>
                      <a:pt x="283811" y="277733"/>
                      <a:pt x="298493" y="248369"/>
                      <a:pt x="318654" y="224847"/>
                    </a:cubicBezTo>
                    <a:cubicBezTo>
                      <a:pt x="328158" y="213759"/>
                      <a:pt x="346795" y="216746"/>
                      <a:pt x="360218" y="210993"/>
                    </a:cubicBezTo>
                    <a:cubicBezTo>
                      <a:pt x="379201" y="202857"/>
                      <a:pt x="397163" y="192520"/>
                      <a:pt x="415636" y="183284"/>
                    </a:cubicBezTo>
                    <a:cubicBezTo>
                      <a:pt x="498763" y="187902"/>
                      <a:pt x="582599" y="185364"/>
                      <a:pt x="665018" y="197138"/>
                    </a:cubicBezTo>
                    <a:cubicBezTo>
                      <a:pt x="681502" y="199493"/>
                      <a:pt x="692125" y="216586"/>
                      <a:pt x="706582" y="224847"/>
                    </a:cubicBezTo>
                    <a:cubicBezTo>
                      <a:pt x="724514" y="235094"/>
                      <a:pt x="743527" y="243320"/>
                      <a:pt x="762000" y="252557"/>
                    </a:cubicBezTo>
                    <a:cubicBezTo>
                      <a:pt x="791520" y="291916"/>
                      <a:pt x="824571" y="332024"/>
                      <a:pt x="845127" y="377247"/>
                    </a:cubicBezTo>
                    <a:cubicBezTo>
                      <a:pt x="857213" y="403837"/>
                      <a:pt x="872836" y="460375"/>
                      <a:pt x="872836" y="460375"/>
                    </a:cubicBezTo>
                    <a:cubicBezTo>
                      <a:pt x="888740" y="619410"/>
                      <a:pt x="904345" y="680708"/>
                      <a:pt x="858982" y="862157"/>
                    </a:cubicBezTo>
                    <a:cubicBezTo>
                      <a:pt x="855440" y="876325"/>
                      <a:pt x="831273" y="871393"/>
                      <a:pt x="817418" y="876011"/>
                    </a:cubicBezTo>
                    <a:cubicBezTo>
                      <a:pt x="752763" y="866775"/>
                      <a:pt x="686382" y="865782"/>
                      <a:pt x="623454" y="848302"/>
                    </a:cubicBezTo>
                    <a:cubicBezTo>
                      <a:pt x="601205" y="842122"/>
                      <a:pt x="588085" y="818194"/>
                      <a:pt x="568036" y="806738"/>
                    </a:cubicBezTo>
                    <a:cubicBezTo>
                      <a:pt x="555356" y="799493"/>
                      <a:pt x="540327" y="797502"/>
                      <a:pt x="526473" y="792884"/>
                    </a:cubicBezTo>
                    <a:cubicBezTo>
                      <a:pt x="521855" y="779029"/>
                      <a:pt x="519149" y="764382"/>
                      <a:pt x="512618" y="751320"/>
                    </a:cubicBezTo>
                    <a:cubicBezTo>
                      <a:pt x="495141" y="716367"/>
                      <a:pt x="482971" y="707819"/>
                      <a:pt x="457200" y="682047"/>
                    </a:cubicBezTo>
                    <a:cubicBezTo>
                      <a:pt x="461818" y="645102"/>
                      <a:pt x="449413" y="601508"/>
                      <a:pt x="471054" y="571211"/>
                    </a:cubicBezTo>
                    <a:cubicBezTo>
                      <a:pt x="482122" y="555716"/>
                      <a:pt x="509442" y="576550"/>
                      <a:pt x="526473" y="585066"/>
                    </a:cubicBezTo>
                    <a:cubicBezTo>
                      <a:pt x="547126" y="595392"/>
                      <a:pt x="563101" y="613208"/>
                      <a:pt x="581891" y="626629"/>
                    </a:cubicBezTo>
                    <a:cubicBezTo>
                      <a:pt x="595440" y="636307"/>
                      <a:pt x="609600" y="645102"/>
                      <a:pt x="623454" y="654338"/>
                    </a:cubicBezTo>
                    <a:cubicBezTo>
                      <a:pt x="628072" y="668193"/>
                      <a:pt x="637309" y="681298"/>
                      <a:pt x="637309" y="695902"/>
                    </a:cubicBezTo>
                    <a:cubicBezTo>
                      <a:pt x="637309" y="719450"/>
                      <a:pt x="635137" y="744729"/>
                      <a:pt x="623454" y="765175"/>
                    </a:cubicBezTo>
                    <a:cubicBezTo>
                      <a:pt x="615193" y="779632"/>
                      <a:pt x="596011" y="784059"/>
                      <a:pt x="581891" y="792884"/>
                    </a:cubicBezTo>
                    <a:cubicBezTo>
                      <a:pt x="559056" y="807156"/>
                      <a:pt x="535709" y="820593"/>
                      <a:pt x="512618" y="834447"/>
                    </a:cubicBezTo>
                    <a:cubicBezTo>
                      <a:pt x="420254" y="829829"/>
                      <a:pt x="327229" y="832554"/>
                      <a:pt x="235527" y="820593"/>
                    </a:cubicBezTo>
                    <a:cubicBezTo>
                      <a:pt x="219016" y="818439"/>
                      <a:pt x="193964" y="809535"/>
                      <a:pt x="193964" y="792884"/>
                    </a:cubicBezTo>
                    <a:cubicBezTo>
                      <a:pt x="193964" y="776233"/>
                      <a:pt x="220634" y="772622"/>
                      <a:pt x="235527" y="765175"/>
                    </a:cubicBezTo>
                    <a:cubicBezTo>
                      <a:pt x="266985" y="749446"/>
                      <a:pt x="299506" y="735770"/>
                      <a:pt x="332509" y="723611"/>
                    </a:cubicBezTo>
                    <a:cubicBezTo>
                      <a:pt x="387323" y="703416"/>
                      <a:pt x="441482" y="679650"/>
                      <a:pt x="498764" y="668193"/>
                    </a:cubicBezTo>
                    <a:cubicBezTo>
                      <a:pt x="521855" y="663575"/>
                      <a:pt x="545481" y="661105"/>
                      <a:pt x="568036" y="654338"/>
                    </a:cubicBezTo>
                    <a:cubicBezTo>
                      <a:pt x="734898" y="604279"/>
                      <a:pt x="532009" y="644178"/>
                      <a:pt x="720436" y="612775"/>
                    </a:cubicBezTo>
                    <a:cubicBezTo>
                      <a:pt x="738909" y="603539"/>
                      <a:pt x="756261" y="591597"/>
                      <a:pt x="775854" y="585066"/>
                    </a:cubicBezTo>
                    <a:cubicBezTo>
                      <a:pt x="798194" y="577619"/>
                      <a:pt x="822282" y="576922"/>
                      <a:pt x="845127" y="571211"/>
                    </a:cubicBezTo>
                    <a:cubicBezTo>
                      <a:pt x="859295" y="567669"/>
                      <a:pt x="872836" y="561975"/>
                      <a:pt x="886691" y="557357"/>
                    </a:cubicBezTo>
                    <a:cubicBezTo>
                      <a:pt x="895927" y="548120"/>
                      <a:pt x="902717" y="535489"/>
                      <a:pt x="914400" y="529647"/>
                    </a:cubicBezTo>
                    <a:cubicBezTo>
                      <a:pt x="927440" y="523127"/>
                      <a:pt x="1031809" y="503395"/>
                      <a:pt x="1039091" y="501938"/>
                    </a:cubicBezTo>
                    <a:cubicBezTo>
                      <a:pt x="1048327" y="488084"/>
                      <a:pt x="1052946" y="469611"/>
                      <a:pt x="1066800" y="460375"/>
                    </a:cubicBezTo>
                    <a:cubicBezTo>
                      <a:pt x="1082643" y="449813"/>
                      <a:pt x="1108754" y="459984"/>
                      <a:pt x="1122218" y="446520"/>
                    </a:cubicBezTo>
                    <a:cubicBezTo>
                      <a:pt x="1135682" y="433056"/>
                      <a:pt x="1131455" y="409575"/>
                      <a:pt x="1136073" y="391102"/>
                    </a:cubicBezTo>
                    <a:cubicBezTo>
                      <a:pt x="1126697" y="278597"/>
                      <a:pt x="1158417" y="226689"/>
                      <a:pt x="1066800" y="169429"/>
                    </a:cubicBezTo>
                    <a:cubicBezTo>
                      <a:pt x="1050653" y="159337"/>
                      <a:pt x="1029855" y="160193"/>
                      <a:pt x="1011382" y="155575"/>
                    </a:cubicBezTo>
                    <a:cubicBezTo>
                      <a:pt x="979055" y="160193"/>
                      <a:pt x="942946" y="153570"/>
                      <a:pt x="914400" y="169429"/>
                    </a:cubicBezTo>
                    <a:cubicBezTo>
                      <a:pt x="896346" y="179459"/>
                      <a:pt x="897637" y="207333"/>
                      <a:pt x="886691" y="224847"/>
                    </a:cubicBezTo>
                    <a:cubicBezTo>
                      <a:pt x="874453" y="244428"/>
                      <a:pt x="858982" y="261793"/>
                      <a:pt x="845127" y="280266"/>
                    </a:cubicBezTo>
                    <a:cubicBezTo>
                      <a:pt x="840509" y="294120"/>
                      <a:pt x="837804" y="308767"/>
                      <a:pt x="831273" y="321829"/>
                    </a:cubicBezTo>
                    <a:cubicBezTo>
                      <a:pt x="821142" y="342091"/>
                      <a:pt x="771416" y="406256"/>
                      <a:pt x="762000" y="418811"/>
                    </a:cubicBezTo>
                    <a:cubicBezTo>
                      <a:pt x="757382" y="432666"/>
                      <a:pt x="754676" y="447313"/>
                      <a:pt x="748145" y="460375"/>
                    </a:cubicBezTo>
                    <a:cubicBezTo>
                      <a:pt x="740698" y="475268"/>
                      <a:pt x="726995" y="486633"/>
                      <a:pt x="720436" y="501938"/>
                    </a:cubicBezTo>
                    <a:cubicBezTo>
                      <a:pt x="712935" y="519440"/>
                      <a:pt x="711200" y="538884"/>
                      <a:pt x="706582" y="557357"/>
                    </a:cubicBezTo>
                    <a:cubicBezTo>
                      <a:pt x="690490" y="830907"/>
                      <a:pt x="711801" y="716584"/>
                      <a:pt x="665018" y="903720"/>
                    </a:cubicBezTo>
                    <a:cubicBezTo>
                      <a:pt x="664898" y="904202"/>
                      <a:pt x="643936" y="994075"/>
                      <a:pt x="637309" y="1000702"/>
                    </a:cubicBezTo>
                    <a:cubicBezTo>
                      <a:pt x="619073" y="1018938"/>
                      <a:pt x="575751" y="1014557"/>
                      <a:pt x="554182" y="101455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83" name="フリーフォーム 182"/>
              <p:cNvSpPr/>
              <p:nvPr/>
            </p:nvSpPr>
            <p:spPr>
              <a:xfrm rot="1800000">
                <a:off x="7248257" y="3340803"/>
                <a:ext cx="413420" cy="255367"/>
              </a:xfrm>
              <a:custGeom>
                <a:avLst/>
                <a:gdLst>
                  <a:gd name="connsiteX0" fmla="*/ 0 w 3505924"/>
                  <a:gd name="connsiteY0" fmla="*/ 817419 h 2175164"/>
                  <a:gd name="connsiteX1" fmla="*/ 55418 w 3505924"/>
                  <a:gd name="connsiteY1" fmla="*/ 734291 h 2175164"/>
                  <a:gd name="connsiteX2" fmla="*/ 96982 w 3505924"/>
                  <a:gd name="connsiteY2" fmla="*/ 706582 h 2175164"/>
                  <a:gd name="connsiteX3" fmla="*/ 180109 w 3505924"/>
                  <a:gd name="connsiteY3" fmla="*/ 609600 h 2175164"/>
                  <a:gd name="connsiteX4" fmla="*/ 221673 w 3505924"/>
                  <a:gd name="connsiteY4" fmla="*/ 581891 h 2175164"/>
                  <a:gd name="connsiteX5" fmla="*/ 318655 w 3505924"/>
                  <a:gd name="connsiteY5" fmla="*/ 484910 h 2175164"/>
                  <a:gd name="connsiteX6" fmla="*/ 401782 w 3505924"/>
                  <a:gd name="connsiteY6" fmla="*/ 429491 h 2175164"/>
                  <a:gd name="connsiteX7" fmla="*/ 457200 w 3505924"/>
                  <a:gd name="connsiteY7" fmla="*/ 401782 h 2175164"/>
                  <a:gd name="connsiteX8" fmla="*/ 540327 w 3505924"/>
                  <a:gd name="connsiteY8" fmla="*/ 318655 h 2175164"/>
                  <a:gd name="connsiteX9" fmla="*/ 568037 w 3505924"/>
                  <a:gd name="connsiteY9" fmla="*/ 290946 h 2175164"/>
                  <a:gd name="connsiteX10" fmla="*/ 609600 w 3505924"/>
                  <a:gd name="connsiteY10" fmla="*/ 249382 h 2175164"/>
                  <a:gd name="connsiteX11" fmla="*/ 720437 w 3505924"/>
                  <a:gd name="connsiteY11" fmla="*/ 166255 h 2175164"/>
                  <a:gd name="connsiteX12" fmla="*/ 803564 w 3505924"/>
                  <a:gd name="connsiteY12" fmla="*/ 110837 h 2175164"/>
                  <a:gd name="connsiteX13" fmla="*/ 942109 w 3505924"/>
                  <a:gd name="connsiteY13" fmla="*/ 13855 h 2175164"/>
                  <a:gd name="connsiteX14" fmla="*/ 983673 w 3505924"/>
                  <a:gd name="connsiteY14" fmla="*/ 0 h 2175164"/>
                  <a:gd name="connsiteX15" fmla="*/ 1136073 w 3505924"/>
                  <a:gd name="connsiteY15" fmla="*/ 13855 h 2175164"/>
                  <a:gd name="connsiteX16" fmla="*/ 1233055 w 3505924"/>
                  <a:gd name="connsiteY16" fmla="*/ 55419 h 2175164"/>
                  <a:gd name="connsiteX17" fmla="*/ 1316182 w 3505924"/>
                  <a:gd name="connsiteY17" fmla="*/ 69273 h 2175164"/>
                  <a:gd name="connsiteX18" fmla="*/ 1468582 w 3505924"/>
                  <a:gd name="connsiteY18" fmla="*/ 166255 h 2175164"/>
                  <a:gd name="connsiteX19" fmla="*/ 1551709 w 3505924"/>
                  <a:gd name="connsiteY19" fmla="*/ 221673 h 2175164"/>
                  <a:gd name="connsiteX20" fmla="*/ 1648691 w 3505924"/>
                  <a:gd name="connsiteY20" fmla="*/ 263237 h 2175164"/>
                  <a:gd name="connsiteX21" fmla="*/ 1745673 w 3505924"/>
                  <a:gd name="connsiteY21" fmla="*/ 318655 h 2175164"/>
                  <a:gd name="connsiteX22" fmla="*/ 1787237 w 3505924"/>
                  <a:gd name="connsiteY22" fmla="*/ 332510 h 2175164"/>
                  <a:gd name="connsiteX23" fmla="*/ 1828800 w 3505924"/>
                  <a:gd name="connsiteY23" fmla="*/ 360219 h 2175164"/>
                  <a:gd name="connsiteX24" fmla="*/ 1870364 w 3505924"/>
                  <a:gd name="connsiteY24" fmla="*/ 374073 h 2175164"/>
                  <a:gd name="connsiteX25" fmla="*/ 1995055 w 3505924"/>
                  <a:gd name="connsiteY25" fmla="*/ 429491 h 2175164"/>
                  <a:gd name="connsiteX26" fmla="*/ 2064327 w 3505924"/>
                  <a:gd name="connsiteY26" fmla="*/ 443346 h 2175164"/>
                  <a:gd name="connsiteX27" fmla="*/ 2105891 w 3505924"/>
                  <a:gd name="connsiteY27" fmla="*/ 457200 h 2175164"/>
                  <a:gd name="connsiteX28" fmla="*/ 2175164 w 3505924"/>
                  <a:gd name="connsiteY28" fmla="*/ 512619 h 2175164"/>
                  <a:gd name="connsiteX29" fmla="*/ 2230582 w 3505924"/>
                  <a:gd name="connsiteY29" fmla="*/ 554182 h 2175164"/>
                  <a:gd name="connsiteX30" fmla="*/ 2313709 w 3505924"/>
                  <a:gd name="connsiteY30" fmla="*/ 595746 h 2175164"/>
                  <a:gd name="connsiteX31" fmla="*/ 2382982 w 3505924"/>
                  <a:gd name="connsiteY31" fmla="*/ 651164 h 2175164"/>
                  <a:gd name="connsiteX32" fmla="*/ 2424546 w 3505924"/>
                  <a:gd name="connsiteY32" fmla="*/ 692728 h 2175164"/>
                  <a:gd name="connsiteX33" fmla="*/ 2466109 w 3505924"/>
                  <a:gd name="connsiteY33" fmla="*/ 706582 h 2175164"/>
                  <a:gd name="connsiteX34" fmla="*/ 2507673 w 3505924"/>
                  <a:gd name="connsiteY34" fmla="*/ 762000 h 2175164"/>
                  <a:gd name="connsiteX35" fmla="*/ 2549237 w 3505924"/>
                  <a:gd name="connsiteY35" fmla="*/ 803564 h 2175164"/>
                  <a:gd name="connsiteX36" fmla="*/ 2590800 w 3505924"/>
                  <a:gd name="connsiteY36" fmla="*/ 872837 h 2175164"/>
                  <a:gd name="connsiteX37" fmla="*/ 2632364 w 3505924"/>
                  <a:gd name="connsiteY37" fmla="*/ 928255 h 2175164"/>
                  <a:gd name="connsiteX38" fmla="*/ 2701637 w 3505924"/>
                  <a:gd name="connsiteY38" fmla="*/ 1080655 h 2175164"/>
                  <a:gd name="connsiteX39" fmla="*/ 2715491 w 3505924"/>
                  <a:gd name="connsiteY39" fmla="*/ 1149928 h 2175164"/>
                  <a:gd name="connsiteX40" fmla="*/ 2646218 w 3505924"/>
                  <a:gd name="connsiteY40" fmla="*/ 1371600 h 2175164"/>
                  <a:gd name="connsiteX41" fmla="*/ 2604655 w 3505924"/>
                  <a:gd name="connsiteY41" fmla="*/ 1385455 h 2175164"/>
                  <a:gd name="connsiteX42" fmla="*/ 2493818 w 3505924"/>
                  <a:gd name="connsiteY42" fmla="*/ 1468582 h 2175164"/>
                  <a:gd name="connsiteX43" fmla="*/ 2369127 w 3505924"/>
                  <a:gd name="connsiteY43" fmla="*/ 1565564 h 2175164"/>
                  <a:gd name="connsiteX44" fmla="*/ 2286000 w 3505924"/>
                  <a:gd name="connsiteY44" fmla="*/ 1607128 h 2175164"/>
                  <a:gd name="connsiteX45" fmla="*/ 2230582 w 3505924"/>
                  <a:gd name="connsiteY45" fmla="*/ 1648691 h 2175164"/>
                  <a:gd name="connsiteX46" fmla="*/ 2147455 w 3505924"/>
                  <a:gd name="connsiteY46" fmla="*/ 1704110 h 2175164"/>
                  <a:gd name="connsiteX47" fmla="*/ 2036618 w 3505924"/>
                  <a:gd name="connsiteY47" fmla="*/ 1773382 h 2175164"/>
                  <a:gd name="connsiteX48" fmla="*/ 1967346 w 3505924"/>
                  <a:gd name="connsiteY48" fmla="*/ 1787237 h 2175164"/>
                  <a:gd name="connsiteX49" fmla="*/ 1870364 w 3505924"/>
                  <a:gd name="connsiteY49" fmla="*/ 1842655 h 2175164"/>
                  <a:gd name="connsiteX50" fmla="*/ 1787237 w 3505924"/>
                  <a:gd name="connsiteY50" fmla="*/ 1884219 h 2175164"/>
                  <a:gd name="connsiteX51" fmla="*/ 1662546 w 3505924"/>
                  <a:gd name="connsiteY51" fmla="*/ 1967346 h 2175164"/>
                  <a:gd name="connsiteX52" fmla="*/ 1607127 w 3505924"/>
                  <a:gd name="connsiteY52" fmla="*/ 1995055 h 2175164"/>
                  <a:gd name="connsiteX53" fmla="*/ 1510146 w 3505924"/>
                  <a:gd name="connsiteY53" fmla="*/ 2022764 h 2175164"/>
                  <a:gd name="connsiteX54" fmla="*/ 1385455 w 3505924"/>
                  <a:gd name="connsiteY54" fmla="*/ 2064328 h 2175164"/>
                  <a:gd name="connsiteX55" fmla="*/ 1274618 w 3505924"/>
                  <a:gd name="connsiteY55" fmla="*/ 2119746 h 2175164"/>
                  <a:gd name="connsiteX56" fmla="*/ 1177637 w 3505924"/>
                  <a:gd name="connsiteY56" fmla="*/ 2147455 h 2175164"/>
                  <a:gd name="connsiteX57" fmla="*/ 858982 w 3505924"/>
                  <a:gd name="connsiteY57" fmla="*/ 2133600 h 2175164"/>
                  <a:gd name="connsiteX58" fmla="*/ 762000 w 3505924"/>
                  <a:gd name="connsiteY58" fmla="*/ 2064328 h 2175164"/>
                  <a:gd name="connsiteX59" fmla="*/ 678873 w 3505924"/>
                  <a:gd name="connsiteY59" fmla="*/ 2022764 h 2175164"/>
                  <a:gd name="connsiteX60" fmla="*/ 623455 w 3505924"/>
                  <a:gd name="connsiteY60" fmla="*/ 1981200 h 2175164"/>
                  <a:gd name="connsiteX61" fmla="*/ 540327 w 3505924"/>
                  <a:gd name="connsiteY61" fmla="*/ 1911928 h 2175164"/>
                  <a:gd name="connsiteX62" fmla="*/ 498764 w 3505924"/>
                  <a:gd name="connsiteY62" fmla="*/ 1828800 h 2175164"/>
                  <a:gd name="connsiteX63" fmla="*/ 471055 w 3505924"/>
                  <a:gd name="connsiteY63" fmla="*/ 1731819 h 2175164"/>
                  <a:gd name="connsiteX64" fmla="*/ 484909 w 3505924"/>
                  <a:gd name="connsiteY64" fmla="*/ 1579419 h 2175164"/>
                  <a:gd name="connsiteX65" fmla="*/ 512618 w 3505924"/>
                  <a:gd name="connsiteY65" fmla="*/ 1537855 h 2175164"/>
                  <a:gd name="connsiteX66" fmla="*/ 637309 w 3505924"/>
                  <a:gd name="connsiteY66" fmla="*/ 1468582 h 2175164"/>
                  <a:gd name="connsiteX67" fmla="*/ 692727 w 3505924"/>
                  <a:gd name="connsiteY67" fmla="*/ 1440873 h 2175164"/>
                  <a:gd name="connsiteX68" fmla="*/ 803564 w 3505924"/>
                  <a:gd name="connsiteY68" fmla="*/ 1413164 h 2175164"/>
                  <a:gd name="connsiteX69" fmla="*/ 900546 w 3505924"/>
                  <a:gd name="connsiteY69" fmla="*/ 1385455 h 2175164"/>
                  <a:gd name="connsiteX70" fmla="*/ 1066800 w 3505924"/>
                  <a:gd name="connsiteY70" fmla="*/ 1371600 h 2175164"/>
                  <a:gd name="connsiteX71" fmla="*/ 1510146 w 3505924"/>
                  <a:gd name="connsiteY71" fmla="*/ 1385455 h 2175164"/>
                  <a:gd name="connsiteX72" fmla="*/ 1620982 w 3505924"/>
                  <a:gd name="connsiteY72" fmla="*/ 1440873 h 2175164"/>
                  <a:gd name="connsiteX73" fmla="*/ 1731818 w 3505924"/>
                  <a:gd name="connsiteY73" fmla="*/ 1510146 h 2175164"/>
                  <a:gd name="connsiteX74" fmla="*/ 1773382 w 3505924"/>
                  <a:gd name="connsiteY74" fmla="*/ 1551710 h 2175164"/>
                  <a:gd name="connsiteX75" fmla="*/ 1870364 w 3505924"/>
                  <a:gd name="connsiteY75" fmla="*/ 1620982 h 2175164"/>
                  <a:gd name="connsiteX76" fmla="*/ 1911927 w 3505924"/>
                  <a:gd name="connsiteY76" fmla="*/ 1676400 h 2175164"/>
                  <a:gd name="connsiteX77" fmla="*/ 1939637 w 3505924"/>
                  <a:gd name="connsiteY77" fmla="*/ 1731819 h 2175164"/>
                  <a:gd name="connsiteX78" fmla="*/ 1995055 w 3505924"/>
                  <a:gd name="connsiteY78" fmla="*/ 1759528 h 2175164"/>
                  <a:gd name="connsiteX79" fmla="*/ 2064327 w 3505924"/>
                  <a:gd name="connsiteY79" fmla="*/ 1828800 h 2175164"/>
                  <a:gd name="connsiteX80" fmla="*/ 2147455 w 3505924"/>
                  <a:gd name="connsiteY80" fmla="*/ 1898073 h 2175164"/>
                  <a:gd name="connsiteX81" fmla="*/ 2341418 w 3505924"/>
                  <a:gd name="connsiteY81" fmla="*/ 1981200 h 2175164"/>
                  <a:gd name="connsiteX82" fmla="*/ 2563091 w 3505924"/>
                  <a:gd name="connsiteY82" fmla="*/ 2078182 h 2175164"/>
                  <a:gd name="connsiteX83" fmla="*/ 2784764 w 3505924"/>
                  <a:gd name="connsiteY83" fmla="*/ 2175164 h 2175164"/>
                  <a:gd name="connsiteX84" fmla="*/ 3061855 w 3505924"/>
                  <a:gd name="connsiteY84" fmla="*/ 2147455 h 2175164"/>
                  <a:gd name="connsiteX85" fmla="*/ 3103418 w 3505924"/>
                  <a:gd name="connsiteY85" fmla="*/ 2105891 h 2175164"/>
                  <a:gd name="connsiteX86" fmla="*/ 3158837 w 3505924"/>
                  <a:gd name="connsiteY86" fmla="*/ 2008910 h 2175164"/>
                  <a:gd name="connsiteX87" fmla="*/ 3172691 w 3505924"/>
                  <a:gd name="connsiteY87" fmla="*/ 1967346 h 2175164"/>
                  <a:gd name="connsiteX88" fmla="*/ 3214255 w 3505924"/>
                  <a:gd name="connsiteY88" fmla="*/ 1884219 h 2175164"/>
                  <a:gd name="connsiteX89" fmla="*/ 3228109 w 3505924"/>
                  <a:gd name="connsiteY89" fmla="*/ 1759528 h 2175164"/>
                  <a:gd name="connsiteX90" fmla="*/ 3241964 w 3505924"/>
                  <a:gd name="connsiteY90" fmla="*/ 1676400 h 2175164"/>
                  <a:gd name="connsiteX91" fmla="*/ 3255818 w 3505924"/>
                  <a:gd name="connsiteY91" fmla="*/ 1496291 h 2175164"/>
                  <a:gd name="connsiteX92" fmla="*/ 3269673 w 3505924"/>
                  <a:gd name="connsiteY92" fmla="*/ 1399310 h 2175164"/>
                  <a:gd name="connsiteX93" fmla="*/ 3338946 w 3505924"/>
                  <a:gd name="connsiteY93" fmla="*/ 1343891 h 2175164"/>
                  <a:gd name="connsiteX94" fmla="*/ 3463637 w 3505924"/>
                  <a:gd name="connsiteY94" fmla="*/ 1233055 h 2175164"/>
                  <a:gd name="connsiteX95" fmla="*/ 3477491 w 3505924"/>
                  <a:gd name="connsiteY95" fmla="*/ 1191491 h 2175164"/>
                  <a:gd name="connsiteX96" fmla="*/ 3505200 w 3505924"/>
                  <a:gd name="connsiteY96" fmla="*/ 1149928 h 2175164"/>
                  <a:gd name="connsiteX97" fmla="*/ 3491346 w 3505924"/>
                  <a:gd name="connsiteY97" fmla="*/ 1011382 h 2175164"/>
                  <a:gd name="connsiteX98" fmla="*/ 3477491 w 3505924"/>
                  <a:gd name="connsiteY98" fmla="*/ 969819 h 2175164"/>
                  <a:gd name="connsiteX99" fmla="*/ 3394364 w 3505924"/>
                  <a:gd name="connsiteY99" fmla="*/ 900546 h 2175164"/>
                  <a:gd name="connsiteX100" fmla="*/ 3297382 w 3505924"/>
                  <a:gd name="connsiteY100" fmla="*/ 789710 h 2175164"/>
                  <a:gd name="connsiteX101" fmla="*/ 3228109 w 3505924"/>
                  <a:gd name="connsiteY101" fmla="*/ 692728 h 2175164"/>
                  <a:gd name="connsiteX102" fmla="*/ 3214255 w 3505924"/>
                  <a:gd name="connsiteY102" fmla="*/ 651164 h 2175164"/>
                  <a:gd name="connsiteX103" fmla="*/ 3089564 w 3505924"/>
                  <a:gd name="connsiteY103" fmla="*/ 581891 h 2175164"/>
                  <a:gd name="connsiteX104" fmla="*/ 3020291 w 3505924"/>
                  <a:gd name="connsiteY104" fmla="*/ 595746 h 2175164"/>
                  <a:gd name="connsiteX105" fmla="*/ 3006437 w 3505924"/>
                  <a:gd name="connsiteY105" fmla="*/ 637310 h 2175164"/>
                  <a:gd name="connsiteX106" fmla="*/ 2992582 w 3505924"/>
                  <a:gd name="connsiteY106" fmla="*/ 665019 h 21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505924" h="2175164">
                    <a:moveTo>
                      <a:pt x="0" y="817419"/>
                    </a:moveTo>
                    <a:cubicBezTo>
                      <a:pt x="18473" y="789710"/>
                      <a:pt x="33488" y="759354"/>
                      <a:pt x="55418" y="734291"/>
                    </a:cubicBezTo>
                    <a:cubicBezTo>
                      <a:pt x="66383" y="721760"/>
                      <a:pt x="85208" y="718356"/>
                      <a:pt x="96982" y="706582"/>
                    </a:cubicBezTo>
                    <a:cubicBezTo>
                      <a:pt x="188713" y="614853"/>
                      <a:pt x="89626" y="685003"/>
                      <a:pt x="180109" y="609600"/>
                    </a:cubicBezTo>
                    <a:cubicBezTo>
                      <a:pt x="192901" y="598940"/>
                      <a:pt x="209296" y="593030"/>
                      <a:pt x="221673" y="581891"/>
                    </a:cubicBezTo>
                    <a:cubicBezTo>
                      <a:pt x="255655" y="551308"/>
                      <a:pt x="280616" y="510270"/>
                      <a:pt x="318655" y="484910"/>
                    </a:cubicBezTo>
                    <a:cubicBezTo>
                      <a:pt x="346364" y="466437"/>
                      <a:pt x="371996" y="444384"/>
                      <a:pt x="401782" y="429491"/>
                    </a:cubicBezTo>
                    <a:cubicBezTo>
                      <a:pt x="420255" y="420255"/>
                      <a:pt x="441073" y="414684"/>
                      <a:pt x="457200" y="401782"/>
                    </a:cubicBezTo>
                    <a:cubicBezTo>
                      <a:pt x="487799" y="377302"/>
                      <a:pt x="512618" y="346364"/>
                      <a:pt x="540327" y="318655"/>
                    </a:cubicBezTo>
                    <a:lnTo>
                      <a:pt x="568037" y="290946"/>
                    </a:lnTo>
                    <a:cubicBezTo>
                      <a:pt x="581892" y="277091"/>
                      <a:pt x="592075" y="258144"/>
                      <a:pt x="609600" y="249382"/>
                    </a:cubicBezTo>
                    <a:cubicBezTo>
                      <a:pt x="725288" y="191538"/>
                      <a:pt x="603734" y="259617"/>
                      <a:pt x="720437" y="166255"/>
                    </a:cubicBezTo>
                    <a:cubicBezTo>
                      <a:pt x="746442" y="145451"/>
                      <a:pt x="776922" y="130818"/>
                      <a:pt x="803564" y="110837"/>
                    </a:cubicBezTo>
                    <a:cubicBezTo>
                      <a:pt x="828857" y="91867"/>
                      <a:pt x="921639" y="20679"/>
                      <a:pt x="942109" y="13855"/>
                    </a:cubicBezTo>
                    <a:lnTo>
                      <a:pt x="983673" y="0"/>
                    </a:lnTo>
                    <a:cubicBezTo>
                      <a:pt x="1034473" y="4618"/>
                      <a:pt x="1085576" y="6641"/>
                      <a:pt x="1136073" y="13855"/>
                    </a:cubicBezTo>
                    <a:cubicBezTo>
                      <a:pt x="1184729" y="20806"/>
                      <a:pt x="1182253" y="40179"/>
                      <a:pt x="1233055" y="55419"/>
                    </a:cubicBezTo>
                    <a:cubicBezTo>
                      <a:pt x="1259962" y="63491"/>
                      <a:pt x="1288473" y="64655"/>
                      <a:pt x="1316182" y="69273"/>
                    </a:cubicBezTo>
                    <a:cubicBezTo>
                      <a:pt x="1449874" y="176226"/>
                      <a:pt x="1316861" y="77751"/>
                      <a:pt x="1468582" y="166255"/>
                    </a:cubicBezTo>
                    <a:cubicBezTo>
                      <a:pt x="1497348" y="183035"/>
                      <a:pt x="1521923" y="206780"/>
                      <a:pt x="1551709" y="221673"/>
                    </a:cubicBezTo>
                    <a:cubicBezTo>
                      <a:pt x="1735505" y="313571"/>
                      <a:pt x="1505992" y="202080"/>
                      <a:pt x="1648691" y="263237"/>
                    </a:cubicBezTo>
                    <a:cubicBezTo>
                      <a:pt x="1818715" y="336105"/>
                      <a:pt x="1606533" y="249085"/>
                      <a:pt x="1745673" y="318655"/>
                    </a:cubicBezTo>
                    <a:cubicBezTo>
                      <a:pt x="1758735" y="325186"/>
                      <a:pt x="1774175" y="325979"/>
                      <a:pt x="1787237" y="332510"/>
                    </a:cubicBezTo>
                    <a:cubicBezTo>
                      <a:pt x="1802130" y="339957"/>
                      <a:pt x="1813907" y="352773"/>
                      <a:pt x="1828800" y="360219"/>
                    </a:cubicBezTo>
                    <a:cubicBezTo>
                      <a:pt x="1841862" y="366750"/>
                      <a:pt x="1856941" y="368320"/>
                      <a:pt x="1870364" y="374073"/>
                    </a:cubicBezTo>
                    <a:cubicBezTo>
                      <a:pt x="1934049" y="401366"/>
                      <a:pt x="1923437" y="408005"/>
                      <a:pt x="1995055" y="429491"/>
                    </a:cubicBezTo>
                    <a:cubicBezTo>
                      <a:pt x="2017610" y="436258"/>
                      <a:pt x="2041482" y="437635"/>
                      <a:pt x="2064327" y="443346"/>
                    </a:cubicBezTo>
                    <a:cubicBezTo>
                      <a:pt x="2078495" y="446888"/>
                      <a:pt x="2092036" y="452582"/>
                      <a:pt x="2105891" y="457200"/>
                    </a:cubicBezTo>
                    <a:cubicBezTo>
                      <a:pt x="2152228" y="503539"/>
                      <a:pt x="2113994" y="468927"/>
                      <a:pt x="2175164" y="512619"/>
                    </a:cubicBezTo>
                    <a:cubicBezTo>
                      <a:pt x="2193954" y="526040"/>
                      <a:pt x="2210534" y="542726"/>
                      <a:pt x="2230582" y="554182"/>
                    </a:cubicBezTo>
                    <a:cubicBezTo>
                      <a:pt x="2342435" y="618098"/>
                      <a:pt x="2197865" y="508863"/>
                      <a:pt x="2313709" y="595746"/>
                    </a:cubicBezTo>
                    <a:cubicBezTo>
                      <a:pt x="2337366" y="613488"/>
                      <a:pt x="2360728" y="631692"/>
                      <a:pt x="2382982" y="651164"/>
                    </a:cubicBezTo>
                    <a:cubicBezTo>
                      <a:pt x="2397728" y="664066"/>
                      <a:pt x="2408243" y="681860"/>
                      <a:pt x="2424546" y="692728"/>
                    </a:cubicBezTo>
                    <a:cubicBezTo>
                      <a:pt x="2436697" y="700829"/>
                      <a:pt x="2452255" y="701964"/>
                      <a:pt x="2466109" y="706582"/>
                    </a:cubicBezTo>
                    <a:cubicBezTo>
                      <a:pt x="2479964" y="725055"/>
                      <a:pt x="2492646" y="744468"/>
                      <a:pt x="2507673" y="762000"/>
                    </a:cubicBezTo>
                    <a:cubicBezTo>
                      <a:pt x="2520424" y="776876"/>
                      <a:pt x="2537481" y="787889"/>
                      <a:pt x="2549237" y="803564"/>
                    </a:cubicBezTo>
                    <a:cubicBezTo>
                      <a:pt x="2565394" y="825107"/>
                      <a:pt x="2575863" y="850431"/>
                      <a:pt x="2590800" y="872837"/>
                    </a:cubicBezTo>
                    <a:cubicBezTo>
                      <a:pt x="2603609" y="892050"/>
                      <a:pt x="2620484" y="908455"/>
                      <a:pt x="2632364" y="928255"/>
                    </a:cubicBezTo>
                    <a:cubicBezTo>
                      <a:pt x="2663972" y="980934"/>
                      <a:pt x="2679342" y="1024919"/>
                      <a:pt x="2701637" y="1080655"/>
                    </a:cubicBezTo>
                    <a:cubicBezTo>
                      <a:pt x="2706255" y="1103746"/>
                      <a:pt x="2716797" y="1126416"/>
                      <a:pt x="2715491" y="1149928"/>
                    </a:cubicBezTo>
                    <a:cubicBezTo>
                      <a:pt x="2710201" y="1245138"/>
                      <a:pt x="2722541" y="1320718"/>
                      <a:pt x="2646218" y="1371600"/>
                    </a:cubicBezTo>
                    <a:cubicBezTo>
                      <a:pt x="2634067" y="1379701"/>
                      <a:pt x="2618509" y="1380837"/>
                      <a:pt x="2604655" y="1385455"/>
                    </a:cubicBezTo>
                    <a:cubicBezTo>
                      <a:pt x="2468194" y="1521916"/>
                      <a:pt x="2625129" y="1376665"/>
                      <a:pt x="2493818" y="1468582"/>
                    </a:cubicBezTo>
                    <a:cubicBezTo>
                      <a:pt x="2463145" y="1490053"/>
                      <a:pt x="2410582" y="1544836"/>
                      <a:pt x="2369127" y="1565564"/>
                    </a:cubicBezTo>
                    <a:cubicBezTo>
                      <a:pt x="2277624" y="1611316"/>
                      <a:pt x="2378646" y="1540953"/>
                      <a:pt x="2286000" y="1607128"/>
                    </a:cubicBezTo>
                    <a:cubicBezTo>
                      <a:pt x="2267210" y="1620549"/>
                      <a:pt x="2249499" y="1635449"/>
                      <a:pt x="2230582" y="1648691"/>
                    </a:cubicBezTo>
                    <a:cubicBezTo>
                      <a:pt x="2203300" y="1667789"/>
                      <a:pt x="2174097" y="1684129"/>
                      <a:pt x="2147455" y="1704110"/>
                    </a:cubicBezTo>
                    <a:cubicBezTo>
                      <a:pt x="2109533" y="1732551"/>
                      <a:pt x="2082263" y="1758167"/>
                      <a:pt x="2036618" y="1773382"/>
                    </a:cubicBezTo>
                    <a:cubicBezTo>
                      <a:pt x="2014278" y="1780829"/>
                      <a:pt x="1990437" y="1782619"/>
                      <a:pt x="1967346" y="1787237"/>
                    </a:cubicBezTo>
                    <a:cubicBezTo>
                      <a:pt x="1866082" y="1854746"/>
                      <a:pt x="1993409" y="1772344"/>
                      <a:pt x="1870364" y="1842655"/>
                    </a:cubicBezTo>
                    <a:cubicBezTo>
                      <a:pt x="1795162" y="1885627"/>
                      <a:pt x="1863441" y="1858816"/>
                      <a:pt x="1787237" y="1884219"/>
                    </a:cubicBezTo>
                    <a:cubicBezTo>
                      <a:pt x="1727739" y="1928841"/>
                      <a:pt x="1731252" y="1929176"/>
                      <a:pt x="1662546" y="1967346"/>
                    </a:cubicBezTo>
                    <a:cubicBezTo>
                      <a:pt x="1644492" y="1977376"/>
                      <a:pt x="1626537" y="1987997"/>
                      <a:pt x="1607127" y="1995055"/>
                    </a:cubicBezTo>
                    <a:cubicBezTo>
                      <a:pt x="1575531" y="2006545"/>
                      <a:pt x="1542473" y="2013528"/>
                      <a:pt x="1510146" y="2022764"/>
                    </a:cubicBezTo>
                    <a:cubicBezTo>
                      <a:pt x="1408895" y="2090264"/>
                      <a:pt x="1546269" y="2006894"/>
                      <a:pt x="1385455" y="2064328"/>
                    </a:cubicBezTo>
                    <a:cubicBezTo>
                      <a:pt x="1346555" y="2078221"/>
                      <a:pt x="1314691" y="2109728"/>
                      <a:pt x="1274618" y="2119746"/>
                    </a:cubicBezTo>
                    <a:cubicBezTo>
                      <a:pt x="1205032" y="2137142"/>
                      <a:pt x="1237264" y="2127578"/>
                      <a:pt x="1177637" y="2147455"/>
                    </a:cubicBezTo>
                    <a:cubicBezTo>
                      <a:pt x="1071419" y="2142837"/>
                      <a:pt x="964650" y="2145341"/>
                      <a:pt x="858982" y="2133600"/>
                    </a:cubicBezTo>
                    <a:cubicBezTo>
                      <a:pt x="811655" y="2128341"/>
                      <a:pt x="793867" y="2090884"/>
                      <a:pt x="762000" y="2064328"/>
                    </a:cubicBezTo>
                    <a:cubicBezTo>
                      <a:pt x="726189" y="2034486"/>
                      <a:pt x="720530" y="2036650"/>
                      <a:pt x="678873" y="2022764"/>
                    </a:cubicBezTo>
                    <a:cubicBezTo>
                      <a:pt x="660400" y="2008909"/>
                      <a:pt x="640987" y="1996227"/>
                      <a:pt x="623455" y="1981200"/>
                    </a:cubicBezTo>
                    <a:cubicBezTo>
                      <a:pt x="530119" y="1901198"/>
                      <a:pt x="632185" y="1973166"/>
                      <a:pt x="540327" y="1911928"/>
                    </a:cubicBezTo>
                    <a:cubicBezTo>
                      <a:pt x="505508" y="1807466"/>
                      <a:pt x="552474" y="1936219"/>
                      <a:pt x="498764" y="1828800"/>
                    </a:cubicBezTo>
                    <a:cubicBezTo>
                      <a:pt x="488824" y="1808920"/>
                      <a:pt x="475495" y="1749581"/>
                      <a:pt x="471055" y="1731819"/>
                    </a:cubicBezTo>
                    <a:cubicBezTo>
                      <a:pt x="475673" y="1681019"/>
                      <a:pt x="474221" y="1629296"/>
                      <a:pt x="484909" y="1579419"/>
                    </a:cubicBezTo>
                    <a:cubicBezTo>
                      <a:pt x="488398" y="1563137"/>
                      <a:pt x="500844" y="1549629"/>
                      <a:pt x="512618" y="1537855"/>
                    </a:cubicBezTo>
                    <a:cubicBezTo>
                      <a:pt x="560778" y="1489695"/>
                      <a:pt x="575843" y="1495900"/>
                      <a:pt x="637309" y="1468582"/>
                    </a:cubicBezTo>
                    <a:cubicBezTo>
                      <a:pt x="656182" y="1460194"/>
                      <a:pt x="673134" y="1447404"/>
                      <a:pt x="692727" y="1440873"/>
                    </a:cubicBezTo>
                    <a:cubicBezTo>
                      <a:pt x="728855" y="1428830"/>
                      <a:pt x="767435" y="1425207"/>
                      <a:pt x="803564" y="1413164"/>
                    </a:cubicBezTo>
                    <a:cubicBezTo>
                      <a:pt x="831168" y="1403963"/>
                      <a:pt x="872714" y="1388934"/>
                      <a:pt x="900546" y="1385455"/>
                    </a:cubicBezTo>
                    <a:cubicBezTo>
                      <a:pt x="955727" y="1378557"/>
                      <a:pt x="1011382" y="1376218"/>
                      <a:pt x="1066800" y="1371600"/>
                    </a:cubicBezTo>
                    <a:cubicBezTo>
                      <a:pt x="1214582" y="1376218"/>
                      <a:pt x="1363434" y="1367116"/>
                      <a:pt x="1510146" y="1385455"/>
                    </a:cubicBezTo>
                    <a:cubicBezTo>
                      <a:pt x="1551133" y="1390578"/>
                      <a:pt x="1584037" y="1422400"/>
                      <a:pt x="1620982" y="1440873"/>
                    </a:cubicBezTo>
                    <a:cubicBezTo>
                      <a:pt x="1677750" y="1469257"/>
                      <a:pt x="1681459" y="1466981"/>
                      <a:pt x="1731818" y="1510146"/>
                    </a:cubicBezTo>
                    <a:cubicBezTo>
                      <a:pt x="1746694" y="1522897"/>
                      <a:pt x="1757438" y="1540322"/>
                      <a:pt x="1773382" y="1551710"/>
                    </a:cubicBezTo>
                    <a:cubicBezTo>
                      <a:pt x="1859062" y="1612910"/>
                      <a:pt x="1802112" y="1541356"/>
                      <a:pt x="1870364" y="1620982"/>
                    </a:cubicBezTo>
                    <a:cubicBezTo>
                      <a:pt x="1885391" y="1638514"/>
                      <a:pt x="1899689" y="1656819"/>
                      <a:pt x="1911927" y="1676400"/>
                    </a:cubicBezTo>
                    <a:cubicBezTo>
                      <a:pt x="1922873" y="1693914"/>
                      <a:pt x="1925033" y="1717215"/>
                      <a:pt x="1939637" y="1731819"/>
                    </a:cubicBezTo>
                    <a:cubicBezTo>
                      <a:pt x="1954241" y="1746423"/>
                      <a:pt x="1976582" y="1750292"/>
                      <a:pt x="1995055" y="1759528"/>
                    </a:cubicBezTo>
                    <a:cubicBezTo>
                      <a:pt x="2045855" y="1835727"/>
                      <a:pt x="1995055" y="1771073"/>
                      <a:pt x="2064327" y="1828800"/>
                    </a:cubicBezTo>
                    <a:cubicBezTo>
                      <a:pt x="2119875" y="1875090"/>
                      <a:pt x="2087710" y="1865485"/>
                      <a:pt x="2147455" y="1898073"/>
                    </a:cubicBezTo>
                    <a:cubicBezTo>
                      <a:pt x="2334863" y="2000295"/>
                      <a:pt x="2183432" y="1916569"/>
                      <a:pt x="2341418" y="1981200"/>
                    </a:cubicBezTo>
                    <a:cubicBezTo>
                      <a:pt x="2416066" y="2011738"/>
                      <a:pt x="2490953" y="2042113"/>
                      <a:pt x="2563091" y="2078182"/>
                    </a:cubicBezTo>
                    <a:cubicBezTo>
                      <a:pt x="2727761" y="2160517"/>
                      <a:pt x="2652654" y="2131127"/>
                      <a:pt x="2784764" y="2175164"/>
                    </a:cubicBezTo>
                    <a:cubicBezTo>
                      <a:pt x="2877128" y="2165928"/>
                      <a:pt x="2971149" y="2167174"/>
                      <a:pt x="3061855" y="2147455"/>
                    </a:cubicBezTo>
                    <a:cubicBezTo>
                      <a:pt x="3081001" y="2143293"/>
                      <a:pt x="3090875" y="2120943"/>
                      <a:pt x="3103418" y="2105891"/>
                    </a:cubicBezTo>
                    <a:cubicBezTo>
                      <a:pt x="3123879" y="2081338"/>
                      <a:pt x="3146881" y="2036807"/>
                      <a:pt x="3158837" y="2008910"/>
                    </a:cubicBezTo>
                    <a:cubicBezTo>
                      <a:pt x="3164590" y="1995487"/>
                      <a:pt x="3166160" y="1980408"/>
                      <a:pt x="3172691" y="1967346"/>
                    </a:cubicBezTo>
                    <a:cubicBezTo>
                      <a:pt x="3226410" y="1859905"/>
                      <a:pt x="3179427" y="1988698"/>
                      <a:pt x="3214255" y="1884219"/>
                    </a:cubicBezTo>
                    <a:cubicBezTo>
                      <a:pt x="3218873" y="1842655"/>
                      <a:pt x="3222582" y="1800981"/>
                      <a:pt x="3228109" y="1759528"/>
                    </a:cubicBezTo>
                    <a:cubicBezTo>
                      <a:pt x="3231822" y="1731683"/>
                      <a:pt x="3239023" y="1704337"/>
                      <a:pt x="3241964" y="1676400"/>
                    </a:cubicBezTo>
                    <a:cubicBezTo>
                      <a:pt x="3248267" y="1616517"/>
                      <a:pt x="3249827" y="1556206"/>
                      <a:pt x="3255818" y="1496291"/>
                    </a:cubicBezTo>
                    <a:cubicBezTo>
                      <a:pt x="3259067" y="1463798"/>
                      <a:pt x="3259346" y="1430289"/>
                      <a:pt x="3269673" y="1399310"/>
                    </a:cubicBezTo>
                    <a:cubicBezTo>
                      <a:pt x="3276082" y="1380084"/>
                      <a:pt x="3328675" y="1353021"/>
                      <a:pt x="3338946" y="1343891"/>
                    </a:cubicBezTo>
                    <a:cubicBezTo>
                      <a:pt x="3481298" y="1217356"/>
                      <a:pt x="3369305" y="1295942"/>
                      <a:pt x="3463637" y="1233055"/>
                    </a:cubicBezTo>
                    <a:cubicBezTo>
                      <a:pt x="3468255" y="1219200"/>
                      <a:pt x="3470960" y="1204553"/>
                      <a:pt x="3477491" y="1191491"/>
                    </a:cubicBezTo>
                    <a:cubicBezTo>
                      <a:pt x="3484937" y="1176598"/>
                      <a:pt x="3503923" y="1166530"/>
                      <a:pt x="3505200" y="1149928"/>
                    </a:cubicBezTo>
                    <a:cubicBezTo>
                      <a:pt x="3508760" y="1103652"/>
                      <a:pt x="3498403" y="1057255"/>
                      <a:pt x="3491346" y="1011382"/>
                    </a:cubicBezTo>
                    <a:cubicBezTo>
                      <a:pt x="3489125" y="996948"/>
                      <a:pt x="3485592" y="981970"/>
                      <a:pt x="3477491" y="969819"/>
                    </a:cubicBezTo>
                    <a:cubicBezTo>
                      <a:pt x="3456155" y="937816"/>
                      <a:pt x="3425033" y="920993"/>
                      <a:pt x="3394364" y="900546"/>
                    </a:cubicBezTo>
                    <a:cubicBezTo>
                      <a:pt x="3329710" y="803564"/>
                      <a:pt x="3366655" y="835892"/>
                      <a:pt x="3297382" y="789710"/>
                    </a:cubicBezTo>
                    <a:cubicBezTo>
                      <a:pt x="3287972" y="777163"/>
                      <a:pt x="3238237" y="712983"/>
                      <a:pt x="3228109" y="692728"/>
                    </a:cubicBezTo>
                    <a:cubicBezTo>
                      <a:pt x="3221578" y="679666"/>
                      <a:pt x="3224582" y="661491"/>
                      <a:pt x="3214255" y="651164"/>
                    </a:cubicBezTo>
                    <a:cubicBezTo>
                      <a:pt x="3166618" y="603527"/>
                      <a:pt x="3141828" y="599313"/>
                      <a:pt x="3089564" y="581891"/>
                    </a:cubicBezTo>
                    <a:cubicBezTo>
                      <a:pt x="3066473" y="586509"/>
                      <a:pt x="3039884" y="582684"/>
                      <a:pt x="3020291" y="595746"/>
                    </a:cubicBezTo>
                    <a:cubicBezTo>
                      <a:pt x="3008140" y="603847"/>
                      <a:pt x="3011861" y="623750"/>
                      <a:pt x="3006437" y="637310"/>
                    </a:cubicBezTo>
                    <a:cubicBezTo>
                      <a:pt x="3002602" y="646898"/>
                      <a:pt x="2997200" y="655783"/>
                      <a:pt x="2992582" y="6650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84" name="フリーフォーム 183"/>
              <p:cNvSpPr/>
              <p:nvPr/>
            </p:nvSpPr>
            <p:spPr>
              <a:xfrm rot="6758759">
                <a:off x="6966547" y="3756734"/>
                <a:ext cx="413326" cy="255424"/>
              </a:xfrm>
              <a:custGeom>
                <a:avLst/>
                <a:gdLst>
                  <a:gd name="connsiteX0" fmla="*/ 0 w 3505924"/>
                  <a:gd name="connsiteY0" fmla="*/ 817419 h 2175164"/>
                  <a:gd name="connsiteX1" fmla="*/ 55418 w 3505924"/>
                  <a:gd name="connsiteY1" fmla="*/ 734291 h 2175164"/>
                  <a:gd name="connsiteX2" fmla="*/ 96982 w 3505924"/>
                  <a:gd name="connsiteY2" fmla="*/ 706582 h 2175164"/>
                  <a:gd name="connsiteX3" fmla="*/ 180109 w 3505924"/>
                  <a:gd name="connsiteY3" fmla="*/ 609600 h 2175164"/>
                  <a:gd name="connsiteX4" fmla="*/ 221673 w 3505924"/>
                  <a:gd name="connsiteY4" fmla="*/ 581891 h 2175164"/>
                  <a:gd name="connsiteX5" fmla="*/ 318655 w 3505924"/>
                  <a:gd name="connsiteY5" fmla="*/ 484910 h 2175164"/>
                  <a:gd name="connsiteX6" fmla="*/ 401782 w 3505924"/>
                  <a:gd name="connsiteY6" fmla="*/ 429491 h 2175164"/>
                  <a:gd name="connsiteX7" fmla="*/ 457200 w 3505924"/>
                  <a:gd name="connsiteY7" fmla="*/ 401782 h 2175164"/>
                  <a:gd name="connsiteX8" fmla="*/ 540327 w 3505924"/>
                  <a:gd name="connsiteY8" fmla="*/ 318655 h 2175164"/>
                  <a:gd name="connsiteX9" fmla="*/ 568037 w 3505924"/>
                  <a:gd name="connsiteY9" fmla="*/ 290946 h 2175164"/>
                  <a:gd name="connsiteX10" fmla="*/ 609600 w 3505924"/>
                  <a:gd name="connsiteY10" fmla="*/ 249382 h 2175164"/>
                  <a:gd name="connsiteX11" fmla="*/ 720437 w 3505924"/>
                  <a:gd name="connsiteY11" fmla="*/ 166255 h 2175164"/>
                  <a:gd name="connsiteX12" fmla="*/ 803564 w 3505924"/>
                  <a:gd name="connsiteY12" fmla="*/ 110837 h 2175164"/>
                  <a:gd name="connsiteX13" fmla="*/ 942109 w 3505924"/>
                  <a:gd name="connsiteY13" fmla="*/ 13855 h 2175164"/>
                  <a:gd name="connsiteX14" fmla="*/ 983673 w 3505924"/>
                  <a:gd name="connsiteY14" fmla="*/ 0 h 2175164"/>
                  <a:gd name="connsiteX15" fmla="*/ 1136073 w 3505924"/>
                  <a:gd name="connsiteY15" fmla="*/ 13855 h 2175164"/>
                  <a:gd name="connsiteX16" fmla="*/ 1233055 w 3505924"/>
                  <a:gd name="connsiteY16" fmla="*/ 55419 h 2175164"/>
                  <a:gd name="connsiteX17" fmla="*/ 1316182 w 3505924"/>
                  <a:gd name="connsiteY17" fmla="*/ 69273 h 2175164"/>
                  <a:gd name="connsiteX18" fmla="*/ 1468582 w 3505924"/>
                  <a:gd name="connsiteY18" fmla="*/ 166255 h 2175164"/>
                  <a:gd name="connsiteX19" fmla="*/ 1551709 w 3505924"/>
                  <a:gd name="connsiteY19" fmla="*/ 221673 h 2175164"/>
                  <a:gd name="connsiteX20" fmla="*/ 1648691 w 3505924"/>
                  <a:gd name="connsiteY20" fmla="*/ 263237 h 2175164"/>
                  <a:gd name="connsiteX21" fmla="*/ 1745673 w 3505924"/>
                  <a:gd name="connsiteY21" fmla="*/ 318655 h 2175164"/>
                  <a:gd name="connsiteX22" fmla="*/ 1787237 w 3505924"/>
                  <a:gd name="connsiteY22" fmla="*/ 332510 h 2175164"/>
                  <a:gd name="connsiteX23" fmla="*/ 1828800 w 3505924"/>
                  <a:gd name="connsiteY23" fmla="*/ 360219 h 2175164"/>
                  <a:gd name="connsiteX24" fmla="*/ 1870364 w 3505924"/>
                  <a:gd name="connsiteY24" fmla="*/ 374073 h 2175164"/>
                  <a:gd name="connsiteX25" fmla="*/ 1995055 w 3505924"/>
                  <a:gd name="connsiteY25" fmla="*/ 429491 h 2175164"/>
                  <a:gd name="connsiteX26" fmla="*/ 2064327 w 3505924"/>
                  <a:gd name="connsiteY26" fmla="*/ 443346 h 2175164"/>
                  <a:gd name="connsiteX27" fmla="*/ 2105891 w 3505924"/>
                  <a:gd name="connsiteY27" fmla="*/ 457200 h 2175164"/>
                  <a:gd name="connsiteX28" fmla="*/ 2175164 w 3505924"/>
                  <a:gd name="connsiteY28" fmla="*/ 512619 h 2175164"/>
                  <a:gd name="connsiteX29" fmla="*/ 2230582 w 3505924"/>
                  <a:gd name="connsiteY29" fmla="*/ 554182 h 2175164"/>
                  <a:gd name="connsiteX30" fmla="*/ 2313709 w 3505924"/>
                  <a:gd name="connsiteY30" fmla="*/ 595746 h 2175164"/>
                  <a:gd name="connsiteX31" fmla="*/ 2382982 w 3505924"/>
                  <a:gd name="connsiteY31" fmla="*/ 651164 h 2175164"/>
                  <a:gd name="connsiteX32" fmla="*/ 2424546 w 3505924"/>
                  <a:gd name="connsiteY32" fmla="*/ 692728 h 2175164"/>
                  <a:gd name="connsiteX33" fmla="*/ 2466109 w 3505924"/>
                  <a:gd name="connsiteY33" fmla="*/ 706582 h 2175164"/>
                  <a:gd name="connsiteX34" fmla="*/ 2507673 w 3505924"/>
                  <a:gd name="connsiteY34" fmla="*/ 762000 h 2175164"/>
                  <a:gd name="connsiteX35" fmla="*/ 2549237 w 3505924"/>
                  <a:gd name="connsiteY35" fmla="*/ 803564 h 2175164"/>
                  <a:gd name="connsiteX36" fmla="*/ 2590800 w 3505924"/>
                  <a:gd name="connsiteY36" fmla="*/ 872837 h 2175164"/>
                  <a:gd name="connsiteX37" fmla="*/ 2632364 w 3505924"/>
                  <a:gd name="connsiteY37" fmla="*/ 928255 h 2175164"/>
                  <a:gd name="connsiteX38" fmla="*/ 2701637 w 3505924"/>
                  <a:gd name="connsiteY38" fmla="*/ 1080655 h 2175164"/>
                  <a:gd name="connsiteX39" fmla="*/ 2715491 w 3505924"/>
                  <a:gd name="connsiteY39" fmla="*/ 1149928 h 2175164"/>
                  <a:gd name="connsiteX40" fmla="*/ 2646218 w 3505924"/>
                  <a:gd name="connsiteY40" fmla="*/ 1371600 h 2175164"/>
                  <a:gd name="connsiteX41" fmla="*/ 2604655 w 3505924"/>
                  <a:gd name="connsiteY41" fmla="*/ 1385455 h 2175164"/>
                  <a:gd name="connsiteX42" fmla="*/ 2493818 w 3505924"/>
                  <a:gd name="connsiteY42" fmla="*/ 1468582 h 2175164"/>
                  <a:gd name="connsiteX43" fmla="*/ 2369127 w 3505924"/>
                  <a:gd name="connsiteY43" fmla="*/ 1565564 h 2175164"/>
                  <a:gd name="connsiteX44" fmla="*/ 2286000 w 3505924"/>
                  <a:gd name="connsiteY44" fmla="*/ 1607128 h 2175164"/>
                  <a:gd name="connsiteX45" fmla="*/ 2230582 w 3505924"/>
                  <a:gd name="connsiteY45" fmla="*/ 1648691 h 2175164"/>
                  <a:gd name="connsiteX46" fmla="*/ 2147455 w 3505924"/>
                  <a:gd name="connsiteY46" fmla="*/ 1704110 h 2175164"/>
                  <a:gd name="connsiteX47" fmla="*/ 2036618 w 3505924"/>
                  <a:gd name="connsiteY47" fmla="*/ 1773382 h 2175164"/>
                  <a:gd name="connsiteX48" fmla="*/ 1967346 w 3505924"/>
                  <a:gd name="connsiteY48" fmla="*/ 1787237 h 2175164"/>
                  <a:gd name="connsiteX49" fmla="*/ 1870364 w 3505924"/>
                  <a:gd name="connsiteY49" fmla="*/ 1842655 h 2175164"/>
                  <a:gd name="connsiteX50" fmla="*/ 1787237 w 3505924"/>
                  <a:gd name="connsiteY50" fmla="*/ 1884219 h 2175164"/>
                  <a:gd name="connsiteX51" fmla="*/ 1662546 w 3505924"/>
                  <a:gd name="connsiteY51" fmla="*/ 1967346 h 2175164"/>
                  <a:gd name="connsiteX52" fmla="*/ 1607127 w 3505924"/>
                  <a:gd name="connsiteY52" fmla="*/ 1995055 h 2175164"/>
                  <a:gd name="connsiteX53" fmla="*/ 1510146 w 3505924"/>
                  <a:gd name="connsiteY53" fmla="*/ 2022764 h 2175164"/>
                  <a:gd name="connsiteX54" fmla="*/ 1385455 w 3505924"/>
                  <a:gd name="connsiteY54" fmla="*/ 2064328 h 2175164"/>
                  <a:gd name="connsiteX55" fmla="*/ 1274618 w 3505924"/>
                  <a:gd name="connsiteY55" fmla="*/ 2119746 h 2175164"/>
                  <a:gd name="connsiteX56" fmla="*/ 1177637 w 3505924"/>
                  <a:gd name="connsiteY56" fmla="*/ 2147455 h 2175164"/>
                  <a:gd name="connsiteX57" fmla="*/ 858982 w 3505924"/>
                  <a:gd name="connsiteY57" fmla="*/ 2133600 h 2175164"/>
                  <a:gd name="connsiteX58" fmla="*/ 762000 w 3505924"/>
                  <a:gd name="connsiteY58" fmla="*/ 2064328 h 2175164"/>
                  <a:gd name="connsiteX59" fmla="*/ 678873 w 3505924"/>
                  <a:gd name="connsiteY59" fmla="*/ 2022764 h 2175164"/>
                  <a:gd name="connsiteX60" fmla="*/ 623455 w 3505924"/>
                  <a:gd name="connsiteY60" fmla="*/ 1981200 h 2175164"/>
                  <a:gd name="connsiteX61" fmla="*/ 540327 w 3505924"/>
                  <a:gd name="connsiteY61" fmla="*/ 1911928 h 2175164"/>
                  <a:gd name="connsiteX62" fmla="*/ 498764 w 3505924"/>
                  <a:gd name="connsiteY62" fmla="*/ 1828800 h 2175164"/>
                  <a:gd name="connsiteX63" fmla="*/ 471055 w 3505924"/>
                  <a:gd name="connsiteY63" fmla="*/ 1731819 h 2175164"/>
                  <a:gd name="connsiteX64" fmla="*/ 484909 w 3505924"/>
                  <a:gd name="connsiteY64" fmla="*/ 1579419 h 2175164"/>
                  <a:gd name="connsiteX65" fmla="*/ 512618 w 3505924"/>
                  <a:gd name="connsiteY65" fmla="*/ 1537855 h 2175164"/>
                  <a:gd name="connsiteX66" fmla="*/ 637309 w 3505924"/>
                  <a:gd name="connsiteY66" fmla="*/ 1468582 h 2175164"/>
                  <a:gd name="connsiteX67" fmla="*/ 692727 w 3505924"/>
                  <a:gd name="connsiteY67" fmla="*/ 1440873 h 2175164"/>
                  <a:gd name="connsiteX68" fmla="*/ 803564 w 3505924"/>
                  <a:gd name="connsiteY68" fmla="*/ 1413164 h 2175164"/>
                  <a:gd name="connsiteX69" fmla="*/ 900546 w 3505924"/>
                  <a:gd name="connsiteY69" fmla="*/ 1385455 h 2175164"/>
                  <a:gd name="connsiteX70" fmla="*/ 1066800 w 3505924"/>
                  <a:gd name="connsiteY70" fmla="*/ 1371600 h 2175164"/>
                  <a:gd name="connsiteX71" fmla="*/ 1510146 w 3505924"/>
                  <a:gd name="connsiteY71" fmla="*/ 1385455 h 2175164"/>
                  <a:gd name="connsiteX72" fmla="*/ 1620982 w 3505924"/>
                  <a:gd name="connsiteY72" fmla="*/ 1440873 h 2175164"/>
                  <a:gd name="connsiteX73" fmla="*/ 1731818 w 3505924"/>
                  <a:gd name="connsiteY73" fmla="*/ 1510146 h 2175164"/>
                  <a:gd name="connsiteX74" fmla="*/ 1773382 w 3505924"/>
                  <a:gd name="connsiteY74" fmla="*/ 1551710 h 2175164"/>
                  <a:gd name="connsiteX75" fmla="*/ 1870364 w 3505924"/>
                  <a:gd name="connsiteY75" fmla="*/ 1620982 h 2175164"/>
                  <a:gd name="connsiteX76" fmla="*/ 1911927 w 3505924"/>
                  <a:gd name="connsiteY76" fmla="*/ 1676400 h 2175164"/>
                  <a:gd name="connsiteX77" fmla="*/ 1939637 w 3505924"/>
                  <a:gd name="connsiteY77" fmla="*/ 1731819 h 2175164"/>
                  <a:gd name="connsiteX78" fmla="*/ 1995055 w 3505924"/>
                  <a:gd name="connsiteY78" fmla="*/ 1759528 h 2175164"/>
                  <a:gd name="connsiteX79" fmla="*/ 2064327 w 3505924"/>
                  <a:gd name="connsiteY79" fmla="*/ 1828800 h 2175164"/>
                  <a:gd name="connsiteX80" fmla="*/ 2147455 w 3505924"/>
                  <a:gd name="connsiteY80" fmla="*/ 1898073 h 2175164"/>
                  <a:gd name="connsiteX81" fmla="*/ 2341418 w 3505924"/>
                  <a:gd name="connsiteY81" fmla="*/ 1981200 h 2175164"/>
                  <a:gd name="connsiteX82" fmla="*/ 2563091 w 3505924"/>
                  <a:gd name="connsiteY82" fmla="*/ 2078182 h 2175164"/>
                  <a:gd name="connsiteX83" fmla="*/ 2784764 w 3505924"/>
                  <a:gd name="connsiteY83" fmla="*/ 2175164 h 2175164"/>
                  <a:gd name="connsiteX84" fmla="*/ 3061855 w 3505924"/>
                  <a:gd name="connsiteY84" fmla="*/ 2147455 h 2175164"/>
                  <a:gd name="connsiteX85" fmla="*/ 3103418 w 3505924"/>
                  <a:gd name="connsiteY85" fmla="*/ 2105891 h 2175164"/>
                  <a:gd name="connsiteX86" fmla="*/ 3158837 w 3505924"/>
                  <a:gd name="connsiteY86" fmla="*/ 2008910 h 2175164"/>
                  <a:gd name="connsiteX87" fmla="*/ 3172691 w 3505924"/>
                  <a:gd name="connsiteY87" fmla="*/ 1967346 h 2175164"/>
                  <a:gd name="connsiteX88" fmla="*/ 3214255 w 3505924"/>
                  <a:gd name="connsiteY88" fmla="*/ 1884219 h 2175164"/>
                  <a:gd name="connsiteX89" fmla="*/ 3228109 w 3505924"/>
                  <a:gd name="connsiteY89" fmla="*/ 1759528 h 2175164"/>
                  <a:gd name="connsiteX90" fmla="*/ 3241964 w 3505924"/>
                  <a:gd name="connsiteY90" fmla="*/ 1676400 h 2175164"/>
                  <a:gd name="connsiteX91" fmla="*/ 3255818 w 3505924"/>
                  <a:gd name="connsiteY91" fmla="*/ 1496291 h 2175164"/>
                  <a:gd name="connsiteX92" fmla="*/ 3269673 w 3505924"/>
                  <a:gd name="connsiteY92" fmla="*/ 1399310 h 2175164"/>
                  <a:gd name="connsiteX93" fmla="*/ 3338946 w 3505924"/>
                  <a:gd name="connsiteY93" fmla="*/ 1343891 h 2175164"/>
                  <a:gd name="connsiteX94" fmla="*/ 3463637 w 3505924"/>
                  <a:gd name="connsiteY94" fmla="*/ 1233055 h 2175164"/>
                  <a:gd name="connsiteX95" fmla="*/ 3477491 w 3505924"/>
                  <a:gd name="connsiteY95" fmla="*/ 1191491 h 2175164"/>
                  <a:gd name="connsiteX96" fmla="*/ 3505200 w 3505924"/>
                  <a:gd name="connsiteY96" fmla="*/ 1149928 h 2175164"/>
                  <a:gd name="connsiteX97" fmla="*/ 3491346 w 3505924"/>
                  <a:gd name="connsiteY97" fmla="*/ 1011382 h 2175164"/>
                  <a:gd name="connsiteX98" fmla="*/ 3477491 w 3505924"/>
                  <a:gd name="connsiteY98" fmla="*/ 969819 h 2175164"/>
                  <a:gd name="connsiteX99" fmla="*/ 3394364 w 3505924"/>
                  <a:gd name="connsiteY99" fmla="*/ 900546 h 2175164"/>
                  <a:gd name="connsiteX100" fmla="*/ 3297382 w 3505924"/>
                  <a:gd name="connsiteY100" fmla="*/ 789710 h 2175164"/>
                  <a:gd name="connsiteX101" fmla="*/ 3228109 w 3505924"/>
                  <a:gd name="connsiteY101" fmla="*/ 692728 h 2175164"/>
                  <a:gd name="connsiteX102" fmla="*/ 3214255 w 3505924"/>
                  <a:gd name="connsiteY102" fmla="*/ 651164 h 2175164"/>
                  <a:gd name="connsiteX103" fmla="*/ 3089564 w 3505924"/>
                  <a:gd name="connsiteY103" fmla="*/ 581891 h 2175164"/>
                  <a:gd name="connsiteX104" fmla="*/ 3020291 w 3505924"/>
                  <a:gd name="connsiteY104" fmla="*/ 595746 h 2175164"/>
                  <a:gd name="connsiteX105" fmla="*/ 3006437 w 3505924"/>
                  <a:gd name="connsiteY105" fmla="*/ 637310 h 2175164"/>
                  <a:gd name="connsiteX106" fmla="*/ 2992582 w 3505924"/>
                  <a:gd name="connsiteY106" fmla="*/ 665019 h 21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505924" h="2175164">
                    <a:moveTo>
                      <a:pt x="0" y="817419"/>
                    </a:moveTo>
                    <a:cubicBezTo>
                      <a:pt x="18473" y="789710"/>
                      <a:pt x="33488" y="759354"/>
                      <a:pt x="55418" y="734291"/>
                    </a:cubicBezTo>
                    <a:cubicBezTo>
                      <a:pt x="66383" y="721760"/>
                      <a:pt x="85208" y="718356"/>
                      <a:pt x="96982" y="706582"/>
                    </a:cubicBezTo>
                    <a:cubicBezTo>
                      <a:pt x="188713" y="614853"/>
                      <a:pt x="89626" y="685003"/>
                      <a:pt x="180109" y="609600"/>
                    </a:cubicBezTo>
                    <a:cubicBezTo>
                      <a:pt x="192901" y="598940"/>
                      <a:pt x="209296" y="593030"/>
                      <a:pt x="221673" y="581891"/>
                    </a:cubicBezTo>
                    <a:cubicBezTo>
                      <a:pt x="255655" y="551308"/>
                      <a:pt x="280616" y="510270"/>
                      <a:pt x="318655" y="484910"/>
                    </a:cubicBezTo>
                    <a:cubicBezTo>
                      <a:pt x="346364" y="466437"/>
                      <a:pt x="371996" y="444384"/>
                      <a:pt x="401782" y="429491"/>
                    </a:cubicBezTo>
                    <a:cubicBezTo>
                      <a:pt x="420255" y="420255"/>
                      <a:pt x="441073" y="414684"/>
                      <a:pt x="457200" y="401782"/>
                    </a:cubicBezTo>
                    <a:cubicBezTo>
                      <a:pt x="487799" y="377302"/>
                      <a:pt x="512618" y="346364"/>
                      <a:pt x="540327" y="318655"/>
                    </a:cubicBezTo>
                    <a:lnTo>
                      <a:pt x="568037" y="290946"/>
                    </a:lnTo>
                    <a:cubicBezTo>
                      <a:pt x="581892" y="277091"/>
                      <a:pt x="592075" y="258144"/>
                      <a:pt x="609600" y="249382"/>
                    </a:cubicBezTo>
                    <a:cubicBezTo>
                      <a:pt x="725288" y="191538"/>
                      <a:pt x="603734" y="259617"/>
                      <a:pt x="720437" y="166255"/>
                    </a:cubicBezTo>
                    <a:cubicBezTo>
                      <a:pt x="746442" y="145451"/>
                      <a:pt x="776922" y="130818"/>
                      <a:pt x="803564" y="110837"/>
                    </a:cubicBezTo>
                    <a:cubicBezTo>
                      <a:pt x="828857" y="91867"/>
                      <a:pt x="921639" y="20679"/>
                      <a:pt x="942109" y="13855"/>
                    </a:cubicBezTo>
                    <a:lnTo>
                      <a:pt x="983673" y="0"/>
                    </a:lnTo>
                    <a:cubicBezTo>
                      <a:pt x="1034473" y="4618"/>
                      <a:pt x="1085576" y="6641"/>
                      <a:pt x="1136073" y="13855"/>
                    </a:cubicBezTo>
                    <a:cubicBezTo>
                      <a:pt x="1184729" y="20806"/>
                      <a:pt x="1182253" y="40179"/>
                      <a:pt x="1233055" y="55419"/>
                    </a:cubicBezTo>
                    <a:cubicBezTo>
                      <a:pt x="1259962" y="63491"/>
                      <a:pt x="1288473" y="64655"/>
                      <a:pt x="1316182" y="69273"/>
                    </a:cubicBezTo>
                    <a:cubicBezTo>
                      <a:pt x="1449874" y="176226"/>
                      <a:pt x="1316861" y="77751"/>
                      <a:pt x="1468582" y="166255"/>
                    </a:cubicBezTo>
                    <a:cubicBezTo>
                      <a:pt x="1497348" y="183035"/>
                      <a:pt x="1521923" y="206780"/>
                      <a:pt x="1551709" y="221673"/>
                    </a:cubicBezTo>
                    <a:cubicBezTo>
                      <a:pt x="1735505" y="313571"/>
                      <a:pt x="1505992" y="202080"/>
                      <a:pt x="1648691" y="263237"/>
                    </a:cubicBezTo>
                    <a:cubicBezTo>
                      <a:pt x="1818715" y="336105"/>
                      <a:pt x="1606533" y="249085"/>
                      <a:pt x="1745673" y="318655"/>
                    </a:cubicBezTo>
                    <a:cubicBezTo>
                      <a:pt x="1758735" y="325186"/>
                      <a:pt x="1774175" y="325979"/>
                      <a:pt x="1787237" y="332510"/>
                    </a:cubicBezTo>
                    <a:cubicBezTo>
                      <a:pt x="1802130" y="339957"/>
                      <a:pt x="1813907" y="352773"/>
                      <a:pt x="1828800" y="360219"/>
                    </a:cubicBezTo>
                    <a:cubicBezTo>
                      <a:pt x="1841862" y="366750"/>
                      <a:pt x="1856941" y="368320"/>
                      <a:pt x="1870364" y="374073"/>
                    </a:cubicBezTo>
                    <a:cubicBezTo>
                      <a:pt x="1934049" y="401366"/>
                      <a:pt x="1923437" y="408005"/>
                      <a:pt x="1995055" y="429491"/>
                    </a:cubicBezTo>
                    <a:cubicBezTo>
                      <a:pt x="2017610" y="436258"/>
                      <a:pt x="2041482" y="437635"/>
                      <a:pt x="2064327" y="443346"/>
                    </a:cubicBezTo>
                    <a:cubicBezTo>
                      <a:pt x="2078495" y="446888"/>
                      <a:pt x="2092036" y="452582"/>
                      <a:pt x="2105891" y="457200"/>
                    </a:cubicBezTo>
                    <a:cubicBezTo>
                      <a:pt x="2152228" y="503539"/>
                      <a:pt x="2113994" y="468927"/>
                      <a:pt x="2175164" y="512619"/>
                    </a:cubicBezTo>
                    <a:cubicBezTo>
                      <a:pt x="2193954" y="526040"/>
                      <a:pt x="2210534" y="542726"/>
                      <a:pt x="2230582" y="554182"/>
                    </a:cubicBezTo>
                    <a:cubicBezTo>
                      <a:pt x="2342435" y="618098"/>
                      <a:pt x="2197865" y="508863"/>
                      <a:pt x="2313709" y="595746"/>
                    </a:cubicBezTo>
                    <a:cubicBezTo>
                      <a:pt x="2337366" y="613488"/>
                      <a:pt x="2360728" y="631692"/>
                      <a:pt x="2382982" y="651164"/>
                    </a:cubicBezTo>
                    <a:cubicBezTo>
                      <a:pt x="2397728" y="664066"/>
                      <a:pt x="2408243" y="681860"/>
                      <a:pt x="2424546" y="692728"/>
                    </a:cubicBezTo>
                    <a:cubicBezTo>
                      <a:pt x="2436697" y="700829"/>
                      <a:pt x="2452255" y="701964"/>
                      <a:pt x="2466109" y="706582"/>
                    </a:cubicBezTo>
                    <a:cubicBezTo>
                      <a:pt x="2479964" y="725055"/>
                      <a:pt x="2492646" y="744468"/>
                      <a:pt x="2507673" y="762000"/>
                    </a:cubicBezTo>
                    <a:cubicBezTo>
                      <a:pt x="2520424" y="776876"/>
                      <a:pt x="2537481" y="787889"/>
                      <a:pt x="2549237" y="803564"/>
                    </a:cubicBezTo>
                    <a:cubicBezTo>
                      <a:pt x="2565394" y="825107"/>
                      <a:pt x="2575863" y="850431"/>
                      <a:pt x="2590800" y="872837"/>
                    </a:cubicBezTo>
                    <a:cubicBezTo>
                      <a:pt x="2603609" y="892050"/>
                      <a:pt x="2620484" y="908455"/>
                      <a:pt x="2632364" y="928255"/>
                    </a:cubicBezTo>
                    <a:cubicBezTo>
                      <a:pt x="2663972" y="980934"/>
                      <a:pt x="2679342" y="1024919"/>
                      <a:pt x="2701637" y="1080655"/>
                    </a:cubicBezTo>
                    <a:cubicBezTo>
                      <a:pt x="2706255" y="1103746"/>
                      <a:pt x="2716797" y="1126416"/>
                      <a:pt x="2715491" y="1149928"/>
                    </a:cubicBezTo>
                    <a:cubicBezTo>
                      <a:pt x="2710201" y="1245138"/>
                      <a:pt x="2722541" y="1320718"/>
                      <a:pt x="2646218" y="1371600"/>
                    </a:cubicBezTo>
                    <a:cubicBezTo>
                      <a:pt x="2634067" y="1379701"/>
                      <a:pt x="2618509" y="1380837"/>
                      <a:pt x="2604655" y="1385455"/>
                    </a:cubicBezTo>
                    <a:cubicBezTo>
                      <a:pt x="2468194" y="1521916"/>
                      <a:pt x="2625129" y="1376665"/>
                      <a:pt x="2493818" y="1468582"/>
                    </a:cubicBezTo>
                    <a:cubicBezTo>
                      <a:pt x="2463145" y="1490053"/>
                      <a:pt x="2410582" y="1544836"/>
                      <a:pt x="2369127" y="1565564"/>
                    </a:cubicBezTo>
                    <a:cubicBezTo>
                      <a:pt x="2277624" y="1611316"/>
                      <a:pt x="2378646" y="1540953"/>
                      <a:pt x="2286000" y="1607128"/>
                    </a:cubicBezTo>
                    <a:cubicBezTo>
                      <a:pt x="2267210" y="1620549"/>
                      <a:pt x="2249499" y="1635449"/>
                      <a:pt x="2230582" y="1648691"/>
                    </a:cubicBezTo>
                    <a:cubicBezTo>
                      <a:pt x="2203300" y="1667789"/>
                      <a:pt x="2174097" y="1684129"/>
                      <a:pt x="2147455" y="1704110"/>
                    </a:cubicBezTo>
                    <a:cubicBezTo>
                      <a:pt x="2109533" y="1732551"/>
                      <a:pt x="2082263" y="1758167"/>
                      <a:pt x="2036618" y="1773382"/>
                    </a:cubicBezTo>
                    <a:cubicBezTo>
                      <a:pt x="2014278" y="1780829"/>
                      <a:pt x="1990437" y="1782619"/>
                      <a:pt x="1967346" y="1787237"/>
                    </a:cubicBezTo>
                    <a:cubicBezTo>
                      <a:pt x="1866082" y="1854746"/>
                      <a:pt x="1993409" y="1772344"/>
                      <a:pt x="1870364" y="1842655"/>
                    </a:cubicBezTo>
                    <a:cubicBezTo>
                      <a:pt x="1795162" y="1885627"/>
                      <a:pt x="1863441" y="1858816"/>
                      <a:pt x="1787237" y="1884219"/>
                    </a:cubicBezTo>
                    <a:cubicBezTo>
                      <a:pt x="1727739" y="1928841"/>
                      <a:pt x="1731252" y="1929176"/>
                      <a:pt x="1662546" y="1967346"/>
                    </a:cubicBezTo>
                    <a:cubicBezTo>
                      <a:pt x="1644492" y="1977376"/>
                      <a:pt x="1626537" y="1987997"/>
                      <a:pt x="1607127" y="1995055"/>
                    </a:cubicBezTo>
                    <a:cubicBezTo>
                      <a:pt x="1575531" y="2006545"/>
                      <a:pt x="1542473" y="2013528"/>
                      <a:pt x="1510146" y="2022764"/>
                    </a:cubicBezTo>
                    <a:cubicBezTo>
                      <a:pt x="1408895" y="2090264"/>
                      <a:pt x="1546269" y="2006894"/>
                      <a:pt x="1385455" y="2064328"/>
                    </a:cubicBezTo>
                    <a:cubicBezTo>
                      <a:pt x="1346555" y="2078221"/>
                      <a:pt x="1314691" y="2109728"/>
                      <a:pt x="1274618" y="2119746"/>
                    </a:cubicBezTo>
                    <a:cubicBezTo>
                      <a:pt x="1205032" y="2137142"/>
                      <a:pt x="1237264" y="2127578"/>
                      <a:pt x="1177637" y="2147455"/>
                    </a:cubicBezTo>
                    <a:cubicBezTo>
                      <a:pt x="1071419" y="2142837"/>
                      <a:pt x="964650" y="2145341"/>
                      <a:pt x="858982" y="2133600"/>
                    </a:cubicBezTo>
                    <a:cubicBezTo>
                      <a:pt x="811655" y="2128341"/>
                      <a:pt x="793867" y="2090884"/>
                      <a:pt x="762000" y="2064328"/>
                    </a:cubicBezTo>
                    <a:cubicBezTo>
                      <a:pt x="726189" y="2034486"/>
                      <a:pt x="720530" y="2036650"/>
                      <a:pt x="678873" y="2022764"/>
                    </a:cubicBezTo>
                    <a:cubicBezTo>
                      <a:pt x="660400" y="2008909"/>
                      <a:pt x="640987" y="1996227"/>
                      <a:pt x="623455" y="1981200"/>
                    </a:cubicBezTo>
                    <a:cubicBezTo>
                      <a:pt x="530119" y="1901198"/>
                      <a:pt x="632185" y="1973166"/>
                      <a:pt x="540327" y="1911928"/>
                    </a:cubicBezTo>
                    <a:cubicBezTo>
                      <a:pt x="505508" y="1807466"/>
                      <a:pt x="552474" y="1936219"/>
                      <a:pt x="498764" y="1828800"/>
                    </a:cubicBezTo>
                    <a:cubicBezTo>
                      <a:pt x="488824" y="1808920"/>
                      <a:pt x="475495" y="1749581"/>
                      <a:pt x="471055" y="1731819"/>
                    </a:cubicBezTo>
                    <a:cubicBezTo>
                      <a:pt x="475673" y="1681019"/>
                      <a:pt x="474221" y="1629296"/>
                      <a:pt x="484909" y="1579419"/>
                    </a:cubicBezTo>
                    <a:cubicBezTo>
                      <a:pt x="488398" y="1563137"/>
                      <a:pt x="500844" y="1549629"/>
                      <a:pt x="512618" y="1537855"/>
                    </a:cubicBezTo>
                    <a:cubicBezTo>
                      <a:pt x="560778" y="1489695"/>
                      <a:pt x="575843" y="1495900"/>
                      <a:pt x="637309" y="1468582"/>
                    </a:cubicBezTo>
                    <a:cubicBezTo>
                      <a:pt x="656182" y="1460194"/>
                      <a:pt x="673134" y="1447404"/>
                      <a:pt x="692727" y="1440873"/>
                    </a:cubicBezTo>
                    <a:cubicBezTo>
                      <a:pt x="728855" y="1428830"/>
                      <a:pt x="767435" y="1425207"/>
                      <a:pt x="803564" y="1413164"/>
                    </a:cubicBezTo>
                    <a:cubicBezTo>
                      <a:pt x="831168" y="1403963"/>
                      <a:pt x="872714" y="1388934"/>
                      <a:pt x="900546" y="1385455"/>
                    </a:cubicBezTo>
                    <a:cubicBezTo>
                      <a:pt x="955727" y="1378557"/>
                      <a:pt x="1011382" y="1376218"/>
                      <a:pt x="1066800" y="1371600"/>
                    </a:cubicBezTo>
                    <a:cubicBezTo>
                      <a:pt x="1214582" y="1376218"/>
                      <a:pt x="1363434" y="1367116"/>
                      <a:pt x="1510146" y="1385455"/>
                    </a:cubicBezTo>
                    <a:cubicBezTo>
                      <a:pt x="1551133" y="1390578"/>
                      <a:pt x="1584037" y="1422400"/>
                      <a:pt x="1620982" y="1440873"/>
                    </a:cubicBezTo>
                    <a:cubicBezTo>
                      <a:pt x="1677750" y="1469257"/>
                      <a:pt x="1681459" y="1466981"/>
                      <a:pt x="1731818" y="1510146"/>
                    </a:cubicBezTo>
                    <a:cubicBezTo>
                      <a:pt x="1746694" y="1522897"/>
                      <a:pt x="1757438" y="1540322"/>
                      <a:pt x="1773382" y="1551710"/>
                    </a:cubicBezTo>
                    <a:cubicBezTo>
                      <a:pt x="1859062" y="1612910"/>
                      <a:pt x="1802112" y="1541356"/>
                      <a:pt x="1870364" y="1620982"/>
                    </a:cubicBezTo>
                    <a:cubicBezTo>
                      <a:pt x="1885391" y="1638514"/>
                      <a:pt x="1899689" y="1656819"/>
                      <a:pt x="1911927" y="1676400"/>
                    </a:cubicBezTo>
                    <a:cubicBezTo>
                      <a:pt x="1922873" y="1693914"/>
                      <a:pt x="1925033" y="1717215"/>
                      <a:pt x="1939637" y="1731819"/>
                    </a:cubicBezTo>
                    <a:cubicBezTo>
                      <a:pt x="1954241" y="1746423"/>
                      <a:pt x="1976582" y="1750292"/>
                      <a:pt x="1995055" y="1759528"/>
                    </a:cubicBezTo>
                    <a:cubicBezTo>
                      <a:pt x="2045855" y="1835727"/>
                      <a:pt x="1995055" y="1771073"/>
                      <a:pt x="2064327" y="1828800"/>
                    </a:cubicBezTo>
                    <a:cubicBezTo>
                      <a:pt x="2119875" y="1875090"/>
                      <a:pt x="2087710" y="1865485"/>
                      <a:pt x="2147455" y="1898073"/>
                    </a:cubicBezTo>
                    <a:cubicBezTo>
                      <a:pt x="2334863" y="2000295"/>
                      <a:pt x="2183432" y="1916569"/>
                      <a:pt x="2341418" y="1981200"/>
                    </a:cubicBezTo>
                    <a:cubicBezTo>
                      <a:pt x="2416066" y="2011738"/>
                      <a:pt x="2490953" y="2042113"/>
                      <a:pt x="2563091" y="2078182"/>
                    </a:cubicBezTo>
                    <a:cubicBezTo>
                      <a:pt x="2727761" y="2160517"/>
                      <a:pt x="2652654" y="2131127"/>
                      <a:pt x="2784764" y="2175164"/>
                    </a:cubicBezTo>
                    <a:cubicBezTo>
                      <a:pt x="2877128" y="2165928"/>
                      <a:pt x="2971149" y="2167174"/>
                      <a:pt x="3061855" y="2147455"/>
                    </a:cubicBezTo>
                    <a:cubicBezTo>
                      <a:pt x="3081001" y="2143293"/>
                      <a:pt x="3090875" y="2120943"/>
                      <a:pt x="3103418" y="2105891"/>
                    </a:cubicBezTo>
                    <a:cubicBezTo>
                      <a:pt x="3123879" y="2081338"/>
                      <a:pt x="3146881" y="2036807"/>
                      <a:pt x="3158837" y="2008910"/>
                    </a:cubicBezTo>
                    <a:cubicBezTo>
                      <a:pt x="3164590" y="1995487"/>
                      <a:pt x="3166160" y="1980408"/>
                      <a:pt x="3172691" y="1967346"/>
                    </a:cubicBezTo>
                    <a:cubicBezTo>
                      <a:pt x="3226410" y="1859905"/>
                      <a:pt x="3179427" y="1988698"/>
                      <a:pt x="3214255" y="1884219"/>
                    </a:cubicBezTo>
                    <a:cubicBezTo>
                      <a:pt x="3218873" y="1842655"/>
                      <a:pt x="3222582" y="1800981"/>
                      <a:pt x="3228109" y="1759528"/>
                    </a:cubicBezTo>
                    <a:cubicBezTo>
                      <a:pt x="3231822" y="1731683"/>
                      <a:pt x="3239023" y="1704337"/>
                      <a:pt x="3241964" y="1676400"/>
                    </a:cubicBezTo>
                    <a:cubicBezTo>
                      <a:pt x="3248267" y="1616517"/>
                      <a:pt x="3249827" y="1556206"/>
                      <a:pt x="3255818" y="1496291"/>
                    </a:cubicBezTo>
                    <a:cubicBezTo>
                      <a:pt x="3259067" y="1463798"/>
                      <a:pt x="3259346" y="1430289"/>
                      <a:pt x="3269673" y="1399310"/>
                    </a:cubicBezTo>
                    <a:cubicBezTo>
                      <a:pt x="3276082" y="1380084"/>
                      <a:pt x="3328675" y="1353021"/>
                      <a:pt x="3338946" y="1343891"/>
                    </a:cubicBezTo>
                    <a:cubicBezTo>
                      <a:pt x="3481298" y="1217356"/>
                      <a:pt x="3369305" y="1295942"/>
                      <a:pt x="3463637" y="1233055"/>
                    </a:cubicBezTo>
                    <a:cubicBezTo>
                      <a:pt x="3468255" y="1219200"/>
                      <a:pt x="3470960" y="1204553"/>
                      <a:pt x="3477491" y="1191491"/>
                    </a:cubicBezTo>
                    <a:cubicBezTo>
                      <a:pt x="3484937" y="1176598"/>
                      <a:pt x="3503923" y="1166530"/>
                      <a:pt x="3505200" y="1149928"/>
                    </a:cubicBezTo>
                    <a:cubicBezTo>
                      <a:pt x="3508760" y="1103652"/>
                      <a:pt x="3498403" y="1057255"/>
                      <a:pt x="3491346" y="1011382"/>
                    </a:cubicBezTo>
                    <a:cubicBezTo>
                      <a:pt x="3489125" y="996948"/>
                      <a:pt x="3485592" y="981970"/>
                      <a:pt x="3477491" y="969819"/>
                    </a:cubicBezTo>
                    <a:cubicBezTo>
                      <a:pt x="3456155" y="937816"/>
                      <a:pt x="3425033" y="920993"/>
                      <a:pt x="3394364" y="900546"/>
                    </a:cubicBezTo>
                    <a:cubicBezTo>
                      <a:pt x="3329710" y="803564"/>
                      <a:pt x="3366655" y="835892"/>
                      <a:pt x="3297382" y="789710"/>
                    </a:cubicBezTo>
                    <a:cubicBezTo>
                      <a:pt x="3287972" y="777163"/>
                      <a:pt x="3238237" y="712983"/>
                      <a:pt x="3228109" y="692728"/>
                    </a:cubicBezTo>
                    <a:cubicBezTo>
                      <a:pt x="3221578" y="679666"/>
                      <a:pt x="3224582" y="661491"/>
                      <a:pt x="3214255" y="651164"/>
                    </a:cubicBezTo>
                    <a:cubicBezTo>
                      <a:pt x="3166618" y="603527"/>
                      <a:pt x="3141828" y="599313"/>
                      <a:pt x="3089564" y="581891"/>
                    </a:cubicBezTo>
                    <a:cubicBezTo>
                      <a:pt x="3066473" y="586509"/>
                      <a:pt x="3039884" y="582684"/>
                      <a:pt x="3020291" y="595746"/>
                    </a:cubicBezTo>
                    <a:cubicBezTo>
                      <a:pt x="3008140" y="603847"/>
                      <a:pt x="3011861" y="623750"/>
                      <a:pt x="3006437" y="637310"/>
                    </a:cubicBezTo>
                    <a:cubicBezTo>
                      <a:pt x="3002602" y="646898"/>
                      <a:pt x="2997200" y="655783"/>
                      <a:pt x="2992582" y="6650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grpSp>
      </p:grpSp>
      <p:sp>
        <p:nvSpPr>
          <p:cNvPr id="185" name="テキスト ボックス 33"/>
          <p:cNvSpPr txBox="1">
            <a:spLocks noChangeArrowheads="1"/>
          </p:cNvSpPr>
          <p:nvPr/>
        </p:nvSpPr>
        <p:spPr bwMode="auto">
          <a:xfrm>
            <a:off x="5015865" y="2545581"/>
            <a:ext cx="128432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a:solidFill>
                  <a:srgbClr val="002060"/>
                </a:solidFill>
              </a:rPr>
              <a:t>クローニング</a:t>
            </a:r>
          </a:p>
        </p:txBody>
      </p:sp>
      <p:sp>
        <p:nvSpPr>
          <p:cNvPr id="186" name="右矢印 185"/>
          <p:cNvSpPr/>
          <p:nvPr/>
        </p:nvSpPr>
        <p:spPr>
          <a:xfrm>
            <a:off x="5169078" y="2910706"/>
            <a:ext cx="977900" cy="331788"/>
          </a:xfrm>
          <a:prstGeom prst="rightArrow">
            <a:avLst/>
          </a:prstGeom>
          <a:solidFill>
            <a:srgbClr val="000066"/>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87" name="テキスト ボックス 35"/>
          <p:cNvSpPr txBox="1">
            <a:spLocks noChangeArrowheads="1"/>
          </p:cNvSpPr>
          <p:nvPr/>
        </p:nvSpPr>
        <p:spPr bwMode="auto">
          <a:xfrm>
            <a:off x="6616531" y="2726556"/>
            <a:ext cx="191590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dirty="0">
                <a:solidFill>
                  <a:srgbClr val="002060"/>
                </a:solidFill>
              </a:rPr>
              <a:t>親和性タンパク質の</a:t>
            </a:r>
            <a:endParaRPr lang="en-US" altLang="ja-JP" sz="1600" b="1" dirty="0">
              <a:solidFill>
                <a:srgbClr val="002060"/>
              </a:solidFill>
            </a:endParaRPr>
          </a:p>
          <a:p>
            <a:pPr algn="ctr" eaLnBrk="1" hangingPunct="1"/>
            <a:r>
              <a:rPr lang="ja-JP" altLang="en-US" sz="1600" b="1" dirty="0">
                <a:solidFill>
                  <a:srgbClr val="002060"/>
                </a:solidFill>
              </a:rPr>
              <a:t>吸着性確認</a:t>
            </a:r>
          </a:p>
        </p:txBody>
      </p:sp>
      <p:sp>
        <p:nvSpPr>
          <p:cNvPr id="188" name="正方形/長方形 187"/>
          <p:cNvSpPr/>
          <p:nvPr/>
        </p:nvSpPr>
        <p:spPr>
          <a:xfrm>
            <a:off x="344487" y="4333230"/>
            <a:ext cx="8475530" cy="219211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89" name="テキスト ボックス 37"/>
          <p:cNvSpPr txBox="1">
            <a:spLocks noChangeArrowheads="1"/>
          </p:cNvSpPr>
          <p:nvPr/>
        </p:nvSpPr>
        <p:spPr bwMode="auto">
          <a:xfrm>
            <a:off x="855662" y="4149079"/>
            <a:ext cx="4334841" cy="338554"/>
          </a:xfrm>
          <a:prstGeom prst="rect">
            <a:avLst/>
          </a:prstGeom>
          <a:solidFill>
            <a:schemeClr val="bg1"/>
          </a:solidFill>
          <a:ln w="25400">
            <a:solidFill>
              <a:srgbClr val="002060"/>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b="1" dirty="0">
                <a:solidFill>
                  <a:srgbClr val="002060"/>
                </a:solidFill>
              </a:rPr>
              <a:t>2</a:t>
            </a:r>
            <a:r>
              <a:rPr lang="ja-JP" altLang="en-US" sz="1600" b="1" dirty="0">
                <a:solidFill>
                  <a:srgbClr val="002060"/>
                </a:solidFill>
              </a:rPr>
              <a:t>次スクリーニング：親和性ペプチドの単離・評価</a:t>
            </a:r>
          </a:p>
        </p:txBody>
      </p:sp>
      <p:sp>
        <p:nvSpPr>
          <p:cNvPr id="190" name="テキスト ボックス 38"/>
          <p:cNvSpPr txBox="1">
            <a:spLocks noChangeArrowheads="1"/>
          </p:cNvSpPr>
          <p:nvPr/>
        </p:nvSpPr>
        <p:spPr bwMode="auto">
          <a:xfrm>
            <a:off x="486042" y="4626916"/>
            <a:ext cx="82718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dirty="0">
                <a:solidFill>
                  <a:srgbClr val="002060"/>
                </a:solidFill>
              </a:rPr>
              <a:t>同定したタンパク質を消化酵素によりペプチドに分解し</a:t>
            </a:r>
            <a:r>
              <a:rPr lang="ja-JP" altLang="en-US" sz="1600" b="1" dirty="0" smtClean="0">
                <a:solidFill>
                  <a:srgbClr val="002060"/>
                </a:solidFill>
              </a:rPr>
              <a:t>、その</a:t>
            </a:r>
            <a:r>
              <a:rPr lang="ja-JP" altLang="en-US" sz="1600" b="1" dirty="0">
                <a:solidFill>
                  <a:srgbClr val="002060"/>
                </a:solidFill>
              </a:rPr>
              <a:t>中から親和性ペプチド候補を選定</a:t>
            </a:r>
          </a:p>
        </p:txBody>
      </p:sp>
      <p:grpSp>
        <p:nvGrpSpPr>
          <p:cNvPr id="9" name="グループ化 14"/>
          <p:cNvGrpSpPr/>
          <p:nvPr/>
        </p:nvGrpSpPr>
        <p:grpSpPr>
          <a:xfrm>
            <a:off x="318670" y="5117171"/>
            <a:ext cx="2844048" cy="1141829"/>
            <a:chOff x="318670" y="5607050"/>
            <a:chExt cx="2844048" cy="1141829"/>
          </a:xfrm>
        </p:grpSpPr>
        <p:grpSp>
          <p:nvGrpSpPr>
            <p:cNvPr id="11" name="グループ化 40"/>
            <p:cNvGrpSpPr>
              <a:grpSpLocks/>
            </p:cNvGrpSpPr>
            <p:nvPr/>
          </p:nvGrpSpPr>
          <p:grpSpPr bwMode="auto">
            <a:xfrm>
              <a:off x="1286669" y="5607050"/>
              <a:ext cx="908050" cy="690563"/>
              <a:chOff x="1047723" y="4221088"/>
              <a:chExt cx="1921774" cy="1424503"/>
            </a:xfrm>
          </p:grpSpPr>
          <p:sp>
            <p:nvSpPr>
              <p:cNvPr id="192" name="円/楕円 191"/>
              <p:cNvSpPr/>
              <p:nvPr/>
            </p:nvSpPr>
            <p:spPr>
              <a:xfrm>
                <a:off x="2717515" y="4993921"/>
                <a:ext cx="251982" cy="252154"/>
              </a:xfrm>
              <a:prstGeom prst="ellipse">
                <a:avLst/>
              </a:prstGeom>
              <a:solidFill>
                <a:srgbClr val="FF0000">
                  <a:alpha val="2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93" name="円/楕円 192"/>
              <p:cNvSpPr/>
              <p:nvPr/>
            </p:nvSpPr>
            <p:spPr>
              <a:xfrm>
                <a:off x="2710796" y="5252625"/>
                <a:ext cx="251982" cy="248879"/>
              </a:xfrm>
              <a:prstGeom prst="ellipse">
                <a:avLst/>
              </a:prstGeom>
              <a:solidFill>
                <a:srgbClr val="92D05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94" name="円/楕円 193"/>
              <p:cNvSpPr/>
              <p:nvPr/>
            </p:nvSpPr>
            <p:spPr>
              <a:xfrm>
                <a:off x="2072444" y="5246076"/>
                <a:ext cx="248621" cy="248879"/>
              </a:xfrm>
              <a:prstGeom prst="ellipse">
                <a:avLst/>
              </a:prstGeom>
              <a:solidFill>
                <a:srgbClr val="00B0F0">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95" name="円/楕円 194"/>
              <p:cNvSpPr/>
              <p:nvPr/>
            </p:nvSpPr>
            <p:spPr>
              <a:xfrm>
                <a:off x="1921257" y="5095439"/>
                <a:ext cx="251980" cy="248879"/>
              </a:xfrm>
              <a:prstGeom prst="ellipse">
                <a:avLst/>
              </a:prstGeom>
              <a:solidFill>
                <a:srgbClr val="92D050">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96" name="円/楕円 195"/>
              <p:cNvSpPr/>
              <p:nvPr/>
            </p:nvSpPr>
            <p:spPr>
              <a:xfrm>
                <a:off x="1047723" y="4699197"/>
                <a:ext cx="251980" cy="252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97" name="円/楕円 196"/>
              <p:cNvSpPr/>
              <p:nvPr/>
            </p:nvSpPr>
            <p:spPr>
              <a:xfrm>
                <a:off x="1198910" y="4512539"/>
                <a:ext cx="251982" cy="25215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98" name="円/楕円 197"/>
              <p:cNvSpPr/>
              <p:nvPr/>
            </p:nvSpPr>
            <p:spPr>
              <a:xfrm>
                <a:off x="1400495" y="4368451"/>
                <a:ext cx="251982" cy="2521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199" name="円/楕円 198"/>
              <p:cNvSpPr/>
              <p:nvPr/>
            </p:nvSpPr>
            <p:spPr>
              <a:xfrm>
                <a:off x="1642397" y="4293132"/>
                <a:ext cx="251982" cy="24887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0" name="円/楕円 199"/>
              <p:cNvSpPr/>
              <p:nvPr/>
            </p:nvSpPr>
            <p:spPr>
              <a:xfrm>
                <a:off x="1894379" y="4312780"/>
                <a:ext cx="248621" cy="2488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1" name="円/楕円 200"/>
              <p:cNvSpPr/>
              <p:nvPr/>
            </p:nvSpPr>
            <p:spPr>
              <a:xfrm>
                <a:off x="2106042" y="4450318"/>
                <a:ext cx="248621" cy="24887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2" name="円/楕円 201"/>
              <p:cNvSpPr/>
              <p:nvPr/>
            </p:nvSpPr>
            <p:spPr>
              <a:xfrm>
                <a:off x="2190036" y="4686098"/>
                <a:ext cx="248621" cy="2488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3" name="円/楕円 202"/>
              <p:cNvSpPr/>
              <p:nvPr/>
            </p:nvSpPr>
            <p:spPr>
              <a:xfrm>
                <a:off x="2179956" y="4941526"/>
                <a:ext cx="248621" cy="24887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4" name="円/楕円 203"/>
              <p:cNvSpPr/>
              <p:nvPr/>
            </p:nvSpPr>
            <p:spPr>
              <a:xfrm>
                <a:off x="2055646" y="5144558"/>
                <a:ext cx="248621" cy="24887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5" name="円/楕円 204"/>
              <p:cNvSpPr/>
              <p:nvPr/>
            </p:nvSpPr>
            <p:spPr>
              <a:xfrm>
                <a:off x="1854062" y="5268997"/>
                <a:ext cx="251980" cy="2521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6" name="円/楕円 205"/>
              <p:cNvSpPr/>
              <p:nvPr/>
            </p:nvSpPr>
            <p:spPr>
              <a:xfrm>
                <a:off x="1635677" y="5344317"/>
                <a:ext cx="248621" cy="2521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7" name="円/楕円 206"/>
              <p:cNvSpPr/>
              <p:nvPr/>
            </p:nvSpPr>
            <p:spPr>
              <a:xfrm>
                <a:off x="1387056" y="5321393"/>
                <a:ext cx="248621" cy="24887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8" name="円/楕円 207"/>
              <p:cNvSpPr/>
              <p:nvPr/>
            </p:nvSpPr>
            <p:spPr>
              <a:xfrm>
                <a:off x="1292983" y="5095439"/>
                <a:ext cx="251982" cy="2488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09" name="円/楕円 208"/>
              <p:cNvSpPr/>
              <p:nvPr/>
            </p:nvSpPr>
            <p:spPr>
              <a:xfrm>
                <a:off x="1484490" y="4928427"/>
                <a:ext cx="251980" cy="24887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10" name="円/楕円 209"/>
              <p:cNvSpPr/>
              <p:nvPr/>
            </p:nvSpPr>
            <p:spPr>
              <a:xfrm>
                <a:off x="1736470" y="4931703"/>
                <a:ext cx="251982" cy="2521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11" name="円/楕円 210"/>
              <p:cNvSpPr/>
              <p:nvPr/>
            </p:nvSpPr>
            <p:spPr>
              <a:xfrm>
                <a:off x="2297548" y="5344317"/>
                <a:ext cx="248621" cy="252152"/>
              </a:xfrm>
              <a:prstGeom prst="ellipse">
                <a:avLst/>
              </a:prstGeom>
              <a:solidFill>
                <a:srgbClr val="FF0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12" name="円/楕円 211"/>
              <p:cNvSpPr/>
              <p:nvPr/>
            </p:nvSpPr>
            <p:spPr>
              <a:xfrm>
                <a:off x="2512572" y="5393437"/>
                <a:ext cx="251980" cy="252154"/>
              </a:xfrm>
              <a:prstGeom prst="ellipse">
                <a:avLst/>
              </a:prstGeom>
              <a:solidFill>
                <a:srgbClr val="FFC000">
                  <a:alpha val="6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cxnSp>
            <p:nvCxnSpPr>
              <p:cNvPr id="213" name="直線コネクタ 212"/>
              <p:cNvCxnSpPr/>
              <p:nvPr/>
            </p:nvCxnSpPr>
            <p:spPr>
              <a:xfrm>
                <a:off x="1544965" y="4221088"/>
                <a:ext cx="164626" cy="4715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2106042" y="5059416"/>
                <a:ext cx="372933" cy="248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テキスト ボックス 64"/>
            <p:cNvSpPr txBox="1">
              <a:spLocks noChangeArrowheads="1"/>
            </p:cNvSpPr>
            <p:nvPr/>
          </p:nvSpPr>
          <p:spPr bwMode="auto">
            <a:xfrm>
              <a:off x="318670" y="6410325"/>
              <a:ext cx="28440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a:solidFill>
                    <a:srgbClr val="002060"/>
                  </a:solidFill>
                </a:rPr>
                <a:t>酵素処理によりペプチドに分解</a:t>
              </a:r>
            </a:p>
          </p:txBody>
        </p:sp>
      </p:grpSp>
      <p:grpSp>
        <p:nvGrpSpPr>
          <p:cNvPr id="12" name="グループ化 27"/>
          <p:cNvGrpSpPr/>
          <p:nvPr/>
        </p:nvGrpSpPr>
        <p:grpSpPr>
          <a:xfrm>
            <a:off x="3966071" y="5042559"/>
            <a:ext cx="1470025" cy="914400"/>
            <a:chOff x="3024187" y="5532438"/>
            <a:chExt cx="1470025" cy="914400"/>
          </a:xfrm>
        </p:grpSpPr>
        <p:sp>
          <p:nvSpPr>
            <p:cNvPr id="216" name="右矢印 215"/>
            <p:cNvSpPr/>
            <p:nvPr/>
          </p:nvSpPr>
          <p:spPr>
            <a:xfrm>
              <a:off x="3024187" y="6116638"/>
              <a:ext cx="1470025" cy="330200"/>
            </a:xfrm>
            <a:prstGeom prst="rightArrow">
              <a:avLst/>
            </a:prstGeom>
            <a:solidFill>
              <a:srgbClr val="000066"/>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17" name="テキスト ボックス 66"/>
            <p:cNvSpPr txBox="1">
              <a:spLocks noChangeArrowheads="1"/>
            </p:cNvSpPr>
            <p:nvPr/>
          </p:nvSpPr>
          <p:spPr bwMode="auto">
            <a:xfrm>
              <a:off x="3246179" y="5532438"/>
              <a:ext cx="100540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b="1">
                  <a:solidFill>
                    <a:srgbClr val="002060"/>
                  </a:solidFill>
                </a:rPr>
                <a:t>HPLC</a:t>
              </a:r>
            </a:p>
            <a:p>
              <a:pPr algn="ctr" eaLnBrk="1" hangingPunct="1"/>
              <a:r>
                <a:rPr lang="ja-JP" altLang="en-US" sz="1600" b="1">
                  <a:solidFill>
                    <a:srgbClr val="002060"/>
                  </a:solidFill>
                </a:rPr>
                <a:t>質量分析</a:t>
              </a:r>
            </a:p>
          </p:txBody>
        </p:sp>
      </p:grpSp>
      <p:grpSp>
        <p:nvGrpSpPr>
          <p:cNvPr id="13" name="グループ化 21"/>
          <p:cNvGrpSpPr/>
          <p:nvPr/>
        </p:nvGrpSpPr>
        <p:grpSpPr>
          <a:xfrm>
            <a:off x="6599630" y="5111406"/>
            <a:ext cx="1508746" cy="1198979"/>
            <a:chOff x="5018571" y="5586413"/>
            <a:chExt cx="1508746" cy="1198979"/>
          </a:xfrm>
        </p:grpSpPr>
        <p:grpSp>
          <p:nvGrpSpPr>
            <p:cNvPr id="14" name="グループ化 67"/>
            <p:cNvGrpSpPr>
              <a:grpSpLocks/>
            </p:cNvGrpSpPr>
            <p:nvPr/>
          </p:nvGrpSpPr>
          <p:grpSpPr bwMode="auto">
            <a:xfrm>
              <a:off x="5260182" y="5586413"/>
              <a:ext cx="1025525" cy="785812"/>
              <a:chOff x="6035747" y="5097542"/>
              <a:chExt cx="1392986" cy="1066224"/>
            </a:xfrm>
          </p:grpSpPr>
          <p:grpSp>
            <p:nvGrpSpPr>
              <p:cNvPr id="15" name="グループ化 68"/>
              <p:cNvGrpSpPr>
                <a:grpSpLocks/>
              </p:cNvGrpSpPr>
              <p:nvPr/>
            </p:nvGrpSpPr>
            <p:grpSpPr bwMode="auto">
              <a:xfrm rot="2937807">
                <a:off x="6158255" y="5609181"/>
                <a:ext cx="886851" cy="180741"/>
                <a:chOff x="6070270" y="5541116"/>
                <a:chExt cx="886851" cy="180741"/>
              </a:xfrm>
            </p:grpSpPr>
            <p:sp>
              <p:nvSpPr>
                <p:cNvPr id="225" name="円/楕円 224"/>
                <p:cNvSpPr/>
                <p:nvPr/>
              </p:nvSpPr>
              <p:spPr>
                <a:xfrm rot="20546607">
                  <a:off x="6068927" y="5541844"/>
                  <a:ext cx="187396" cy="1789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26" name="円/楕円 225"/>
                <p:cNvSpPr/>
                <p:nvPr/>
              </p:nvSpPr>
              <p:spPr>
                <a:xfrm rot="20546607">
                  <a:off x="6242987" y="5541999"/>
                  <a:ext cx="187398" cy="1789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27" name="円/楕円 226"/>
                <p:cNvSpPr/>
                <p:nvPr/>
              </p:nvSpPr>
              <p:spPr>
                <a:xfrm rot="20546607">
                  <a:off x="6412384" y="5540948"/>
                  <a:ext cx="187398" cy="178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28" name="円/楕円 227"/>
                <p:cNvSpPr/>
                <p:nvPr/>
              </p:nvSpPr>
              <p:spPr>
                <a:xfrm rot="20546607">
                  <a:off x="6594148" y="5542096"/>
                  <a:ext cx="187396" cy="178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29" name="円/楕円 228"/>
                <p:cNvSpPr/>
                <p:nvPr/>
              </p:nvSpPr>
              <p:spPr>
                <a:xfrm rot="20546607">
                  <a:off x="6768207" y="5542251"/>
                  <a:ext cx="187398" cy="1789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grpSp>
          <p:grpSp>
            <p:nvGrpSpPr>
              <p:cNvPr id="16" name="グループ化 69"/>
              <p:cNvGrpSpPr>
                <a:grpSpLocks/>
              </p:cNvGrpSpPr>
              <p:nvPr/>
            </p:nvGrpSpPr>
            <p:grpSpPr bwMode="auto">
              <a:xfrm>
                <a:off x="6914634" y="5326549"/>
                <a:ext cx="258396" cy="447122"/>
                <a:chOff x="5965552" y="5541240"/>
                <a:chExt cx="258396" cy="447122"/>
              </a:xfrm>
            </p:grpSpPr>
            <p:sp>
              <p:nvSpPr>
                <p:cNvPr id="222" name="円/楕円 221"/>
                <p:cNvSpPr/>
                <p:nvPr/>
              </p:nvSpPr>
              <p:spPr>
                <a:xfrm>
                  <a:off x="6069949" y="5829191"/>
                  <a:ext cx="153098" cy="15939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23" name="円/楕円 222"/>
                <p:cNvSpPr/>
                <p:nvPr/>
              </p:nvSpPr>
              <p:spPr>
                <a:xfrm>
                  <a:off x="6011728" y="5687027"/>
                  <a:ext cx="155255" cy="15724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sp>
              <p:nvSpPr>
                <p:cNvPr id="224" name="円/楕円 223"/>
                <p:cNvSpPr/>
                <p:nvPr/>
              </p:nvSpPr>
              <p:spPr>
                <a:xfrm>
                  <a:off x="5966446" y="5540556"/>
                  <a:ext cx="153098" cy="15939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grpSp>
          <p:sp>
            <p:nvSpPr>
              <p:cNvPr id="221" name="円/楕円 220"/>
              <p:cNvSpPr/>
              <p:nvPr/>
            </p:nvSpPr>
            <p:spPr>
              <a:xfrm>
                <a:off x="6035747" y="5097542"/>
                <a:ext cx="1392986" cy="1066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002060"/>
                  </a:solidFill>
                </a:endParaRPr>
              </a:p>
            </p:txBody>
          </p:sp>
        </p:grpSp>
        <p:sp>
          <p:nvSpPr>
            <p:cNvPr id="230" name="テキスト ボックス 79"/>
            <p:cNvSpPr txBox="1">
              <a:spLocks noChangeArrowheads="1"/>
            </p:cNvSpPr>
            <p:nvPr/>
          </p:nvSpPr>
          <p:spPr bwMode="auto">
            <a:xfrm>
              <a:off x="5018571" y="6446838"/>
              <a:ext cx="15087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600" b="1" dirty="0">
                  <a:solidFill>
                    <a:srgbClr val="002060"/>
                  </a:solidFill>
                </a:rPr>
                <a:t>親和性ペプチド</a:t>
              </a:r>
            </a:p>
          </p:txBody>
        </p:sp>
      </p:grpSp>
      <p:sp>
        <p:nvSpPr>
          <p:cNvPr id="82" name="フレーム 8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3" name="テキスト ボックス 82"/>
          <p:cNvSpPr txBox="1"/>
          <p:nvPr/>
        </p:nvSpPr>
        <p:spPr>
          <a:xfrm>
            <a:off x="35496" y="44624"/>
            <a:ext cx="9108504" cy="523220"/>
          </a:xfrm>
          <a:prstGeom prst="rect">
            <a:avLst/>
          </a:prstGeom>
          <a:solidFill>
            <a:srgbClr val="002060"/>
          </a:solidFill>
          <a:ln>
            <a:solidFill>
              <a:srgbClr val="002060"/>
            </a:solidFill>
          </a:ln>
        </p:spPr>
        <p:txBody>
          <a:bodyPr wrap="square" rtlCol="0">
            <a:spAutoFit/>
          </a:bodyPr>
          <a:lstStyle/>
          <a:p>
            <a:r>
              <a:rPr lang="ja-JP" altLang="en-US" sz="2800" b="1" dirty="0" smtClean="0">
                <a:solidFill>
                  <a:schemeClr val="bg1"/>
                </a:solidFill>
                <a:latin typeface="Century" pitchFamily="18" charset="0"/>
              </a:rPr>
              <a:t>プロテオーム解析技術を</a:t>
            </a:r>
            <a:r>
              <a:rPr lang="ja-JP" altLang="en-US" sz="2800" b="1" dirty="0" smtClean="0">
                <a:solidFill>
                  <a:schemeClr val="bg1"/>
                </a:solidFill>
                <a:latin typeface="Century" pitchFamily="18" charset="0"/>
              </a:rPr>
              <a:t>用いた材料親和性ペプチドの</a:t>
            </a:r>
            <a:r>
              <a:rPr lang="ja-JP" altLang="en-US" sz="2800" b="1" dirty="0" smtClean="0">
                <a:solidFill>
                  <a:schemeClr val="bg1"/>
                </a:solidFill>
                <a:latin typeface="Century" pitchFamily="18" charset="0"/>
              </a:rPr>
              <a:t>探索</a:t>
            </a:r>
            <a:endParaRPr kumimoji="1" lang="ja-JP" altLang="en-US" sz="2600" b="1" dirty="0">
              <a:solidFill>
                <a:schemeClr val="bg1"/>
              </a:solidFill>
            </a:endParaRPr>
          </a:p>
        </p:txBody>
      </p:sp>
    </p:spTree>
    <p:extLst>
      <p:ext uri="{BB962C8B-B14F-4D97-AF65-F5344CB8AC3E}">
        <p14:creationId xmlns:p14="http://schemas.microsoft.com/office/powerpoint/2010/main" xmlns="" val="2013516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523220"/>
          </a:xfrm>
          <a:prstGeom prst="rect">
            <a:avLst/>
          </a:prstGeom>
          <a:solidFill>
            <a:srgbClr val="002060"/>
          </a:solidFill>
          <a:ln>
            <a:solidFill>
              <a:srgbClr val="002060"/>
            </a:solidFill>
          </a:ln>
        </p:spPr>
        <p:txBody>
          <a:bodyPr wrap="square" rtlCol="0">
            <a:spAutoFit/>
          </a:bodyPr>
          <a:lstStyle/>
          <a:p>
            <a:r>
              <a:rPr lang="en-US" altLang="ja-JP" sz="2800" b="1" dirty="0" smtClean="0">
                <a:solidFill>
                  <a:schemeClr val="bg1"/>
                </a:solidFill>
                <a:latin typeface="Century" pitchFamily="18" charset="0"/>
              </a:rPr>
              <a:t>PMMA</a:t>
            </a:r>
            <a:r>
              <a:rPr lang="ja-JP" altLang="en-US" sz="2800" b="1" dirty="0" smtClean="0">
                <a:solidFill>
                  <a:schemeClr val="bg1"/>
                </a:solidFill>
                <a:latin typeface="Century" pitchFamily="18" charset="0"/>
              </a:rPr>
              <a:t>親和性ペプチドの効果</a:t>
            </a:r>
            <a:endParaRPr kumimoji="1" lang="ja-JP" altLang="en-US" sz="2600" b="1" dirty="0">
              <a:solidFill>
                <a:schemeClr val="bg1"/>
              </a:solidFill>
            </a:endParaRPr>
          </a:p>
        </p:txBody>
      </p:sp>
      <p:sp>
        <p:nvSpPr>
          <p:cNvPr id="4" name="正方形/長方形 3"/>
          <p:cNvSpPr/>
          <p:nvPr/>
        </p:nvSpPr>
        <p:spPr>
          <a:xfrm>
            <a:off x="1475656" y="1700808"/>
            <a:ext cx="6336704" cy="646331"/>
          </a:xfrm>
          <a:prstGeom prst="rect">
            <a:avLst/>
          </a:prstGeom>
        </p:spPr>
        <p:txBody>
          <a:bodyPr wrap="square">
            <a:spAutoFit/>
          </a:bodyPr>
          <a:lstStyle/>
          <a:p>
            <a:r>
              <a:rPr lang="en-US" altLang="ja-JP" sz="3600" b="1" dirty="0" smtClean="0">
                <a:solidFill>
                  <a:srgbClr val="FF0000"/>
                </a:solidFill>
              </a:rPr>
              <a:t>D</a:t>
            </a:r>
            <a:r>
              <a:rPr lang="en-US" altLang="ja-JP" sz="3600" b="1" dirty="0" smtClean="0">
                <a:solidFill>
                  <a:srgbClr val="002060"/>
                </a:solidFill>
              </a:rPr>
              <a:t>V</a:t>
            </a:r>
            <a:r>
              <a:rPr lang="en-US" altLang="ja-JP" sz="3600" b="1" dirty="0" smtClean="0">
                <a:solidFill>
                  <a:srgbClr val="FF0000"/>
                </a:solidFill>
              </a:rPr>
              <a:t>E</a:t>
            </a:r>
            <a:r>
              <a:rPr lang="en-US" altLang="ja-JP" sz="3600" b="1" dirty="0" smtClean="0">
                <a:solidFill>
                  <a:srgbClr val="002060"/>
                </a:solidFill>
              </a:rPr>
              <a:t>GIG</a:t>
            </a:r>
            <a:r>
              <a:rPr lang="en-US" altLang="ja-JP" sz="3600" b="1" dirty="0" smtClean="0">
                <a:solidFill>
                  <a:srgbClr val="FF0000"/>
                </a:solidFill>
              </a:rPr>
              <a:t>D</a:t>
            </a:r>
            <a:r>
              <a:rPr lang="en-US" altLang="ja-JP" sz="3600" b="1" dirty="0" smtClean="0">
                <a:solidFill>
                  <a:srgbClr val="002060"/>
                </a:solidFill>
              </a:rPr>
              <a:t>V</a:t>
            </a:r>
            <a:r>
              <a:rPr lang="en-US" altLang="ja-JP" sz="3600" b="1" dirty="0" smtClean="0">
                <a:solidFill>
                  <a:srgbClr val="FF0000"/>
                </a:solidFill>
              </a:rPr>
              <a:t>D</a:t>
            </a:r>
            <a:r>
              <a:rPr lang="en-US" altLang="ja-JP" sz="3600" b="1" dirty="0" smtClean="0">
                <a:solidFill>
                  <a:srgbClr val="002060"/>
                </a:solidFill>
              </a:rPr>
              <a:t>LV</a:t>
            </a:r>
            <a:r>
              <a:rPr lang="en-US" altLang="ja-JP" sz="3600" b="1" dirty="0" smtClean="0">
                <a:solidFill>
                  <a:srgbClr val="00B050"/>
                </a:solidFill>
              </a:rPr>
              <a:t>NY</a:t>
            </a:r>
            <a:r>
              <a:rPr lang="en-US" altLang="ja-JP" sz="3600" b="1" dirty="0" smtClean="0">
                <a:solidFill>
                  <a:srgbClr val="002060"/>
                </a:solidFill>
              </a:rPr>
              <a:t>F</a:t>
            </a:r>
            <a:r>
              <a:rPr lang="en-US" altLang="ja-JP" sz="3600" b="1" dirty="0" smtClean="0">
                <a:solidFill>
                  <a:srgbClr val="FF0000"/>
                </a:solidFill>
              </a:rPr>
              <a:t>E</a:t>
            </a:r>
            <a:r>
              <a:rPr lang="en-US" altLang="ja-JP" sz="3600" b="1" dirty="0" smtClean="0">
                <a:solidFill>
                  <a:srgbClr val="002060"/>
                </a:solidFill>
              </a:rPr>
              <a:t>VGA</a:t>
            </a:r>
            <a:r>
              <a:rPr lang="en-US" altLang="ja-JP" sz="3600" b="1" dirty="0" smtClean="0">
                <a:solidFill>
                  <a:srgbClr val="00B050"/>
                </a:solidFill>
              </a:rPr>
              <a:t>TYY</a:t>
            </a:r>
            <a:r>
              <a:rPr lang="en-US" altLang="ja-JP" sz="3600" b="1" dirty="0" smtClean="0">
                <a:solidFill>
                  <a:srgbClr val="002060"/>
                </a:solidFill>
              </a:rPr>
              <a:t>F</a:t>
            </a:r>
            <a:r>
              <a:rPr lang="en-US" altLang="ja-JP" sz="3600" b="1" dirty="0" smtClean="0">
                <a:solidFill>
                  <a:srgbClr val="00B050"/>
                </a:solidFill>
              </a:rPr>
              <a:t>N</a:t>
            </a:r>
            <a:r>
              <a:rPr lang="en-US" altLang="ja-JP" sz="3600" b="1" dirty="0" smtClean="0">
                <a:solidFill>
                  <a:srgbClr val="002060"/>
                </a:solidFill>
              </a:rPr>
              <a:t>K</a:t>
            </a:r>
          </a:p>
        </p:txBody>
      </p:sp>
      <p:sp>
        <p:nvSpPr>
          <p:cNvPr id="5" name="テキスト ボックス 4"/>
          <p:cNvSpPr txBox="1"/>
          <p:nvPr/>
        </p:nvSpPr>
        <p:spPr>
          <a:xfrm>
            <a:off x="683568" y="3471391"/>
            <a:ext cx="7920880" cy="461665"/>
          </a:xfrm>
          <a:prstGeom prst="rect">
            <a:avLst/>
          </a:prstGeom>
          <a:noFill/>
        </p:spPr>
        <p:txBody>
          <a:bodyPr wrap="square" rtlCol="0">
            <a:spAutoFit/>
          </a:bodyPr>
          <a:lstStyle/>
          <a:p>
            <a:r>
              <a:rPr lang="ja-JP" altLang="en-US" sz="2400" b="1" dirty="0" smtClean="0">
                <a:solidFill>
                  <a:srgbClr val="FF0000"/>
                </a:solidFill>
              </a:rPr>
              <a:t>酸性アミノ酸　</a:t>
            </a:r>
            <a:r>
              <a:rPr lang="en-US" altLang="ja-JP" sz="2400" b="1" dirty="0" smtClean="0">
                <a:solidFill>
                  <a:srgbClr val="FF0000"/>
                </a:solidFill>
              </a:rPr>
              <a:t>D</a:t>
            </a:r>
            <a:r>
              <a:rPr lang="ja-JP" altLang="en-US" sz="2400" b="1" dirty="0" err="1" smtClean="0">
                <a:solidFill>
                  <a:srgbClr val="FF0000"/>
                </a:solidFill>
              </a:rPr>
              <a:t>、</a:t>
            </a:r>
            <a:r>
              <a:rPr lang="en-US" altLang="ja-JP" sz="2400" b="1" dirty="0" smtClean="0">
                <a:solidFill>
                  <a:srgbClr val="FF0000"/>
                </a:solidFill>
              </a:rPr>
              <a:t>E</a:t>
            </a:r>
            <a:r>
              <a:rPr lang="ja-JP" altLang="en-US" sz="2400" b="1" dirty="0" smtClean="0">
                <a:solidFill>
                  <a:srgbClr val="FF0000"/>
                </a:solidFill>
              </a:rPr>
              <a:t>・・・</a:t>
            </a:r>
            <a:r>
              <a:rPr lang="en-US" altLang="ja-JP" sz="2400" b="1" dirty="0" smtClean="0">
                <a:solidFill>
                  <a:srgbClr val="FF0000"/>
                </a:solidFill>
              </a:rPr>
              <a:t>VHH</a:t>
            </a:r>
            <a:r>
              <a:rPr lang="ja-JP" altLang="en-US" sz="2400" b="1" dirty="0" smtClean="0">
                <a:solidFill>
                  <a:srgbClr val="FF0000"/>
                </a:solidFill>
              </a:rPr>
              <a:t>の</a:t>
            </a:r>
            <a:r>
              <a:rPr lang="ja-JP" altLang="en-US" sz="2400" b="1" dirty="0" smtClean="0">
                <a:solidFill>
                  <a:srgbClr val="FF0000"/>
                </a:solidFill>
              </a:rPr>
              <a:t>みかけの</a:t>
            </a:r>
            <a:r>
              <a:rPr lang="ja-JP" altLang="en-US" sz="2400" b="1" dirty="0" smtClean="0">
                <a:solidFill>
                  <a:srgbClr val="FF0000"/>
                </a:solidFill>
              </a:rPr>
              <a:t>等電点の低下に関与</a:t>
            </a:r>
            <a:endParaRPr lang="en-US" altLang="ja-JP" sz="2400" b="1" dirty="0" smtClean="0">
              <a:solidFill>
                <a:srgbClr val="FF0000"/>
              </a:solidFill>
            </a:endParaRPr>
          </a:p>
        </p:txBody>
      </p:sp>
      <p:sp>
        <p:nvSpPr>
          <p:cNvPr id="6" name="テキスト ボックス 5"/>
          <p:cNvSpPr txBox="1"/>
          <p:nvPr/>
        </p:nvSpPr>
        <p:spPr>
          <a:xfrm>
            <a:off x="216024" y="4437112"/>
            <a:ext cx="8820472" cy="1200329"/>
          </a:xfrm>
          <a:prstGeom prst="rect">
            <a:avLst/>
          </a:prstGeom>
          <a:noFill/>
        </p:spPr>
        <p:txBody>
          <a:bodyPr wrap="square" rtlCol="0">
            <a:spAutoFit/>
          </a:bodyPr>
          <a:lstStyle/>
          <a:p>
            <a:pPr algn="ctr"/>
            <a:r>
              <a:rPr lang="en-US" altLang="ja-JP" sz="2400" b="1" dirty="0" smtClean="0">
                <a:solidFill>
                  <a:srgbClr val="00B050"/>
                </a:solidFill>
              </a:rPr>
              <a:t>PMMA</a:t>
            </a:r>
            <a:r>
              <a:rPr lang="ja-JP" altLang="en-US" sz="2400" b="1" dirty="0" smtClean="0">
                <a:solidFill>
                  <a:srgbClr val="00B050"/>
                </a:solidFill>
              </a:rPr>
              <a:t>製マイクロプレートに含まれるカルボニル基（－</a:t>
            </a:r>
            <a:r>
              <a:rPr lang="en-US" altLang="ja-JP" sz="2400" b="1" dirty="0" smtClean="0">
                <a:solidFill>
                  <a:srgbClr val="00B050"/>
                </a:solidFill>
              </a:rPr>
              <a:t>CO</a:t>
            </a:r>
            <a:r>
              <a:rPr lang="ja-JP" altLang="en-US" sz="2400" b="1" dirty="0" smtClean="0">
                <a:solidFill>
                  <a:srgbClr val="00B050"/>
                </a:solidFill>
              </a:rPr>
              <a:t>－）やエステル基（－</a:t>
            </a:r>
            <a:r>
              <a:rPr lang="en-US" altLang="ja-JP" sz="2400" b="1" dirty="0" smtClean="0">
                <a:solidFill>
                  <a:srgbClr val="00B050"/>
                </a:solidFill>
              </a:rPr>
              <a:t>COO</a:t>
            </a:r>
            <a:r>
              <a:rPr lang="ja-JP" altLang="en-US" sz="2400" b="1" dirty="0" smtClean="0">
                <a:solidFill>
                  <a:srgbClr val="00B050"/>
                </a:solidFill>
              </a:rPr>
              <a:t>－）、ヒドロキシル基（－</a:t>
            </a:r>
            <a:r>
              <a:rPr lang="en-US" altLang="ja-JP" sz="2400" b="1" dirty="0" smtClean="0">
                <a:solidFill>
                  <a:srgbClr val="00B050"/>
                </a:solidFill>
              </a:rPr>
              <a:t>OH</a:t>
            </a:r>
            <a:r>
              <a:rPr lang="ja-JP" altLang="en-US" sz="2400" b="1" dirty="0" smtClean="0">
                <a:solidFill>
                  <a:srgbClr val="00B050"/>
                </a:solidFill>
              </a:rPr>
              <a:t>）とトレオニン（</a:t>
            </a:r>
            <a:r>
              <a:rPr lang="en-US" altLang="ja-JP" sz="2400" b="1" dirty="0" smtClean="0">
                <a:solidFill>
                  <a:srgbClr val="00B050"/>
                </a:solidFill>
              </a:rPr>
              <a:t>T</a:t>
            </a:r>
            <a:r>
              <a:rPr lang="ja-JP" altLang="en-US" sz="2400" b="1" dirty="0" smtClean="0">
                <a:solidFill>
                  <a:srgbClr val="00B050"/>
                </a:solidFill>
              </a:rPr>
              <a:t>）</a:t>
            </a:r>
            <a:r>
              <a:rPr lang="ja-JP" altLang="en-US" sz="2400" b="1" dirty="0" smtClean="0">
                <a:solidFill>
                  <a:srgbClr val="00B050"/>
                </a:solidFill>
              </a:rPr>
              <a:t>、アスパラギン（</a:t>
            </a:r>
            <a:r>
              <a:rPr lang="en-US" altLang="ja-JP" sz="2400" b="1" dirty="0" smtClean="0">
                <a:solidFill>
                  <a:srgbClr val="00B050"/>
                </a:solidFill>
              </a:rPr>
              <a:t>N</a:t>
            </a:r>
            <a:r>
              <a:rPr lang="ja-JP" altLang="en-US" sz="2400" b="1" dirty="0" smtClean="0">
                <a:solidFill>
                  <a:srgbClr val="00B050"/>
                </a:solidFill>
              </a:rPr>
              <a:t>）、チロシン（</a:t>
            </a:r>
            <a:r>
              <a:rPr lang="en-US" altLang="ja-JP" sz="2400" b="1" dirty="0" smtClean="0">
                <a:solidFill>
                  <a:srgbClr val="00B050"/>
                </a:solidFill>
              </a:rPr>
              <a:t>Y</a:t>
            </a:r>
            <a:r>
              <a:rPr lang="ja-JP" altLang="en-US" sz="2400" b="1" dirty="0" smtClean="0">
                <a:solidFill>
                  <a:srgbClr val="00B050"/>
                </a:solidFill>
              </a:rPr>
              <a:t>）が水素結合を形成することで、吸着に関与</a:t>
            </a:r>
            <a:endParaRPr lang="en-US" altLang="ja-JP" sz="2400" b="1" dirty="0" smtClean="0">
              <a:solidFill>
                <a:srgbClr val="00B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err="1" smtClean="0">
                <a:solidFill>
                  <a:schemeClr val="bg1"/>
                </a:solidFill>
              </a:rPr>
              <a:t>Gdn-HCl</a:t>
            </a:r>
            <a:r>
              <a:rPr kumimoji="1" lang="ja-JP" altLang="en-US" sz="2600" b="1" dirty="0" smtClean="0">
                <a:solidFill>
                  <a:schemeClr val="bg1"/>
                </a:solidFill>
              </a:rPr>
              <a:t>を用いた凝集検査</a:t>
            </a:r>
            <a:endParaRPr kumimoji="1" lang="ja-JP" altLang="en-US" sz="26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906414" y="764704"/>
            <a:ext cx="7210103" cy="3962400"/>
          </a:xfrm>
          <a:prstGeom prst="rect">
            <a:avLst/>
          </a:prstGeom>
          <a:noFill/>
          <a:ln w="9525">
            <a:noFill/>
            <a:miter lim="800000"/>
            <a:headEnd/>
            <a:tailEnd/>
          </a:ln>
          <a:effectLst/>
        </p:spPr>
      </p:pic>
      <p:sp>
        <p:nvSpPr>
          <p:cNvPr id="5" name="テキスト ボックス 4"/>
          <p:cNvSpPr txBox="1"/>
          <p:nvPr/>
        </p:nvSpPr>
        <p:spPr>
          <a:xfrm>
            <a:off x="7114868" y="1969095"/>
            <a:ext cx="1440160" cy="307777"/>
          </a:xfrm>
          <a:prstGeom prst="rect">
            <a:avLst/>
          </a:prstGeom>
          <a:noFill/>
        </p:spPr>
        <p:txBody>
          <a:bodyPr wrap="square" rtlCol="0">
            <a:spAutoFit/>
          </a:bodyPr>
          <a:lstStyle/>
          <a:p>
            <a:r>
              <a:rPr lang="en-US" altLang="ja-JP" sz="1400" b="1" dirty="0" err="1" smtClean="0">
                <a:solidFill>
                  <a:srgbClr val="002060"/>
                </a:solidFill>
                <a:uFill>
                  <a:solidFill>
                    <a:srgbClr val="FF0000"/>
                  </a:solidFill>
                </a:uFill>
              </a:rPr>
              <a:t>Gdn</a:t>
            </a:r>
            <a:r>
              <a:rPr lang="en-US" altLang="ja-JP" sz="1400" b="1" dirty="0" err="1" smtClean="0">
                <a:solidFill>
                  <a:srgbClr val="002060"/>
                </a:solidFill>
                <a:uFill>
                  <a:solidFill>
                    <a:srgbClr val="FF0000"/>
                  </a:solidFill>
                </a:uFill>
              </a:rPr>
              <a:t>-HCl</a:t>
            </a:r>
            <a:r>
              <a:rPr lang="ja-JP" altLang="en-US" sz="1400" b="1" dirty="0" smtClean="0">
                <a:solidFill>
                  <a:srgbClr val="002060"/>
                </a:solidFill>
                <a:uFill>
                  <a:solidFill>
                    <a:srgbClr val="FF0000"/>
                  </a:solidFill>
                </a:uFill>
              </a:rPr>
              <a:t>（</a:t>
            </a:r>
            <a:r>
              <a:rPr lang="en-US" altLang="ja-JP" sz="1400" b="1" dirty="0" smtClean="0">
                <a:solidFill>
                  <a:srgbClr val="002060"/>
                </a:solidFill>
                <a:uFill>
                  <a:solidFill>
                    <a:srgbClr val="FF0000"/>
                  </a:solidFill>
                </a:uFill>
              </a:rPr>
              <a:t>M</a:t>
            </a:r>
            <a:r>
              <a:rPr lang="ja-JP" altLang="en-US" sz="1400" b="1" dirty="0" smtClean="0">
                <a:solidFill>
                  <a:srgbClr val="002060"/>
                </a:solidFill>
                <a:uFill>
                  <a:solidFill>
                    <a:srgbClr val="FF0000"/>
                  </a:solidFill>
                </a:uFill>
              </a:rPr>
              <a:t>）</a:t>
            </a:r>
            <a:endParaRPr lang="en-US" altLang="ja-JP" sz="1400" b="1" dirty="0" smtClean="0">
              <a:solidFill>
                <a:srgbClr val="002060"/>
              </a:solidFill>
              <a:uFill>
                <a:solidFill>
                  <a:srgbClr val="FF0000"/>
                </a:solidFill>
              </a:uFill>
            </a:endParaRPr>
          </a:p>
        </p:txBody>
      </p:sp>
      <p:sp>
        <p:nvSpPr>
          <p:cNvPr id="6" name="テキスト ボックス 5"/>
          <p:cNvSpPr txBox="1"/>
          <p:nvPr/>
        </p:nvSpPr>
        <p:spPr>
          <a:xfrm>
            <a:off x="1907704" y="4725144"/>
            <a:ext cx="2880320" cy="338554"/>
          </a:xfrm>
          <a:prstGeom prst="rect">
            <a:avLst/>
          </a:prstGeom>
          <a:noFill/>
        </p:spPr>
        <p:txBody>
          <a:bodyPr wrap="square" rtlCol="0">
            <a:spAutoFit/>
          </a:bodyPr>
          <a:lstStyle/>
          <a:p>
            <a:pPr algn="ctr"/>
            <a:r>
              <a:rPr lang="en-US" altLang="ja-JP" sz="1600" b="1" dirty="0" smtClean="0">
                <a:solidFill>
                  <a:srgbClr val="002060"/>
                </a:solidFill>
              </a:rPr>
              <a:t>※</a:t>
            </a:r>
            <a:r>
              <a:rPr lang="en-US" altLang="ja-JP" sz="1600" b="1" dirty="0" err="1" smtClean="0">
                <a:solidFill>
                  <a:srgbClr val="002060"/>
                </a:solidFill>
              </a:rPr>
              <a:t>NaCl</a:t>
            </a:r>
            <a:r>
              <a:rPr lang="ja-JP" altLang="en-US" sz="1600" b="1" dirty="0" smtClean="0">
                <a:solidFill>
                  <a:srgbClr val="002060"/>
                </a:solidFill>
              </a:rPr>
              <a:t>は非添加で実施</a:t>
            </a:r>
            <a:endParaRPr lang="en-US" altLang="ja-JP" sz="1600" b="1" dirty="0" smtClean="0">
              <a:solidFill>
                <a:srgbClr val="002060"/>
              </a:solidFill>
            </a:endParaRPr>
          </a:p>
        </p:txBody>
      </p:sp>
      <p:sp>
        <p:nvSpPr>
          <p:cNvPr id="7" name="テキスト ボックス 6"/>
          <p:cNvSpPr txBox="1"/>
          <p:nvPr/>
        </p:nvSpPr>
        <p:spPr>
          <a:xfrm>
            <a:off x="2483768" y="5169386"/>
            <a:ext cx="4248472" cy="400110"/>
          </a:xfrm>
          <a:prstGeom prst="rect">
            <a:avLst/>
          </a:prstGeom>
          <a:noFill/>
        </p:spPr>
        <p:txBody>
          <a:bodyPr wrap="square" rtlCol="0">
            <a:spAutoFit/>
          </a:bodyPr>
          <a:lstStyle/>
          <a:p>
            <a:pPr algn="ctr"/>
            <a:r>
              <a:rPr lang="en-US" altLang="ja-JP" sz="2000" b="1" dirty="0" smtClean="0">
                <a:solidFill>
                  <a:srgbClr val="002060"/>
                </a:solidFill>
              </a:rPr>
              <a:t>2 M</a:t>
            </a:r>
            <a:r>
              <a:rPr lang="ja-JP" altLang="en-US" sz="2000" b="1" dirty="0" smtClean="0">
                <a:solidFill>
                  <a:srgbClr val="002060"/>
                </a:solidFill>
              </a:rPr>
              <a:t>以下の</a:t>
            </a:r>
            <a:r>
              <a:rPr lang="ja-JP" altLang="en-US" sz="2000" b="1" dirty="0" smtClean="0">
                <a:solidFill>
                  <a:srgbClr val="002060"/>
                </a:solidFill>
              </a:rPr>
              <a:t>濃度では凝集が発生</a:t>
            </a:r>
            <a:endParaRPr lang="en-US" altLang="ja-JP" sz="2000" b="1" dirty="0" smtClean="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様々な素材に対する</a:t>
            </a:r>
            <a:r>
              <a:rPr kumimoji="1" lang="en-US" altLang="ja-JP" sz="2600" b="1" dirty="0" smtClean="0">
                <a:solidFill>
                  <a:schemeClr val="bg1"/>
                </a:solidFill>
              </a:rPr>
              <a:t>VHH-PM</a:t>
            </a:r>
            <a:r>
              <a:rPr kumimoji="1" lang="ja-JP" altLang="en-US" sz="2600" b="1" dirty="0" smtClean="0">
                <a:solidFill>
                  <a:schemeClr val="bg1"/>
                </a:solidFill>
              </a:rPr>
              <a:t>の固定化と抗原結合活性の評価</a:t>
            </a:r>
            <a:endParaRPr kumimoji="1" lang="ja-JP" altLang="en-US" sz="2600" b="1" dirty="0">
              <a:solidFill>
                <a:schemeClr val="bg1"/>
              </a:solidFill>
            </a:endParaRPr>
          </a:p>
        </p:txBody>
      </p:sp>
      <p:pic>
        <p:nvPicPr>
          <p:cNvPr id="1027" name="Picture 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000" y="776872"/>
            <a:ext cx="4320000" cy="4106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776872"/>
            <a:ext cx="4320000" cy="4145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テキスト ボックス 6"/>
          <p:cNvSpPr txBox="1"/>
          <p:nvPr/>
        </p:nvSpPr>
        <p:spPr>
          <a:xfrm>
            <a:off x="794331" y="692696"/>
            <a:ext cx="2209259" cy="338554"/>
          </a:xfrm>
          <a:prstGeom prst="rect">
            <a:avLst/>
          </a:prstGeom>
          <a:noFill/>
        </p:spPr>
        <p:txBody>
          <a:bodyPr wrap="none" rtlCol="0">
            <a:spAutoFit/>
          </a:bodyPr>
          <a:lstStyle/>
          <a:p>
            <a:pPr algn="ctr"/>
            <a:r>
              <a:rPr kumimoji="1" lang="en-US" altLang="ja-JP" sz="1600" b="1" dirty="0" smtClean="0">
                <a:solidFill>
                  <a:srgbClr val="002060"/>
                </a:solidFill>
              </a:rPr>
              <a:t>PBS</a:t>
            </a:r>
            <a:r>
              <a:rPr lang="ja-JP" altLang="en-US" sz="1600" b="1" dirty="0" err="1" smtClean="0">
                <a:solidFill>
                  <a:srgbClr val="002060"/>
                </a:solidFill>
              </a:rPr>
              <a:t>にて</a:t>
            </a:r>
            <a:r>
              <a:rPr lang="en-US" altLang="ja-JP" sz="1600" b="1" dirty="0" smtClean="0">
                <a:solidFill>
                  <a:srgbClr val="002060"/>
                </a:solidFill>
              </a:rPr>
              <a:t>VHH-PM</a:t>
            </a:r>
            <a:r>
              <a:rPr lang="ja-JP" altLang="en-US" sz="1600" b="1" dirty="0" smtClean="0">
                <a:solidFill>
                  <a:srgbClr val="002060"/>
                </a:solidFill>
              </a:rPr>
              <a:t>を希釈</a:t>
            </a:r>
            <a:endParaRPr kumimoji="1" lang="en-US" altLang="ja-JP" sz="1600" b="1" dirty="0" smtClean="0">
              <a:solidFill>
                <a:srgbClr val="002060"/>
              </a:solidFill>
            </a:endParaRPr>
          </a:p>
        </p:txBody>
      </p:sp>
      <p:sp>
        <p:nvSpPr>
          <p:cNvPr id="8" name="テキスト ボックス 7"/>
          <p:cNvSpPr txBox="1"/>
          <p:nvPr/>
        </p:nvSpPr>
        <p:spPr>
          <a:xfrm>
            <a:off x="5168769" y="692696"/>
            <a:ext cx="2308261" cy="338554"/>
          </a:xfrm>
          <a:prstGeom prst="rect">
            <a:avLst/>
          </a:prstGeom>
          <a:noFill/>
        </p:spPr>
        <p:txBody>
          <a:bodyPr wrap="none" rtlCol="0">
            <a:spAutoFit/>
          </a:bodyPr>
          <a:lstStyle/>
          <a:p>
            <a:pPr algn="ctr"/>
            <a:r>
              <a:rPr kumimoji="1" lang="en-US" altLang="ja-JP" sz="1600" b="1" dirty="0" smtClean="0">
                <a:solidFill>
                  <a:srgbClr val="002060"/>
                </a:solidFill>
              </a:rPr>
              <a:t>PBST</a:t>
            </a:r>
            <a:r>
              <a:rPr lang="ja-JP" altLang="en-US" sz="1600" b="1" dirty="0" err="1" smtClean="0">
                <a:solidFill>
                  <a:srgbClr val="002060"/>
                </a:solidFill>
              </a:rPr>
              <a:t>にて</a:t>
            </a:r>
            <a:r>
              <a:rPr lang="en-US" altLang="ja-JP" sz="1600" b="1" dirty="0" smtClean="0">
                <a:solidFill>
                  <a:srgbClr val="002060"/>
                </a:solidFill>
              </a:rPr>
              <a:t>VHH-PM</a:t>
            </a:r>
            <a:r>
              <a:rPr lang="ja-JP" altLang="en-US" sz="1600" b="1" dirty="0" smtClean="0">
                <a:solidFill>
                  <a:srgbClr val="002060"/>
                </a:solidFill>
              </a:rPr>
              <a:t>を希釈</a:t>
            </a:r>
            <a:endParaRPr kumimoji="1" lang="en-US" altLang="ja-JP" sz="1600" b="1" dirty="0" smtClean="0">
              <a:solidFill>
                <a:srgbClr val="002060"/>
              </a:solidFill>
            </a:endParaRPr>
          </a:p>
        </p:txBody>
      </p:sp>
      <p:sp>
        <p:nvSpPr>
          <p:cNvPr id="9" name="テキスト ボックス 8"/>
          <p:cNvSpPr txBox="1"/>
          <p:nvPr/>
        </p:nvSpPr>
        <p:spPr>
          <a:xfrm>
            <a:off x="899592" y="4614782"/>
            <a:ext cx="3168352" cy="707886"/>
          </a:xfrm>
          <a:prstGeom prst="rect">
            <a:avLst/>
          </a:prstGeom>
          <a:noFill/>
        </p:spPr>
        <p:txBody>
          <a:bodyPr wrap="square" rtlCol="0">
            <a:spAutoFit/>
          </a:bodyPr>
          <a:lstStyle/>
          <a:p>
            <a:pPr algn="ctr"/>
            <a:r>
              <a:rPr lang="ja-JP" altLang="en-US" sz="2000" b="1" dirty="0">
                <a:solidFill>
                  <a:srgbClr val="002060"/>
                </a:solidFill>
              </a:rPr>
              <a:t>全て</a:t>
            </a:r>
            <a:r>
              <a:rPr lang="ja-JP" altLang="en-US" sz="2000" b="1" dirty="0" smtClean="0">
                <a:solidFill>
                  <a:srgbClr val="002060"/>
                </a:solidFill>
              </a:rPr>
              <a:t>のプレートで抗原結合活性を確認</a:t>
            </a:r>
            <a:endParaRPr lang="en-US" altLang="ja-JP" sz="2000" b="1" dirty="0" smtClean="0">
              <a:solidFill>
                <a:srgbClr val="002060"/>
              </a:solidFill>
            </a:endParaRPr>
          </a:p>
        </p:txBody>
      </p:sp>
      <p:sp>
        <p:nvSpPr>
          <p:cNvPr id="10" name="下矢印 9"/>
          <p:cNvSpPr/>
          <p:nvPr/>
        </p:nvSpPr>
        <p:spPr>
          <a:xfrm>
            <a:off x="2339752" y="5316974"/>
            <a:ext cx="288032" cy="50405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1" name="テキスト ボックス 10"/>
          <p:cNvSpPr txBox="1"/>
          <p:nvPr/>
        </p:nvSpPr>
        <p:spPr>
          <a:xfrm>
            <a:off x="971600" y="5889466"/>
            <a:ext cx="3168352" cy="707886"/>
          </a:xfrm>
          <a:prstGeom prst="rect">
            <a:avLst/>
          </a:prstGeom>
          <a:noFill/>
        </p:spPr>
        <p:txBody>
          <a:bodyPr wrap="square" rtlCol="0">
            <a:spAutoFit/>
          </a:bodyPr>
          <a:lstStyle/>
          <a:p>
            <a:pPr algn="ctr"/>
            <a:r>
              <a:rPr lang="en-US" altLang="ja-JP" sz="2000" b="1" dirty="0" smtClean="0">
                <a:solidFill>
                  <a:srgbClr val="FF0000"/>
                </a:solidFill>
              </a:rPr>
              <a:t>PMMA-tag</a:t>
            </a:r>
            <a:r>
              <a:rPr lang="ja-JP" altLang="en-US" sz="2000" b="1" dirty="0" smtClean="0">
                <a:solidFill>
                  <a:srgbClr val="FF0000"/>
                </a:solidFill>
              </a:rPr>
              <a:t>が様々な素材に対して親和性を有している</a:t>
            </a:r>
            <a:endParaRPr lang="en-US" altLang="ja-JP" sz="2000" b="1" dirty="0" smtClean="0">
              <a:solidFill>
                <a:srgbClr val="FF0000"/>
              </a:solidFill>
            </a:endParaRPr>
          </a:p>
        </p:txBody>
      </p:sp>
      <p:sp>
        <p:nvSpPr>
          <p:cNvPr id="12" name="テキスト ボックス 11"/>
          <p:cNvSpPr txBox="1"/>
          <p:nvPr/>
        </p:nvSpPr>
        <p:spPr>
          <a:xfrm>
            <a:off x="5364088" y="4612660"/>
            <a:ext cx="3024336" cy="707886"/>
          </a:xfrm>
          <a:prstGeom prst="rect">
            <a:avLst/>
          </a:prstGeom>
          <a:noFill/>
        </p:spPr>
        <p:txBody>
          <a:bodyPr wrap="square" rtlCol="0">
            <a:spAutoFit/>
          </a:bodyPr>
          <a:lstStyle/>
          <a:p>
            <a:pPr algn="ctr"/>
            <a:r>
              <a:rPr lang="en-US" altLang="ja-JP" sz="2000" b="1" dirty="0" smtClean="0">
                <a:solidFill>
                  <a:srgbClr val="002060"/>
                </a:solidFill>
              </a:rPr>
              <a:t>PS</a:t>
            </a:r>
            <a:r>
              <a:rPr lang="ja-JP" altLang="en-US" sz="2000" b="1" dirty="0" smtClean="0">
                <a:solidFill>
                  <a:srgbClr val="002060"/>
                </a:solidFill>
              </a:rPr>
              <a:t>素材のプレートでのみ抗原結合活性を確認</a:t>
            </a:r>
            <a:endParaRPr lang="en-US" altLang="ja-JP" sz="2000" b="1" dirty="0" smtClean="0">
              <a:solidFill>
                <a:srgbClr val="002060"/>
              </a:solidFill>
            </a:endParaRPr>
          </a:p>
        </p:txBody>
      </p:sp>
      <p:sp>
        <p:nvSpPr>
          <p:cNvPr id="13" name="下矢印 12"/>
          <p:cNvSpPr/>
          <p:nvPr/>
        </p:nvSpPr>
        <p:spPr>
          <a:xfrm>
            <a:off x="6660232" y="5332740"/>
            <a:ext cx="288032" cy="50405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14" name="テキスト ボックス 13"/>
          <p:cNvSpPr txBox="1"/>
          <p:nvPr/>
        </p:nvSpPr>
        <p:spPr>
          <a:xfrm>
            <a:off x="4788024" y="5889466"/>
            <a:ext cx="3960440" cy="707886"/>
          </a:xfrm>
          <a:prstGeom prst="rect">
            <a:avLst/>
          </a:prstGeom>
          <a:noFill/>
        </p:spPr>
        <p:txBody>
          <a:bodyPr wrap="square" rtlCol="0">
            <a:spAutoFit/>
          </a:bodyPr>
          <a:lstStyle/>
          <a:p>
            <a:pPr algn="ctr"/>
            <a:r>
              <a:rPr lang="ja-JP" altLang="en-US" sz="2000" b="1" dirty="0" smtClean="0">
                <a:solidFill>
                  <a:srgbClr val="002060"/>
                </a:solidFill>
              </a:rPr>
              <a:t>プラスチック材の種類によって</a:t>
            </a:r>
            <a:r>
              <a:rPr lang="en-US" altLang="ja-JP" sz="2000" b="1" dirty="0" smtClean="0">
                <a:solidFill>
                  <a:srgbClr val="002060"/>
                </a:solidFill>
              </a:rPr>
              <a:t>PMMA-tag</a:t>
            </a:r>
            <a:r>
              <a:rPr lang="ja-JP" altLang="en-US" sz="2000" b="1" dirty="0" smtClean="0">
                <a:solidFill>
                  <a:srgbClr val="002060"/>
                </a:solidFill>
              </a:rPr>
              <a:t>の認識機構が異なる</a:t>
            </a:r>
            <a:endParaRPr lang="en-US" altLang="ja-JP" sz="2000" b="1" dirty="0" smtClean="0">
              <a:solidFill>
                <a:srgbClr val="002060"/>
              </a:solidFill>
            </a:endParaRPr>
          </a:p>
        </p:txBody>
      </p:sp>
    </p:spTree>
    <p:extLst>
      <p:ext uri="{BB962C8B-B14F-4D97-AF65-F5344CB8AC3E}">
        <p14:creationId xmlns:p14="http://schemas.microsoft.com/office/powerpoint/2010/main" xmlns="" val="2035361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固定化条件の最適化前後の抗原結合活性の比較</a:t>
            </a:r>
            <a:endParaRPr kumimoji="1" lang="ja-JP" altLang="en-US" sz="2600" b="1" dirty="0">
              <a:solidFill>
                <a:schemeClr val="bg1"/>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5859" b="2678"/>
          <a:stretch/>
        </p:blipFill>
        <p:spPr bwMode="auto">
          <a:xfrm>
            <a:off x="1691680" y="980728"/>
            <a:ext cx="5231688" cy="4071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グループ化 4"/>
          <p:cNvGrpSpPr/>
          <p:nvPr/>
        </p:nvGrpSpPr>
        <p:grpSpPr>
          <a:xfrm>
            <a:off x="6849890" y="3140968"/>
            <a:ext cx="2186606" cy="1103321"/>
            <a:chOff x="4572000" y="3673599"/>
            <a:chExt cx="2186606" cy="1103321"/>
          </a:xfrm>
        </p:grpSpPr>
        <p:sp>
          <p:nvSpPr>
            <p:cNvPr id="6" name="AutoShape 93"/>
            <p:cNvSpPr>
              <a:spLocks noChangeArrowheads="1"/>
            </p:cNvSpPr>
            <p:nvPr/>
          </p:nvSpPr>
          <p:spPr bwMode="auto">
            <a:xfrm rot="1419479" flipH="1">
              <a:off x="4812594" y="3718054"/>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7" name="AutoShape 104"/>
            <p:cNvSpPr>
              <a:spLocks noChangeAspect="1" noChangeArrowheads="1"/>
            </p:cNvSpPr>
            <p:nvPr/>
          </p:nvSpPr>
          <p:spPr bwMode="auto">
            <a:xfrm flipH="1">
              <a:off x="4572000" y="3683124"/>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8" name="AutoShape 93"/>
            <p:cNvSpPr>
              <a:spLocks noChangeArrowheads="1"/>
            </p:cNvSpPr>
            <p:nvPr/>
          </p:nvSpPr>
          <p:spPr bwMode="auto">
            <a:xfrm rot="1419479" flipH="1">
              <a:off x="5316650" y="370852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9" name="AutoShape 104"/>
            <p:cNvSpPr>
              <a:spLocks noChangeAspect="1" noChangeArrowheads="1"/>
            </p:cNvSpPr>
            <p:nvPr/>
          </p:nvSpPr>
          <p:spPr bwMode="auto">
            <a:xfrm flipH="1">
              <a:off x="5076056" y="367359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10" name="AutoShape 93"/>
            <p:cNvSpPr>
              <a:spLocks noChangeArrowheads="1"/>
            </p:cNvSpPr>
            <p:nvPr/>
          </p:nvSpPr>
          <p:spPr bwMode="auto">
            <a:xfrm rot="1419479" flipH="1">
              <a:off x="6243229" y="372757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1" name="AutoShape 104"/>
            <p:cNvSpPr>
              <a:spLocks noChangeAspect="1" noChangeArrowheads="1"/>
            </p:cNvSpPr>
            <p:nvPr/>
          </p:nvSpPr>
          <p:spPr bwMode="auto">
            <a:xfrm flipH="1">
              <a:off x="6002635" y="369264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grpSp>
          <p:nvGrpSpPr>
            <p:cNvPr id="12" name="グループ化 392"/>
            <p:cNvGrpSpPr/>
            <p:nvPr/>
          </p:nvGrpSpPr>
          <p:grpSpPr>
            <a:xfrm>
              <a:off x="4763641" y="4024114"/>
              <a:ext cx="1994965" cy="752806"/>
              <a:chOff x="1634530" y="4024721"/>
              <a:chExt cx="1994965" cy="752806"/>
            </a:xfrm>
          </p:grpSpPr>
          <p:sp>
            <p:nvSpPr>
              <p:cNvPr id="13" name="パイ 12"/>
              <p:cNvSpPr/>
              <p:nvPr/>
            </p:nvSpPr>
            <p:spPr>
              <a:xfrm rot="11540282" flipH="1">
                <a:off x="1799188" y="4086216"/>
                <a:ext cx="146153" cy="159195"/>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フローチャート : 結合子 13"/>
              <p:cNvSpPr/>
              <p:nvPr/>
            </p:nvSpPr>
            <p:spPr>
              <a:xfrm rot="80584" flipH="1">
                <a:off x="1867192" y="4024721"/>
                <a:ext cx="54766" cy="6589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406"/>
              <p:cNvGrpSpPr/>
              <p:nvPr/>
            </p:nvGrpSpPr>
            <p:grpSpPr>
              <a:xfrm rot="901590" flipH="1">
                <a:off x="2203067" y="4055182"/>
                <a:ext cx="146153" cy="222776"/>
                <a:chOff x="5724532" y="3440219"/>
                <a:chExt cx="288013" cy="368307"/>
              </a:xfrm>
            </p:grpSpPr>
            <p:sp>
              <p:nvSpPr>
                <p:cNvPr id="63" name="パイ 62"/>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4" name="フローチャート : 結合子 63"/>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406"/>
              <p:cNvGrpSpPr/>
              <p:nvPr/>
            </p:nvGrpSpPr>
            <p:grpSpPr>
              <a:xfrm rot="901590" flipH="1">
                <a:off x="3294963" y="4040324"/>
                <a:ext cx="146153" cy="222776"/>
                <a:chOff x="5724532" y="3440219"/>
                <a:chExt cx="288013" cy="368307"/>
              </a:xfrm>
            </p:grpSpPr>
            <p:sp>
              <p:nvSpPr>
                <p:cNvPr id="61" name="パイ 60"/>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2" name="フローチャート : 結合子 61"/>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406"/>
              <p:cNvGrpSpPr/>
              <p:nvPr/>
            </p:nvGrpSpPr>
            <p:grpSpPr>
              <a:xfrm rot="901590" flipH="1">
                <a:off x="3016456" y="4102807"/>
                <a:ext cx="146153" cy="222776"/>
                <a:chOff x="5724532" y="3440219"/>
                <a:chExt cx="288013" cy="368307"/>
              </a:xfrm>
            </p:grpSpPr>
            <p:sp>
              <p:nvSpPr>
                <p:cNvPr id="59" name="パイ 58"/>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0" name="フローチャート : 結合子 59"/>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309"/>
              <p:cNvGrpSpPr/>
              <p:nvPr/>
            </p:nvGrpSpPr>
            <p:grpSpPr>
              <a:xfrm>
                <a:off x="1634530" y="4192513"/>
                <a:ext cx="1994965" cy="585014"/>
                <a:chOff x="6753499" y="1649348"/>
                <a:chExt cx="1994965" cy="585014"/>
              </a:xfrm>
            </p:grpSpPr>
            <p:grpSp>
              <p:nvGrpSpPr>
                <p:cNvPr id="19" name="グループ化 115"/>
                <p:cNvGrpSpPr/>
                <p:nvPr/>
              </p:nvGrpSpPr>
              <p:grpSpPr>
                <a:xfrm>
                  <a:off x="6753499" y="1680157"/>
                  <a:ext cx="1994965" cy="554205"/>
                  <a:chOff x="6753499" y="1732707"/>
                  <a:chExt cx="1994965" cy="554205"/>
                </a:xfrm>
              </p:grpSpPr>
              <p:grpSp>
                <p:nvGrpSpPr>
                  <p:cNvPr id="25" name="グループ化 73"/>
                  <p:cNvGrpSpPr/>
                  <p:nvPr/>
                </p:nvGrpSpPr>
                <p:grpSpPr>
                  <a:xfrm>
                    <a:off x="6753499" y="1916832"/>
                    <a:ext cx="1994965" cy="370080"/>
                    <a:chOff x="3369123" y="1916832"/>
                    <a:chExt cx="1994965" cy="370080"/>
                  </a:xfrm>
                </p:grpSpPr>
                <p:grpSp>
                  <p:nvGrpSpPr>
                    <p:cNvPr id="31" name="グループ化 40"/>
                    <p:cNvGrpSpPr/>
                    <p:nvPr/>
                  </p:nvGrpSpPr>
                  <p:grpSpPr>
                    <a:xfrm>
                      <a:off x="3369123" y="1916832"/>
                      <a:ext cx="1994965" cy="370080"/>
                      <a:chOff x="3389940" y="1369835"/>
                      <a:chExt cx="1994965" cy="370080"/>
                    </a:xfrm>
                  </p:grpSpPr>
                  <p:sp>
                    <p:nvSpPr>
                      <p:cNvPr id="40" name="円/楕円 39"/>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1" name="円/楕円 40"/>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円/楕円 41"/>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3" name="円/楕円 42"/>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4" name="円/楕円 43"/>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5" name="円/楕円 44"/>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6" name="円/楕円 45"/>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7" name="円/楕円 46"/>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8"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9" name="フリーフォーム 48"/>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0" name="フリーフォーム 49"/>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1" name="フリーフォーム 50"/>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2" name="正方形/長方形 51"/>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3" name="直線コネクタ 52"/>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55" name="フリーフォーム 54"/>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6" name="フリーフォーム 55"/>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7" name="フリーフォーム 56"/>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8" name="フリーフォーム 57"/>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32"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3"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4"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5"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6"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7"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8"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9"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26" name="円/楕円 25"/>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フローチャート : 結合子 19"/>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 結合子 20"/>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結合子 21"/>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 結合子 22"/>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結合子 23"/>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5" name="テキスト ボックス 64"/>
          <p:cNvSpPr txBox="1"/>
          <p:nvPr/>
        </p:nvSpPr>
        <p:spPr>
          <a:xfrm>
            <a:off x="1259632" y="5477162"/>
            <a:ext cx="7016322" cy="400110"/>
          </a:xfrm>
          <a:prstGeom prst="rect">
            <a:avLst/>
          </a:prstGeom>
          <a:noFill/>
        </p:spPr>
        <p:txBody>
          <a:bodyPr wrap="square" rtlCol="0">
            <a:spAutoFit/>
          </a:bodyPr>
          <a:lstStyle/>
          <a:p>
            <a:pPr algn="ctr"/>
            <a:r>
              <a:rPr lang="ja-JP" altLang="en-US" sz="2000" b="1" dirty="0" smtClean="0">
                <a:solidFill>
                  <a:srgbClr val="002060"/>
                </a:solidFill>
                <a:uFill>
                  <a:solidFill>
                    <a:srgbClr val="FF0000"/>
                  </a:solidFill>
                </a:uFill>
              </a:rPr>
              <a:t>固定化条件の最適化を行うことで抗原結合活性が向上した</a:t>
            </a:r>
            <a:endParaRPr lang="en-US" altLang="ja-JP" sz="2000" b="1" dirty="0" smtClean="0">
              <a:solidFill>
                <a:srgbClr val="002060"/>
              </a:solidFill>
              <a:uFill>
                <a:solidFill>
                  <a:srgbClr val="FF0000"/>
                </a:solidFill>
              </a:uFill>
            </a:endParaRPr>
          </a:p>
        </p:txBody>
      </p:sp>
    </p:spTree>
    <p:extLst>
      <p:ext uri="{BB962C8B-B14F-4D97-AF65-F5344CB8AC3E}">
        <p14:creationId xmlns:p14="http://schemas.microsoft.com/office/powerpoint/2010/main" xmlns="" val="1123481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836712"/>
            <a:ext cx="6697663" cy="410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PMMA-tag</a:t>
            </a:r>
            <a:r>
              <a:rPr kumimoji="1" lang="ja-JP" altLang="en-US" sz="2600" b="1" dirty="0" smtClean="0">
                <a:solidFill>
                  <a:schemeClr val="bg1"/>
                </a:solidFill>
              </a:rPr>
              <a:t>融合低分子抗体の抗原結合活性の比較</a:t>
            </a:r>
            <a:endParaRPr kumimoji="1" lang="ja-JP" altLang="en-US" sz="2600" b="1" dirty="0">
              <a:solidFill>
                <a:schemeClr val="bg1"/>
              </a:solidFill>
            </a:endParaRPr>
          </a:p>
        </p:txBody>
      </p:sp>
      <p:sp>
        <p:nvSpPr>
          <p:cNvPr id="4" name="フレーム 3"/>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5" name="グループ化 4"/>
          <p:cNvGrpSpPr/>
          <p:nvPr/>
        </p:nvGrpSpPr>
        <p:grpSpPr>
          <a:xfrm>
            <a:off x="6705874" y="3549815"/>
            <a:ext cx="2186606" cy="1103321"/>
            <a:chOff x="4572000" y="3673599"/>
            <a:chExt cx="2186606" cy="1103321"/>
          </a:xfrm>
        </p:grpSpPr>
        <p:sp>
          <p:nvSpPr>
            <p:cNvPr id="6" name="AutoShape 93"/>
            <p:cNvSpPr>
              <a:spLocks noChangeArrowheads="1"/>
            </p:cNvSpPr>
            <p:nvPr/>
          </p:nvSpPr>
          <p:spPr bwMode="auto">
            <a:xfrm rot="1419479" flipH="1">
              <a:off x="4812594" y="3718054"/>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7" name="AutoShape 104"/>
            <p:cNvSpPr>
              <a:spLocks noChangeAspect="1" noChangeArrowheads="1"/>
            </p:cNvSpPr>
            <p:nvPr/>
          </p:nvSpPr>
          <p:spPr bwMode="auto">
            <a:xfrm flipH="1">
              <a:off x="4572000" y="3683124"/>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8" name="AutoShape 93"/>
            <p:cNvSpPr>
              <a:spLocks noChangeArrowheads="1"/>
            </p:cNvSpPr>
            <p:nvPr/>
          </p:nvSpPr>
          <p:spPr bwMode="auto">
            <a:xfrm rot="1419479" flipH="1">
              <a:off x="5316650" y="370852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9" name="AutoShape 104"/>
            <p:cNvSpPr>
              <a:spLocks noChangeAspect="1" noChangeArrowheads="1"/>
            </p:cNvSpPr>
            <p:nvPr/>
          </p:nvSpPr>
          <p:spPr bwMode="auto">
            <a:xfrm flipH="1">
              <a:off x="5076056" y="367359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sp>
          <p:nvSpPr>
            <p:cNvPr id="10" name="AutoShape 93"/>
            <p:cNvSpPr>
              <a:spLocks noChangeArrowheads="1"/>
            </p:cNvSpPr>
            <p:nvPr/>
          </p:nvSpPr>
          <p:spPr bwMode="auto">
            <a:xfrm rot="1419479" flipH="1">
              <a:off x="6243229" y="3727579"/>
              <a:ext cx="159613" cy="360417"/>
            </a:xfrm>
            <a:prstGeom prst="curvedRightArrow">
              <a:avLst>
                <a:gd name="adj1" fmla="val 33382"/>
                <a:gd name="adj2" fmla="val 66765"/>
                <a:gd name="adj3" fmla="val 33333"/>
              </a:avLst>
            </a:prstGeom>
            <a:solidFill>
              <a:srgbClr val="00B050"/>
            </a:solidFill>
            <a:ln w="9525">
              <a:solidFill>
                <a:srgbClr val="00B050"/>
              </a:solidFill>
              <a:miter lim="800000"/>
              <a:headEnd/>
              <a:tailEnd/>
            </a:ln>
          </p:spPr>
          <p:txBody>
            <a:bodyPr wrap="none" anchor="ctr"/>
            <a:lstStyle/>
            <a:p>
              <a:endParaRPr lang="ja-JP" altLang="en-US" dirty="0"/>
            </a:p>
          </p:txBody>
        </p:sp>
        <p:sp>
          <p:nvSpPr>
            <p:cNvPr id="11" name="AutoShape 104"/>
            <p:cNvSpPr>
              <a:spLocks noChangeAspect="1" noChangeArrowheads="1"/>
            </p:cNvSpPr>
            <p:nvPr/>
          </p:nvSpPr>
          <p:spPr bwMode="auto">
            <a:xfrm flipH="1">
              <a:off x="6002635" y="3692649"/>
              <a:ext cx="199515" cy="255625"/>
            </a:xfrm>
            <a:custGeom>
              <a:avLst/>
              <a:gdLst>
                <a:gd name="T0" fmla="*/ 60 w 381000"/>
                <a:gd name="T1" fmla="*/ 0 h 361950"/>
                <a:gd name="T2" fmla="*/ 0 w 381000"/>
                <a:gd name="T3" fmla="*/ 43 h 361950"/>
                <a:gd name="T4" fmla="*/ 23 w 381000"/>
                <a:gd name="T5" fmla="*/ 114 h 361950"/>
                <a:gd name="T6" fmla="*/ 97 w 381000"/>
                <a:gd name="T7" fmla="*/ 114 h 361950"/>
                <a:gd name="T8" fmla="*/ 120 w 381000"/>
                <a:gd name="T9" fmla="*/ 43 h 361950"/>
                <a:gd name="T10" fmla="*/ 17694720 60000 65536"/>
                <a:gd name="T11" fmla="*/ 11796480 60000 65536"/>
                <a:gd name="T12" fmla="*/ 5898240 60000 65536"/>
                <a:gd name="T13" fmla="*/ 5898240 60000 65536"/>
                <a:gd name="T14" fmla="*/ 0 60000 65536"/>
                <a:gd name="T15" fmla="*/ 117474 w 381000"/>
                <a:gd name="T16" fmla="*/ 138113 h 361950"/>
                <a:gd name="T17" fmla="*/ 263526 w 381000"/>
                <a:gd name="T18" fmla="*/ 276225 h 361950"/>
              </a:gdLst>
              <a:ahLst/>
              <a:cxnLst>
                <a:cxn ang="T10">
                  <a:pos x="T0" y="T1"/>
                </a:cxn>
                <a:cxn ang="T11">
                  <a:pos x="T2" y="T3"/>
                </a:cxn>
                <a:cxn ang="T12">
                  <a:pos x="T4" y="T5"/>
                </a:cxn>
                <a:cxn ang="T13">
                  <a:pos x="T6" y="T7"/>
                </a:cxn>
                <a:cxn ang="T14">
                  <a:pos x="T8" y="T9"/>
                </a:cxn>
              </a:cxnLst>
              <a:rect l="T15" t="T16" r="T17" b="T18"/>
              <a:pathLst>
                <a:path w="381000" h="361950">
                  <a:moveTo>
                    <a:pt x="0" y="138252"/>
                  </a:moveTo>
                  <a:lnTo>
                    <a:pt x="145530" y="138253"/>
                  </a:lnTo>
                  <a:lnTo>
                    <a:pt x="190500" y="0"/>
                  </a:lnTo>
                  <a:lnTo>
                    <a:pt x="235470" y="138253"/>
                  </a:lnTo>
                  <a:lnTo>
                    <a:pt x="381000" y="138252"/>
                  </a:lnTo>
                  <a:lnTo>
                    <a:pt x="263263" y="223696"/>
                  </a:lnTo>
                  <a:lnTo>
                    <a:pt x="308236" y="361949"/>
                  </a:lnTo>
                  <a:lnTo>
                    <a:pt x="190500" y="276503"/>
                  </a:lnTo>
                  <a:lnTo>
                    <a:pt x="72764" y="361949"/>
                  </a:lnTo>
                  <a:lnTo>
                    <a:pt x="117737" y="223696"/>
                  </a:lnTo>
                  <a:close/>
                </a:path>
              </a:pathLst>
            </a:custGeom>
            <a:solidFill>
              <a:srgbClr val="FFFF00"/>
            </a:solidFill>
            <a:ln w="9525">
              <a:solidFill>
                <a:schemeClr val="tx1"/>
              </a:solidFill>
              <a:miter lim="800000"/>
              <a:headEnd/>
              <a:tailEnd/>
            </a:ln>
          </p:spPr>
          <p:txBody>
            <a:bodyPr wrap="none" anchor="ctr"/>
            <a:lstStyle/>
            <a:p>
              <a:endParaRPr lang="ja-JP" altLang="en-US" dirty="0"/>
            </a:p>
          </p:txBody>
        </p:sp>
        <p:grpSp>
          <p:nvGrpSpPr>
            <p:cNvPr id="12" name="グループ化 392"/>
            <p:cNvGrpSpPr/>
            <p:nvPr/>
          </p:nvGrpSpPr>
          <p:grpSpPr>
            <a:xfrm>
              <a:off x="4763641" y="4024114"/>
              <a:ext cx="1994965" cy="752806"/>
              <a:chOff x="1634530" y="4024721"/>
              <a:chExt cx="1994965" cy="752806"/>
            </a:xfrm>
          </p:grpSpPr>
          <p:sp>
            <p:nvSpPr>
              <p:cNvPr id="13" name="パイ 12"/>
              <p:cNvSpPr/>
              <p:nvPr/>
            </p:nvSpPr>
            <p:spPr>
              <a:xfrm rot="11540282" flipH="1">
                <a:off x="1799188" y="4086216"/>
                <a:ext cx="146153" cy="159195"/>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フローチャート : 結合子 13"/>
              <p:cNvSpPr/>
              <p:nvPr/>
            </p:nvSpPr>
            <p:spPr>
              <a:xfrm rot="80584" flipH="1">
                <a:off x="1867192" y="4024721"/>
                <a:ext cx="54766" cy="6589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406"/>
              <p:cNvGrpSpPr/>
              <p:nvPr/>
            </p:nvGrpSpPr>
            <p:grpSpPr>
              <a:xfrm rot="901590" flipH="1">
                <a:off x="2203067" y="4055182"/>
                <a:ext cx="146153" cy="222776"/>
                <a:chOff x="5724532" y="3440219"/>
                <a:chExt cx="288013" cy="368307"/>
              </a:xfrm>
            </p:grpSpPr>
            <p:sp>
              <p:nvSpPr>
                <p:cNvPr id="63" name="パイ 62"/>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4" name="フローチャート : 結合子 63"/>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406"/>
              <p:cNvGrpSpPr/>
              <p:nvPr/>
            </p:nvGrpSpPr>
            <p:grpSpPr>
              <a:xfrm rot="901590" flipH="1">
                <a:off x="3294963" y="4040324"/>
                <a:ext cx="146153" cy="222776"/>
                <a:chOff x="5724532" y="3440219"/>
                <a:chExt cx="288013" cy="368307"/>
              </a:xfrm>
            </p:grpSpPr>
            <p:sp>
              <p:nvSpPr>
                <p:cNvPr id="61" name="パイ 60"/>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2" name="フローチャート : 結合子 61"/>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406"/>
              <p:cNvGrpSpPr/>
              <p:nvPr/>
            </p:nvGrpSpPr>
            <p:grpSpPr>
              <a:xfrm rot="901590" flipH="1">
                <a:off x="3016456" y="4102807"/>
                <a:ext cx="146153" cy="222776"/>
                <a:chOff x="5724532" y="3440219"/>
                <a:chExt cx="288013" cy="368307"/>
              </a:xfrm>
            </p:grpSpPr>
            <p:sp>
              <p:nvSpPr>
                <p:cNvPr id="59" name="パイ 58"/>
                <p:cNvSpPr/>
                <p:nvPr/>
              </p:nvSpPr>
              <p:spPr>
                <a:xfrm rot="10961308">
                  <a:off x="5724532" y="3545335"/>
                  <a:ext cx="288013" cy="263191"/>
                </a:xfrm>
                <a:prstGeom prst="pie">
                  <a:avLst>
                    <a:gd name="adj1" fmla="val 0"/>
                    <a:gd name="adj2" fmla="val 1695534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0" name="フローチャート : 結合子 59"/>
                <p:cNvSpPr/>
                <p:nvPr/>
              </p:nvSpPr>
              <p:spPr>
                <a:xfrm rot="821006">
                  <a:off x="5827367" y="3440219"/>
                  <a:ext cx="107923" cy="10894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309"/>
              <p:cNvGrpSpPr/>
              <p:nvPr/>
            </p:nvGrpSpPr>
            <p:grpSpPr>
              <a:xfrm>
                <a:off x="1634530" y="4192513"/>
                <a:ext cx="1994965" cy="585014"/>
                <a:chOff x="6753499" y="1649348"/>
                <a:chExt cx="1994965" cy="585014"/>
              </a:xfrm>
            </p:grpSpPr>
            <p:grpSp>
              <p:nvGrpSpPr>
                <p:cNvPr id="19" name="グループ化 115"/>
                <p:cNvGrpSpPr/>
                <p:nvPr/>
              </p:nvGrpSpPr>
              <p:grpSpPr>
                <a:xfrm>
                  <a:off x="6753499" y="1680157"/>
                  <a:ext cx="1994965" cy="554205"/>
                  <a:chOff x="6753499" y="1732707"/>
                  <a:chExt cx="1994965" cy="554205"/>
                </a:xfrm>
              </p:grpSpPr>
              <p:grpSp>
                <p:nvGrpSpPr>
                  <p:cNvPr id="25" name="グループ化 73"/>
                  <p:cNvGrpSpPr/>
                  <p:nvPr/>
                </p:nvGrpSpPr>
                <p:grpSpPr>
                  <a:xfrm>
                    <a:off x="6753499" y="1916832"/>
                    <a:ext cx="1994965" cy="370080"/>
                    <a:chOff x="3369123" y="1916832"/>
                    <a:chExt cx="1994965" cy="370080"/>
                  </a:xfrm>
                </p:grpSpPr>
                <p:grpSp>
                  <p:nvGrpSpPr>
                    <p:cNvPr id="31" name="グループ化 40"/>
                    <p:cNvGrpSpPr/>
                    <p:nvPr/>
                  </p:nvGrpSpPr>
                  <p:grpSpPr>
                    <a:xfrm>
                      <a:off x="3369123" y="1916832"/>
                      <a:ext cx="1994965" cy="370080"/>
                      <a:chOff x="3389940" y="1369835"/>
                      <a:chExt cx="1994965" cy="370080"/>
                    </a:xfrm>
                  </p:grpSpPr>
                  <p:sp>
                    <p:nvSpPr>
                      <p:cNvPr id="40" name="円/楕円 39"/>
                      <p:cNvSpPr>
                        <a:spLocks noChangeAspect="1"/>
                      </p:cNvSpPr>
                      <p:nvPr/>
                    </p:nvSpPr>
                    <p:spPr>
                      <a:xfrm rot="120000" flipH="1">
                        <a:off x="4152034" y="1369835"/>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1" name="円/楕円 40"/>
                      <p:cNvSpPr>
                        <a:spLocks noChangeAspect="1"/>
                      </p:cNvSpPr>
                      <p:nvPr/>
                    </p:nvSpPr>
                    <p:spPr>
                      <a:xfrm rot="120000" flipH="1">
                        <a:off x="4585823" y="1381274"/>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円/楕円 41"/>
                      <p:cNvSpPr>
                        <a:spLocks noChangeAspect="1"/>
                      </p:cNvSpPr>
                      <p:nvPr/>
                    </p:nvSpPr>
                    <p:spPr>
                      <a:xfrm rot="120000" flipH="1">
                        <a:off x="4809411" y="1391005"/>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3" name="円/楕円 42"/>
                      <p:cNvSpPr>
                        <a:spLocks noChangeAspect="1"/>
                      </p:cNvSpPr>
                      <p:nvPr/>
                    </p:nvSpPr>
                    <p:spPr>
                      <a:xfrm rot="120000" flipH="1">
                        <a:off x="4375627" y="1379559"/>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4" name="円/楕円 43"/>
                      <p:cNvSpPr>
                        <a:spLocks noChangeAspect="1"/>
                      </p:cNvSpPr>
                      <p:nvPr/>
                    </p:nvSpPr>
                    <p:spPr>
                      <a:xfrm rot="120000" flipH="1">
                        <a:off x="3935934" y="1379383"/>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5" name="円/楕円 44"/>
                      <p:cNvSpPr>
                        <a:spLocks noChangeAspect="1"/>
                      </p:cNvSpPr>
                      <p:nvPr/>
                    </p:nvSpPr>
                    <p:spPr>
                      <a:xfrm rot="120000" flipH="1">
                        <a:off x="5022933" y="1389257"/>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6" name="円/楕円 45"/>
                      <p:cNvSpPr>
                        <a:spLocks noChangeAspect="1"/>
                      </p:cNvSpPr>
                      <p:nvPr/>
                    </p:nvSpPr>
                    <p:spPr>
                      <a:xfrm rot="120000" flipH="1">
                        <a:off x="3734638" y="1371528"/>
                        <a:ext cx="44291"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7" name="円/楕円 46"/>
                      <p:cNvSpPr>
                        <a:spLocks noChangeAspect="1"/>
                      </p:cNvSpPr>
                      <p:nvPr/>
                    </p:nvSpPr>
                    <p:spPr>
                      <a:xfrm rot="120000" flipH="1">
                        <a:off x="5224229" y="1381403"/>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8" name="フリーフォーム 57"/>
                      <p:cNvSpPr/>
                      <p:nvPr/>
                    </p:nvSpPr>
                    <p:spPr>
                      <a:xfrm rot="404076" flipH="1">
                        <a:off x="4146530" y="158174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9" name="フリーフォーム 48"/>
                      <p:cNvSpPr/>
                      <p:nvPr/>
                    </p:nvSpPr>
                    <p:spPr>
                      <a:xfrm rot="404076" flipH="1">
                        <a:off x="4580320" y="159317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0" name="フリーフォーム 49"/>
                      <p:cNvSpPr/>
                      <p:nvPr/>
                    </p:nvSpPr>
                    <p:spPr>
                      <a:xfrm rot="404076" flipH="1">
                        <a:off x="4803909" y="1602911"/>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1" name="フリーフォーム 50"/>
                      <p:cNvSpPr/>
                      <p:nvPr/>
                    </p:nvSpPr>
                    <p:spPr>
                      <a:xfrm rot="404076" flipH="1">
                        <a:off x="4370123" y="1591464"/>
                        <a:ext cx="56768" cy="59169"/>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2" name="正方形/長方形 51"/>
                      <p:cNvSpPr/>
                      <p:nvPr/>
                    </p:nvSpPr>
                    <p:spPr>
                      <a:xfrm>
                        <a:off x="3389940" y="1662475"/>
                        <a:ext cx="1994965" cy="76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3" name="直線コネクタ 52"/>
                      <p:cNvCxnSpPr/>
                      <p:nvPr/>
                    </p:nvCxnSpPr>
                    <p:spPr>
                      <a:xfrm>
                        <a:off x="3389940" y="1662475"/>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389940" y="1739064"/>
                        <a:ext cx="1994965" cy="851"/>
                      </a:xfrm>
                      <a:prstGeom prst="line">
                        <a:avLst/>
                      </a:prstGeom>
                      <a:ln w="222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55" name="フリーフォーム 54"/>
                      <p:cNvSpPr/>
                      <p:nvPr/>
                    </p:nvSpPr>
                    <p:spPr>
                      <a:xfrm rot="404076" flipH="1">
                        <a:off x="3930429" y="1591288"/>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6" name="フリーフォーム 55"/>
                      <p:cNvSpPr/>
                      <p:nvPr/>
                    </p:nvSpPr>
                    <p:spPr>
                      <a:xfrm rot="404076" flipH="1">
                        <a:off x="5017431" y="1601162"/>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7" name="フリーフォーム 56"/>
                      <p:cNvSpPr/>
                      <p:nvPr/>
                    </p:nvSpPr>
                    <p:spPr>
                      <a:xfrm rot="404076" flipH="1">
                        <a:off x="3729134" y="1583434"/>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58" name="フリーフォーム 57"/>
                      <p:cNvSpPr/>
                      <p:nvPr/>
                    </p:nvSpPr>
                    <p:spPr>
                      <a:xfrm rot="404076" flipH="1">
                        <a:off x="5218727" y="1593309"/>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32" name="AutoShape 32"/>
                    <p:cNvSpPr>
                      <a:spLocks noChangeArrowheads="1"/>
                    </p:cNvSpPr>
                    <p:nvPr/>
                  </p:nvSpPr>
                  <p:spPr bwMode="auto">
                    <a:xfrm>
                      <a:off x="3491880" y="2151445"/>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3" name="AutoShape 33"/>
                    <p:cNvSpPr>
                      <a:spLocks noChangeArrowheads="1"/>
                    </p:cNvSpPr>
                    <p:nvPr/>
                  </p:nvSpPr>
                  <p:spPr bwMode="auto">
                    <a:xfrm>
                      <a:off x="3995936"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4" name="AutoShape 34"/>
                    <p:cNvSpPr>
                      <a:spLocks noChangeArrowheads="1"/>
                    </p:cNvSpPr>
                    <p:nvPr/>
                  </p:nvSpPr>
                  <p:spPr bwMode="auto">
                    <a:xfrm>
                      <a:off x="5068741" y="2140171"/>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5" name="AutoShape 32"/>
                    <p:cNvSpPr>
                      <a:spLocks noChangeArrowheads="1"/>
                    </p:cNvSpPr>
                    <p:nvPr/>
                  </p:nvSpPr>
                  <p:spPr bwMode="auto">
                    <a:xfrm>
                      <a:off x="4644008"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6" name="AutoShape 33"/>
                    <p:cNvSpPr>
                      <a:spLocks noChangeArrowheads="1"/>
                    </p:cNvSpPr>
                    <p:nvPr/>
                  </p:nvSpPr>
                  <p:spPr bwMode="auto">
                    <a:xfrm>
                      <a:off x="486003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pPr algn="ctr"/>
                      <a:endParaRPr lang="ja-JP" altLang="ja-JP" dirty="0"/>
                    </a:p>
                  </p:txBody>
                </p:sp>
                <p:sp>
                  <p:nvSpPr>
                    <p:cNvPr id="37" name="AutoShape 34"/>
                    <p:cNvSpPr>
                      <a:spLocks noChangeArrowheads="1"/>
                    </p:cNvSpPr>
                    <p:nvPr/>
                  </p:nvSpPr>
                  <p:spPr bwMode="auto">
                    <a:xfrm>
                      <a:off x="4427984"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8" name="AutoShape 32"/>
                    <p:cNvSpPr>
                      <a:spLocks noChangeArrowheads="1"/>
                    </p:cNvSpPr>
                    <p:nvPr/>
                  </p:nvSpPr>
                  <p:spPr bwMode="auto">
                    <a:xfrm>
                      <a:off x="4204645"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sp>
                  <p:nvSpPr>
                    <p:cNvPr id="39" name="AutoShape 32"/>
                    <p:cNvSpPr>
                      <a:spLocks noChangeArrowheads="1"/>
                    </p:cNvSpPr>
                    <p:nvPr/>
                  </p:nvSpPr>
                  <p:spPr bwMode="auto">
                    <a:xfrm>
                      <a:off x="3779912" y="2147486"/>
                      <a:ext cx="102164" cy="53419"/>
                    </a:xfrm>
                    <a:prstGeom prst="flowChartConnector">
                      <a:avLst/>
                    </a:prstGeom>
                    <a:solidFill>
                      <a:schemeClr val="tx2">
                        <a:lumMod val="75000"/>
                      </a:schemeClr>
                    </a:solidFill>
                    <a:ln w="9525">
                      <a:solidFill>
                        <a:srgbClr val="7030A0"/>
                      </a:solidFill>
                      <a:round/>
                      <a:headEnd/>
                      <a:tailEnd/>
                    </a:ln>
                  </p:spPr>
                  <p:txBody>
                    <a:bodyPr wrap="none" anchor="ctr"/>
                    <a:lstStyle/>
                    <a:p>
                      <a:endParaRPr lang="ja-JP" altLang="ja-JP" dirty="0"/>
                    </a:p>
                  </p:txBody>
                </p:sp>
              </p:grpSp>
              <p:sp>
                <p:nvSpPr>
                  <p:cNvPr id="26" name="円/楕円 25"/>
                  <p:cNvSpPr/>
                  <p:nvPr/>
                </p:nvSpPr>
                <p:spPr>
                  <a:xfrm>
                    <a:off x="7020272"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7380312"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7884368" y="1772816"/>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8212509" y="179408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8511174" y="1732707"/>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フローチャート : 結合子 19"/>
                <p:cNvSpPr/>
                <p:nvPr/>
              </p:nvSpPr>
              <p:spPr>
                <a:xfrm rot="80584" flipH="1">
                  <a:off x="7004933" y="1649348"/>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 結合子 20"/>
                <p:cNvSpPr/>
                <p:nvPr/>
              </p:nvSpPr>
              <p:spPr>
                <a:xfrm rot="80584" flipH="1">
                  <a:off x="7396789" y="166962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結合子 21"/>
                <p:cNvSpPr/>
                <p:nvPr/>
              </p:nvSpPr>
              <p:spPr>
                <a:xfrm rot="80584" flipH="1">
                  <a:off x="7875085" y="1681345"/>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 結合子 22"/>
                <p:cNvSpPr/>
                <p:nvPr/>
              </p:nvSpPr>
              <p:spPr>
                <a:xfrm rot="80584" flipH="1">
                  <a:off x="8198925" y="1711489"/>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結合子 23"/>
                <p:cNvSpPr/>
                <p:nvPr/>
              </p:nvSpPr>
              <p:spPr>
                <a:xfrm rot="80584" flipH="1">
                  <a:off x="8486317" y="1659577"/>
                  <a:ext cx="54766" cy="658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5" name="テキスト ボックス 64"/>
          <p:cNvSpPr txBox="1"/>
          <p:nvPr/>
        </p:nvSpPr>
        <p:spPr>
          <a:xfrm>
            <a:off x="1228086" y="5405154"/>
            <a:ext cx="7016322" cy="400110"/>
          </a:xfrm>
          <a:prstGeom prst="rect">
            <a:avLst/>
          </a:prstGeom>
          <a:noFill/>
        </p:spPr>
        <p:txBody>
          <a:bodyPr wrap="square" rtlCol="0">
            <a:spAutoFit/>
          </a:bodyPr>
          <a:lstStyle/>
          <a:p>
            <a:pPr algn="ctr"/>
            <a:r>
              <a:rPr lang="en-US" altLang="ja-JP" sz="2000" b="1" dirty="0" smtClean="0">
                <a:solidFill>
                  <a:srgbClr val="002060"/>
                </a:solidFill>
                <a:uFill>
                  <a:solidFill>
                    <a:srgbClr val="FF0000"/>
                  </a:solidFill>
                </a:uFill>
              </a:rPr>
              <a:t>VHH-PM</a:t>
            </a:r>
            <a:r>
              <a:rPr lang="ja-JP" altLang="en-US" sz="2000" b="1" dirty="0" smtClean="0">
                <a:solidFill>
                  <a:srgbClr val="002060"/>
                </a:solidFill>
                <a:uFill>
                  <a:solidFill>
                    <a:srgbClr val="FF0000"/>
                  </a:solidFill>
                </a:uFill>
              </a:rPr>
              <a:t>が最も高感度に抗原（</a:t>
            </a:r>
            <a:r>
              <a:rPr lang="en-US" altLang="ja-JP" sz="2000" b="1" dirty="0" err="1" smtClean="0">
                <a:solidFill>
                  <a:srgbClr val="002060"/>
                </a:solidFill>
                <a:uFill>
                  <a:solidFill>
                    <a:srgbClr val="FF0000"/>
                  </a:solidFill>
                </a:uFill>
              </a:rPr>
              <a:t>RNase</a:t>
            </a:r>
            <a:r>
              <a:rPr lang="ja-JP" altLang="en-US" sz="2000" b="1" dirty="0" smtClean="0">
                <a:solidFill>
                  <a:srgbClr val="002060"/>
                </a:solidFill>
                <a:uFill>
                  <a:solidFill>
                    <a:srgbClr val="FF0000"/>
                  </a:solidFill>
                </a:uFill>
              </a:rPr>
              <a:t>）を検出することができた</a:t>
            </a:r>
            <a:endParaRPr lang="en-US" altLang="ja-JP" sz="2000" b="1" dirty="0" smtClean="0">
              <a:solidFill>
                <a:srgbClr val="002060"/>
              </a:solidFill>
              <a:uFill>
                <a:solidFill>
                  <a:srgbClr val="FF0000"/>
                </a:solidFill>
              </a:uFill>
            </a:endParaRPr>
          </a:p>
        </p:txBody>
      </p:sp>
    </p:spTree>
    <p:extLst>
      <p:ext uri="{BB962C8B-B14F-4D97-AF65-F5344CB8AC3E}">
        <p14:creationId xmlns:p14="http://schemas.microsoft.com/office/powerpoint/2010/main" xmlns="" val="23019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Introduction</a:t>
            </a:r>
            <a:endParaRPr kumimoji="1" lang="ja-JP" altLang="en-US" sz="2600" b="1" dirty="0">
              <a:solidFill>
                <a:schemeClr val="bg1"/>
              </a:solidFill>
            </a:endParaRPr>
          </a:p>
        </p:txBody>
      </p:sp>
      <p:sp>
        <p:nvSpPr>
          <p:cNvPr id="4" name="テキスト ボックス 3"/>
          <p:cNvSpPr txBox="1"/>
          <p:nvPr/>
        </p:nvSpPr>
        <p:spPr>
          <a:xfrm>
            <a:off x="179512" y="764704"/>
            <a:ext cx="6336704" cy="492443"/>
          </a:xfrm>
          <a:prstGeom prst="rect">
            <a:avLst/>
          </a:prstGeom>
          <a:noFill/>
          <a:ln w="25400">
            <a:solidFill>
              <a:srgbClr val="002060"/>
            </a:solidFill>
          </a:ln>
        </p:spPr>
        <p:txBody>
          <a:bodyPr wrap="square" rtlCol="0">
            <a:spAutoFit/>
          </a:bodyPr>
          <a:lstStyle/>
          <a:p>
            <a:pPr algn="ctr"/>
            <a:r>
              <a:rPr lang="ja-JP" altLang="en-US" sz="2600" b="1" dirty="0" smtClean="0">
                <a:solidFill>
                  <a:srgbClr val="002060"/>
                </a:solidFill>
              </a:rPr>
              <a:t>材料親和性ペプチド融合低分子抗体の開発</a:t>
            </a:r>
            <a:endParaRPr lang="en-US" altLang="ja-JP" sz="2600" b="1" dirty="0" smtClean="0">
              <a:solidFill>
                <a:srgbClr val="002060"/>
              </a:solidFill>
            </a:endParaRPr>
          </a:p>
        </p:txBody>
      </p:sp>
      <p:sp>
        <p:nvSpPr>
          <p:cNvPr id="5" name="テキスト ボックス 4"/>
          <p:cNvSpPr txBox="1"/>
          <p:nvPr/>
        </p:nvSpPr>
        <p:spPr>
          <a:xfrm>
            <a:off x="179512" y="1340768"/>
            <a:ext cx="5328592" cy="707886"/>
          </a:xfrm>
          <a:prstGeom prst="rect">
            <a:avLst/>
          </a:prstGeom>
          <a:noFill/>
        </p:spPr>
        <p:txBody>
          <a:bodyPr wrap="square" rtlCol="0">
            <a:spAutoFit/>
          </a:bodyPr>
          <a:lstStyle/>
          <a:p>
            <a:r>
              <a:rPr kumimoji="1" lang="ja-JP" altLang="en-US" sz="2000" b="1" dirty="0" smtClean="0">
                <a:solidFill>
                  <a:srgbClr val="002060"/>
                </a:solidFill>
              </a:rPr>
              <a:t>これまでに、プラスチック基板と親和性を有する材料親和性ペプチドの単離に成功している。</a:t>
            </a:r>
            <a:endParaRPr kumimoji="1" lang="en-US" altLang="ja-JP" sz="2000" b="1" dirty="0" smtClean="0">
              <a:solidFill>
                <a:srgbClr val="002060"/>
              </a:solidFill>
            </a:endParaRPr>
          </a:p>
        </p:txBody>
      </p:sp>
      <p:sp>
        <p:nvSpPr>
          <p:cNvPr id="6" name="テキスト ボックス 5"/>
          <p:cNvSpPr txBox="1"/>
          <p:nvPr/>
        </p:nvSpPr>
        <p:spPr>
          <a:xfrm>
            <a:off x="251520" y="2060848"/>
            <a:ext cx="4996688" cy="707886"/>
          </a:xfrm>
          <a:prstGeom prst="rect">
            <a:avLst/>
          </a:prstGeom>
          <a:noFill/>
          <a:ln w="12700">
            <a:solidFill>
              <a:srgbClr val="002060"/>
            </a:solidFill>
          </a:ln>
        </p:spPr>
        <p:txBody>
          <a:bodyPr wrap="square" rtlCol="0">
            <a:spAutoFit/>
          </a:bodyPr>
          <a:lstStyle/>
          <a:p>
            <a:r>
              <a:rPr kumimoji="1" lang="en-US" altLang="ja-JP" sz="2000" b="1" dirty="0" smtClean="0">
                <a:solidFill>
                  <a:srgbClr val="002060"/>
                </a:solidFill>
              </a:rPr>
              <a:t>PS-tag</a:t>
            </a:r>
            <a:r>
              <a:rPr kumimoji="1" lang="ja-JP" altLang="en-US" sz="2000" b="1" dirty="0" smtClean="0">
                <a:solidFill>
                  <a:srgbClr val="002060"/>
                </a:solidFill>
              </a:rPr>
              <a:t>：</a:t>
            </a:r>
            <a:r>
              <a:rPr kumimoji="1" lang="en-US" altLang="ja-JP" sz="2000" b="1" dirty="0" smtClean="0">
                <a:solidFill>
                  <a:srgbClr val="002060"/>
                </a:solidFill>
              </a:rPr>
              <a:t>RIIIRRIRR</a:t>
            </a:r>
          </a:p>
          <a:p>
            <a:r>
              <a:rPr lang="en-US" altLang="ja-JP" sz="2000" b="1" dirty="0" smtClean="0">
                <a:solidFill>
                  <a:srgbClr val="002060"/>
                </a:solidFill>
              </a:rPr>
              <a:t>PMMA-tag</a:t>
            </a:r>
            <a:r>
              <a:rPr lang="ja-JP" altLang="en-US" sz="2000" b="1" dirty="0" smtClean="0">
                <a:solidFill>
                  <a:srgbClr val="002060"/>
                </a:solidFill>
              </a:rPr>
              <a:t>：</a:t>
            </a:r>
            <a:r>
              <a:rPr lang="en-US" altLang="ja-JP" sz="2000" b="1" dirty="0" smtClean="0">
                <a:solidFill>
                  <a:srgbClr val="002060"/>
                </a:solidFill>
              </a:rPr>
              <a:t>DVEGIGDVDLVNYFEVGATYYFNK</a:t>
            </a:r>
            <a:endParaRPr kumimoji="1" lang="en-US" altLang="ja-JP" sz="2000" b="1" dirty="0" smtClean="0">
              <a:solidFill>
                <a:srgbClr val="002060"/>
              </a:solidFill>
            </a:endParaRPr>
          </a:p>
        </p:txBody>
      </p:sp>
      <p:sp>
        <p:nvSpPr>
          <p:cNvPr id="8" name="テキスト ボックス 7"/>
          <p:cNvSpPr txBox="1"/>
          <p:nvPr/>
        </p:nvSpPr>
        <p:spPr>
          <a:xfrm>
            <a:off x="3428904" y="3140968"/>
            <a:ext cx="3869520" cy="369332"/>
          </a:xfrm>
          <a:prstGeom prst="rect">
            <a:avLst/>
          </a:prstGeom>
          <a:solidFill>
            <a:schemeClr val="bg1"/>
          </a:solidFill>
        </p:spPr>
        <p:txBody>
          <a:bodyPr wrap="square" rtlCol="0">
            <a:spAutoFit/>
          </a:bodyPr>
          <a:lstStyle/>
          <a:p>
            <a:pPr algn="ctr"/>
            <a:r>
              <a:rPr lang="ja-JP" altLang="en-US" b="1" dirty="0" smtClean="0">
                <a:solidFill>
                  <a:srgbClr val="002060"/>
                </a:solidFill>
              </a:rPr>
              <a:t>材料親和性ペプチド融合低分子抗体</a:t>
            </a:r>
            <a:endParaRPr kumimoji="1" lang="en-US" altLang="ja-JP" b="1" dirty="0" smtClean="0">
              <a:solidFill>
                <a:srgbClr val="002060"/>
              </a:solidFill>
            </a:endParaRPr>
          </a:p>
        </p:txBody>
      </p:sp>
      <p:sp>
        <p:nvSpPr>
          <p:cNvPr id="9" name="テキスト ボックス 8"/>
          <p:cNvSpPr txBox="1"/>
          <p:nvPr/>
        </p:nvSpPr>
        <p:spPr>
          <a:xfrm>
            <a:off x="5508104" y="3636313"/>
            <a:ext cx="1232520" cy="584775"/>
          </a:xfrm>
          <a:prstGeom prst="rect">
            <a:avLst/>
          </a:prstGeom>
          <a:noFill/>
        </p:spPr>
        <p:txBody>
          <a:bodyPr wrap="square" rtlCol="0">
            <a:spAutoFit/>
          </a:bodyPr>
          <a:lstStyle/>
          <a:p>
            <a:pPr algn="ctr"/>
            <a:r>
              <a:rPr kumimoji="1" lang="en-US" altLang="ja-JP" sz="1600" b="1" dirty="0" smtClean="0">
                <a:solidFill>
                  <a:srgbClr val="002060"/>
                </a:solidFill>
              </a:rPr>
              <a:t>PS-tag</a:t>
            </a:r>
          </a:p>
          <a:p>
            <a:pPr algn="ctr"/>
            <a:r>
              <a:rPr lang="en-US" altLang="ja-JP" sz="1600" b="1" dirty="0" smtClean="0">
                <a:solidFill>
                  <a:srgbClr val="002060"/>
                </a:solidFill>
              </a:rPr>
              <a:t>PMMA-tag</a:t>
            </a:r>
            <a:endParaRPr kumimoji="1" lang="en-US" altLang="ja-JP" sz="1600" b="1" dirty="0" smtClean="0">
              <a:solidFill>
                <a:srgbClr val="002060"/>
              </a:solidFill>
            </a:endParaRPr>
          </a:p>
        </p:txBody>
      </p:sp>
      <p:sp>
        <p:nvSpPr>
          <p:cNvPr id="10" name="テキスト ボックス 9"/>
          <p:cNvSpPr txBox="1"/>
          <p:nvPr/>
        </p:nvSpPr>
        <p:spPr>
          <a:xfrm>
            <a:off x="35496" y="5805264"/>
            <a:ext cx="9088928" cy="769441"/>
          </a:xfrm>
          <a:prstGeom prst="rect">
            <a:avLst/>
          </a:prstGeom>
          <a:noFill/>
        </p:spPr>
        <p:txBody>
          <a:bodyPr wrap="square" rtlCol="0">
            <a:spAutoFit/>
          </a:bodyPr>
          <a:lstStyle/>
          <a:p>
            <a:pPr algn="ctr"/>
            <a:r>
              <a:rPr kumimoji="1" lang="en-US" altLang="ja-JP" sz="2200" b="1" dirty="0" err="1" smtClean="0">
                <a:solidFill>
                  <a:srgbClr val="FF0000"/>
                </a:solidFill>
              </a:rPr>
              <a:t>scFc</a:t>
            </a:r>
            <a:r>
              <a:rPr kumimoji="1" lang="ja-JP" altLang="en-US" sz="2200" b="1" dirty="0" smtClean="0">
                <a:solidFill>
                  <a:srgbClr val="FF0000"/>
                </a:solidFill>
              </a:rPr>
              <a:t>や</a:t>
            </a:r>
            <a:r>
              <a:rPr kumimoji="1" lang="en-US" altLang="ja-JP" sz="2200" b="1" dirty="0" err="1" smtClean="0">
                <a:solidFill>
                  <a:srgbClr val="FF0000"/>
                </a:solidFill>
              </a:rPr>
              <a:t>Fab</a:t>
            </a:r>
            <a:r>
              <a:rPr kumimoji="1" lang="ja-JP" altLang="en-US" sz="2200" b="1" dirty="0" smtClean="0">
                <a:solidFill>
                  <a:srgbClr val="FF0000"/>
                </a:solidFill>
              </a:rPr>
              <a:t>抗体に材料親和性ペプチドを遺伝子的に融合</a:t>
            </a:r>
            <a:r>
              <a:rPr lang="ja-JP" altLang="en-US" sz="2200" b="1" dirty="0">
                <a:solidFill>
                  <a:srgbClr val="FF0000"/>
                </a:solidFill>
              </a:rPr>
              <a:t>した材料親和性ペプチド</a:t>
            </a:r>
            <a:r>
              <a:rPr lang="ja-JP" altLang="en-US" sz="2200" b="1" dirty="0" smtClean="0">
                <a:solidFill>
                  <a:srgbClr val="FF0000"/>
                </a:solidFill>
              </a:rPr>
              <a:t>融合低分子抗体を用いて免疫診断の高感度化や低コスト化を達成</a:t>
            </a:r>
            <a:endParaRPr kumimoji="1" lang="en-US" altLang="ja-JP" sz="2200" b="1" dirty="0" smtClean="0">
              <a:solidFill>
                <a:srgbClr val="FF0000"/>
              </a:solidFill>
            </a:endParaRPr>
          </a:p>
        </p:txBody>
      </p:sp>
      <p:sp>
        <p:nvSpPr>
          <p:cNvPr id="11" name="左中かっこ 10"/>
          <p:cNvSpPr/>
          <p:nvPr/>
        </p:nvSpPr>
        <p:spPr>
          <a:xfrm>
            <a:off x="4315032" y="4365104"/>
            <a:ext cx="72008" cy="720080"/>
          </a:xfrm>
          <a:prstGeom prst="lef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4346096" y="4387010"/>
            <a:ext cx="2952328" cy="338554"/>
          </a:xfrm>
          <a:prstGeom prst="rect">
            <a:avLst/>
          </a:prstGeom>
          <a:noFill/>
        </p:spPr>
        <p:txBody>
          <a:bodyPr wrap="square" rtlCol="0">
            <a:spAutoFit/>
          </a:bodyPr>
          <a:lstStyle/>
          <a:p>
            <a:r>
              <a:rPr kumimoji="1" lang="ja-JP" altLang="en-US" sz="1600" b="1" dirty="0" smtClean="0">
                <a:solidFill>
                  <a:srgbClr val="002060"/>
                </a:solidFill>
              </a:rPr>
              <a:t>リフォールディング効率の向上</a:t>
            </a:r>
            <a:endParaRPr kumimoji="1" lang="en-US" altLang="ja-JP" sz="1600" b="1" dirty="0" smtClean="0">
              <a:solidFill>
                <a:srgbClr val="002060"/>
              </a:solidFill>
            </a:endParaRPr>
          </a:p>
        </p:txBody>
      </p:sp>
      <p:sp>
        <p:nvSpPr>
          <p:cNvPr id="13" name="テキスト ボックス 12"/>
          <p:cNvSpPr txBox="1"/>
          <p:nvPr/>
        </p:nvSpPr>
        <p:spPr>
          <a:xfrm>
            <a:off x="4328680" y="4731314"/>
            <a:ext cx="4795744" cy="338554"/>
          </a:xfrm>
          <a:prstGeom prst="rect">
            <a:avLst/>
          </a:prstGeom>
          <a:noFill/>
        </p:spPr>
        <p:txBody>
          <a:bodyPr wrap="square" rtlCol="0">
            <a:spAutoFit/>
          </a:bodyPr>
          <a:lstStyle/>
          <a:p>
            <a:r>
              <a:rPr kumimoji="1" lang="ja-JP" altLang="en-US" sz="1600" b="1" dirty="0" smtClean="0">
                <a:solidFill>
                  <a:srgbClr val="002060"/>
                </a:solidFill>
              </a:rPr>
              <a:t>プラスチック基板への配向性の制御および高密度化</a:t>
            </a:r>
            <a:endParaRPr kumimoji="1" lang="en-US" altLang="ja-JP" sz="1600" b="1" dirty="0" smtClean="0">
              <a:solidFill>
                <a:srgbClr val="002060"/>
              </a:solidFill>
            </a:endParaRPr>
          </a:p>
        </p:txBody>
      </p:sp>
      <p:sp>
        <p:nvSpPr>
          <p:cNvPr id="14" name="円/楕円 13"/>
          <p:cNvSpPr>
            <a:spLocks noChangeAspect="1"/>
          </p:cNvSpPr>
          <p:nvPr/>
        </p:nvSpPr>
        <p:spPr>
          <a:xfrm flipH="1">
            <a:off x="4716016" y="3573016"/>
            <a:ext cx="180000" cy="479947"/>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フリーフォーム 17"/>
          <p:cNvSpPr/>
          <p:nvPr/>
        </p:nvSpPr>
        <p:spPr>
          <a:xfrm rot="404076" flipH="1">
            <a:off x="4760070" y="4058798"/>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508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9" name="ドーナツ 18"/>
          <p:cNvSpPr/>
          <p:nvPr/>
        </p:nvSpPr>
        <p:spPr>
          <a:xfrm>
            <a:off x="4626756" y="3941682"/>
            <a:ext cx="360040" cy="360040"/>
          </a:xfrm>
          <a:prstGeom prst="donut">
            <a:avLst>
              <a:gd name="adj"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0" name="直線矢印コネクタ 19"/>
          <p:cNvCxnSpPr/>
          <p:nvPr/>
        </p:nvCxnSpPr>
        <p:spPr>
          <a:xfrm flipH="1">
            <a:off x="5004048" y="3861048"/>
            <a:ext cx="648072" cy="21602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円/楕円 22"/>
          <p:cNvSpPr>
            <a:spLocks noChangeAspect="1"/>
          </p:cNvSpPr>
          <p:nvPr/>
        </p:nvSpPr>
        <p:spPr>
          <a:xfrm flipH="1">
            <a:off x="3491880" y="3597125"/>
            <a:ext cx="180000" cy="479947"/>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24" name="直線矢印コネクタ 23"/>
          <p:cNvCxnSpPr/>
          <p:nvPr/>
        </p:nvCxnSpPr>
        <p:spPr>
          <a:xfrm>
            <a:off x="3851920" y="3861048"/>
            <a:ext cx="720080"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円/楕円 171"/>
          <p:cNvSpPr/>
          <p:nvPr/>
        </p:nvSpPr>
        <p:spPr>
          <a:xfrm>
            <a:off x="3766818" y="297790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SPR</a:t>
            </a:r>
            <a:r>
              <a:rPr kumimoji="1" lang="ja-JP" altLang="en-US" sz="2600" b="1" dirty="0" smtClean="0">
                <a:solidFill>
                  <a:schemeClr val="bg1"/>
                </a:solidFill>
              </a:rPr>
              <a:t>センサーを用いた</a:t>
            </a:r>
            <a:r>
              <a:rPr kumimoji="1" lang="en-US" altLang="ja-JP" sz="2600" b="1" dirty="0" smtClean="0">
                <a:solidFill>
                  <a:schemeClr val="bg1"/>
                </a:solidFill>
              </a:rPr>
              <a:t>VHH-PM</a:t>
            </a:r>
            <a:r>
              <a:rPr kumimoji="1" lang="ja-JP" altLang="en-US" sz="2600" b="1" dirty="0" smtClean="0">
                <a:solidFill>
                  <a:schemeClr val="bg1"/>
                </a:solidFill>
              </a:rPr>
              <a:t>の動的解析</a:t>
            </a:r>
            <a:endParaRPr kumimoji="1" lang="ja-JP" altLang="en-US" sz="2600" b="1" dirty="0">
              <a:solidFill>
                <a:schemeClr val="bg1"/>
              </a:solidFill>
            </a:endParaRPr>
          </a:p>
        </p:txBody>
      </p:sp>
      <p:sp>
        <p:nvSpPr>
          <p:cNvPr id="46" name="テキスト ボックス 45"/>
          <p:cNvSpPr txBox="1"/>
          <p:nvPr/>
        </p:nvSpPr>
        <p:spPr>
          <a:xfrm>
            <a:off x="3675881" y="1549754"/>
            <a:ext cx="1207901" cy="369331"/>
          </a:xfrm>
          <a:prstGeom prst="rect">
            <a:avLst/>
          </a:prstGeom>
          <a:noFill/>
        </p:spPr>
        <p:txBody>
          <a:bodyPr wrap="square" rtlCol="0">
            <a:spAutoFit/>
          </a:bodyPr>
          <a:lstStyle/>
          <a:p>
            <a:r>
              <a:rPr lang="ja-JP" altLang="en-US" dirty="0" smtClean="0">
                <a:solidFill>
                  <a:srgbClr val="002060"/>
                </a:solidFill>
              </a:rPr>
              <a:t>検出器</a:t>
            </a:r>
            <a:endParaRPr lang="ja-JP" altLang="en-US" dirty="0">
              <a:solidFill>
                <a:srgbClr val="002060"/>
              </a:solidFill>
            </a:endParaRPr>
          </a:p>
        </p:txBody>
      </p:sp>
      <p:sp>
        <p:nvSpPr>
          <p:cNvPr id="47" name="テキスト ボックス 46"/>
          <p:cNvSpPr txBox="1"/>
          <p:nvPr/>
        </p:nvSpPr>
        <p:spPr>
          <a:xfrm>
            <a:off x="997849" y="1818729"/>
            <a:ext cx="646331" cy="369331"/>
          </a:xfrm>
          <a:prstGeom prst="rect">
            <a:avLst/>
          </a:prstGeom>
          <a:noFill/>
        </p:spPr>
        <p:txBody>
          <a:bodyPr wrap="none" rtlCol="0">
            <a:spAutoFit/>
          </a:bodyPr>
          <a:lstStyle/>
          <a:p>
            <a:r>
              <a:rPr lang="ja-JP" altLang="en-US" dirty="0" smtClean="0">
                <a:solidFill>
                  <a:srgbClr val="002060"/>
                </a:solidFill>
              </a:rPr>
              <a:t>光源</a:t>
            </a:r>
            <a:endParaRPr lang="ja-JP" altLang="en-US" dirty="0">
              <a:solidFill>
                <a:srgbClr val="002060"/>
              </a:solidFill>
            </a:endParaRPr>
          </a:p>
        </p:txBody>
      </p:sp>
      <p:sp>
        <p:nvSpPr>
          <p:cNvPr id="48" name="正方形/長方形 47"/>
          <p:cNvSpPr/>
          <p:nvPr/>
        </p:nvSpPr>
        <p:spPr>
          <a:xfrm>
            <a:off x="3298539" y="4093263"/>
            <a:ext cx="985429" cy="369332"/>
          </a:xfrm>
          <a:prstGeom prst="rect">
            <a:avLst/>
          </a:prstGeom>
        </p:spPr>
        <p:txBody>
          <a:bodyPr wrap="square">
            <a:spAutoFit/>
          </a:bodyPr>
          <a:lstStyle/>
          <a:p>
            <a:r>
              <a:rPr lang="en-US" altLang="ja-JP" dirty="0" smtClean="0">
                <a:solidFill>
                  <a:srgbClr val="002060"/>
                </a:solidFill>
              </a:rPr>
              <a:t>VHH-PM</a:t>
            </a:r>
            <a:endParaRPr lang="ja-JP" altLang="en-US" dirty="0">
              <a:solidFill>
                <a:srgbClr val="002060"/>
              </a:solidFill>
            </a:endParaRPr>
          </a:p>
        </p:txBody>
      </p:sp>
      <p:grpSp>
        <p:nvGrpSpPr>
          <p:cNvPr id="49" name="グループ化 559"/>
          <p:cNvGrpSpPr/>
          <p:nvPr/>
        </p:nvGrpSpPr>
        <p:grpSpPr>
          <a:xfrm>
            <a:off x="99299" y="1895343"/>
            <a:ext cx="5696840" cy="2306695"/>
            <a:chOff x="5328650" y="9001133"/>
            <a:chExt cx="3868199" cy="1751252"/>
          </a:xfrm>
          <a:scene3d>
            <a:camera prst="orthographicFront">
              <a:rot lat="0" lon="10800000" rev="10800000"/>
            </a:camera>
            <a:lightRig rig="threePt" dir="t"/>
          </a:scene3d>
        </p:grpSpPr>
        <p:sp>
          <p:nvSpPr>
            <p:cNvPr id="53" name="テキスト ボックス 52"/>
            <p:cNvSpPr txBox="1"/>
            <p:nvPr/>
          </p:nvSpPr>
          <p:spPr>
            <a:xfrm>
              <a:off x="5328650" y="10369284"/>
              <a:ext cx="1080116" cy="280398"/>
            </a:xfrm>
            <a:prstGeom prst="rect">
              <a:avLst/>
            </a:prstGeom>
            <a:noFill/>
          </p:spPr>
          <p:txBody>
            <a:bodyPr wrap="square" rtlCol="0">
              <a:spAutoFit/>
            </a:bodyPr>
            <a:lstStyle/>
            <a:p>
              <a:endParaRPr lang="ja-JP" altLang="en-US" dirty="0">
                <a:solidFill>
                  <a:srgbClr val="002060"/>
                </a:solidFill>
              </a:endParaRPr>
            </a:p>
          </p:txBody>
        </p:sp>
        <p:sp>
          <p:nvSpPr>
            <p:cNvPr id="54" name="テキスト ボックス 53"/>
            <p:cNvSpPr txBox="1"/>
            <p:nvPr/>
          </p:nvSpPr>
          <p:spPr>
            <a:xfrm>
              <a:off x="5904712" y="9001138"/>
              <a:ext cx="834565" cy="280398"/>
            </a:xfrm>
            <a:prstGeom prst="rect">
              <a:avLst/>
            </a:prstGeom>
            <a:noFill/>
          </p:spPr>
          <p:txBody>
            <a:bodyPr wrap="square" rtlCol="0">
              <a:spAutoFit/>
            </a:bodyPr>
            <a:lstStyle/>
            <a:p>
              <a:endParaRPr lang="ja-JP" altLang="en-US" dirty="0">
                <a:solidFill>
                  <a:srgbClr val="002060"/>
                </a:solidFill>
              </a:endParaRPr>
            </a:p>
          </p:txBody>
        </p:sp>
        <p:sp>
          <p:nvSpPr>
            <p:cNvPr id="55" name="二等辺三角形 54"/>
            <p:cNvSpPr/>
            <p:nvPr/>
          </p:nvSpPr>
          <p:spPr>
            <a:xfrm flipV="1">
              <a:off x="6803777" y="10272893"/>
              <a:ext cx="949556" cy="479492"/>
            </a:xfrm>
            <a:prstGeom prst="triangle">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002060"/>
                </a:solidFill>
              </a:endParaRPr>
            </a:p>
          </p:txBody>
        </p:sp>
        <p:sp>
          <p:nvSpPr>
            <p:cNvPr id="56" name="テキスト ボックス 55"/>
            <p:cNvSpPr txBox="1"/>
            <p:nvPr/>
          </p:nvSpPr>
          <p:spPr>
            <a:xfrm>
              <a:off x="6894531" y="9001133"/>
              <a:ext cx="2054314" cy="280397"/>
            </a:xfrm>
            <a:prstGeom prst="rect">
              <a:avLst/>
            </a:prstGeom>
            <a:noFill/>
          </p:spPr>
          <p:txBody>
            <a:bodyPr wrap="square" rtlCol="0">
              <a:spAutoFit/>
            </a:bodyPr>
            <a:lstStyle/>
            <a:p>
              <a:endParaRPr lang="ja-JP" altLang="en-US" dirty="0">
                <a:solidFill>
                  <a:srgbClr val="002060"/>
                </a:solidFill>
              </a:endParaRPr>
            </a:p>
          </p:txBody>
        </p:sp>
        <p:sp>
          <p:nvSpPr>
            <p:cNvPr id="62" name="正方形/長方形 16"/>
            <p:cNvSpPr/>
            <p:nvPr/>
          </p:nvSpPr>
          <p:spPr>
            <a:xfrm>
              <a:off x="6503919" y="10208784"/>
              <a:ext cx="1549275" cy="43590"/>
            </a:xfrm>
            <a:prstGeom prst="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grpSp>
          <p:nvGrpSpPr>
            <p:cNvPr id="63" name="グループ化 8"/>
            <p:cNvGrpSpPr/>
            <p:nvPr/>
          </p:nvGrpSpPr>
          <p:grpSpPr>
            <a:xfrm rot="3544223">
              <a:off x="6612035" y="9949985"/>
              <a:ext cx="392312" cy="1099486"/>
              <a:chOff x="1156029" y="1176946"/>
              <a:chExt cx="648072" cy="1584179"/>
            </a:xfrm>
          </p:grpSpPr>
          <p:sp>
            <p:nvSpPr>
              <p:cNvPr id="122" name="正方形/長方形 5"/>
              <p:cNvSpPr/>
              <p:nvPr/>
            </p:nvSpPr>
            <p:spPr>
              <a:xfrm>
                <a:off x="1156029" y="2545101"/>
                <a:ext cx="648071" cy="21602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23" name="二等辺三角形 7"/>
              <p:cNvSpPr/>
              <p:nvPr/>
            </p:nvSpPr>
            <p:spPr>
              <a:xfrm>
                <a:off x="1156030" y="1176946"/>
                <a:ext cx="648071" cy="1368156"/>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grpSp>
        <p:grpSp>
          <p:nvGrpSpPr>
            <p:cNvPr id="64" name="グループ化 571"/>
            <p:cNvGrpSpPr/>
            <p:nvPr/>
          </p:nvGrpSpPr>
          <p:grpSpPr>
            <a:xfrm rot="18182407" flipH="1">
              <a:off x="7543604" y="9949982"/>
              <a:ext cx="392312" cy="1099486"/>
              <a:chOff x="1156029" y="1176946"/>
              <a:chExt cx="648072" cy="1584179"/>
            </a:xfrm>
          </p:grpSpPr>
          <p:sp>
            <p:nvSpPr>
              <p:cNvPr id="120" name="正方形/長方形 14"/>
              <p:cNvSpPr/>
              <p:nvPr/>
            </p:nvSpPr>
            <p:spPr>
              <a:xfrm>
                <a:off x="1156029" y="2545101"/>
                <a:ext cx="648071" cy="21602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21" name="二等辺三角形 15"/>
              <p:cNvSpPr/>
              <p:nvPr/>
            </p:nvSpPr>
            <p:spPr>
              <a:xfrm>
                <a:off x="1156030" y="1176946"/>
                <a:ext cx="648071" cy="1368156"/>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grpSp>
        <p:sp>
          <p:nvSpPr>
            <p:cNvPr id="65" name="正方形/長方形 64"/>
            <p:cNvSpPr/>
            <p:nvPr/>
          </p:nvSpPr>
          <p:spPr>
            <a:xfrm>
              <a:off x="6503919" y="10166227"/>
              <a:ext cx="1549275" cy="4359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cxnSp>
          <p:nvCxnSpPr>
            <p:cNvPr id="67" name="直線コネクタ 66"/>
            <p:cNvCxnSpPr/>
            <p:nvPr/>
          </p:nvCxnSpPr>
          <p:spPr>
            <a:xfrm>
              <a:off x="5477861" y="9186858"/>
              <a:ext cx="34983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819589" y="9184937"/>
              <a:ext cx="692716" cy="283339"/>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化 230"/>
            <p:cNvGrpSpPr/>
            <p:nvPr/>
          </p:nvGrpSpPr>
          <p:grpSpPr>
            <a:xfrm>
              <a:off x="5494784" y="9879010"/>
              <a:ext cx="1004645" cy="271151"/>
              <a:chOff x="362769" y="2214389"/>
              <a:chExt cx="1447527" cy="447923"/>
            </a:xfrm>
          </p:grpSpPr>
          <p:cxnSp>
            <p:nvCxnSpPr>
              <p:cNvPr id="118" name="直線コネクタ 117"/>
              <p:cNvCxnSpPr/>
              <p:nvPr/>
            </p:nvCxnSpPr>
            <p:spPr>
              <a:xfrm>
                <a:off x="362769" y="2217564"/>
                <a:ext cx="504056"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855142" y="2214389"/>
                <a:ext cx="955154" cy="44792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0" name="グループ化 231"/>
            <p:cNvGrpSpPr/>
            <p:nvPr/>
          </p:nvGrpSpPr>
          <p:grpSpPr>
            <a:xfrm flipH="1">
              <a:off x="8061220" y="9879010"/>
              <a:ext cx="1004645" cy="271151"/>
              <a:chOff x="362769" y="2214389"/>
              <a:chExt cx="1447527" cy="447923"/>
            </a:xfrm>
          </p:grpSpPr>
          <p:cxnSp>
            <p:nvCxnSpPr>
              <p:cNvPr id="116" name="直線コネクタ 115"/>
              <p:cNvCxnSpPr/>
              <p:nvPr/>
            </p:nvCxnSpPr>
            <p:spPr>
              <a:xfrm>
                <a:off x="362769" y="2217564"/>
                <a:ext cx="504056"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855142" y="2214389"/>
                <a:ext cx="955154" cy="44792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234"/>
            <p:cNvGrpSpPr/>
            <p:nvPr/>
          </p:nvGrpSpPr>
          <p:grpSpPr>
            <a:xfrm flipH="1">
              <a:off x="8070741" y="9197129"/>
              <a:ext cx="1004645" cy="271151"/>
              <a:chOff x="362769" y="2232005"/>
              <a:chExt cx="1447527" cy="447923"/>
            </a:xfrm>
          </p:grpSpPr>
          <p:cxnSp>
            <p:nvCxnSpPr>
              <p:cNvPr id="114" name="直線コネクタ 113"/>
              <p:cNvCxnSpPr/>
              <p:nvPr/>
            </p:nvCxnSpPr>
            <p:spPr>
              <a:xfrm>
                <a:off x="362769" y="2235180"/>
                <a:ext cx="50405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855141" y="2232005"/>
                <a:ext cx="955155" cy="44792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2" name="ストライプ矢印 71"/>
            <p:cNvSpPr/>
            <p:nvPr/>
          </p:nvSpPr>
          <p:spPr>
            <a:xfrm>
              <a:off x="5334221" y="9411580"/>
              <a:ext cx="363664" cy="217950"/>
            </a:xfrm>
            <a:prstGeom prst="stripedRightArrow">
              <a:avLst/>
            </a:prstGeom>
            <a:solidFill>
              <a:schemeClr val="tx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74" name="テキスト ボックス 73"/>
            <p:cNvSpPr txBox="1"/>
            <p:nvPr/>
          </p:nvSpPr>
          <p:spPr>
            <a:xfrm>
              <a:off x="8437851" y="10130390"/>
              <a:ext cx="639389" cy="280397"/>
            </a:xfrm>
            <a:prstGeom prst="rect">
              <a:avLst/>
            </a:prstGeom>
            <a:noFill/>
          </p:spPr>
          <p:txBody>
            <a:bodyPr wrap="square" rtlCol="0">
              <a:spAutoFit/>
            </a:bodyPr>
            <a:lstStyle/>
            <a:p>
              <a:endParaRPr lang="ja-JP" altLang="en-US" dirty="0">
                <a:solidFill>
                  <a:srgbClr val="002060"/>
                </a:solidFill>
              </a:endParaRPr>
            </a:p>
          </p:txBody>
        </p:sp>
        <p:cxnSp>
          <p:nvCxnSpPr>
            <p:cNvPr id="75" name="直線矢印コネクタ 74"/>
            <p:cNvCxnSpPr/>
            <p:nvPr/>
          </p:nvCxnSpPr>
          <p:spPr>
            <a:xfrm>
              <a:off x="7793293" y="9288796"/>
              <a:ext cx="0" cy="34519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endCxn id="62" idx="1"/>
            </p:cNvCxnSpPr>
            <p:nvPr/>
          </p:nvCxnSpPr>
          <p:spPr>
            <a:xfrm flipV="1">
              <a:off x="6205446" y="10230580"/>
              <a:ext cx="298472" cy="1739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6252557" y="9173733"/>
              <a:ext cx="39074" cy="19824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499803" y="9468530"/>
              <a:ext cx="159244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9" name="二等辺三角形 78"/>
            <p:cNvSpPr/>
            <p:nvPr/>
          </p:nvSpPr>
          <p:spPr>
            <a:xfrm rot="18030617">
              <a:off x="7702017" y="9960584"/>
              <a:ext cx="36986" cy="929982"/>
            </a:xfrm>
            <a:prstGeom prst="triangle">
              <a:avLst>
                <a:gd name="adj" fmla="val 0"/>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80" name="二等辺三角形 79"/>
            <p:cNvSpPr/>
            <p:nvPr/>
          </p:nvSpPr>
          <p:spPr>
            <a:xfrm rot="18646309">
              <a:off x="7615160" y="10021444"/>
              <a:ext cx="35188" cy="996582"/>
            </a:xfrm>
            <a:prstGeom prst="triangle">
              <a:avLst>
                <a:gd name="adj" fmla="val 98234"/>
              </a:avLst>
            </a:pr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81" name="ストライプ矢印 80"/>
            <p:cNvSpPr/>
            <p:nvPr/>
          </p:nvSpPr>
          <p:spPr>
            <a:xfrm>
              <a:off x="8833185" y="9461392"/>
              <a:ext cx="363664" cy="217950"/>
            </a:xfrm>
            <a:prstGeom prst="stripedRightArrow">
              <a:avLst/>
            </a:prstGeom>
            <a:solidFill>
              <a:schemeClr val="tx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cxnSp>
          <p:nvCxnSpPr>
            <p:cNvPr id="110" name="直線コネクタ 109"/>
            <p:cNvCxnSpPr/>
            <p:nvPr/>
          </p:nvCxnSpPr>
          <p:spPr>
            <a:xfrm>
              <a:off x="6990825" y="10036727"/>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6220406" y="9864144"/>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7825343" y="986414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8659896" y="969157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flipV="1">
              <a:off x="7904590" y="10114317"/>
              <a:ext cx="500922" cy="130771"/>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0903" y="2378420"/>
            <a:ext cx="1630575" cy="369331"/>
          </a:xfrm>
          <a:prstGeom prst="rect">
            <a:avLst/>
          </a:prstGeom>
          <a:noFill/>
        </p:spPr>
        <p:txBody>
          <a:bodyPr wrap="none" rtlCol="0">
            <a:spAutoFit/>
          </a:bodyPr>
          <a:lstStyle/>
          <a:p>
            <a:r>
              <a:rPr lang="ja-JP" altLang="en-US" dirty="0" smtClean="0">
                <a:solidFill>
                  <a:srgbClr val="002060"/>
                </a:solidFill>
              </a:rPr>
              <a:t>センサーチップ</a:t>
            </a:r>
            <a:endParaRPr lang="ja-JP" altLang="en-US" dirty="0">
              <a:solidFill>
                <a:srgbClr val="002060"/>
              </a:solidFill>
            </a:endParaRPr>
          </a:p>
        </p:txBody>
      </p:sp>
      <p:sp>
        <p:nvSpPr>
          <p:cNvPr id="51" name="テキスト ボックス 50"/>
          <p:cNvSpPr txBox="1"/>
          <p:nvPr/>
        </p:nvSpPr>
        <p:spPr>
          <a:xfrm>
            <a:off x="888396" y="4211797"/>
            <a:ext cx="1233030" cy="369331"/>
          </a:xfrm>
          <a:prstGeom prst="rect">
            <a:avLst/>
          </a:prstGeom>
          <a:noFill/>
        </p:spPr>
        <p:txBody>
          <a:bodyPr wrap="none" rtlCol="0">
            <a:spAutoFit/>
          </a:bodyPr>
          <a:lstStyle/>
          <a:p>
            <a:r>
              <a:rPr lang="ja-JP" altLang="en-US" dirty="0" smtClean="0">
                <a:solidFill>
                  <a:srgbClr val="002060"/>
                </a:solidFill>
              </a:rPr>
              <a:t>フローセル</a:t>
            </a:r>
            <a:endParaRPr lang="ja-JP" altLang="en-US" dirty="0">
              <a:solidFill>
                <a:srgbClr val="002060"/>
              </a:solidFill>
            </a:endParaRPr>
          </a:p>
        </p:txBody>
      </p:sp>
      <p:sp>
        <p:nvSpPr>
          <p:cNvPr id="52" name="テキスト ボックス 51"/>
          <p:cNvSpPr txBox="1"/>
          <p:nvPr/>
        </p:nvSpPr>
        <p:spPr>
          <a:xfrm rot="1758660">
            <a:off x="1661617" y="2293021"/>
            <a:ext cx="1588791" cy="338554"/>
          </a:xfrm>
          <a:prstGeom prst="rect">
            <a:avLst/>
          </a:prstGeom>
          <a:noFill/>
        </p:spPr>
        <p:txBody>
          <a:bodyPr wrap="square" rtlCol="0">
            <a:spAutoFit/>
          </a:bodyPr>
          <a:lstStyle/>
          <a:p>
            <a:r>
              <a:rPr lang="ja-JP" altLang="en-US" sz="1600" b="1" dirty="0" smtClean="0">
                <a:solidFill>
                  <a:srgbClr val="002060"/>
                </a:solidFill>
              </a:rPr>
              <a:t>偏光</a:t>
            </a:r>
            <a:r>
              <a:rPr lang="en-US" altLang="ja-JP" sz="1600" b="1" dirty="0" smtClean="0">
                <a:solidFill>
                  <a:srgbClr val="002060"/>
                </a:solidFill>
              </a:rPr>
              <a:t>(λ=760nm)</a:t>
            </a:r>
            <a:endParaRPr lang="ja-JP" altLang="en-US" sz="1600" b="1" dirty="0">
              <a:solidFill>
                <a:srgbClr val="002060"/>
              </a:solidFill>
            </a:endParaRPr>
          </a:p>
        </p:txBody>
      </p:sp>
      <p:sp>
        <p:nvSpPr>
          <p:cNvPr id="32" name="角丸四角形吹き出し 31"/>
          <p:cNvSpPr/>
          <p:nvPr/>
        </p:nvSpPr>
        <p:spPr>
          <a:xfrm rot="5400000">
            <a:off x="5724127" y="1066864"/>
            <a:ext cx="3456384" cy="3024336"/>
          </a:xfrm>
          <a:prstGeom prst="wedgeRoundRectCallout">
            <a:avLst>
              <a:gd name="adj1" fmla="val -13565"/>
              <a:gd name="adj2" fmla="val 100038"/>
              <a:gd name="adj3" fmla="val 16667"/>
            </a:avLst>
          </a:prstGeom>
          <a:noFill/>
          <a:ln w="38100">
            <a:solidFill>
              <a:srgbClr val="00206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34" name="テキスト ボックス 33"/>
          <p:cNvSpPr txBox="1"/>
          <p:nvPr/>
        </p:nvSpPr>
        <p:spPr>
          <a:xfrm>
            <a:off x="3437259" y="2010297"/>
            <a:ext cx="318145" cy="367817"/>
          </a:xfrm>
          <a:prstGeom prst="rect">
            <a:avLst/>
          </a:prstGeom>
          <a:noFill/>
        </p:spPr>
        <p:txBody>
          <a:bodyPr wrap="square" rtlCol="0">
            <a:spAutoFit/>
          </a:bodyPr>
          <a:lstStyle/>
          <a:p>
            <a:r>
              <a:rPr lang="en-US" altLang="ja-JP" b="1" dirty="0" smtClean="0">
                <a:solidFill>
                  <a:srgbClr val="002060"/>
                </a:solidFill>
              </a:rPr>
              <a:t>Ⅰ</a:t>
            </a:r>
            <a:endParaRPr lang="ja-JP" altLang="en-US" b="1" dirty="0">
              <a:solidFill>
                <a:srgbClr val="002060"/>
              </a:solidFill>
            </a:endParaRPr>
          </a:p>
        </p:txBody>
      </p:sp>
      <p:sp>
        <p:nvSpPr>
          <p:cNvPr id="35" name="テキスト ボックス 34"/>
          <p:cNvSpPr txBox="1"/>
          <p:nvPr/>
        </p:nvSpPr>
        <p:spPr>
          <a:xfrm>
            <a:off x="3823614" y="2401975"/>
            <a:ext cx="424194" cy="369331"/>
          </a:xfrm>
          <a:prstGeom prst="rect">
            <a:avLst/>
          </a:prstGeom>
          <a:noFill/>
        </p:spPr>
        <p:txBody>
          <a:bodyPr wrap="square" rtlCol="0">
            <a:spAutoFit/>
          </a:bodyPr>
          <a:lstStyle/>
          <a:p>
            <a:r>
              <a:rPr lang="en-US" altLang="ja-JP" b="1" dirty="0" smtClean="0">
                <a:solidFill>
                  <a:srgbClr val="FF0000"/>
                </a:solidFill>
              </a:rPr>
              <a:t>Ⅱ</a:t>
            </a:r>
            <a:endParaRPr lang="ja-JP" altLang="en-US" b="1" dirty="0">
              <a:solidFill>
                <a:srgbClr val="FF0000"/>
              </a:solidFill>
            </a:endParaRPr>
          </a:p>
        </p:txBody>
      </p:sp>
      <p:sp>
        <p:nvSpPr>
          <p:cNvPr id="30" name="テキスト ボックス 29"/>
          <p:cNvSpPr txBox="1"/>
          <p:nvPr/>
        </p:nvSpPr>
        <p:spPr>
          <a:xfrm>
            <a:off x="4563616" y="2693332"/>
            <a:ext cx="646332" cy="369332"/>
          </a:xfrm>
          <a:prstGeom prst="rect">
            <a:avLst/>
          </a:prstGeom>
          <a:noFill/>
        </p:spPr>
        <p:txBody>
          <a:bodyPr wrap="none" rtlCol="0">
            <a:spAutoFit/>
          </a:bodyPr>
          <a:lstStyle/>
          <a:p>
            <a:r>
              <a:rPr lang="ja-JP" altLang="en-US" dirty="0" smtClean="0">
                <a:solidFill>
                  <a:srgbClr val="002060"/>
                </a:solidFill>
              </a:rPr>
              <a:t>抗原</a:t>
            </a:r>
            <a:endParaRPr lang="ja-JP" altLang="en-US" dirty="0">
              <a:solidFill>
                <a:srgbClr val="002060"/>
              </a:solidFill>
            </a:endParaRPr>
          </a:p>
        </p:txBody>
      </p:sp>
      <p:pic>
        <p:nvPicPr>
          <p:cNvPr id="131" name="図 130"/>
          <p:cNvPicPr>
            <a:picLocks noChangeAspect="1"/>
          </p:cNvPicPr>
          <p:nvPr/>
        </p:nvPicPr>
        <p:blipFill>
          <a:blip r:embed="rId2" cstate="print"/>
          <a:srcRect l="59541" t="2410" r="2626" b="3604"/>
          <a:stretch>
            <a:fillRect/>
          </a:stretch>
        </p:blipFill>
        <p:spPr bwMode="auto">
          <a:xfrm>
            <a:off x="6142528" y="988324"/>
            <a:ext cx="2664296" cy="3174883"/>
          </a:xfrm>
          <a:prstGeom prst="rect">
            <a:avLst/>
          </a:prstGeom>
          <a:noFill/>
          <a:ln w="25400">
            <a:solidFill>
              <a:srgbClr val="002060"/>
            </a:solidFill>
            <a:miter lim="800000"/>
            <a:headEnd/>
            <a:tailEnd/>
          </a:ln>
        </p:spPr>
      </p:pic>
      <p:grpSp>
        <p:nvGrpSpPr>
          <p:cNvPr id="149" name="グループ化 148"/>
          <p:cNvGrpSpPr/>
          <p:nvPr/>
        </p:nvGrpSpPr>
        <p:grpSpPr>
          <a:xfrm>
            <a:off x="2038626" y="3174876"/>
            <a:ext cx="56768" cy="271076"/>
            <a:chOff x="2317590" y="1865810"/>
            <a:chExt cx="56768" cy="271076"/>
          </a:xfrm>
        </p:grpSpPr>
        <p:sp>
          <p:nvSpPr>
            <p:cNvPr id="139" name="円/楕円 138"/>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8" name="フリーフォーム 147"/>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50" name="グループ化 149"/>
          <p:cNvGrpSpPr/>
          <p:nvPr/>
        </p:nvGrpSpPr>
        <p:grpSpPr>
          <a:xfrm>
            <a:off x="2830714" y="3174876"/>
            <a:ext cx="56768" cy="271076"/>
            <a:chOff x="2317590" y="1865810"/>
            <a:chExt cx="56768" cy="271076"/>
          </a:xfrm>
        </p:grpSpPr>
        <p:sp>
          <p:nvSpPr>
            <p:cNvPr id="151" name="円/楕円 150"/>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2" name="フリーフォーム 151"/>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53" name="グループ化 152"/>
          <p:cNvGrpSpPr/>
          <p:nvPr/>
        </p:nvGrpSpPr>
        <p:grpSpPr>
          <a:xfrm rot="2640000">
            <a:off x="3867401" y="3084546"/>
            <a:ext cx="56768" cy="271076"/>
            <a:chOff x="2317590" y="1865810"/>
            <a:chExt cx="56768" cy="271076"/>
          </a:xfrm>
        </p:grpSpPr>
        <p:sp>
          <p:nvSpPr>
            <p:cNvPr id="154" name="円/楕円 153"/>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5" name="フリーフォーム 154"/>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56" name="グループ化 155"/>
          <p:cNvGrpSpPr/>
          <p:nvPr/>
        </p:nvGrpSpPr>
        <p:grpSpPr>
          <a:xfrm>
            <a:off x="1187624" y="3443128"/>
            <a:ext cx="56768" cy="271076"/>
            <a:chOff x="2317590" y="1865810"/>
            <a:chExt cx="56768" cy="271076"/>
          </a:xfrm>
        </p:grpSpPr>
        <p:sp>
          <p:nvSpPr>
            <p:cNvPr id="157" name="円/楕円 156"/>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8" name="フリーフォーム 157"/>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59" name="グループ化 158"/>
          <p:cNvGrpSpPr/>
          <p:nvPr/>
        </p:nvGrpSpPr>
        <p:grpSpPr>
          <a:xfrm>
            <a:off x="1619672" y="3515136"/>
            <a:ext cx="56768" cy="271076"/>
            <a:chOff x="2317590" y="1865810"/>
            <a:chExt cx="56768" cy="271076"/>
          </a:xfrm>
        </p:grpSpPr>
        <p:sp>
          <p:nvSpPr>
            <p:cNvPr id="160" name="円/楕円 159"/>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61" name="フリーフォーム 160"/>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62" name="グループ化 161"/>
          <p:cNvGrpSpPr/>
          <p:nvPr/>
        </p:nvGrpSpPr>
        <p:grpSpPr>
          <a:xfrm>
            <a:off x="4846938" y="3625974"/>
            <a:ext cx="56768" cy="271076"/>
            <a:chOff x="2317590" y="1865810"/>
            <a:chExt cx="56768" cy="271076"/>
          </a:xfrm>
        </p:grpSpPr>
        <p:sp>
          <p:nvSpPr>
            <p:cNvPr id="163" name="円/楕円 162"/>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64" name="フリーフォーム 163"/>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65" name="グループ化 164"/>
          <p:cNvGrpSpPr/>
          <p:nvPr/>
        </p:nvGrpSpPr>
        <p:grpSpPr>
          <a:xfrm>
            <a:off x="3219329" y="3165351"/>
            <a:ext cx="56768" cy="271076"/>
            <a:chOff x="2317590" y="1865810"/>
            <a:chExt cx="56768" cy="271076"/>
          </a:xfrm>
        </p:grpSpPr>
        <p:sp>
          <p:nvSpPr>
            <p:cNvPr id="166" name="円/楕円 165"/>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67" name="フリーフォーム 166"/>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68" name="グループ化 167"/>
          <p:cNvGrpSpPr/>
          <p:nvPr/>
        </p:nvGrpSpPr>
        <p:grpSpPr>
          <a:xfrm rot="-2280000">
            <a:off x="2514107" y="3108201"/>
            <a:ext cx="56768" cy="271076"/>
            <a:chOff x="2317590" y="1865810"/>
            <a:chExt cx="56768" cy="271076"/>
          </a:xfrm>
        </p:grpSpPr>
        <p:sp>
          <p:nvSpPr>
            <p:cNvPr id="169" name="円/楕円 168"/>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70" name="フリーフォーム 169"/>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171" name="円/楕円 170"/>
          <p:cNvSpPr/>
          <p:nvPr/>
        </p:nvSpPr>
        <p:spPr>
          <a:xfrm>
            <a:off x="1966618" y="297790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4" name="円/楕円 173"/>
          <p:cNvSpPr/>
          <p:nvPr/>
        </p:nvSpPr>
        <p:spPr>
          <a:xfrm>
            <a:off x="2470674" y="297790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円/楕円 175"/>
          <p:cNvSpPr/>
          <p:nvPr/>
        </p:nvSpPr>
        <p:spPr>
          <a:xfrm>
            <a:off x="2758706" y="297790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7" name="円/楕円 176"/>
          <p:cNvSpPr/>
          <p:nvPr/>
        </p:nvSpPr>
        <p:spPr>
          <a:xfrm>
            <a:off x="2201692" y="297790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円/楕円 177"/>
          <p:cNvSpPr/>
          <p:nvPr/>
        </p:nvSpPr>
        <p:spPr>
          <a:xfrm>
            <a:off x="3406778" y="297790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9" name="円/楕円 178"/>
          <p:cNvSpPr/>
          <p:nvPr/>
        </p:nvSpPr>
        <p:spPr>
          <a:xfrm>
            <a:off x="3118746" y="2977902"/>
            <a:ext cx="180000" cy="180000"/>
          </a:xfrm>
          <a:prstGeom prst="ellips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テキスト ボックス 179"/>
          <p:cNvSpPr txBox="1"/>
          <p:nvPr/>
        </p:nvSpPr>
        <p:spPr>
          <a:xfrm>
            <a:off x="6441391" y="3001215"/>
            <a:ext cx="318145" cy="307777"/>
          </a:xfrm>
          <a:prstGeom prst="rect">
            <a:avLst/>
          </a:prstGeom>
          <a:noFill/>
        </p:spPr>
        <p:txBody>
          <a:bodyPr wrap="square" rtlCol="0">
            <a:spAutoFit/>
          </a:bodyPr>
          <a:lstStyle/>
          <a:p>
            <a:r>
              <a:rPr lang="en-US" altLang="ja-JP" sz="1400" b="1" dirty="0" smtClean="0">
                <a:solidFill>
                  <a:srgbClr val="002060"/>
                </a:solidFill>
              </a:rPr>
              <a:t>Ⅰ</a:t>
            </a:r>
            <a:endParaRPr lang="ja-JP" altLang="en-US" sz="1400" b="1" dirty="0">
              <a:solidFill>
                <a:srgbClr val="002060"/>
              </a:solidFill>
            </a:endParaRPr>
          </a:p>
        </p:txBody>
      </p:sp>
      <p:sp>
        <p:nvSpPr>
          <p:cNvPr id="181" name="テキスト ボックス 180"/>
          <p:cNvSpPr txBox="1"/>
          <p:nvPr/>
        </p:nvSpPr>
        <p:spPr>
          <a:xfrm>
            <a:off x="6745888" y="2552325"/>
            <a:ext cx="424194" cy="307777"/>
          </a:xfrm>
          <a:prstGeom prst="rect">
            <a:avLst/>
          </a:prstGeom>
          <a:noFill/>
        </p:spPr>
        <p:txBody>
          <a:bodyPr wrap="square" rtlCol="0">
            <a:spAutoFit/>
          </a:bodyPr>
          <a:lstStyle/>
          <a:p>
            <a:r>
              <a:rPr lang="en-US" altLang="ja-JP" sz="1400" b="1" dirty="0" smtClean="0">
                <a:solidFill>
                  <a:srgbClr val="FF0000"/>
                </a:solidFill>
              </a:rPr>
              <a:t>Ⅱ</a:t>
            </a:r>
            <a:endParaRPr lang="ja-JP" altLang="en-US" sz="1400" b="1" dirty="0">
              <a:solidFill>
                <a:srgbClr val="FF0000"/>
              </a:solidFill>
            </a:endParaRPr>
          </a:p>
        </p:txBody>
      </p:sp>
      <p:grpSp>
        <p:nvGrpSpPr>
          <p:cNvPr id="185" name="グループ化 184"/>
          <p:cNvGrpSpPr/>
          <p:nvPr/>
        </p:nvGrpSpPr>
        <p:grpSpPr>
          <a:xfrm>
            <a:off x="2267744" y="3515136"/>
            <a:ext cx="56768" cy="271076"/>
            <a:chOff x="2317590" y="1865810"/>
            <a:chExt cx="56768" cy="271076"/>
          </a:xfrm>
        </p:grpSpPr>
        <p:sp>
          <p:nvSpPr>
            <p:cNvPr id="186" name="円/楕円 185"/>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87" name="フリーフォーム 186"/>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91" name="グループ化 190"/>
          <p:cNvGrpSpPr/>
          <p:nvPr/>
        </p:nvGrpSpPr>
        <p:grpSpPr>
          <a:xfrm rot="2640000">
            <a:off x="3669125" y="3482598"/>
            <a:ext cx="56768" cy="271076"/>
            <a:chOff x="2317590" y="1865810"/>
            <a:chExt cx="56768" cy="271076"/>
          </a:xfrm>
        </p:grpSpPr>
        <p:sp>
          <p:nvSpPr>
            <p:cNvPr id="192" name="円/楕円 191"/>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93" name="フリーフォーム 192"/>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grpSp>
        <p:nvGrpSpPr>
          <p:cNvPr id="194" name="グループ化 193"/>
          <p:cNvGrpSpPr/>
          <p:nvPr/>
        </p:nvGrpSpPr>
        <p:grpSpPr>
          <a:xfrm rot="-2280000">
            <a:off x="4293787" y="3399333"/>
            <a:ext cx="56768" cy="271076"/>
            <a:chOff x="2317590" y="1865810"/>
            <a:chExt cx="56768" cy="271076"/>
          </a:xfrm>
        </p:grpSpPr>
        <p:sp>
          <p:nvSpPr>
            <p:cNvPr id="195" name="円/楕円 194"/>
            <p:cNvSpPr>
              <a:spLocks noChangeAspect="1"/>
            </p:cNvSpPr>
            <p:nvPr/>
          </p:nvSpPr>
          <p:spPr>
            <a:xfrm rot="120000" flipH="1">
              <a:off x="2323092" y="1865810"/>
              <a:ext cx="44290" cy="210019"/>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96" name="フリーフォーム 195"/>
            <p:cNvSpPr/>
            <p:nvPr/>
          </p:nvSpPr>
          <p:spPr>
            <a:xfrm rot="404076" flipH="1">
              <a:off x="2317590" y="2077716"/>
              <a:ext cx="56768" cy="5917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grpSp>
      <p:sp>
        <p:nvSpPr>
          <p:cNvPr id="95" name="テキスト ボックス 94"/>
          <p:cNvSpPr txBox="1"/>
          <p:nvPr/>
        </p:nvSpPr>
        <p:spPr>
          <a:xfrm>
            <a:off x="467544" y="836712"/>
            <a:ext cx="1080119" cy="400110"/>
          </a:xfrm>
          <a:prstGeom prst="rect">
            <a:avLst/>
          </a:prstGeom>
          <a:noFill/>
          <a:ln w="25400">
            <a:solidFill>
              <a:srgbClr val="002060"/>
            </a:solidFill>
          </a:ln>
        </p:spPr>
        <p:txBody>
          <a:bodyPr wrap="square" rtlCol="0">
            <a:spAutoFit/>
          </a:bodyPr>
          <a:lstStyle/>
          <a:p>
            <a:pPr algn="ctr"/>
            <a:r>
              <a:rPr lang="ja-JP" altLang="en-US" sz="2000" b="1" dirty="0">
                <a:solidFill>
                  <a:srgbClr val="002060"/>
                </a:solidFill>
              </a:rPr>
              <a:t>原理</a:t>
            </a:r>
            <a:endParaRPr kumimoji="1" lang="ja-JP" altLang="en-US" sz="2000" b="1" dirty="0">
              <a:solidFill>
                <a:srgbClr val="002060"/>
              </a:solidFill>
            </a:endParaRPr>
          </a:p>
        </p:txBody>
      </p:sp>
      <p:sp>
        <p:nvSpPr>
          <p:cNvPr id="97" name="テキスト ボックス 96"/>
          <p:cNvSpPr txBox="1"/>
          <p:nvPr/>
        </p:nvSpPr>
        <p:spPr>
          <a:xfrm>
            <a:off x="1259632" y="5661248"/>
            <a:ext cx="6705897" cy="707886"/>
          </a:xfrm>
          <a:prstGeom prst="rect">
            <a:avLst/>
          </a:prstGeom>
          <a:noFill/>
        </p:spPr>
        <p:txBody>
          <a:bodyPr wrap="square" rtlCol="0">
            <a:spAutoFit/>
          </a:bodyPr>
          <a:lstStyle/>
          <a:p>
            <a:pPr algn="ctr"/>
            <a:r>
              <a:rPr lang="en-US" altLang="ja-JP" sz="2000" b="1" dirty="0" smtClean="0">
                <a:solidFill>
                  <a:srgbClr val="002060"/>
                </a:solidFill>
              </a:rPr>
              <a:t>SPR</a:t>
            </a:r>
            <a:r>
              <a:rPr lang="ja-JP" altLang="en-US" sz="2000" b="1" dirty="0" smtClean="0">
                <a:solidFill>
                  <a:srgbClr val="002060"/>
                </a:solidFill>
              </a:rPr>
              <a:t>センサーを用いて結合速度定数 </a:t>
            </a:r>
            <a:r>
              <a:rPr lang="en-US" altLang="ja-JP" sz="2000" b="1" dirty="0" err="1" smtClean="0">
                <a:solidFill>
                  <a:srgbClr val="002060"/>
                </a:solidFill>
              </a:rPr>
              <a:t>k</a:t>
            </a:r>
            <a:r>
              <a:rPr lang="en-US" altLang="ja-JP" sz="1400" b="1" dirty="0" err="1" smtClean="0">
                <a:solidFill>
                  <a:srgbClr val="002060"/>
                </a:solidFill>
              </a:rPr>
              <a:t>on</a:t>
            </a:r>
            <a:r>
              <a:rPr lang="ja-JP" altLang="en-US" sz="2000" b="1" dirty="0" err="1">
                <a:solidFill>
                  <a:srgbClr val="002060"/>
                </a:solidFill>
              </a:rPr>
              <a:t>、</a:t>
            </a:r>
            <a:r>
              <a:rPr lang="ja-JP" altLang="en-US" sz="2000" b="1" dirty="0" smtClean="0">
                <a:solidFill>
                  <a:srgbClr val="002060"/>
                </a:solidFill>
              </a:rPr>
              <a:t>解離速度定数 </a:t>
            </a:r>
            <a:r>
              <a:rPr lang="en-US" altLang="ja-JP" sz="2000" b="1" dirty="0" err="1" smtClean="0">
                <a:solidFill>
                  <a:srgbClr val="002060"/>
                </a:solidFill>
              </a:rPr>
              <a:t>k</a:t>
            </a:r>
            <a:r>
              <a:rPr lang="en-US" altLang="ja-JP" sz="1400" b="1" dirty="0" err="1" smtClean="0">
                <a:solidFill>
                  <a:srgbClr val="002060"/>
                </a:solidFill>
              </a:rPr>
              <a:t>off</a:t>
            </a:r>
            <a:r>
              <a:rPr lang="ja-JP" altLang="en-US" sz="2000" b="1" dirty="0" err="1" smtClean="0">
                <a:solidFill>
                  <a:srgbClr val="002060"/>
                </a:solidFill>
              </a:rPr>
              <a:t>、</a:t>
            </a:r>
            <a:r>
              <a:rPr lang="ja-JP" altLang="en-US" sz="2000" b="1" dirty="0" smtClean="0">
                <a:solidFill>
                  <a:srgbClr val="002060"/>
                </a:solidFill>
              </a:rPr>
              <a:t>解離定数 </a:t>
            </a:r>
            <a:r>
              <a:rPr lang="en-US" altLang="ja-JP" sz="2000" b="1" dirty="0" smtClean="0">
                <a:solidFill>
                  <a:srgbClr val="002060"/>
                </a:solidFill>
              </a:rPr>
              <a:t>K</a:t>
            </a:r>
            <a:r>
              <a:rPr lang="en-US" altLang="ja-JP" sz="1400" b="1" dirty="0" smtClean="0">
                <a:solidFill>
                  <a:srgbClr val="002060"/>
                </a:solidFill>
              </a:rPr>
              <a:t>D</a:t>
            </a:r>
            <a:r>
              <a:rPr lang="ja-JP" altLang="en-US" sz="2000" b="1" dirty="0" smtClean="0">
                <a:solidFill>
                  <a:srgbClr val="002060"/>
                </a:solidFill>
              </a:rPr>
              <a:t>などのパラメーターを算出</a:t>
            </a:r>
            <a:endParaRPr lang="en-US" altLang="ja-JP" sz="2000" b="1" dirty="0" smtClean="0">
              <a:solidFill>
                <a:srgbClr val="002060"/>
              </a:solidFill>
            </a:endParaRPr>
          </a:p>
        </p:txBody>
      </p:sp>
      <p:sp>
        <p:nvSpPr>
          <p:cNvPr id="98" name="テキスト ボックス 97"/>
          <p:cNvSpPr txBox="1"/>
          <p:nvPr/>
        </p:nvSpPr>
        <p:spPr>
          <a:xfrm>
            <a:off x="467544" y="4541058"/>
            <a:ext cx="6048671" cy="400110"/>
          </a:xfrm>
          <a:prstGeom prst="rect">
            <a:avLst/>
          </a:prstGeom>
          <a:noFill/>
        </p:spPr>
        <p:txBody>
          <a:bodyPr wrap="square" rtlCol="0">
            <a:spAutoFit/>
          </a:bodyPr>
          <a:lstStyle/>
          <a:p>
            <a:r>
              <a:rPr lang="ja-JP" altLang="en-US" sz="2000" b="1" dirty="0" smtClean="0">
                <a:solidFill>
                  <a:srgbClr val="002060"/>
                </a:solidFill>
              </a:rPr>
              <a:t>シグナルの</a:t>
            </a:r>
            <a:r>
              <a:rPr lang="en-US" altLang="ja-JP" sz="2000" b="1" dirty="0" smtClean="0">
                <a:solidFill>
                  <a:srgbClr val="002060"/>
                </a:solidFill>
              </a:rPr>
              <a:t>0.1</a:t>
            </a:r>
            <a:r>
              <a:rPr lang="ja-JP" altLang="en-US" sz="2000" b="1" dirty="0" smtClean="0">
                <a:solidFill>
                  <a:srgbClr val="002060"/>
                </a:solidFill>
              </a:rPr>
              <a:t>度のシフトを</a:t>
            </a:r>
            <a:r>
              <a:rPr lang="en-US" altLang="ja-JP" sz="2000" b="1" dirty="0" smtClean="0">
                <a:solidFill>
                  <a:srgbClr val="002060"/>
                </a:solidFill>
              </a:rPr>
              <a:t>1000 RU</a:t>
            </a:r>
            <a:r>
              <a:rPr lang="ja-JP" altLang="en-US" sz="2000" b="1" dirty="0" smtClean="0">
                <a:solidFill>
                  <a:srgbClr val="002060"/>
                </a:solidFill>
              </a:rPr>
              <a:t>（</a:t>
            </a:r>
            <a:r>
              <a:rPr lang="en-US" altLang="ja-JP" sz="2000" b="1" dirty="0" smtClean="0">
                <a:solidFill>
                  <a:srgbClr val="002060"/>
                </a:solidFill>
              </a:rPr>
              <a:t>=</a:t>
            </a:r>
            <a:r>
              <a:rPr lang="en-US" altLang="ja-JP" sz="2000" b="1" dirty="0" err="1" smtClean="0">
                <a:solidFill>
                  <a:srgbClr val="002060"/>
                </a:solidFill>
              </a:rPr>
              <a:t>pg</a:t>
            </a:r>
            <a:r>
              <a:rPr lang="en-US" altLang="ja-JP" sz="2000" b="1" dirty="0" smtClean="0">
                <a:solidFill>
                  <a:srgbClr val="002060"/>
                </a:solidFill>
              </a:rPr>
              <a:t>/mm</a:t>
            </a:r>
            <a:r>
              <a:rPr lang="en-US" altLang="ja-JP" sz="2000" b="1" baseline="30000" dirty="0" smtClean="0">
                <a:solidFill>
                  <a:srgbClr val="002060"/>
                </a:solidFill>
              </a:rPr>
              <a:t>2</a:t>
            </a:r>
            <a:r>
              <a:rPr lang="ja-JP" altLang="en-US" sz="2000" b="1" dirty="0" smtClean="0">
                <a:solidFill>
                  <a:srgbClr val="002060"/>
                </a:solidFill>
              </a:rPr>
              <a:t>）と定義</a:t>
            </a:r>
            <a:endParaRPr lang="en-US" altLang="ja-JP" sz="2000" b="1" dirty="0" smtClean="0">
              <a:solidFill>
                <a:srgbClr val="002060"/>
              </a:solidFill>
            </a:endParaRPr>
          </a:p>
        </p:txBody>
      </p:sp>
      <p:sp>
        <p:nvSpPr>
          <p:cNvPr id="99" name="テキスト ボックス 98"/>
          <p:cNvSpPr txBox="1"/>
          <p:nvPr/>
        </p:nvSpPr>
        <p:spPr>
          <a:xfrm>
            <a:off x="2721609" y="2126647"/>
            <a:ext cx="1058303" cy="369332"/>
          </a:xfrm>
          <a:prstGeom prst="rect">
            <a:avLst/>
          </a:prstGeom>
          <a:noFill/>
        </p:spPr>
        <p:txBody>
          <a:bodyPr wrap="none" rtlCol="0">
            <a:spAutoFit/>
          </a:bodyPr>
          <a:lstStyle/>
          <a:p>
            <a:r>
              <a:rPr lang="ja-JP" altLang="en-US" dirty="0" smtClean="0">
                <a:solidFill>
                  <a:srgbClr val="002060"/>
                </a:solidFill>
              </a:rPr>
              <a:t>シグナル</a:t>
            </a:r>
            <a:endParaRPr lang="ja-JP" altLang="en-US" dirty="0">
              <a:solidFill>
                <a:srgbClr val="002060"/>
              </a:solidFill>
            </a:endParaRPr>
          </a:p>
        </p:txBody>
      </p:sp>
    </p:spTree>
    <p:extLst>
      <p:ext uri="{BB962C8B-B14F-4D97-AF65-F5344CB8AC3E}">
        <p14:creationId xmlns:p14="http://schemas.microsoft.com/office/powerpoint/2010/main" xmlns="" val="2961916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SPR</a:t>
            </a:r>
            <a:r>
              <a:rPr kumimoji="1" lang="ja-JP" altLang="en-US" sz="2600" b="1" dirty="0" smtClean="0">
                <a:solidFill>
                  <a:schemeClr val="bg1"/>
                </a:solidFill>
              </a:rPr>
              <a:t>センサーを用いた</a:t>
            </a:r>
            <a:r>
              <a:rPr kumimoji="1" lang="en-US" altLang="ja-JP" sz="2600" b="1" dirty="0" smtClean="0">
                <a:solidFill>
                  <a:schemeClr val="bg1"/>
                </a:solidFill>
              </a:rPr>
              <a:t>VHH-PM</a:t>
            </a:r>
            <a:r>
              <a:rPr kumimoji="1" lang="ja-JP" altLang="en-US" sz="2600" b="1" dirty="0" smtClean="0">
                <a:solidFill>
                  <a:schemeClr val="bg1"/>
                </a:solidFill>
              </a:rPr>
              <a:t>の動的解析</a:t>
            </a:r>
            <a:endParaRPr kumimoji="1" lang="ja-JP" altLang="en-US" sz="26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899592" y="1556792"/>
            <a:ext cx="6984776" cy="3321920"/>
          </a:xfrm>
          <a:prstGeom prst="rect">
            <a:avLst/>
          </a:prstGeom>
          <a:noFill/>
          <a:ln w="9525">
            <a:noFill/>
            <a:miter lim="800000"/>
            <a:headEnd/>
            <a:tailEnd/>
          </a:ln>
          <a:effectLst/>
        </p:spPr>
      </p:pic>
      <p:graphicFrame>
        <p:nvGraphicFramePr>
          <p:cNvPr id="5" name="表 4"/>
          <p:cNvGraphicFramePr>
            <a:graphicFrameLocks noGrp="1"/>
          </p:cNvGraphicFramePr>
          <p:nvPr>
            <p:extLst>
              <p:ext uri="{D42A27DB-BD31-4B8C-83A1-F6EECF244321}">
                <p14:modId xmlns:p14="http://schemas.microsoft.com/office/powerpoint/2010/main" xmlns="" val="2887921107"/>
              </p:ext>
            </p:extLst>
          </p:nvPr>
        </p:nvGraphicFramePr>
        <p:xfrm>
          <a:off x="683568" y="4941168"/>
          <a:ext cx="3096344" cy="1656184"/>
        </p:xfrm>
        <a:graphic>
          <a:graphicData uri="http://schemas.openxmlformats.org/drawingml/2006/table">
            <a:tbl>
              <a:tblPr firstRow="1" bandRow="1">
                <a:tableStyleId>{5C22544A-7EE6-4342-B048-85BDC9FD1C3A}</a:tableStyleId>
              </a:tblPr>
              <a:tblGrid>
                <a:gridCol w="1455729"/>
                <a:gridCol w="1640615"/>
              </a:tblGrid>
              <a:tr h="414046">
                <a:tc>
                  <a:txBody>
                    <a:bodyPr/>
                    <a:lstStyle/>
                    <a:p>
                      <a:pPr algn="ctr"/>
                      <a:r>
                        <a:rPr kumimoji="1" lang="en-US" altLang="ja-JP" sz="1600" b="1" i="0" dirty="0" err="1" smtClean="0">
                          <a:solidFill>
                            <a:srgbClr val="002060"/>
                          </a:solidFill>
                        </a:rPr>
                        <a:t>k</a:t>
                      </a:r>
                      <a:r>
                        <a:rPr kumimoji="1" lang="en-US" altLang="ja-JP" sz="1100" b="1" i="0" dirty="0" err="1" smtClean="0">
                          <a:solidFill>
                            <a:srgbClr val="002060"/>
                          </a:solidFill>
                        </a:rPr>
                        <a:t>on</a:t>
                      </a:r>
                      <a:r>
                        <a:rPr kumimoji="1" lang="en-US" altLang="ja-JP" sz="1600" b="1" i="0" dirty="0" smtClean="0">
                          <a:solidFill>
                            <a:srgbClr val="002060"/>
                          </a:solidFill>
                        </a:rPr>
                        <a:t> (1/Ms)</a:t>
                      </a:r>
                      <a:endParaRPr kumimoji="1" lang="ja-JP" altLang="en-US" sz="16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kern="1200" dirty="0" smtClean="0">
                          <a:solidFill>
                            <a:schemeClr val="dk1"/>
                          </a:solidFill>
                          <a:latin typeface="+mn-lt"/>
                          <a:ea typeface="+mn-ea"/>
                          <a:cs typeface="+mn-cs"/>
                        </a:rPr>
                        <a:t>1.43</a:t>
                      </a:r>
                      <a:r>
                        <a:rPr kumimoji="1" lang="ja-JP" altLang="ja-JP" sz="1600" b="1" kern="1200" dirty="0" smtClean="0">
                          <a:solidFill>
                            <a:schemeClr val="dk1"/>
                          </a:solidFill>
                          <a:latin typeface="+mn-lt"/>
                          <a:ea typeface="+mn-ea"/>
                          <a:cs typeface="+mn-cs"/>
                        </a:rPr>
                        <a:t>×</a:t>
                      </a:r>
                      <a:r>
                        <a:rPr kumimoji="1" lang="en-US" altLang="ja-JP" sz="1600" b="1" kern="1200" dirty="0" smtClean="0">
                          <a:solidFill>
                            <a:schemeClr val="dk1"/>
                          </a:solidFill>
                          <a:latin typeface="+mn-lt"/>
                          <a:ea typeface="+mn-ea"/>
                          <a:cs typeface="+mn-cs"/>
                        </a:rPr>
                        <a:t>10</a:t>
                      </a:r>
                      <a:r>
                        <a:rPr kumimoji="1" lang="en-US" altLang="ja-JP" sz="1600" b="1" kern="1200" baseline="30000" dirty="0" smtClean="0">
                          <a:solidFill>
                            <a:schemeClr val="dk1"/>
                          </a:solidFill>
                          <a:latin typeface="+mn-lt"/>
                          <a:ea typeface="+mn-ea"/>
                          <a:cs typeface="+mn-cs"/>
                        </a:rPr>
                        <a:t>4</a:t>
                      </a:r>
                      <a:endParaRPr kumimoji="1" lang="ja-JP" altLang="en-US" sz="16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46">
                <a:tc>
                  <a:txBody>
                    <a:bodyPr/>
                    <a:lstStyle/>
                    <a:p>
                      <a:pPr algn="ctr"/>
                      <a:r>
                        <a:rPr kumimoji="1" lang="en-US" altLang="ja-JP" sz="1600" b="1" i="0" dirty="0" err="1" smtClean="0">
                          <a:solidFill>
                            <a:srgbClr val="002060"/>
                          </a:solidFill>
                        </a:rPr>
                        <a:t>k</a:t>
                      </a:r>
                      <a:r>
                        <a:rPr kumimoji="1" lang="en-US" altLang="ja-JP" sz="1100" b="1" i="0" dirty="0" err="1" smtClean="0">
                          <a:solidFill>
                            <a:srgbClr val="002060"/>
                          </a:solidFill>
                        </a:rPr>
                        <a:t>off</a:t>
                      </a:r>
                      <a:r>
                        <a:rPr kumimoji="1" lang="en-US" altLang="ja-JP" sz="1600" b="1" i="0" dirty="0" smtClean="0">
                          <a:solidFill>
                            <a:srgbClr val="002060"/>
                          </a:solidFill>
                        </a:rPr>
                        <a:t> (1/s)</a:t>
                      </a:r>
                      <a:endParaRPr kumimoji="1" lang="ja-JP" altLang="en-US" sz="16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kern="1200" dirty="0" smtClean="0">
                          <a:solidFill>
                            <a:schemeClr val="dk1"/>
                          </a:solidFill>
                          <a:latin typeface="+mn-lt"/>
                          <a:ea typeface="+mn-ea"/>
                          <a:cs typeface="+mn-cs"/>
                        </a:rPr>
                        <a:t>1.79</a:t>
                      </a:r>
                      <a:r>
                        <a:rPr kumimoji="1" lang="ja-JP" altLang="ja-JP" sz="1600" b="1" kern="1200" dirty="0" smtClean="0">
                          <a:solidFill>
                            <a:schemeClr val="dk1"/>
                          </a:solidFill>
                          <a:latin typeface="+mn-lt"/>
                          <a:ea typeface="+mn-ea"/>
                          <a:cs typeface="+mn-cs"/>
                        </a:rPr>
                        <a:t>×</a:t>
                      </a:r>
                      <a:r>
                        <a:rPr kumimoji="1" lang="en-US" altLang="ja-JP" sz="1600" b="1" kern="1200" dirty="0" smtClean="0">
                          <a:solidFill>
                            <a:schemeClr val="dk1"/>
                          </a:solidFill>
                          <a:latin typeface="+mn-lt"/>
                          <a:ea typeface="+mn-ea"/>
                          <a:cs typeface="+mn-cs"/>
                        </a:rPr>
                        <a:t>10</a:t>
                      </a:r>
                      <a:r>
                        <a:rPr kumimoji="1" lang="en-US" altLang="ja-JP" sz="1600" b="1" kern="1200" baseline="30000" dirty="0" smtClean="0">
                          <a:solidFill>
                            <a:schemeClr val="dk1"/>
                          </a:solidFill>
                          <a:latin typeface="+mn-lt"/>
                          <a:ea typeface="+mn-ea"/>
                          <a:cs typeface="+mn-cs"/>
                        </a:rPr>
                        <a:t>-4</a:t>
                      </a:r>
                      <a:endParaRPr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46">
                <a:tc>
                  <a:txBody>
                    <a:bodyPr/>
                    <a:lstStyle/>
                    <a:p>
                      <a:pPr algn="ctr"/>
                      <a:r>
                        <a:rPr kumimoji="1" lang="en-US" altLang="ja-JP" sz="1600" b="1" i="0" dirty="0" smtClean="0">
                          <a:solidFill>
                            <a:srgbClr val="002060"/>
                          </a:solidFill>
                        </a:rPr>
                        <a:t>K</a:t>
                      </a:r>
                      <a:r>
                        <a:rPr kumimoji="1" lang="en-US" altLang="ja-JP" sz="1100" b="1" i="0" dirty="0" smtClean="0">
                          <a:solidFill>
                            <a:srgbClr val="002060"/>
                          </a:solidFill>
                        </a:rPr>
                        <a:t>D</a:t>
                      </a:r>
                      <a:r>
                        <a:rPr kumimoji="1" lang="en-US" altLang="ja-JP" sz="1600" b="1" i="0" dirty="0" smtClean="0">
                          <a:solidFill>
                            <a:srgbClr val="002060"/>
                          </a:solidFill>
                        </a:rPr>
                        <a:t> (</a:t>
                      </a:r>
                      <a:r>
                        <a:rPr kumimoji="1" lang="en-US" altLang="ja-JP" sz="1600" b="1" i="0" dirty="0" err="1" smtClean="0">
                          <a:solidFill>
                            <a:srgbClr val="002060"/>
                          </a:solidFill>
                        </a:rPr>
                        <a:t>nM</a:t>
                      </a:r>
                      <a:r>
                        <a:rPr kumimoji="1" lang="en-US" altLang="ja-JP" sz="1600" b="1" i="0" dirty="0" smtClean="0">
                          <a:solidFill>
                            <a:srgbClr val="002060"/>
                          </a:solidFill>
                        </a:rPr>
                        <a:t>)</a:t>
                      </a:r>
                      <a:endParaRPr kumimoji="1" lang="ja-JP" altLang="en-US" sz="16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kern="1200" dirty="0" smtClean="0">
                          <a:solidFill>
                            <a:schemeClr val="dk1"/>
                          </a:solidFill>
                          <a:latin typeface="+mn-lt"/>
                          <a:ea typeface="+mn-ea"/>
                          <a:cs typeface="+mn-cs"/>
                        </a:rPr>
                        <a:t>12.5</a:t>
                      </a:r>
                      <a:endParaRPr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46">
                <a:tc>
                  <a:txBody>
                    <a:bodyPr/>
                    <a:lstStyle/>
                    <a:p>
                      <a:pPr algn="ctr"/>
                      <a:r>
                        <a:rPr kumimoji="1" lang="en-US" altLang="ja-JP" sz="1600" b="1" i="0" dirty="0" err="1" smtClean="0">
                          <a:solidFill>
                            <a:srgbClr val="002060"/>
                          </a:solidFill>
                        </a:rPr>
                        <a:t>R</a:t>
                      </a:r>
                      <a:r>
                        <a:rPr kumimoji="1" lang="en-US" altLang="ja-JP" sz="1100" b="1" i="0" dirty="0" err="1" smtClean="0">
                          <a:solidFill>
                            <a:srgbClr val="002060"/>
                          </a:solidFill>
                        </a:rPr>
                        <a:t>max</a:t>
                      </a:r>
                      <a:r>
                        <a:rPr kumimoji="1" lang="en-US" altLang="ja-JP" sz="1600" b="1" i="0" dirty="0" smtClean="0">
                          <a:solidFill>
                            <a:srgbClr val="002060"/>
                          </a:solidFill>
                        </a:rPr>
                        <a:t> (RU)</a:t>
                      </a:r>
                      <a:endParaRPr kumimoji="1" lang="ja-JP" altLang="en-US" sz="16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i="0" dirty="0" smtClean="0">
                          <a:solidFill>
                            <a:schemeClr val="tx1"/>
                          </a:solidFill>
                        </a:rPr>
                        <a:t>226.3</a:t>
                      </a:r>
                      <a:endParaRPr kumimoji="1" lang="ja-JP" altLang="en-US"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7" name="直線コネクタ 6"/>
          <p:cNvCxnSpPr/>
          <p:nvPr/>
        </p:nvCxnSpPr>
        <p:spPr>
          <a:xfrm>
            <a:off x="3172784" y="1844824"/>
            <a:ext cx="0" cy="2448272"/>
          </a:xfrm>
          <a:prstGeom prst="line">
            <a:avLst/>
          </a:prstGeom>
          <a:ln w="254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7479616" y="2201096"/>
            <a:ext cx="0" cy="2088000"/>
          </a:xfrm>
          <a:prstGeom prst="line">
            <a:avLst/>
          </a:prstGeom>
          <a:ln w="254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159136" y="4293096"/>
            <a:ext cx="4320480" cy="0"/>
          </a:xfrm>
          <a:prstGeom prst="straightConnector1">
            <a:avLst/>
          </a:prstGeom>
          <a:ln w="254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691680" y="4293096"/>
            <a:ext cx="1512168" cy="0"/>
          </a:xfrm>
          <a:prstGeom prst="straightConnector1">
            <a:avLst/>
          </a:prstGeom>
          <a:ln w="254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69962" y="3977768"/>
            <a:ext cx="1330814" cy="338554"/>
          </a:xfrm>
          <a:prstGeom prst="rect">
            <a:avLst/>
          </a:prstGeom>
          <a:noFill/>
        </p:spPr>
        <p:txBody>
          <a:bodyPr wrap="none" rtlCol="0">
            <a:spAutoFit/>
          </a:bodyPr>
          <a:lstStyle/>
          <a:p>
            <a:r>
              <a:rPr lang="en-US" altLang="ja-JP" sz="1600" b="1" dirty="0" smtClean="0">
                <a:solidFill>
                  <a:srgbClr val="002060"/>
                </a:solidFill>
              </a:rPr>
              <a:t>VHH-PM</a:t>
            </a:r>
            <a:r>
              <a:rPr lang="ja-JP" altLang="en-US" sz="1600" b="1" dirty="0" smtClean="0">
                <a:solidFill>
                  <a:srgbClr val="002060"/>
                </a:solidFill>
              </a:rPr>
              <a:t>結合</a:t>
            </a:r>
            <a:endParaRPr lang="ja-JP" altLang="en-US" sz="1600" b="1" dirty="0">
              <a:solidFill>
                <a:srgbClr val="002060"/>
              </a:solidFill>
            </a:endParaRPr>
          </a:p>
        </p:txBody>
      </p:sp>
      <p:sp>
        <p:nvSpPr>
          <p:cNvPr id="19" name="テキスト ボックス 18"/>
          <p:cNvSpPr txBox="1"/>
          <p:nvPr/>
        </p:nvSpPr>
        <p:spPr>
          <a:xfrm>
            <a:off x="4427984" y="3985606"/>
            <a:ext cx="1440160" cy="338554"/>
          </a:xfrm>
          <a:prstGeom prst="rect">
            <a:avLst/>
          </a:prstGeom>
          <a:noFill/>
        </p:spPr>
        <p:txBody>
          <a:bodyPr wrap="square" rtlCol="0">
            <a:spAutoFit/>
          </a:bodyPr>
          <a:lstStyle/>
          <a:p>
            <a:r>
              <a:rPr lang="en-US" altLang="ja-JP" sz="1600" b="1" dirty="0" smtClean="0">
                <a:solidFill>
                  <a:srgbClr val="002060"/>
                </a:solidFill>
              </a:rPr>
              <a:t>VHH-PM</a:t>
            </a:r>
            <a:r>
              <a:rPr lang="ja-JP" altLang="en-US" sz="1600" b="1" dirty="0" smtClean="0">
                <a:solidFill>
                  <a:srgbClr val="002060"/>
                </a:solidFill>
              </a:rPr>
              <a:t>解離</a:t>
            </a:r>
            <a:endParaRPr lang="ja-JP" altLang="en-US" sz="1600" b="1" dirty="0">
              <a:solidFill>
                <a:srgbClr val="002060"/>
              </a:solidFill>
            </a:endParaRPr>
          </a:p>
        </p:txBody>
      </p:sp>
      <p:sp>
        <p:nvSpPr>
          <p:cNvPr id="12" name="テキスト ボックス 11"/>
          <p:cNvSpPr txBox="1"/>
          <p:nvPr/>
        </p:nvSpPr>
        <p:spPr>
          <a:xfrm>
            <a:off x="179512" y="796642"/>
            <a:ext cx="7056784" cy="400110"/>
          </a:xfrm>
          <a:prstGeom prst="rect">
            <a:avLst/>
          </a:prstGeom>
          <a:noFill/>
        </p:spPr>
        <p:txBody>
          <a:bodyPr wrap="square" rtlCol="0">
            <a:spAutoFit/>
          </a:bodyPr>
          <a:lstStyle/>
          <a:p>
            <a:r>
              <a:rPr lang="en-US" altLang="ja-JP" sz="2000" b="1" dirty="0" err="1" smtClean="0">
                <a:solidFill>
                  <a:srgbClr val="002060"/>
                </a:solidFill>
              </a:rPr>
              <a:t>hCG</a:t>
            </a:r>
            <a:r>
              <a:rPr lang="ja-JP" altLang="en-US" sz="2000" b="1" dirty="0">
                <a:solidFill>
                  <a:srgbClr val="002060"/>
                </a:solidFill>
              </a:rPr>
              <a:t>を</a:t>
            </a:r>
            <a:r>
              <a:rPr lang="en-US" altLang="ja-JP" sz="2000" b="1" dirty="0" smtClean="0">
                <a:solidFill>
                  <a:srgbClr val="002060"/>
                </a:solidFill>
              </a:rPr>
              <a:t>1500 RU</a:t>
            </a:r>
            <a:r>
              <a:rPr lang="ja-JP" altLang="en-US" sz="2000" b="1" dirty="0">
                <a:solidFill>
                  <a:srgbClr val="002060"/>
                </a:solidFill>
              </a:rPr>
              <a:t>固定化した</a:t>
            </a:r>
            <a:r>
              <a:rPr lang="ja-JP" altLang="en-US" sz="2000" b="1" dirty="0" smtClean="0">
                <a:solidFill>
                  <a:srgbClr val="002060"/>
                </a:solidFill>
              </a:rPr>
              <a:t>センサーチップを用いて解析を行った。</a:t>
            </a:r>
            <a:endParaRPr lang="en-US" altLang="ja-JP" sz="2000" b="1" dirty="0" smtClean="0">
              <a:solidFill>
                <a:srgbClr val="002060"/>
              </a:solidFill>
            </a:endParaRPr>
          </a:p>
        </p:txBody>
      </p:sp>
      <p:sp>
        <p:nvSpPr>
          <p:cNvPr id="13" name="テキスト ボックス 12"/>
          <p:cNvSpPr txBox="1"/>
          <p:nvPr/>
        </p:nvSpPr>
        <p:spPr>
          <a:xfrm>
            <a:off x="4283968" y="5301208"/>
            <a:ext cx="4032448" cy="707886"/>
          </a:xfrm>
          <a:prstGeom prst="rect">
            <a:avLst/>
          </a:prstGeom>
          <a:noFill/>
        </p:spPr>
        <p:txBody>
          <a:bodyPr wrap="square" rtlCol="0">
            <a:spAutoFit/>
          </a:bodyPr>
          <a:lstStyle/>
          <a:p>
            <a:r>
              <a:rPr lang="en-US" altLang="ja-JP" sz="2000" b="1" dirty="0" smtClean="0">
                <a:solidFill>
                  <a:srgbClr val="002060"/>
                </a:solidFill>
              </a:rPr>
              <a:t>VHH-PM</a:t>
            </a:r>
            <a:r>
              <a:rPr lang="ja-JP" altLang="en-US" sz="2000" b="1" dirty="0" smtClean="0">
                <a:solidFill>
                  <a:srgbClr val="002060"/>
                </a:solidFill>
              </a:rPr>
              <a:t>のアフィニティが数値として確認できた</a:t>
            </a:r>
            <a:endParaRPr lang="en-US" altLang="ja-JP" sz="2000" b="1" dirty="0" smtClean="0">
              <a:solidFill>
                <a:srgbClr val="002060"/>
              </a:solidFill>
            </a:endParaRPr>
          </a:p>
        </p:txBody>
      </p:sp>
    </p:spTree>
    <p:extLst>
      <p:ext uri="{BB962C8B-B14F-4D97-AF65-F5344CB8AC3E}">
        <p14:creationId xmlns:p14="http://schemas.microsoft.com/office/powerpoint/2010/main" xmlns="" val="469998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テキスト ボックス 3"/>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SPR</a:t>
            </a:r>
            <a:r>
              <a:rPr kumimoji="1" lang="ja-JP" altLang="en-US" sz="2600" b="1" dirty="0" smtClean="0">
                <a:solidFill>
                  <a:schemeClr val="bg1"/>
                </a:solidFill>
              </a:rPr>
              <a:t>センサーを用いた</a:t>
            </a:r>
            <a:r>
              <a:rPr kumimoji="1" lang="en-US" altLang="ja-JP" sz="2600" b="1" dirty="0" smtClean="0">
                <a:solidFill>
                  <a:schemeClr val="bg1"/>
                </a:solidFill>
              </a:rPr>
              <a:t>VHH-PM</a:t>
            </a:r>
            <a:r>
              <a:rPr kumimoji="1" lang="ja-JP" altLang="en-US" sz="2600" b="1" dirty="0" smtClean="0">
                <a:solidFill>
                  <a:schemeClr val="bg1"/>
                </a:solidFill>
              </a:rPr>
              <a:t>の動的解析</a:t>
            </a:r>
            <a:endParaRPr kumimoji="1" lang="ja-JP" altLang="en-US" sz="2600" b="1" dirty="0">
              <a:solidFill>
                <a:schemeClr val="bg1"/>
              </a:solidFill>
            </a:endParaRPr>
          </a:p>
        </p:txBody>
      </p:sp>
      <p:pic>
        <p:nvPicPr>
          <p:cNvPr id="1026" name="Picture 2"/>
          <p:cNvPicPr>
            <a:picLocks noChangeArrowheads="1"/>
          </p:cNvPicPr>
          <p:nvPr/>
        </p:nvPicPr>
        <p:blipFill>
          <a:blip r:embed="rId2" cstate="print"/>
          <a:srcRect/>
          <a:stretch>
            <a:fillRect/>
          </a:stretch>
        </p:blipFill>
        <p:spPr bwMode="auto">
          <a:xfrm>
            <a:off x="179513" y="1340768"/>
            <a:ext cx="4320000" cy="34563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74799" y="4725144"/>
            <a:ext cx="3853185" cy="1836737"/>
          </a:xfrm>
          <a:prstGeom prst="rect">
            <a:avLst/>
          </a:prstGeom>
          <a:noFill/>
          <a:ln w="9525">
            <a:noFill/>
            <a:miter lim="800000"/>
            <a:headEnd/>
            <a:tailEnd/>
          </a:ln>
          <a:effectLst/>
        </p:spPr>
      </p:pic>
      <p:pic>
        <p:nvPicPr>
          <p:cNvPr id="1028" name="Picture 4"/>
          <p:cNvPicPr>
            <a:picLocks noChangeArrowheads="1"/>
          </p:cNvPicPr>
          <p:nvPr/>
        </p:nvPicPr>
        <p:blipFill>
          <a:blip r:embed="rId4" cstate="print"/>
          <a:srcRect/>
          <a:stretch>
            <a:fillRect/>
          </a:stretch>
        </p:blipFill>
        <p:spPr bwMode="auto">
          <a:xfrm>
            <a:off x="4698600" y="1269144"/>
            <a:ext cx="4320000" cy="3456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5017696" y="4725144"/>
            <a:ext cx="3874784" cy="1836737"/>
          </a:xfrm>
          <a:prstGeom prst="rect">
            <a:avLst/>
          </a:prstGeom>
          <a:noFill/>
          <a:ln w="9525">
            <a:noFill/>
            <a:miter lim="800000"/>
            <a:headEnd/>
            <a:tailEnd/>
          </a:ln>
          <a:effectLst/>
        </p:spPr>
      </p:pic>
      <p:sp>
        <p:nvSpPr>
          <p:cNvPr id="8" name="テキスト ボックス 7"/>
          <p:cNvSpPr txBox="1"/>
          <p:nvPr/>
        </p:nvSpPr>
        <p:spPr>
          <a:xfrm>
            <a:off x="625208" y="1128814"/>
            <a:ext cx="2304256" cy="338554"/>
          </a:xfrm>
          <a:prstGeom prst="rect">
            <a:avLst/>
          </a:prstGeom>
          <a:noFill/>
        </p:spPr>
        <p:txBody>
          <a:bodyPr wrap="square" rtlCol="0">
            <a:spAutoFit/>
          </a:bodyPr>
          <a:lstStyle/>
          <a:p>
            <a:r>
              <a:rPr lang="en-US" altLang="ja-JP" sz="1600" b="1" dirty="0" smtClean="0">
                <a:solidFill>
                  <a:srgbClr val="002060"/>
                </a:solidFill>
              </a:rPr>
              <a:t>Anti-</a:t>
            </a:r>
            <a:r>
              <a:rPr lang="en-US" altLang="ja-JP" sz="1600" b="1" dirty="0" err="1" smtClean="0">
                <a:solidFill>
                  <a:srgbClr val="002060"/>
                </a:solidFill>
              </a:rPr>
              <a:t>RNase</a:t>
            </a:r>
            <a:r>
              <a:rPr lang="en-US" altLang="ja-JP" sz="1600" b="1" dirty="0" smtClean="0">
                <a:solidFill>
                  <a:srgbClr val="002060"/>
                </a:solidFill>
              </a:rPr>
              <a:t> VHH-PM 4AD</a:t>
            </a:r>
          </a:p>
        </p:txBody>
      </p:sp>
      <p:sp>
        <p:nvSpPr>
          <p:cNvPr id="9" name="テキスト ボックス 8"/>
          <p:cNvSpPr txBox="1"/>
          <p:nvPr/>
        </p:nvSpPr>
        <p:spPr>
          <a:xfrm>
            <a:off x="5120768" y="1124744"/>
            <a:ext cx="2304256" cy="338554"/>
          </a:xfrm>
          <a:prstGeom prst="rect">
            <a:avLst/>
          </a:prstGeom>
          <a:noFill/>
        </p:spPr>
        <p:txBody>
          <a:bodyPr wrap="square" rtlCol="0">
            <a:spAutoFit/>
          </a:bodyPr>
          <a:lstStyle/>
          <a:p>
            <a:r>
              <a:rPr lang="en-US" altLang="ja-JP" sz="1600" b="1" dirty="0" smtClean="0">
                <a:solidFill>
                  <a:srgbClr val="002060"/>
                </a:solidFill>
              </a:rPr>
              <a:t>Anti-</a:t>
            </a:r>
            <a:r>
              <a:rPr lang="en-US" altLang="ja-JP" sz="1600" b="1" dirty="0" err="1" smtClean="0">
                <a:solidFill>
                  <a:srgbClr val="002060"/>
                </a:solidFill>
              </a:rPr>
              <a:t>RNase</a:t>
            </a:r>
            <a:r>
              <a:rPr lang="en-US" altLang="ja-JP" sz="1600" b="1" dirty="0" smtClean="0">
                <a:solidFill>
                  <a:srgbClr val="002060"/>
                </a:solidFill>
              </a:rPr>
              <a:t> VHH-PM 49D</a:t>
            </a:r>
          </a:p>
        </p:txBody>
      </p:sp>
    </p:spTree>
    <p:extLst>
      <p:ext uri="{BB962C8B-B14F-4D97-AF65-F5344CB8AC3E}">
        <p14:creationId xmlns:p14="http://schemas.microsoft.com/office/powerpoint/2010/main" xmlns="" val="2733059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SPR</a:t>
            </a:r>
            <a:r>
              <a:rPr kumimoji="1" lang="ja-JP" altLang="en-US" sz="2600" b="1" dirty="0" smtClean="0">
                <a:solidFill>
                  <a:schemeClr val="bg1"/>
                </a:solidFill>
              </a:rPr>
              <a:t>センサーを用いた</a:t>
            </a:r>
            <a:r>
              <a:rPr kumimoji="1" lang="en-US" altLang="ja-JP" sz="2600" b="1" dirty="0" smtClean="0">
                <a:solidFill>
                  <a:schemeClr val="bg1"/>
                </a:solidFill>
              </a:rPr>
              <a:t>VHH-PM</a:t>
            </a:r>
            <a:r>
              <a:rPr kumimoji="1" lang="ja-JP" altLang="en-US" sz="2600" b="1" dirty="0" smtClean="0">
                <a:solidFill>
                  <a:schemeClr val="bg1"/>
                </a:solidFill>
              </a:rPr>
              <a:t>の動的解析</a:t>
            </a:r>
            <a:endParaRPr kumimoji="1" lang="ja-JP" altLang="en-US" sz="2600" b="1" dirty="0">
              <a:solidFill>
                <a:schemeClr val="bg1"/>
              </a:solidFill>
            </a:endParaRPr>
          </a:p>
        </p:txBody>
      </p:sp>
      <p:pic>
        <p:nvPicPr>
          <p:cNvPr id="2050" name="Picture 2"/>
          <p:cNvPicPr>
            <a:picLocks noChangeArrowheads="1"/>
          </p:cNvPicPr>
          <p:nvPr/>
        </p:nvPicPr>
        <p:blipFill>
          <a:blip r:embed="rId2" cstate="print"/>
          <a:srcRect/>
          <a:stretch>
            <a:fillRect/>
          </a:stretch>
        </p:blipFill>
        <p:spPr bwMode="auto">
          <a:xfrm>
            <a:off x="179512" y="1269144"/>
            <a:ext cx="4320000" cy="3456000"/>
          </a:xfrm>
          <a:prstGeom prst="rect">
            <a:avLst/>
          </a:prstGeom>
          <a:noFill/>
          <a:ln w="9525">
            <a:noFill/>
            <a:miter lim="800000"/>
            <a:headEnd/>
            <a:tailEnd/>
          </a:ln>
          <a:effectLst/>
        </p:spPr>
      </p:pic>
      <p:pic>
        <p:nvPicPr>
          <p:cNvPr id="2051" name="Picture 3"/>
          <p:cNvPicPr>
            <a:picLocks noChangeArrowheads="1"/>
          </p:cNvPicPr>
          <p:nvPr/>
        </p:nvPicPr>
        <p:blipFill>
          <a:blip r:embed="rId3" cstate="print"/>
          <a:srcRect/>
          <a:stretch>
            <a:fillRect/>
          </a:stretch>
        </p:blipFill>
        <p:spPr bwMode="auto">
          <a:xfrm>
            <a:off x="553200" y="4725144"/>
            <a:ext cx="3852000" cy="1836737"/>
          </a:xfrm>
          <a:prstGeom prst="rect">
            <a:avLst/>
          </a:prstGeom>
          <a:noFill/>
          <a:ln w="9525">
            <a:noFill/>
            <a:miter lim="800000"/>
            <a:headEnd/>
            <a:tailEnd/>
          </a:ln>
          <a:effectLst/>
        </p:spPr>
      </p:pic>
      <p:pic>
        <p:nvPicPr>
          <p:cNvPr id="2052" name="Picture 4"/>
          <p:cNvPicPr>
            <a:picLocks noChangeArrowheads="1"/>
          </p:cNvPicPr>
          <p:nvPr/>
        </p:nvPicPr>
        <p:blipFill>
          <a:blip r:embed="rId4" cstate="print"/>
          <a:srcRect/>
          <a:stretch>
            <a:fillRect/>
          </a:stretch>
        </p:blipFill>
        <p:spPr bwMode="auto">
          <a:xfrm>
            <a:off x="4644008" y="1282792"/>
            <a:ext cx="4320000" cy="3456000"/>
          </a:xfrm>
          <a:prstGeom prst="rect">
            <a:avLst/>
          </a:prstGeom>
          <a:noFill/>
          <a:ln w="9525">
            <a:noFill/>
            <a:miter lim="800000"/>
            <a:headEnd/>
            <a:tailEnd/>
          </a:ln>
          <a:effectLst/>
        </p:spPr>
      </p:pic>
      <p:pic>
        <p:nvPicPr>
          <p:cNvPr id="2053" name="Picture 5"/>
          <p:cNvPicPr>
            <a:picLocks noChangeArrowheads="1"/>
          </p:cNvPicPr>
          <p:nvPr/>
        </p:nvPicPr>
        <p:blipFill>
          <a:blip r:embed="rId5" cstate="print"/>
          <a:srcRect/>
          <a:stretch>
            <a:fillRect/>
          </a:stretch>
        </p:blipFill>
        <p:spPr bwMode="auto">
          <a:xfrm>
            <a:off x="5026832" y="4738792"/>
            <a:ext cx="3852000" cy="1836737"/>
          </a:xfrm>
          <a:prstGeom prst="rect">
            <a:avLst/>
          </a:prstGeom>
          <a:noFill/>
          <a:ln w="9525">
            <a:noFill/>
            <a:miter lim="800000"/>
            <a:headEnd/>
            <a:tailEnd/>
          </a:ln>
          <a:effectLst/>
        </p:spPr>
      </p:pic>
      <p:sp>
        <p:nvSpPr>
          <p:cNvPr id="8" name="テキスト ボックス 7"/>
          <p:cNvSpPr txBox="1"/>
          <p:nvPr/>
        </p:nvSpPr>
        <p:spPr>
          <a:xfrm>
            <a:off x="625208" y="1156110"/>
            <a:ext cx="2605936" cy="338554"/>
          </a:xfrm>
          <a:prstGeom prst="rect">
            <a:avLst/>
          </a:prstGeom>
          <a:noFill/>
        </p:spPr>
        <p:txBody>
          <a:bodyPr wrap="square" rtlCol="0">
            <a:spAutoFit/>
          </a:bodyPr>
          <a:lstStyle/>
          <a:p>
            <a:r>
              <a:rPr lang="en-US" altLang="ja-JP" sz="1600" b="1" dirty="0" smtClean="0">
                <a:solidFill>
                  <a:srgbClr val="002060"/>
                </a:solidFill>
              </a:rPr>
              <a:t>Anti-Lysozyme VHH-PM L24</a:t>
            </a:r>
          </a:p>
        </p:txBody>
      </p:sp>
      <p:sp>
        <p:nvSpPr>
          <p:cNvPr id="9" name="テキスト ボックス 8"/>
          <p:cNvSpPr txBox="1"/>
          <p:nvPr/>
        </p:nvSpPr>
        <p:spPr>
          <a:xfrm>
            <a:off x="5089704" y="1159878"/>
            <a:ext cx="2605936" cy="338554"/>
          </a:xfrm>
          <a:prstGeom prst="rect">
            <a:avLst/>
          </a:prstGeom>
          <a:noFill/>
        </p:spPr>
        <p:txBody>
          <a:bodyPr wrap="square" rtlCol="0">
            <a:spAutoFit/>
          </a:bodyPr>
          <a:lstStyle/>
          <a:p>
            <a:r>
              <a:rPr lang="en-US" altLang="ja-JP" sz="1600" b="1" dirty="0" smtClean="0">
                <a:solidFill>
                  <a:srgbClr val="002060"/>
                </a:solidFill>
              </a:rPr>
              <a:t>Anti-Lysozyme VHH-PM L29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SPR</a:t>
            </a:r>
            <a:r>
              <a:rPr kumimoji="1" lang="ja-JP" altLang="en-US" sz="2600" b="1" dirty="0" smtClean="0">
                <a:solidFill>
                  <a:schemeClr val="bg1"/>
                </a:solidFill>
              </a:rPr>
              <a:t>センサーを用いた</a:t>
            </a:r>
            <a:r>
              <a:rPr kumimoji="1" lang="en-US" altLang="ja-JP" sz="2600" b="1" dirty="0" smtClean="0">
                <a:solidFill>
                  <a:schemeClr val="bg1"/>
                </a:solidFill>
              </a:rPr>
              <a:t>VHH-PM</a:t>
            </a:r>
            <a:r>
              <a:rPr kumimoji="1" lang="ja-JP" altLang="en-US" sz="2600" b="1" dirty="0" smtClean="0">
                <a:solidFill>
                  <a:schemeClr val="bg1"/>
                </a:solidFill>
              </a:rPr>
              <a:t>の動的解析</a:t>
            </a:r>
            <a:endParaRPr kumimoji="1" lang="ja-JP" altLang="en-US" sz="2600" b="1" dirty="0">
              <a:solidFill>
                <a:schemeClr val="bg1"/>
              </a:solidFill>
            </a:endParaRPr>
          </a:p>
        </p:txBody>
      </p:sp>
      <p:pic>
        <p:nvPicPr>
          <p:cNvPr id="5" name="Picture 2"/>
          <p:cNvPicPr>
            <a:picLocks noChangeArrowheads="1"/>
          </p:cNvPicPr>
          <p:nvPr/>
        </p:nvPicPr>
        <p:blipFill>
          <a:blip r:embed="rId2" cstate="print"/>
          <a:srcRect/>
          <a:stretch>
            <a:fillRect/>
          </a:stretch>
        </p:blipFill>
        <p:spPr bwMode="auto">
          <a:xfrm>
            <a:off x="193160" y="1313472"/>
            <a:ext cx="4320000" cy="3456000"/>
          </a:xfrm>
          <a:prstGeom prst="rect">
            <a:avLst/>
          </a:prstGeom>
          <a:noFill/>
          <a:ln w="9525">
            <a:noFill/>
            <a:miter lim="800000"/>
            <a:headEnd/>
            <a:tailEnd/>
          </a:ln>
          <a:effectLst/>
        </p:spPr>
      </p:pic>
      <p:pic>
        <p:nvPicPr>
          <p:cNvPr id="3075" name="Picture 3"/>
          <p:cNvPicPr>
            <a:picLocks noChangeArrowheads="1"/>
          </p:cNvPicPr>
          <p:nvPr/>
        </p:nvPicPr>
        <p:blipFill>
          <a:blip r:embed="rId3" cstate="print"/>
          <a:srcRect/>
          <a:stretch>
            <a:fillRect/>
          </a:stretch>
        </p:blipFill>
        <p:spPr bwMode="auto">
          <a:xfrm>
            <a:off x="584264" y="4725144"/>
            <a:ext cx="3852000" cy="1836737"/>
          </a:xfrm>
          <a:prstGeom prst="rect">
            <a:avLst/>
          </a:prstGeom>
          <a:noFill/>
          <a:ln w="9525">
            <a:noFill/>
            <a:miter lim="800000"/>
            <a:headEnd/>
            <a:tailEnd/>
          </a:ln>
          <a:effectLst/>
        </p:spPr>
      </p:pic>
      <p:pic>
        <p:nvPicPr>
          <p:cNvPr id="3076" name="Picture 4"/>
          <p:cNvPicPr>
            <a:picLocks noChangeArrowheads="1"/>
          </p:cNvPicPr>
          <p:nvPr/>
        </p:nvPicPr>
        <p:blipFill>
          <a:blip r:embed="rId4" cstate="print"/>
          <a:srcRect/>
          <a:stretch>
            <a:fillRect/>
          </a:stretch>
        </p:blipFill>
        <p:spPr bwMode="auto">
          <a:xfrm>
            <a:off x="4910112" y="4738792"/>
            <a:ext cx="3852000" cy="1836737"/>
          </a:xfrm>
          <a:prstGeom prst="rect">
            <a:avLst/>
          </a:prstGeom>
          <a:noFill/>
          <a:ln w="9525">
            <a:noFill/>
            <a:miter lim="800000"/>
            <a:headEnd/>
            <a:tailEnd/>
          </a:ln>
          <a:effectLst/>
        </p:spPr>
      </p:pic>
      <p:pic>
        <p:nvPicPr>
          <p:cNvPr id="3077" name="Picture 5"/>
          <p:cNvPicPr>
            <a:picLocks noChangeArrowheads="1"/>
          </p:cNvPicPr>
          <p:nvPr/>
        </p:nvPicPr>
        <p:blipFill>
          <a:blip r:embed="rId5" cstate="print"/>
          <a:srcRect/>
          <a:stretch>
            <a:fillRect/>
          </a:stretch>
        </p:blipFill>
        <p:spPr bwMode="auto">
          <a:xfrm>
            <a:off x="4585648" y="1282408"/>
            <a:ext cx="4320000" cy="3456000"/>
          </a:xfrm>
          <a:prstGeom prst="rect">
            <a:avLst/>
          </a:prstGeom>
          <a:noFill/>
          <a:ln w="9525">
            <a:noFill/>
            <a:miter lim="800000"/>
            <a:headEnd/>
            <a:tailEnd/>
          </a:ln>
          <a:effectLst/>
        </p:spPr>
      </p:pic>
      <p:sp>
        <p:nvSpPr>
          <p:cNvPr id="8" name="テキスト ボックス 7"/>
          <p:cNvSpPr txBox="1"/>
          <p:nvPr/>
        </p:nvSpPr>
        <p:spPr>
          <a:xfrm>
            <a:off x="597912" y="1197054"/>
            <a:ext cx="2705240" cy="338554"/>
          </a:xfrm>
          <a:prstGeom prst="rect">
            <a:avLst/>
          </a:prstGeom>
          <a:noFill/>
        </p:spPr>
        <p:txBody>
          <a:bodyPr wrap="square" rtlCol="0">
            <a:spAutoFit/>
          </a:bodyPr>
          <a:lstStyle/>
          <a:p>
            <a:r>
              <a:rPr lang="en-US" altLang="ja-JP" sz="1600" b="1" dirty="0" smtClean="0">
                <a:solidFill>
                  <a:srgbClr val="002060"/>
                </a:solidFill>
              </a:rPr>
              <a:t>Anti-Ovalbumin VHH-PM 162</a:t>
            </a:r>
          </a:p>
        </p:txBody>
      </p:sp>
      <p:sp>
        <p:nvSpPr>
          <p:cNvPr id="9" name="テキスト ボックス 8"/>
          <p:cNvSpPr txBox="1"/>
          <p:nvPr/>
        </p:nvSpPr>
        <p:spPr>
          <a:xfrm>
            <a:off x="4994168" y="1196752"/>
            <a:ext cx="2705240" cy="338554"/>
          </a:xfrm>
          <a:prstGeom prst="rect">
            <a:avLst/>
          </a:prstGeom>
          <a:noFill/>
        </p:spPr>
        <p:txBody>
          <a:bodyPr wrap="square" rtlCol="0">
            <a:spAutoFit/>
          </a:bodyPr>
          <a:lstStyle/>
          <a:p>
            <a:r>
              <a:rPr lang="en-US" altLang="ja-JP" sz="1600" b="1" dirty="0" smtClean="0">
                <a:solidFill>
                  <a:srgbClr val="002060"/>
                </a:solidFill>
              </a:rPr>
              <a:t>Anti-Ovalbumin VHH-PM 163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ジスルフィド結合を再形成した</a:t>
            </a:r>
            <a:r>
              <a:rPr kumimoji="1" lang="en-US" altLang="ja-JP" sz="2600" b="1" dirty="0" smtClean="0">
                <a:solidFill>
                  <a:schemeClr val="bg1"/>
                </a:solidFill>
              </a:rPr>
              <a:t>VHH-PM</a:t>
            </a:r>
            <a:r>
              <a:rPr kumimoji="1" lang="ja-JP" altLang="en-US" sz="2600" b="1" dirty="0" smtClean="0">
                <a:solidFill>
                  <a:schemeClr val="bg1"/>
                </a:solidFill>
              </a:rPr>
              <a:t>の抗原結合活性の評価</a:t>
            </a:r>
            <a:endParaRPr kumimoji="1" lang="ja-JP" altLang="en-US" sz="2600" b="1" dirty="0">
              <a:solidFill>
                <a:schemeClr val="bg1"/>
              </a:solidFill>
            </a:endParaRPr>
          </a:p>
        </p:txBody>
      </p:sp>
      <p:grpSp>
        <p:nvGrpSpPr>
          <p:cNvPr id="4" name="グループ化 169"/>
          <p:cNvGrpSpPr/>
          <p:nvPr/>
        </p:nvGrpSpPr>
        <p:grpSpPr>
          <a:xfrm>
            <a:off x="395536" y="3248079"/>
            <a:ext cx="1220549" cy="1471255"/>
            <a:chOff x="2915816" y="3867861"/>
            <a:chExt cx="1365901" cy="1537603"/>
          </a:xfrm>
        </p:grpSpPr>
        <p:grpSp>
          <p:nvGrpSpPr>
            <p:cNvPr id="5" name="グループ化 171"/>
            <p:cNvGrpSpPr/>
            <p:nvPr/>
          </p:nvGrpSpPr>
          <p:grpSpPr>
            <a:xfrm>
              <a:off x="2917392" y="3867861"/>
              <a:ext cx="1364325" cy="1537602"/>
              <a:chOff x="3179460" y="4212701"/>
              <a:chExt cx="1599801" cy="2160240"/>
            </a:xfrm>
          </p:grpSpPr>
          <p:grpSp>
            <p:nvGrpSpPr>
              <p:cNvPr id="7" name="グループ化 172"/>
              <p:cNvGrpSpPr/>
              <p:nvPr/>
            </p:nvGrpSpPr>
            <p:grpSpPr>
              <a:xfrm rot="1018646">
                <a:off x="3634459" y="4263590"/>
                <a:ext cx="602462" cy="1559710"/>
                <a:chOff x="3491880" y="4365104"/>
                <a:chExt cx="936104" cy="2232248"/>
              </a:xfrm>
            </p:grpSpPr>
            <p:grpSp>
              <p:nvGrpSpPr>
                <p:cNvPr id="10" name="グループ化 186"/>
                <p:cNvGrpSpPr/>
                <p:nvPr/>
              </p:nvGrpSpPr>
              <p:grpSpPr>
                <a:xfrm>
                  <a:off x="3563888" y="4437112"/>
                  <a:ext cx="793980" cy="2160240"/>
                  <a:chOff x="3563888" y="4437112"/>
                  <a:chExt cx="793980" cy="2160240"/>
                </a:xfrm>
              </p:grpSpPr>
              <p:grpSp>
                <p:nvGrpSpPr>
                  <p:cNvPr id="12" name="グループ化 191"/>
                  <p:cNvGrpSpPr/>
                  <p:nvPr/>
                </p:nvGrpSpPr>
                <p:grpSpPr>
                  <a:xfrm>
                    <a:off x="3563888" y="4437112"/>
                    <a:ext cx="793980" cy="2160240"/>
                    <a:chOff x="3563888" y="4437112"/>
                    <a:chExt cx="793980" cy="2160240"/>
                  </a:xfrm>
                </p:grpSpPr>
                <p:sp>
                  <p:nvSpPr>
                    <p:cNvPr id="14" name="ホームベース 13"/>
                    <p:cNvSpPr/>
                    <p:nvPr/>
                  </p:nvSpPr>
                  <p:spPr>
                    <a:xfrm rot="5400000">
                      <a:off x="3030890" y="4970110"/>
                      <a:ext cx="1859976" cy="79398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 name="二等辺三角形 14"/>
                    <p:cNvSpPr/>
                    <p:nvPr/>
                  </p:nvSpPr>
                  <p:spPr>
                    <a:xfrm>
                      <a:off x="3744000" y="6309320"/>
                      <a:ext cx="432048" cy="28803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cxnSp>
                <p:nvCxnSpPr>
                  <p:cNvPr id="13" name="曲線コネクタ 12"/>
                  <p:cNvCxnSpPr/>
                  <p:nvPr/>
                </p:nvCxnSpPr>
                <p:spPr>
                  <a:xfrm flipV="1">
                    <a:off x="3635896" y="6237312"/>
                    <a:ext cx="648072" cy="144016"/>
                  </a:xfrm>
                  <a:prstGeom prst="curvedConnector3">
                    <a:avLst>
                      <a:gd name="adj1" fmla="val 4944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3491880" y="4365104"/>
                  <a:ext cx="936104" cy="1440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8" name="フリーフォーム 7"/>
              <p:cNvSpPr/>
              <p:nvPr/>
            </p:nvSpPr>
            <p:spPr>
              <a:xfrm>
                <a:off x="4437291" y="4270693"/>
                <a:ext cx="341970" cy="903920"/>
              </a:xfrm>
              <a:custGeom>
                <a:avLst/>
                <a:gdLst>
                  <a:gd name="connsiteX0" fmla="*/ 3706 w 341970"/>
                  <a:gd name="connsiteY0" fmla="*/ 133623 h 903920"/>
                  <a:gd name="connsiteX1" fmla="*/ 16806 w 341970"/>
                  <a:gd name="connsiteY1" fmla="*/ 117903 h 903920"/>
                  <a:gd name="connsiteX2" fmla="*/ 22047 w 341970"/>
                  <a:gd name="connsiteY2" fmla="*/ 110043 h 903920"/>
                  <a:gd name="connsiteX3" fmla="*/ 29907 w 341970"/>
                  <a:gd name="connsiteY3" fmla="*/ 99563 h 903920"/>
                  <a:gd name="connsiteX4" fmla="*/ 35147 w 341970"/>
                  <a:gd name="connsiteY4" fmla="*/ 91702 h 903920"/>
                  <a:gd name="connsiteX5" fmla="*/ 50867 w 341970"/>
                  <a:gd name="connsiteY5" fmla="*/ 70742 h 903920"/>
                  <a:gd name="connsiteX6" fmla="*/ 56107 w 341970"/>
                  <a:gd name="connsiteY6" fmla="*/ 60262 h 903920"/>
                  <a:gd name="connsiteX7" fmla="*/ 63967 w 341970"/>
                  <a:gd name="connsiteY7" fmla="*/ 55022 h 903920"/>
                  <a:gd name="connsiteX8" fmla="*/ 74448 w 341970"/>
                  <a:gd name="connsiteY8" fmla="*/ 41921 h 903920"/>
                  <a:gd name="connsiteX9" fmla="*/ 84928 w 341970"/>
                  <a:gd name="connsiteY9" fmla="*/ 26201 h 903920"/>
                  <a:gd name="connsiteX10" fmla="*/ 92788 w 341970"/>
                  <a:gd name="connsiteY10" fmla="*/ 18341 h 903920"/>
                  <a:gd name="connsiteX11" fmla="*/ 105888 w 341970"/>
                  <a:gd name="connsiteY11" fmla="*/ 2620 h 903920"/>
                  <a:gd name="connsiteX12" fmla="*/ 113749 w 341970"/>
                  <a:gd name="connsiteY12" fmla="*/ 0 h 903920"/>
                  <a:gd name="connsiteX13" fmla="*/ 126849 w 341970"/>
                  <a:gd name="connsiteY13" fmla="*/ 2620 h 903920"/>
                  <a:gd name="connsiteX14" fmla="*/ 142569 w 341970"/>
                  <a:gd name="connsiteY14" fmla="*/ 15721 h 903920"/>
                  <a:gd name="connsiteX15" fmla="*/ 145189 w 341970"/>
                  <a:gd name="connsiteY15" fmla="*/ 26201 h 903920"/>
                  <a:gd name="connsiteX16" fmla="*/ 153049 w 341970"/>
                  <a:gd name="connsiteY16" fmla="*/ 28821 h 903920"/>
                  <a:gd name="connsiteX17" fmla="*/ 158290 w 341970"/>
                  <a:gd name="connsiteY17" fmla="*/ 34061 h 903920"/>
                  <a:gd name="connsiteX18" fmla="*/ 163530 w 341970"/>
                  <a:gd name="connsiteY18" fmla="*/ 49781 h 903920"/>
                  <a:gd name="connsiteX19" fmla="*/ 166150 w 341970"/>
                  <a:gd name="connsiteY19" fmla="*/ 57642 h 903920"/>
                  <a:gd name="connsiteX20" fmla="*/ 168770 w 341970"/>
                  <a:gd name="connsiteY20" fmla="*/ 73362 h 903920"/>
                  <a:gd name="connsiteX21" fmla="*/ 171390 w 341970"/>
                  <a:gd name="connsiteY21" fmla="*/ 91702 h 903920"/>
                  <a:gd name="connsiteX22" fmla="*/ 174010 w 341970"/>
                  <a:gd name="connsiteY22" fmla="*/ 102183 h 903920"/>
                  <a:gd name="connsiteX23" fmla="*/ 176630 w 341970"/>
                  <a:gd name="connsiteY23" fmla="*/ 131003 h 903920"/>
                  <a:gd name="connsiteX24" fmla="*/ 179250 w 341970"/>
                  <a:gd name="connsiteY24" fmla="*/ 138863 h 903920"/>
                  <a:gd name="connsiteX25" fmla="*/ 181870 w 341970"/>
                  <a:gd name="connsiteY25" fmla="*/ 149344 h 903920"/>
                  <a:gd name="connsiteX26" fmla="*/ 187110 w 341970"/>
                  <a:gd name="connsiteY26" fmla="*/ 159824 h 903920"/>
                  <a:gd name="connsiteX27" fmla="*/ 189730 w 341970"/>
                  <a:gd name="connsiteY27" fmla="*/ 167684 h 903920"/>
                  <a:gd name="connsiteX28" fmla="*/ 192350 w 341970"/>
                  <a:gd name="connsiteY28" fmla="*/ 209605 h 903920"/>
                  <a:gd name="connsiteX29" fmla="*/ 194970 w 341970"/>
                  <a:gd name="connsiteY29" fmla="*/ 227945 h 903920"/>
                  <a:gd name="connsiteX30" fmla="*/ 200210 w 341970"/>
                  <a:gd name="connsiteY30" fmla="*/ 298687 h 903920"/>
                  <a:gd name="connsiteX31" fmla="*/ 202830 w 341970"/>
                  <a:gd name="connsiteY31" fmla="*/ 306547 h 903920"/>
                  <a:gd name="connsiteX32" fmla="*/ 210691 w 341970"/>
                  <a:gd name="connsiteY32" fmla="*/ 398249 h 903920"/>
                  <a:gd name="connsiteX33" fmla="*/ 205451 w 341970"/>
                  <a:gd name="connsiteY33" fmla="*/ 442790 h 903920"/>
                  <a:gd name="connsiteX34" fmla="*/ 200210 w 341970"/>
                  <a:gd name="connsiteY34" fmla="*/ 497811 h 903920"/>
                  <a:gd name="connsiteX35" fmla="*/ 197590 w 341970"/>
                  <a:gd name="connsiteY35" fmla="*/ 505671 h 903920"/>
                  <a:gd name="connsiteX36" fmla="*/ 197590 w 341970"/>
                  <a:gd name="connsiteY36" fmla="*/ 720516 h 903920"/>
                  <a:gd name="connsiteX37" fmla="*/ 200210 w 341970"/>
                  <a:gd name="connsiteY37" fmla="*/ 728376 h 903920"/>
                  <a:gd name="connsiteX38" fmla="*/ 202830 w 341970"/>
                  <a:gd name="connsiteY38" fmla="*/ 738857 h 903920"/>
                  <a:gd name="connsiteX39" fmla="*/ 205451 w 341970"/>
                  <a:gd name="connsiteY39" fmla="*/ 751957 h 903920"/>
                  <a:gd name="connsiteX40" fmla="*/ 213311 w 341970"/>
                  <a:gd name="connsiteY40" fmla="*/ 757197 h 903920"/>
                  <a:gd name="connsiteX41" fmla="*/ 218551 w 341970"/>
                  <a:gd name="connsiteY41" fmla="*/ 765057 h 903920"/>
                  <a:gd name="connsiteX42" fmla="*/ 221171 w 341970"/>
                  <a:gd name="connsiteY42" fmla="*/ 775537 h 903920"/>
                  <a:gd name="connsiteX43" fmla="*/ 229031 w 341970"/>
                  <a:gd name="connsiteY43" fmla="*/ 783398 h 903920"/>
                  <a:gd name="connsiteX44" fmla="*/ 234271 w 341970"/>
                  <a:gd name="connsiteY44" fmla="*/ 793878 h 903920"/>
                  <a:gd name="connsiteX45" fmla="*/ 242131 w 341970"/>
                  <a:gd name="connsiteY45" fmla="*/ 804358 h 903920"/>
                  <a:gd name="connsiteX46" fmla="*/ 252612 w 341970"/>
                  <a:gd name="connsiteY46" fmla="*/ 817458 h 903920"/>
                  <a:gd name="connsiteX47" fmla="*/ 263092 w 341970"/>
                  <a:gd name="connsiteY47" fmla="*/ 825318 h 903920"/>
                  <a:gd name="connsiteX48" fmla="*/ 281432 w 341970"/>
                  <a:gd name="connsiteY48" fmla="*/ 843659 h 903920"/>
                  <a:gd name="connsiteX49" fmla="*/ 302393 w 341970"/>
                  <a:gd name="connsiteY49" fmla="*/ 864619 h 903920"/>
                  <a:gd name="connsiteX50" fmla="*/ 320733 w 341970"/>
                  <a:gd name="connsiteY50" fmla="*/ 877720 h 903920"/>
                  <a:gd name="connsiteX51" fmla="*/ 339073 w 341970"/>
                  <a:gd name="connsiteY51" fmla="*/ 893440 h 903920"/>
                  <a:gd name="connsiteX52" fmla="*/ 341694 w 341970"/>
                  <a:gd name="connsiteY52" fmla="*/ 903920 h 90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1970" h="903920">
                    <a:moveTo>
                      <a:pt x="3706" y="133623"/>
                    </a:moveTo>
                    <a:cubicBezTo>
                      <a:pt x="16712" y="114115"/>
                      <a:pt x="0" y="138068"/>
                      <a:pt x="16806" y="117903"/>
                    </a:cubicBezTo>
                    <a:cubicBezTo>
                      <a:pt x="18822" y="115484"/>
                      <a:pt x="20217" y="112605"/>
                      <a:pt x="22047" y="110043"/>
                    </a:cubicBezTo>
                    <a:cubicBezTo>
                      <a:pt x="24585" y="106490"/>
                      <a:pt x="27369" y="103116"/>
                      <a:pt x="29907" y="99563"/>
                    </a:cubicBezTo>
                    <a:cubicBezTo>
                      <a:pt x="31737" y="97000"/>
                      <a:pt x="33295" y="94249"/>
                      <a:pt x="35147" y="91702"/>
                    </a:cubicBezTo>
                    <a:cubicBezTo>
                      <a:pt x="40284" y="84639"/>
                      <a:pt x="45627" y="77729"/>
                      <a:pt x="50867" y="70742"/>
                    </a:cubicBezTo>
                    <a:cubicBezTo>
                      <a:pt x="53210" y="67617"/>
                      <a:pt x="53607" y="63262"/>
                      <a:pt x="56107" y="60262"/>
                    </a:cubicBezTo>
                    <a:cubicBezTo>
                      <a:pt x="58123" y="57843"/>
                      <a:pt x="61347" y="56769"/>
                      <a:pt x="63967" y="55022"/>
                    </a:cubicBezTo>
                    <a:cubicBezTo>
                      <a:pt x="69870" y="37318"/>
                      <a:pt x="61684" y="56508"/>
                      <a:pt x="74448" y="41921"/>
                    </a:cubicBezTo>
                    <a:cubicBezTo>
                      <a:pt x="78595" y="37182"/>
                      <a:pt x="81435" y="31441"/>
                      <a:pt x="84928" y="26201"/>
                    </a:cubicBezTo>
                    <a:cubicBezTo>
                      <a:pt x="86983" y="23118"/>
                      <a:pt x="90416" y="21187"/>
                      <a:pt x="92788" y="18341"/>
                    </a:cubicBezTo>
                    <a:cubicBezTo>
                      <a:pt x="98828" y="11093"/>
                      <a:pt x="97279" y="8360"/>
                      <a:pt x="105888" y="2620"/>
                    </a:cubicBezTo>
                    <a:cubicBezTo>
                      <a:pt x="108186" y="1088"/>
                      <a:pt x="111129" y="873"/>
                      <a:pt x="113749" y="0"/>
                    </a:cubicBezTo>
                    <a:cubicBezTo>
                      <a:pt x="118116" y="873"/>
                      <a:pt x="122679" y="1056"/>
                      <a:pt x="126849" y="2620"/>
                    </a:cubicBezTo>
                    <a:cubicBezTo>
                      <a:pt x="132683" y="4808"/>
                      <a:pt x="138493" y="11645"/>
                      <a:pt x="142569" y="15721"/>
                    </a:cubicBezTo>
                    <a:cubicBezTo>
                      <a:pt x="143442" y="19214"/>
                      <a:pt x="142940" y="23389"/>
                      <a:pt x="145189" y="26201"/>
                    </a:cubicBezTo>
                    <a:cubicBezTo>
                      <a:pt x="146914" y="28358"/>
                      <a:pt x="150681" y="27400"/>
                      <a:pt x="153049" y="28821"/>
                    </a:cubicBezTo>
                    <a:cubicBezTo>
                      <a:pt x="155167" y="30092"/>
                      <a:pt x="156543" y="32314"/>
                      <a:pt x="158290" y="34061"/>
                    </a:cubicBezTo>
                    <a:lnTo>
                      <a:pt x="163530" y="49781"/>
                    </a:lnTo>
                    <a:cubicBezTo>
                      <a:pt x="164403" y="52401"/>
                      <a:pt x="165696" y="54918"/>
                      <a:pt x="166150" y="57642"/>
                    </a:cubicBezTo>
                    <a:cubicBezTo>
                      <a:pt x="167023" y="62882"/>
                      <a:pt x="167962" y="68111"/>
                      <a:pt x="168770" y="73362"/>
                    </a:cubicBezTo>
                    <a:cubicBezTo>
                      <a:pt x="169709" y="79466"/>
                      <a:pt x="170285" y="85626"/>
                      <a:pt x="171390" y="91702"/>
                    </a:cubicBezTo>
                    <a:cubicBezTo>
                      <a:pt x="172034" y="95245"/>
                      <a:pt x="173137" y="98689"/>
                      <a:pt x="174010" y="102183"/>
                    </a:cubicBezTo>
                    <a:cubicBezTo>
                      <a:pt x="174883" y="111790"/>
                      <a:pt x="175266" y="121454"/>
                      <a:pt x="176630" y="131003"/>
                    </a:cubicBezTo>
                    <a:cubicBezTo>
                      <a:pt x="177021" y="133737"/>
                      <a:pt x="178491" y="136208"/>
                      <a:pt x="179250" y="138863"/>
                    </a:cubicBezTo>
                    <a:cubicBezTo>
                      <a:pt x="180239" y="142326"/>
                      <a:pt x="180606" y="145972"/>
                      <a:pt x="181870" y="149344"/>
                    </a:cubicBezTo>
                    <a:cubicBezTo>
                      <a:pt x="183241" y="153001"/>
                      <a:pt x="185571" y="156234"/>
                      <a:pt x="187110" y="159824"/>
                    </a:cubicBezTo>
                    <a:cubicBezTo>
                      <a:pt x="188198" y="162362"/>
                      <a:pt x="188857" y="165064"/>
                      <a:pt x="189730" y="167684"/>
                    </a:cubicBezTo>
                    <a:cubicBezTo>
                      <a:pt x="190603" y="181658"/>
                      <a:pt x="191137" y="195657"/>
                      <a:pt x="192350" y="209605"/>
                    </a:cubicBezTo>
                    <a:cubicBezTo>
                      <a:pt x="192885" y="215757"/>
                      <a:pt x="194496" y="221788"/>
                      <a:pt x="194970" y="227945"/>
                    </a:cubicBezTo>
                    <a:cubicBezTo>
                      <a:pt x="196670" y="250043"/>
                      <a:pt x="196076" y="275948"/>
                      <a:pt x="200210" y="298687"/>
                    </a:cubicBezTo>
                    <a:cubicBezTo>
                      <a:pt x="200704" y="301404"/>
                      <a:pt x="201957" y="303927"/>
                      <a:pt x="202830" y="306547"/>
                    </a:cubicBezTo>
                    <a:cubicBezTo>
                      <a:pt x="206249" y="337308"/>
                      <a:pt x="209791" y="366746"/>
                      <a:pt x="210691" y="398249"/>
                    </a:cubicBezTo>
                    <a:cubicBezTo>
                      <a:pt x="210801" y="402107"/>
                      <a:pt x="205929" y="437772"/>
                      <a:pt x="205451" y="442790"/>
                    </a:cubicBezTo>
                    <a:cubicBezTo>
                      <a:pt x="203972" y="458314"/>
                      <a:pt x="203202" y="481355"/>
                      <a:pt x="200210" y="497811"/>
                    </a:cubicBezTo>
                    <a:cubicBezTo>
                      <a:pt x="199716" y="500528"/>
                      <a:pt x="198463" y="503051"/>
                      <a:pt x="197590" y="505671"/>
                    </a:cubicBezTo>
                    <a:cubicBezTo>
                      <a:pt x="191803" y="598263"/>
                      <a:pt x="192991" y="561858"/>
                      <a:pt x="197590" y="720516"/>
                    </a:cubicBezTo>
                    <a:cubicBezTo>
                      <a:pt x="197670" y="723277"/>
                      <a:pt x="199451" y="725721"/>
                      <a:pt x="200210" y="728376"/>
                    </a:cubicBezTo>
                    <a:cubicBezTo>
                      <a:pt x="201199" y="731839"/>
                      <a:pt x="202049" y="735342"/>
                      <a:pt x="202830" y="738857"/>
                    </a:cubicBezTo>
                    <a:cubicBezTo>
                      <a:pt x="203796" y="743204"/>
                      <a:pt x="203241" y="748091"/>
                      <a:pt x="205451" y="751957"/>
                    </a:cubicBezTo>
                    <a:cubicBezTo>
                      <a:pt x="207013" y="754691"/>
                      <a:pt x="210691" y="755450"/>
                      <a:pt x="213311" y="757197"/>
                    </a:cubicBezTo>
                    <a:cubicBezTo>
                      <a:pt x="215058" y="759817"/>
                      <a:pt x="217311" y="762163"/>
                      <a:pt x="218551" y="765057"/>
                    </a:cubicBezTo>
                    <a:cubicBezTo>
                      <a:pt x="219969" y="768367"/>
                      <a:pt x="219385" y="772411"/>
                      <a:pt x="221171" y="775537"/>
                    </a:cubicBezTo>
                    <a:cubicBezTo>
                      <a:pt x="223009" y="778754"/>
                      <a:pt x="226877" y="780383"/>
                      <a:pt x="229031" y="783398"/>
                    </a:cubicBezTo>
                    <a:cubicBezTo>
                      <a:pt x="231301" y="786576"/>
                      <a:pt x="232201" y="790566"/>
                      <a:pt x="234271" y="793878"/>
                    </a:cubicBezTo>
                    <a:cubicBezTo>
                      <a:pt x="236585" y="797581"/>
                      <a:pt x="239593" y="800805"/>
                      <a:pt x="242131" y="804358"/>
                    </a:cubicBezTo>
                    <a:cubicBezTo>
                      <a:pt x="247111" y="811330"/>
                      <a:pt x="246423" y="812301"/>
                      <a:pt x="252612" y="817458"/>
                    </a:cubicBezTo>
                    <a:cubicBezTo>
                      <a:pt x="255967" y="820253"/>
                      <a:pt x="259599" y="822698"/>
                      <a:pt x="263092" y="825318"/>
                    </a:cubicBezTo>
                    <a:cubicBezTo>
                      <a:pt x="273302" y="840635"/>
                      <a:pt x="262556" y="826235"/>
                      <a:pt x="281432" y="843659"/>
                    </a:cubicBezTo>
                    <a:cubicBezTo>
                      <a:pt x="288693" y="850361"/>
                      <a:pt x="294172" y="859138"/>
                      <a:pt x="302393" y="864619"/>
                    </a:cubicBezTo>
                    <a:cubicBezTo>
                      <a:pt x="308266" y="868534"/>
                      <a:pt x="315529" y="873166"/>
                      <a:pt x="320733" y="877720"/>
                    </a:cubicBezTo>
                    <a:cubicBezTo>
                      <a:pt x="341059" y="895506"/>
                      <a:pt x="322246" y="882222"/>
                      <a:pt x="339073" y="893440"/>
                    </a:cubicBezTo>
                    <a:cubicBezTo>
                      <a:pt x="341970" y="902128"/>
                      <a:pt x="341694" y="898538"/>
                      <a:pt x="341694" y="903920"/>
                    </a:cubicBez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9" name="円柱 8"/>
              <p:cNvSpPr/>
              <p:nvPr/>
            </p:nvSpPr>
            <p:spPr>
              <a:xfrm rot="10800000">
                <a:off x="3179460" y="4212701"/>
                <a:ext cx="1394387" cy="2160240"/>
              </a:xfrm>
              <a:prstGeom prst="can">
                <a:avLst>
                  <a:gd name="adj" fmla="val 9323"/>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6" name="円柱 5"/>
            <p:cNvSpPr/>
            <p:nvPr/>
          </p:nvSpPr>
          <p:spPr>
            <a:xfrm rot="10800000">
              <a:off x="2915816" y="4130097"/>
              <a:ext cx="1189147" cy="1275367"/>
            </a:xfrm>
            <a:prstGeom prst="can">
              <a:avLst>
                <a:gd name="adj" fmla="val 9323"/>
              </a:avLst>
            </a:prstGeom>
            <a:gradFill>
              <a:gsLst>
                <a:gs pos="0">
                  <a:schemeClr val="bg1"/>
                </a:gs>
                <a:gs pos="50000">
                  <a:schemeClr val="bg1">
                    <a:alpha val="0"/>
                  </a:schemeClr>
                </a:gs>
                <a:gs pos="100000">
                  <a:srgbClr val="FFFF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16" name="テキスト ボックス 15"/>
          <p:cNvSpPr txBox="1"/>
          <p:nvPr/>
        </p:nvSpPr>
        <p:spPr>
          <a:xfrm>
            <a:off x="2056669" y="3351204"/>
            <a:ext cx="1651236" cy="338554"/>
          </a:xfrm>
          <a:prstGeom prst="rect">
            <a:avLst/>
          </a:prstGeom>
          <a:noFill/>
        </p:spPr>
        <p:txBody>
          <a:bodyPr wrap="square" rtlCol="0">
            <a:spAutoFit/>
          </a:bodyPr>
          <a:lstStyle/>
          <a:p>
            <a:r>
              <a:rPr kumimoji="1" lang="en-US" altLang="ja-JP" sz="1600" b="1" dirty="0" smtClean="0">
                <a:solidFill>
                  <a:srgbClr val="002060"/>
                </a:solidFill>
              </a:rPr>
              <a:t>〈</a:t>
            </a:r>
            <a:r>
              <a:rPr kumimoji="1" lang="ja-JP" altLang="en-US" sz="1600" b="1" dirty="0" smtClean="0">
                <a:solidFill>
                  <a:srgbClr val="002060"/>
                </a:solidFill>
              </a:rPr>
              <a:t>内液</a:t>
            </a:r>
            <a:r>
              <a:rPr kumimoji="1" lang="en-US" altLang="ja-JP" sz="1600" b="1" dirty="0" smtClean="0">
                <a:solidFill>
                  <a:srgbClr val="002060"/>
                </a:solidFill>
              </a:rPr>
              <a:t>〉</a:t>
            </a:r>
            <a:endParaRPr kumimoji="1" lang="ja-JP" altLang="en-US" sz="1600" b="1" dirty="0">
              <a:solidFill>
                <a:srgbClr val="002060"/>
              </a:solidFill>
            </a:endParaRPr>
          </a:p>
        </p:txBody>
      </p:sp>
      <p:sp>
        <p:nvSpPr>
          <p:cNvPr id="17" name="テキスト ボックス 16"/>
          <p:cNvSpPr txBox="1"/>
          <p:nvPr/>
        </p:nvSpPr>
        <p:spPr>
          <a:xfrm>
            <a:off x="2743663" y="3210148"/>
            <a:ext cx="1949766" cy="584775"/>
          </a:xfrm>
          <a:prstGeom prst="rect">
            <a:avLst/>
          </a:prstGeom>
          <a:noFill/>
        </p:spPr>
        <p:txBody>
          <a:bodyPr wrap="square" rtlCol="0">
            <a:spAutoFit/>
          </a:bodyPr>
          <a:lstStyle/>
          <a:p>
            <a:r>
              <a:rPr lang="en-US" altLang="ja-JP" sz="1600" b="1" dirty="0" smtClean="0">
                <a:solidFill>
                  <a:srgbClr val="002060"/>
                </a:solidFill>
                <a:uFill>
                  <a:solidFill>
                    <a:srgbClr val="FF0000"/>
                  </a:solidFill>
                </a:uFill>
              </a:rPr>
              <a:t>8 M Urea </a:t>
            </a:r>
            <a:r>
              <a:rPr lang="en-US" altLang="ja-JP" sz="1600" b="1" dirty="0" smtClean="0">
                <a:solidFill>
                  <a:srgbClr val="FF0000"/>
                </a:solidFill>
                <a:uFill>
                  <a:solidFill>
                    <a:srgbClr val="FF0000"/>
                  </a:solidFill>
                </a:uFill>
              </a:rPr>
              <a:t>TAPS</a:t>
            </a:r>
          </a:p>
          <a:p>
            <a:r>
              <a:rPr lang="en-US" altLang="ja-JP" sz="1600" b="1" dirty="0" smtClean="0">
                <a:solidFill>
                  <a:srgbClr val="002060"/>
                </a:solidFill>
                <a:uFill>
                  <a:solidFill>
                    <a:srgbClr val="FF0000"/>
                  </a:solidFill>
                </a:uFill>
              </a:rPr>
              <a:t>1 mg/ml VHH-PM</a:t>
            </a:r>
          </a:p>
        </p:txBody>
      </p:sp>
      <p:sp>
        <p:nvSpPr>
          <p:cNvPr id="18" name="テキスト ボックス 17"/>
          <p:cNvSpPr txBox="1"/>
          <p:nvPr/>
        </p:nvSpPr>
        <p:spPr>
          <a:xfrm>
            <a:off x="2059134" y="4386590"/>
            <a:ext cx="1504755" cy="338554"/>
          </a:xfrm>
          <a:prstGeom prst="rect">
            <a:avLst/>
          </a:prstGeom>
          <a:noFill/>
        </p:spPr>
        <p:txBody>
          <a:bodyPr wrap="square" rtlCol="0">
            <a:spAutoFit/>
          </a:bodyPr>
          <a:lstStyle/>
          <a:p>
            <a:r>
              <a:rPr kumimoji="1" lang="en-US" altLang="ja-JP" sz="1600" b="1" dirty="0" smtClean="0">
                <a:solidFill>
                  <a:srgbClr val="002060"/>
                </a:solidFill>
              </a:rPr>
              <a:t>〈</a:t>
            </a:r>
            <a:r>
              <a:rPr lang="ja-JP" altLang="en-US" sz="1600" b="1" dirty="0">
                <a:solidFill>
                  <a:srgbClr val="002060"/>
                </a:solidFill>
              </a:rPr>
              <a:t>外</a:t>
            </a:r>
            <a:r>
              <a:rPr kumimoji="1" lang="ja-JP" altLang="en-US" sz="1600" b="1" dirty="0" smtClean="0">
                <a:solidFill>
                  <a:srgbClr val="002060"/>
                </a:solidFill>
              </a:rPr>
              <a:t>液</a:t>
            </a:r>
            <a:r>
              <a:rPr kumimoji="1" lang="en-US" altLang="ja-JP" sz="1600" b="1" dirty="0" smtClean="0">
                <a:solidFill>
                  <a:srgbClr val="002060"/>
                </a:solidFill>
              </a:rPr>
              <a:t>〉</a:t>
            </a:r>
            <a:endParaRPr kumimoji="1" lang="ja-JP" altLang="en-US" sz="1600" b="1" dirty="0">
              <a:solidFill>
                <a:srgbClr val="002060"/>
              </a:solidFill>
            </a:endParaRPr>
          </a:p>
        </p:txBody>
      </p:sp>
      <p:sp>
        <p:nvSpPr>
          <p:cNvPr id="19" name="テキスト ボックス 18"/>
          <p:cNvSpPr txBox="1"/>
          <p:nvPr/>
        </p:nvSpPr>
        <p:spPr>
          <a:xfrm>
            <a:off x="2724849" y="4386590"/>
            <a:ext cx="2314335" cy="338554"/>
          </a:xfrm>
          <a:prstGeom prst="rect">
            <a:avLst/>
          </a:prstGeom>
          <a:noFill/>
        </p:spPr>
        <p:txBody>
          <a:bodyPr wrap="square" rtlCol="0">
            <a:spAutoFit/>
          </a:bodyPr>
          <a:lstStyle/>
          <a:p>
            <a:r>
              <a:rPr lang="en-US" altLang="ja-JP" sz="1600" b="1" dirty="0" smtClean="0">
                <a:solidFill>
                  <a:srgbClr val="002060"/>
                </a:solidFill>
                <a:uFill>
                  <a:solidFill>
                    <a:srgbClr val="FF0000"/>
                  </a:solidFill>
                </a:uFill>
              </a:rPr>
              <a:t>50 </a:t>
            </a:r>
            <a:r>
              <a:rPr lang="en-US" altLang="ja-JP" sz="1600" b="1" dirty="0" err="1" smtClean="0">
                <a:solidFill>
                  <a:srgbClr val="002060"/>
                </a:solidFill>
                <a:uFill>
                  <a:solidFill>
                    <a:srgbClr val="FF0000"/>
                  </a:solidFill>
                </a:uFill>
              </a:rPr>
              <a:t>mM</a:t>
            </a:r>
            <a:r>
              <a:rPr lang="en-US" altLang="ja-JP" sz="1600" b="1" dirty="0" smtClean="0">
                <a:solidFill>
                  <a:srgbClr val="002060"/>
                </a:solidFill>
                <a:uFill>
                  <a:solidFill>
                    <a:srgbClr val="FF0000"/>
                  </a:solidFill>
                </a:uFill>
              </a:rPr>
              <a:t> TAPS (pH 8.5)</a:t>
            </a:r>
          </a:p>
        </p:txBody>
      </p:sp>
      <p:sp>
        <p:nvSpPr>
          <p:cNvPr id="20" name="線吹き出し 2 19"/>
          <p:cNvSpPr/>
          <p:nvPr/>
        </p:nvSpPr>
        <p:spPr>
          <a:xfrm>
            <a:off x="2045855" y="3135158"/>
            <a:ext cx="2503476" cy="773222"/>
          </a:xfrm>
          <a:prstGeom prst="callout2">
            <a:avLst>
              <a:gd name="adj1" fmla="val 51600"/>
              <a:gd name="adj2" fmla="val 1306"/>
              <a:gd name="adj3" fmla="val 51600"/>
              <a:gd name="adj4" fmla="val -9057"/>
              <a:gd name="adj5" fmla="val 112500"/>
              <a:gd name="adj6" fmla="val -4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rgbClr val="002060"/>
              </a:solidFill>
            </a:endParaRPr>
          </a:p>
        </p:txBody>
      </p:sp>
      <p:sp>
        <p:nvSpPr>
          <p:cNvPr id="21" name="線吹き出し 2 20"/>
          <p:cNvSpPr/>
          <p:nvPr/>
        </p:nvSpPr>
        <p:spPr>
          <a:xfrm>
            <a:off x="2198255" y="3291368"/>
            <a:ext cx="2503476" cy="773222"/>
          </a:xfrm>
          <a:prstGeom prst="callout2">
            <a:avLst>
              <a:gd name="adj1" fmla="val 164931"/>
              <a:gd name="adj2" fmla="val -3767"/>
              <a:gd name="adj3" fmla="val 163289"/>
              <a:gd name="adj4" fmla="val -21739"/>
              <a:gd name="adj5" fmla="val 146992"/>
              <a:gd name="adj6" fmla="val -395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rgbClr val="002060"/>
              </a:solidFill>
            </a:endParaRPr>
          </a:p>
        </p:txBody>
      </p:sp>
      <p:grpSp>
        <p:nvGrpSpPr>
          <p:cNvPr id="22" name="グループ化 169"/>
          <p:cNvGrpSpPr/>
          <p:nvPr/>
        </p:nvGrpSpPr>
        <p:grpSpPr>
          <a:xfrm>
            <a:off x="4677662" y="3248079"/>
            <a:ext cx="1220549" cy="1471255"/>
            <a:chOff x="2915816" y="3867861"/>
            <a:chExt cx="1365901" cy="1537603"/>
          </a:xfrm>
        </p:grpSpPr>
        <p:grpSp>
          <p:nvGrpSpPr>
            <p:cNvPr id="23" name="グループ化 171"/>
            <p:cNvGrpSpPr/>
            <p:nvPr/>
          </p:nvGrpSpPr>
          <p:grpSpPr>
            <a:xfrm>
              <a:off x="2917392" y="3867861"/>
              <a:ext cx="1364325" cy="1537602"/>
              <a:chOff x="3179460" y="4212701"/>
              <a:chExt cx="1599801" cy="2160240"/>
            </a:xfrm>
          </p:grpSpPr>
          <p:grpSp>
            <p:nvGrpSpPr>
              <p:cNvPr id="25" name="グループ化 172"/>
              <p:cNvGrpSpPr/>
              <p:nvPr/>
            </p:nvGrpSpPr>
            <p:grpSpPr>
              <a:xfrm rot="1018646">
                <a:off x="3634459" y="4263590"/>
                <a:ext cx="602462" cy="1559710"/>
                <a:chOff x="3491880" y="4365104"/>
                <a:chExt cx="936104" cy="2232248"/>
              </a:xfrm>
            </p:grpSpPr>
            <p:grpSp>
              <p:nvGrpSpPr>
                <p:cNvPr id="28" name="グループ化 186"/>
                <p:cNvGrpSpPr/>
                <p:nvPr/>
              </p:nvGrpSpPr>
              <p:grpSpPr>
                <a:xfrm>
                  <a:off x="3563888" y="4437112"/>
                  <a:ext cx="793980" cy="2160240"/>
                  <a:chOff x="3563888" y="4437112"/>
                  <a:chExt cx="793980" cy="2160240"/>
                </a:xfrm>
              </p:grpSpPr>
              <p:grpSp>
                <p:nvGrpSpPr>
                  <p:cNvPr id="30" name="グループ化 191"/>
                  <p:cNvGrpSpPr/>
                  <p:nvPr/>
                </p:nvGrpSpPr>
                <p:grpSpPr>
                  <a:xfrm>
                    <a:off x="3563888" y="4437112"/>
                    <a:ext cx="793980" cy="2160240"/>
                    <a:chOff x="3563888" y="4437112"/>
                    <a:chExt cx="793980" cy="2160240"/>
                  </a:xfrm>
                </p:grpSpPr>
                <p:sp>
                  <p:nvSpPr>
                    <p:cNvPr id="32" name="ホームベース 31"/>
                    <p:cNvSpPr/>
                    <p:nvPr/>
                  </p:nvSpPr>
                  <p:spPr>
                    <a:xfrm rot="5400000">
                      <a:off x="3030890" y="4970110"/>
                      <a:ext cx="1859976" cy="79398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3" name="二等辺三角形 32"/>
                    <p:cNvSpPr/>
                    <p:nvPr/>
                  </p:nvSpPr>
                  <p:spPr>
                    <a:xfrm>
                      <a:off x="3744000" y="6309320"/>
                      <a:ext cx="432048" cy="28803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cxnSp>
                <p:nvCxnSpPr>
                  <p:cNvPr id="31" name="曲線コネクタ 30"/>
                  <p:cNvCxnSpPr/>
                  <p:nvPr/>
                </p:nvCxnSpPr>
                <p:spPr>
                  <a:xfrm flipV="1">
                    <a:off x="3635896" y="6237312"/>
                    <a:ext cx="648072" cy="144016"/>
                  </a:xfrm>
                  <a:prstGeom prst="curvedConnector3">
                    <a:avLst>
                      <a:gd name="adj1" fmla="val 4944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正方形/長方形 28"/>
                <p:cNvSpPr/>
                <p:nvPr/>
              </p:nvSpPr>
              <p:spPr>
                <a:xfrm>
                  <a:off x="3491880" y="4365104"/>
                  <a:ext cx="936104" cy="1440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26" name="フリーフォーム 25"/>
              <p:cNvSpPr/>
              <p:nvPr/>
            </p:nvSpPr>
            <p:spPr>
              <a:xfrm>
                <a:off x="4437291" y="4270693"/>
                <a:ext cx="341970" cy="903920"/>
              </a:xfrm>
              <a:custGeom>
                <a:avLst/>
                <a:gdLst>
                  <a:gd name="connsiteX0" fmla="*/ 3706 w 341970"/>
                  <a:gd name="connsiteY0" fmla="*/ 133623 h 903920"/>
                  <a:gd name="connsiteX1" fmla="*/ 16806 w 341970"/>
                  <a:gd name="connsiteY1" fmla="*/ 117903 h 903920"/>
                  <a:gd name="connsiteX2" fmla="*/ 22047 w 341970"/>
                  <a:gd name="connsiteY2" fmla="*/ 110043 h 903920"/>
                  <a:gd name="connsiteX3" fmla="*/ 29907 w 341970"/>
                  <a:gd name="connsiteY3" fmla="*/ 99563 h 903920"/>
                  <a:gd name="connsiteX4" fmla="*/ 35147 w 341970"/>
                  <a:gd name="connsiteY4" fmla="*/ 91702 h 903920"/>
                  <a:gd name="connsiteX5" fmla="*/ 50867 w 341970"/>
                  <a:gd name="connsiteY5" fmla="*/ 70742 h 903920"/>
                  <a:gd name="connsiteX6" fmla="*/ 56107 w 341970"/>
                  <a:gd name="connsiteY6" fmla="*/ 60262 h 903920"/>
                  <a:gd name="connsiteX7" fmla="*/ 63967 w 341970"/>
                  <a:gd name="connsiteY7" fmla="*/ 55022 h 903920"/>
                  <a:gd name="connsiteX8" fmla="*/ 74448 w 341970"/>
                  <a:gd name="connsiteY8" fmla="*/ 41921 h 903920"/>
                  <a:gd name="connsiteX9" fmla="*/ 84928 w 341970"/>
                  <a:gd name="connsiteY9" fmla="*/ 26201 h 903920"/>
                  <a:gd name="connsiteX10" fmla="*/ 92788 w 341970"/>
                  <a:gd name="connsiteY10" fmla="*/ 18341 h 903920"/>
                  <a:gd name="connsiteX11" fmla="*/ 105888 w 341970"/>
                  <a:gd name="connsiteY11" fmla="*/ 2620 h 903920"/>
                  <a:gd name="connsiteX12" fmla="*/ 113749 w 341970"/>
                  <a:gd name="connsiteY12" fmla="*/ 0 h 903920"/>
                  <a:gd name="connsiteX13" fmla="*/ 126849 w 341970"/>
                  <a:gd name="connsiteY13" fmla="*/ 2620 h 903920"/>
                  <a:gd name="connsiteX14" fmla="*/ 142569 w 341970"/>
                  <a:gd name="connsiteY14" fmla="*/ 15721 h 903920"/>
                  <a:gd name="connsiteX15" fmla="*/ 145189 w 341970"/>
                  <a:gd name="connsiteY15" fmla="*/ 26201 h 903920"/>
                  <a:gd name="connsiteX16" fmla="*/ 153049 w 341970"/>
                  <a:gd name="connsiteY16" fmla="*/ 28821 h 903920"/>
                  <a:gd name="connsiteX17" fmla="*/ 158290 w 341970"/>
                  <a:gd name="connsiteY17" fmla="*/ 34061 h 903920"/>
                  <a:gd name="connsiteX18" fmla="*/ 163530 w 341970"/>
                  <a:gd name="connsiteY18" fmla="*/ 49781 h 903920"/>
                  <a:gd name="connsiteX19" fmla="*/ 166150 w 341970"/>
                  <a:gd name="connsiteY19" fmla="*/ 57642 h 903920"/>
                  <a:gd name="connsiteX20" fmla="*/ 168770 w 341970"/>
                  <a:gd name="connsiteY20" fmla="*/ 73362 h 903920"/>
                  <a:gd name="connsiteX21" fmla="*/ 171390 w 341970"/>
                  <a:gd name="connsiteY21" fmla="*/ 91702 h 903920"/>
                  <a:gd name="connsiteX22" fmla="*/ 174010 w 341970"/>
                  <a:gd name="connsiteY22" fmla="*/ 102183 h 903920"/>
                  <a:gd name="connsiteX23" fmla="*/ 176630 w 341970"/>
                  <a:gd name="connsiteY23" fmla="*/ 131003 h 903920"/>
                  <a:gd name="connsiteX24" fmla="*/ 179250 w 341970"/>
                  <a:gd name="connsiteY24" fmla="*/ 138863 h 903920"/>
                  <a:gd name="connsiteX25" fmla="*/ 181870 w 341970"/>
                  <a:gd name="connsiteY25" fmla="*/ 149344 h 903920"/>
                  <a:gd name="connsiteX26" fmla="*/ 187110 w 341970"/>
                  <a:gd name="connsiteY26" fmla="*/ 159824 h 903920"/>
                  <a:gd name="connsiteX27" fmla="*/ 189730 w 341970"/>
                  <a:gd name="connsiteY27" fmla="*/ 167684 h 903920"/>
                  <a:gd name="connsiteX28" fmla="*/ 192350 w 341970"/>
                  <a:gd name="connsiteY28" fmla="*/ 209605 h 903920"/>
                  <a:gd name="connsiteX29" fmla="*/ 194970 w 341970"/>
                  <a:gd name="connsiteY29" fmla="*/ 227945 h 903920"/>
                  <a:gd name="connsiteX30" fmla="*/ 200210 w 341970"/>
                  <a:gd name="connsiteY30" fmla="*/ 298687 h 903920"/>
                  <a:gd name="connsiteX31" fmla="*/ 202830 w 341970"/>
                  <a:gd name="connsiteY31" fmla="*/ 306547 h 903920"/>
                  <a:gd name="connsiteX32" fmla="*/ 210691 w 341970"/>
                  <a:gd name="connsiteY32" fmla="*/ 398249 h 903920"/>
                  <a:gd name="connsiteX33" fmla="*/ 205451 w 341970"/>
                  <a:gd name="connsiteY33" fmla="*/ 442790 h 903920"/>
                  <a:gd name="connsiteX34" fmla="*/ 200210 w 341970"/>
                  <a:gd name="connsiteY34" fmla="*/ 497811 h 903920"/>
                  <a:gd name="connsiteX35" fmla="*/ 197590 w 341970"/>
                  <a:gd name="connsiteY35" fmla="*/ 505671 h 903920"/>
                  <a:gd name="connsiteX36" fmla="*/ 197590 w 341970"/>
                  <a:gd name="connsiteY36" fmla="*/ 720516 h 903920"/>
                  <a:gd name="connsiteX37" fmla="*/ 200210 w 341970"/>
                  <a:gd name="connsiteY37" fmla="*/ 728376 h 903920"/>
                  <a:gd name="connsiteX38" fmla="*/ 202830 w 341970"/>
                  <a:gd name="connsiteY38" fmla="*/ 738857 h 903920"/>
                  <a:gd name="connsiteX39" fmla="*/ 205451 w 341970"/>
                  <a:gd name="connsiteY39" fmla="*/ 751957 h 903920"/>
                  <a:gd name="connsiteX40" fmla="*/ 213311 w 341970"/>
                  <a:gd name="connsiteY40" fmla="*/ 757197 h 903920"/>
                  <a:gd name="connsiteX41" fmla="*/ 218551 w 341970"/>
                  <a:gd name="connsiteY41" fmla="*/ 765057 h 903920"/>
                  <a:gd name="connsiteX42" fmla="*/ 221171 w 341970"/>
                  <a:gd name="connsiteY42" fmla="*/ 775537 h 903920"/>
                  <a:gd name="connsiteX43" fmla="*/ 229031 w 341970"/>
                  <a:gd name="connsiteY43" fmla="*/ 783398 h 903920"/>
                  <a:gd name="connsiteX44" fmla="*/ 234271 w 341970"/>
                  <a:gd name="connsiteY44" fmla="*/ 793878 h 903920"/>
                  <a:gd name="connsiteX45" fmla="*/ 242131 w 341970"/>
                  <a:gd name="connsiteY45" fmla="*/ 804358 h 903920"/>
                  <a:gd name="connsiteX46" fmla="*/ 252612 w 341970"/>
                  <a:gd name="connsiteY46" fmla="*/ 817458 h 903920"/>
                  <a:gd name="connsiteX47" fmla="*/ 263092 w 341970"/>
                  <a:gd name="connsiteY47" fmla="*/ 825318 h 903920"/>
                  <a:gd name="connsiteX48" fmla="*/ 281432 w 341970"/>
                  <a:gd name="connsiteY48" fmla="*/ 843659 h 903920"/>
                  <a:gd name="connsiteX49" fmla="*/ 302393 w 341970"/>
                  <a:gd name="connsiteY49" fmla="*/ 864619 h 903920"/>
                  <a:gd name="connsiteX50" fmla="*/ 320733 w 341970"/>
                  <a:gd name="connsiteY50" fmla="*/ 877720 h 903920"/>
                  <a:gd name="connsiteX51" fmla="*/ 339073 w 341970"/>
                  <a:gd name="connsiteY51" fmla="*/ 893440 h 903920"/>
                  <a:gd name="connsiteX52" fmla="*/ 341694 w 341970"/>
                  <a:gd name="connsiteY52" fmla="*/ 903920 h 90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1970" h="903920">
                    <a:moveTo>
                      <a:pt x="3706" y="133623"/>
                    </a:moveTo>
                    <a:cubicBezTo>
                      <a:pt x="16712" y="114115"/>
                      <a:pt x="0" y="138068"/>
                      <a:pt x="16806" y="117903"/>
                    </a:cubicBezTo>
                    <a:cubicBezTo>
                      <a:pt x="18822" y="115484"/>
                      <a:pt x="20217" y="112605"/>
                      <a:pt x="22047" y="110043"/>
                    </a:cubicBezTo>
                    <a:cubicBezTo>
                      <a:pt x="24585" y="106490"/>
                      <a:pt x="27369" y="103116"/>
                      <a:pt x="29907" y="99563"/>
                    </a:cubicBezTo>
                    <a:cubicBezTo>
                      <a:pt x="31737" y="97000"/>
                      <a:pt x="33295" y="94249"/>
                      <a:pt x="35147" y="91702"/>
                    </a:cubicBezTo>
                    <a:cubicBezTo>
                      <a:pt x="40284" y="84639"/>
                      <a:pt x="45627" y="77729"/>
                      <a:pt x="50867" y="70742"/>
                    </a:cubicBezTo>
                    <a:cubicBezTo>
                      <a:pt x="53210" y="67617"/>
                      <a:pt x="53607" y="63262"/>
                      <a:pt x="56107" y="60262"/>
                    </a:cubicBezTo>
                    <a:cubicBezTo>
                      <a:pt x="58123" y="57843"/>
                      <a:pt x="61347" y="56769"/>
                      <a:pt x="63967" y="55022"/>
                    </a:cubicBezTo>
                    <a:cubicBezTo>
                      <a:pt x="69870" y="37318"/>
                      <a:pt x="61684" y="56508"/>
                      <a:pt x="74448" y="41921"/>
                    </a:cubicBezTo>
                    <a:cubicBezTo>
                      <a:pt x="78595" y="37182"/>
                      <a:pt x="81435" y="31441"/>
                      <a:pt x="84928" y="26201"/>
                    </a:cubicBezTo>
                    <a:cubicBezTo>
                      <a:pt x="86983" y="23118"/>
                      <a:pt x="90416" y="21187"/>
                      <a:pt x="92788" y="18341"/>
                    </a:cubicBezTo>
                    <a:cubicBezTo>
                      <a:pt x="98828" y="11093"/>
                      <a:pt x="97279" y="8360"/>
                      <a:pt x="105888" y="2620"/>
                    </a:cubicBezTo>
                    <a:cubicBezTo>
                      <a:pt x="108186" y="1088"/>
                      <a:pt x="111129" y="873"/>
                      <a:pt x="113749" y="0"/>
                    </a:cubicBezTo>
                    <a:cubicBezTo>
                      <a:pt x="118116" y="873"/>
                      <a:pt x="122679" y="1056"/>
                      <a:pt x="126849" y="2620"/>
                    </a:cubicBezTo>
                    <a:cubicBezTo>
                      <a:pt x="132683" y="4808"/>
                      <a:pt x="138493" y="11645"/>
                      <a:pt x="142569" y="15721"/>
                    </a:cubicBezTo>
                    <a:cubicBezTo>
                      <a:pt x="143442" y="19214"/>
                      <a:pt x="142940" y="23389"/>
                      <a:pt x="145189" y="26201"/>
                    </a:cubicBezTo>
                    <a:cubicBezTo>
                      <a:pt x="146914" y="28358"/>
                      <a:pt x="150681" y="27400"/>
                      <a:pt x="153049" y="28821"/>
                    </a:cubicBezTo>
                    <a:cubicBezTo>
                      <a:pt x="155167" y="30092"/>
                      <a:pt x="156543" y="32314"/>
                      <a:pt x="158290" y="34061"/>
                    </a:cubicBezTo>
                    <a:lnTo>
                      <a:pt x="163530" y="49781"/>
                    </a:lnTo>
                    <a:cubicBezTo>
                      <a:pt x="164403" y="52401"/>
                      <a:pt x="165696" y="54918"/>
                      <a:pt x="166150" y="57642"/>
                    </a:cubicBezTo>
                    <a:cubicBezTo>
                      <a:pt x="167023" y="62882"/>
                      <a:pt x="167962" y="68111"/>
                      <a:pt x="168770" y="73362"/>
                    </a:cubicBezTo>
                    <a:cubicBezTo>
                      <a:pt x="169709" y="79466"/>
                      <a:pt x="170285" y="85626"/>
                      <a:pt x="171390" y="91702"/>
                    </a:cubicBezTo>
                    <a:cubicBezTo>
                      <a:pt x="172034" y="95245"/>
                      <a:pt x="173137" y="98689"/>
                      <a:pt x="174010" y="102183"/>
                    </a:cubicBezTo>
                    <a:cubicBezTo>
                      <a:pt x="174883" y="111790"/>
                      <a:pt x="175266" y="121454"/>
                      <a:pt x="176630" y="131003"/>
                    </a:cubicBezTo>
                    <a:cubicBezTo>
                      <a:pt x="177021" y="133737"/>
                      <a:pt x="178491" y="136208"/>
                      <a:pt x="179250" y="138863"/>
                    </a:cubicBezTo>
                    <a:cubicBezTo>
                      <a:pt x="180239" y="142326"/>
                      <a:pt x="180606" y="145972"/>
                      <a:pt x="181870" y="149344"/>
                    </a:cubicBezTo>
                    <a:cubicBezTo>
                      <a:pt x="183241" y="153001"/>
                      <a:pt x="185571" y="156234"/>
                      <a:pt x="187110" y="159824"/>
                    </a:cubicBezTo>
                    <a:cubicBezTo>
                      <a:pt x="188198" y="162362"/>
                      <a:pt x="188857" y="165064"/>
                      <a:pt x="189730" y="167684"/>
                    </a:cubicBezTo>
                    <a:cubicBezTo>
                      <a:pt x="190603" y="181658"/>
                      <a:pt x="191137" y="195657"/>
                      <a:pt x="192350" y="209605"/>
                    </a:cubicBezTo>
                    <a:cubicBezTo>
                      <a:pt x="192885" y="215757"/>
                      <a:pt x="194496" y="221788"/>
                      <a:pt x="194970" y="227945"/>
                    </a:cubicBezTo>
                    <a:cubicBezTo>
                      <a:pt x="196670" y="250043"/>
                      <a:pt x="196076" y="275948"/>
                      <a:pt x="200210" y="298687"/>
                    </a:cubicBezTo>
                    <a:cubicBezTo>
                      <a:pt x="200704" y="301404"/>
                      <a:pt x="201957" y="303927"/>
                      <a:pt x="202830" y="306547"/>
                    </a:cubicBezTo>
                    <a:cubicBezTo>
                      <a:pt x="206249" y="337308"/>
                      <a:pt x="209791" y="366746"/>
                      <a:pt x="210691" y="398249"/>
                    </a:cubicBezTo>
                    <a:cubicBezTo>
                      <a:pt x="210801" y="402107"/>
                      <a:pt x="205929" y="437772"/>
                      <a:pt x="205451" y="442790"/>
                    </a:cubicBezTo>
                    <a:cubicBezTo>
                      <a:pt x="203972" y="458314"/>
                      <a:pt x="203202" y="481355"/>
                      <a:pt x="200210" y="497811"/>
                    </a:cubicBezTo>
                    <a:cubicBezTo>
                      <a:pt x="199716" y="500528"/>
                      <a:pt x="198463" y="503051"/>
                      <a:pt x="197590" y="505671"/>
                    </a:cubicBezTo>
                    <a:cubicBezTo>
                      <a:pt x="191803" y="598263"/>
                      <a:pt x="192991" y="561858"/>
                      <a:pt x="197590" y="720516"/>
                    </a:cubicBezTo>
                    <a:cubicBezTo>
                      <a:pt x="197670" y="723277"/>
                      <a:pt x="199451" y="725721"/>
                      <a:pt x="200210" y="728376"/>
                    </a:cubicBezTo>
                    <a:cubicBezTo>
                      <a:pt x="201199" y="731839"/>
                      <a:pt x="202049" y="735342"/>
                      <a:pt x="202830" y="738857"/>
                    </a:cubicBezTo>
                    <a:cubicBezTo>
                      <a:pt x="203796" y="743204"/>
                      <a:pt x="203241" y="748091"/>
                      <a:pt x="205451" y="751957"/>
                    </a:cubicBezTo>
                    <a:cubicBezTo>
                      <a:pt x="207013" y="754691"/>
                      <a:pt x="210691" y="755450"/>
                      <a:pt x="213311" y="757197"/>
                    </a:cubicBezTo>
                    <a:cubicBezTo>
                      <a:pt x="215058" y="759817"/>
                      <a:pt x="217311" y="762163"/>
                      <a:pt x="218551" y="765057"/>
                    </a:cubicBezTo>
                    <a:cubicBezTo>
                      <a:pt x="219969" y="768367"/>
                      <a:pt x="219385" y="772411"/>
                      <a:pt x="221171" y="775537"/>
                    </a:cubicBezTo>
                    <a:cubicBezTo>
                      <a:pt x="223009" y="778754"/>
                      <a:pt x="226877" y="780383"/>
                      <a:pt x="229031" y="783398"/>
                    </a:cubicBezTo>
                    <a:cubicBezTo>
                      <a:pt x="231301" y="786576"/>
                      <a:pt x="232201" y="790566"/>
                      <a:pt x="234271" y="793878"/>
                    </a:cubicBezTo>
                    <a:cubicBezTo>
                      <a:pt x="236585" y="797581"/>
                      <a:pt x="239593" y="800805"/>
                      <a:pt x="242131" y="804358"/>
                    </a:cubicBezTo>
                    <a:cubicBezTo>
                      <a:pt x="247111" y="811330"/>
                      <a:pt x="246423" y="812301"/>
                      <a:pt x="252612" y="817458"/>
                    </a:cubicBezTo>
                    <a:cubicBezTo>
                      <a:pt x="255967" y="820253"/>
                      <a:pt x="259599" y="822698"/>
                      <a:pt x="263092" y="825318"/>
                    </a:cubicBezTo>
                    <a:cubicBezTo>
                      <a:pt x="273302" y="840635"/>
                      <a:pt x="262556" y="826235"/>
                      <a:pt x="281432" y="843659"/>
                    </a:cubicBezTo>
                    <a:cubicBezTo>
                      <a:pt x="288693" y="850361"/>
                      <a:pt x="294172" y="859138"/>
                      <a:pt x="302393" y="864619"/>
                    </a:cubicBezTo>
                    <a:cubicBezTo>
                      <a:pt x="308266" y="868534"/>
                      <a:pt x="315529" y="873166"/>
                      <a:pt x="320733" y="877720"/>
                    </a:cubicBezTo>
                    <a:cubicBezTo>
                      <a:pt x="341059" y="895506"/>
                      <a:pt x="322246" y="882222"/>
                      <a:pt x="339073" y="893440"/>
                    </a:cubicBezTo>
                    <a:cubicBezTo>
                      <a:pt x="341970" y="902128"/>
                      <a:pt x="341694" y="898538"/>
                      <a:pt x="341694" y="903920"/>
                    </a:cubicBez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27" name="円柱 26"/>
              <p:cNvSpPr/>
              <p:nvPr/>
            </p:nvSpPr>
            <p:spPr>
              <a:xfrm rot="10800000">
                <a:off x="3179460" y="4212701"/>
                <a:ext cx="1394387" cy="2160240"/>
              </a:xfrm>
              <a:prstGeom prst="can">
                <a:avLst>
                  <a:gd name="adj" fmla="val 9323"/>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24" name="円柱 23"/>
            <p:cNvSpPr/>
            <p:nvPr/>
          </p:nvSpPr>
          <p:spPr>
            <a:xfrm rot="10800000">
              <a:off x="2915816" y="4130097"/>
              <a:ext cx="1189147" cy="1275367"/>
            </a:xfrm>
            <a:prstGeom prst="can">
              <a:avLst>
                <a:gd name="adj" fmla="val 9323"/>
              </a:avLst>
            </a:prstGeom>
            <a:gradFill>
              <a:gsLst>
                <a:gs pos="0">
                  <a:schemeClr val="bg1"/>
                </a:gs>
                <a:gs pos="50000">
                  <a:schemeClr val="bg1">
                    <a:alpha val="0"/>
                  </a:schemeClr>
                </a:gs>
                <a:gs pos="100000">
                  <a:srgbClr val="FFFFF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34" name="テキスト ボックス 33"/>
          <p:cNvSpPr txBox="1"/>
          <p:nvPr/>
        </p:nvSpPr>
        <p:spPr>
          <a:xfrm>
            <a:off x="6338795" y="3351204"/>
            <a:ext cx="1651236" cy="338554"/>
          </a:xfrm>
          <a:prstGeom prst="rect">
            <a:avLst/>
          </a:prstGeom>
          <a:noFill/>
        </p:spPr>
        <p:txBody>
          <a:bodyPr wrap="square" rtlCol="0">
            <a:spAutoFit/>
          </a:bodyPr>
          <a:lstStyle/>
          <a:p>
            <a:r>
              <a:rPr kumimoji="1" lang="en-US" altLang="ja-JP" sz="1600" b="1" dirty="0" smtClean="0">
                <a:solidFill>
                  <a:srgbClr val="002060"/>
                </a:solidFill>
              </a:rPr>
              <a:t>〈</a:t>
            </a:r>
            <a:r>
              <a:rPr kumimoji="1" lang="ja-JP" altLang="en-US" sz="1600" b="1" dirty="0" smtClean="0">
                <a:solidFill>
                  <a:srgbClr val="002060"/>
                </a:solidFill>
              </a:rPr>
              <a:t>内液</a:t>
            </a:r>
            <a:r>
              <a:rPr kumimoji="1" lang="en-US" altLang="ja-JP" sz="1600" b="1" dirty="0" smtClean="0">
                <a:solidFill>
                  <a:srgbClr val="002060"/>
                </a:solidFill>
              </a:rPr>
              <a:t>〉</a:t>
            </a:r>
            <a:endParaRPr kumimoji="1" lang="ja-JP" altLang="en-US" sz="1600" b="1" dirty="0">
              <a:solidFill>
                <a:srgbClr val="002060"/>
              </a:solidFill>
            </a:endParaRPr>
          </a:p>
        </p:txBody>
      </p:sp>
      <p:sp>
        <p:nvSpPr>
          <p:cNvPr id="35" name="テキスト ボックス 34"/>
          <p:cNvSpPr txBox="1"/>
          <p:nvPr/>
        </p:nvSpPr>
        <p:spPr>
          <a:xfrm>
            <a:off x="7010023" y="3076798"/>
            <a:ext cx="1949766" cy="830997"/>
          </a:xfrm>
          <a:prstGeom prst="rect">
            <a:avLst/>
          </a:prstGeom>
          <a:noFill/>
        </p:spPr>
        <p:txBody>
          <a:bodyPr wrap="square" rtlCol="0">
            <a:spAutoFit/>
          </a:bodyPr>
          <a:lstStyle/>
          <a:p>
            <a:r>
              <a:rPr lang="en-US" altLang="ja-JP" sz="1600" b="1" dirty="0" smtClean="0">
                <a:solidFill>
                  <a:srgbClr val="002060"/>
                </a:solidFill>
                <a:uFill>
                  <a:solidFill>
                    <a:srgbClr val="FF0000"/>
                  </a:solidFill>
                </a:uFill>
              </a:rPr>
              <a:t>8 M Urea PBS</a:t>
            </a:r>
          </a:p>
          <a:p>
            <a:r>
              <a:rPr lang="en-US" altLang="ja-JP" sz="1600" b="1" dirty="0" smtClean="0">
                <a:solidFill>
                  <a:srgbClr val="002060"/>
                </a:solidFill>
                <a:uFill>
                  <a:solidFill>
                    <a:srgbClr val="FF0000"/>
                  </a:solidFill>
                </a:uFill>
              </a:rPr>
              <a:t>50 </a:t>
            </a:r>
            <a:r>
              <a:rPr lang="en-US" altLang="ja-JP" sz="1600" b="1" dirty="0" err="1" smtClean="0">
                <a:solidFill>
                  <a:srgbClr val="002060"/>
                </a:solidFill>
                <a:uFill>
                  <a:solidFill>
                    <a:srgbClr val="FF0000"/>
                  </a:solidFill>
                </a:uFill>
              </a:rPr>
              <a:t>mM</a:t>
            </a:r>
            <a:r>
              <a:rPr lang="en-US" altLang="ja-JP" sz="1600" b="1" dirty="0" smtClean="0">
                <a:solidFill>
                  <a:srgbClr val="002060"/>
                </a:solidFill>
                <a:uFill>
                  <a:solidFill>
                    <a:srgbClr val="FF0000"/>
                  </a:solidFill>
                </a:uFill>
              </a:rPr>
              <a:t> TAPS</a:t>
            </a:r>
          </a:p>
          <a:p>
            <a:r>
              <a:rPr lang="en-US" altLang="ja-JP" sz="1600" b="1" dirty="0" smtClean="0">
                <a:solidFill>
                  <a:srgbClr val="002060"/>
                </a:solidFill>
                <a:uFill>
                  <a:solidFill>
                    <a:srgbClr val="FF0000"/>
                  </a:solidFill>
                </a:uFill>
              </a:rPr>
              <a:t>1 mg/ml VHH-PM</a:t>
            </a:r>
          </a:p>
        </p:txBody>
      </p:sp>
      <p:sp>
        <p:nvSpPr>
          <p:cNvPr id="36" name="テキスト ボックス 35"/>
          <p:cNvSpPr txBox="1"/>
          <p:nvPr/>
        </p:nvSpPr>
        <p:spPr>
          <a:xfrm>
            <a:off x="6341260" y="4386590"/>
            <a:ext cx="1504755" cy="338554"/>
          </a:xfrm>
          <a:prstGeom prst="rect">
            <a:avLst/>
          </a:prstGeom>
          <a:noFill/>
        </p:spPr>
        <p:txBody>
          <a:bodyPr wrap="square" rtlCol="0">
            <a:spAutoFit/>
          </a:bodyPr>
          <a:lstStyle/>
          <a:p>
            <a:r>
              <a:rPr kumimoji="1" lang="en-US" altLang="ja-JP" sz="1600" b="1" dirty="0" smtClean="0">
                <a:solidFill>
                  <a:srgbClr val="002060"/>
                </a:solidFill>
              </a:rPr>
              <a:t>〈</a:t>
            </a:r>
            <a:r>
              <a:rPr lang="ja-JP" altLang="en-US" sz="1600" b="1" dirty="0">
                <a:solidFill>
                  <a:srgbClr val="002060"/>
                </a:solidFill>
              </a:rPr>
              <a:t>外</a:t>
            </a:r>
            <a:r>
              <a:rPr kumimoji="1" lang="ja-JP" altLang="en-US" sz="1600" b="1" dirty="0" smtClean="0">
                <a:solidFill>
                  <a:srgbClr val="002060"/>
                </a:solidFill>
              </a:rPr>
              <a:t>液</a:t>
            </a:r>
            <a:r>
              <a:rPr kumimoji="1" lang="en-US" altLang="ja-JP" sz="1600" b="1" dirty="0" smtClean="0">
                <a:solidFill>
                  <a:srgbClr val="002060"/>
                </a:solidFill>
              </a:rPr>
              <a:t>〉</a:t>
            </a:r>
            <a:endParaRPr kumimoji="1" lang="ja-JP" altLang="en-US" sz="1600" b="1" dirty="0">
              <a:solidFill>
                <a:srgbClr val="002060"/>
              </a:solidFill>
            </a:endParaRPr>
          </a:p>
        </p:txBody>
      </p:sp>
      <p:sp>
        <p:nvSpPr>
          <p:cNvPr id="37" name="テキスト ボックス 36"/>
          <p:cNvSpPr txBox="1"/>
          <p:nvPr/>
        </p:nvSpPr>
        <p:spPr>
          <a:xfrm>
            <a:off x="7005494" y="4386590"/>
            <a:ext cx="2314335" cy="338554"/>
          </a:xfrm>
          <a:prstGeom prst="rect">
            <a:avLst/>
          </a:prstGeom>
          <a:noFill/>
        </p:spPr>
        <p:txBody>
          <a:bodyPr wrap="square" rtlCol="0">
            <a:spAutoFit/>
          </a:bodyPr>
          <a:lstStyle/>
          <a:p>
            <a:r>
              <a:rPr lang="en-US" altLang="ja-JP" sz="1600" b="1" dirty="0" smtClean="0">
                <a:solidFill>
                  <a:srgbClr val="002060"/>
                </a:solidFill>
                <a:uFill>
                  <a:solidFill>
                    <a:srgbClr val="FF0000"/>
                  </a:solidFill>
                </a:uFill>
              </a:rPr>
              <a:t>50 </a:t>
            </a:r>
            <a:r>
              <a:rPr lang="en-US" altLang="ja-JP" sz="1600" b="1" dirty="0" err="1" smtClean="0">
                <a:solidFill>
                  <a:srgbClr val="002060"/>
                </a:solidFill>
                <a:uFill>
                  <a:solidFill>
                    <a:srgbClr val="FF0000"/>
                  </a:solidFill>
                </a:uFill>
              </a:rPr>
              <a:t>mM</a:t>
            </a:r>
            <a:r>
              <a:rPr lang="en-US" altLang="ja-JP" sz="1600" b="1" dirty="0" smtClean="0">
                <a:solidFill>
                  <a:srgbClr val="002060"/>
                </a:solidFill>
                <a:uFill>
                  <a:solidFill>
                    <a:srgbClr val="FF0000"/>
                  </a:solidFill>
                </a:uFill>
              </a:rPr>
              <a:t> TAPS (pH 8.5)</a:t>
            </a:r>
          </a:p>
        </p:txBody>
      </p:sp>
      <p:sp>
        <p:nvSpPr>
          <p:cNvPr id="38" name="線吹き出し 2 37"/>
          <p:cNvSpPr/>
          <p:nvPr/>
        </p:nvSpPr>
        <p:spPr>
          <a:xfrm>
            <a:off x="6327981" y="3135158"/>
            <a:ext cx="2503476" cy="773222"/>
          </a:xfrm>
          <a:prstGeom prst="callout2">
            <a:avLst>
              <a:gd name="adj1" fmla="val 51600"/>
              <a:gd name="adj2" fmla="val 1306"/>
              <a:gd name="adj3" fmla="val 51600"/>
              <a:gd name="adj4" fmla="val -9057"/>
              <a:gd name="adj5" fmla="val 112500"/>
              <a:gd name="adj6" fmla="val -4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rgbClr val="002060"/>
              </a:solidFill>
            </a:endParaRPr>
          </a:p>
        </p:txBody>
      </p:sp>
      <p:sp>
        <p:nvSpPr>
          <p:cNvPr id="39" name="線吹き出し 2 38"/>
          <p:cNvSpPr/>
          <p:nvPr/>
        </p:nvSpPr>
        <p:spPr>
          <a:xfrm>
            <a:off x="6480381" y="3291368"/>
            <a:ext cx="2503476" cy="773222"/>
          </a:xfrm>
          <a:prstGeom prst="callout2">
            <a:avLst>
              <a:gd name="adj1" fmla="val 164931"/>
              <a:gd name="adj2" fmla="val -3767"/>
              <a:gd name="adj3" fmla="val 163289"/>
              <a:gd name="adj4" fmla="val -21739"/>
              <a:gd name="adj5" fmla="val 146992"/>
              <a:gd name="adj6" fmla="val -395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rgbClr val="002060"/>
              </a:solidFill>
            </a:endParaRPr>
          </a:p>
        </p:txBody>
      </p:sp>
      <p:sp>
        <p:nvSpPr>
          <p:cNvPr id="59" name="下矢印 58"/>
          <p:cNvSpPr/>
          <p:nvPr/>
        </p:nvSpPr>
        <p:spPr>
          <a:xfrm>
            <a:off x="1907704" y="2702961"/>
            <a:ext cx="216024" cy="36004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61" name="テキスト ボックス 60"/>
          <p:cNvSpPr txBox="1"/>
          <p:nvPr/>
        </p:nvSpPr>
        <p:spPr>
          <a:xfrm>
            <a:off x="323528" y="1472003"/>
            <a:ext cx="1224136" cy="400110"/>
          </a:xfrm>
          <a:prstGeom prst="rect">
            <a:avLst/>
          </a:prstGeom>
          <a:noFill/>
          <a:ln w="25400">
            <a:solidFill>
              <a:srgbClr val="002060"/>
            </a:solidFill>
          </a:ln>
        </p:spPr>
        <p:txBody>
          <a:bodyPr wrap="square" rtlCol="0">
            <a:spAutoFit/>
          </a:bodyPr>
          <a:lstStyle/>
          <a:p>
            <a:pPr algn="ctr"/>
            <a:r>
              <a:rPr kumimoji="1" lang="en-US" altLang="ja-JP" sz="2000" b="1" dirty="0" smtClean="0">
                <a:solidFill>
                  <a:srgbClr val="002060"/>
                </a:solidFill>
              </a:rPr>
              <a:t>DTT</a:t>
            </a:r>
            <a:r>
              <a:rPr kumimoji="1" lang="ja-JP" altLang="en-US" sz="2000" b="1" dirty="0" smtClean="0">
                <a:solidFill>
                  <a:srgbClr val="002060"/>
                </a:solidFill>
              </a:rPr>
              <a:t>（</a:t>
            </a:r>
            <a:r>
              <a:rPr lang="ja-JP" altLang="en-US" sz="2000" b="1" dirty="0" smtClean="0">
                <a:solidFill>
                  <a:srgbClr val="002060"/>
                </a:solidFill>
              </a:rPr>
              <a:t>＋</a:t>
            </a:r>
            <a:r>
              <a:rPr kumimoji="1" lang="ja-JP" altLang="en-US" sz="2000" b="1" dirty="0" smtClean="0">
                <a:solidFill>
                  <a:srgbClr val="002060"/>
                </a:solidFill>
              </a:rPr>
              <a:t>）</a:t>
            </a:r>
            <a:endParaRPr kumimoji="1" lang="ja-JP" altLang="en-US" sz="2000" b="1" dirty="0">
              <a:solidFill>
                <a:srgbClr val="002060"/>
              </a:solidFill>
            </a:endParaRPr>
          </a:p>
        </p:txBody>
      </p:sp>
      <p:sp>
        <p:nvSpPr>
          <p:cNvPr id="62" name="テキスト ボックス 61"/>
          <p:cNvSpPr txBox="1"/>
          <p:nvPr/>
        </p:nvSpPr>
        <p:spPr>
          <a:xfrm>
            <a:off x="4644008" y="1472003"/>
            <a:ext cx="1224136" cy="400110"/>
          </a:xfrm>
          <a:prstGeom prst="rect">
            <a:avLst/>
          </a:prstGeom>
          <a:noFill/>
          <a:ln w="25400">
            <a:solidFill>
              <a:srgbClr val="002060"/>
            </a:solidFill>
          </a:ln>
        </p:spPr>
        <p:txBody>
          <a:bodyPr wrap="square" rtlCol="0">
            <a:spAutoFit/>
          </a:bodyPr>
          <a:lstStyle/>
          <a:p>
            <a:pPr algn="ctr"/>
            <a:r>
              <a:rPr kumimoji="1" lang="en-US" altLang="ja-JP" sz="2000" b="1" dirty="0" smtClean="0">
                <a:solidFill>
                  <a:srgbClr val="002060"/>
                </a:solidFill>
              </a:rPr>
              <a:t>DTT</a:t>
            </a:r>
            <a:r>
              <a:rPr kumimoji="1" lang="ja-JP" altLang="en-US" sz="2000" b="1" dirty="0" smtClean="0">
                <a:solidFill>
                  <a:srgbClr val="002060"/>
                </a:solidFill>
              </a:rPr>
              <a:t>（</a:t>
            </a:r>
            <a:r>
              <a:rPr lang="ja-JP" altLang="en-US" sz="2000" b="1" dirty="0" smtClean="0">
                <a:solidFill>
                  <a:srgbClr val="002060"/>
                </a:solidFill>
              </a:rPr>
              <a:t>－</a:t>
            </a:r>
            <a:r>
              <a:rPr kumimoji="1" lang="ja-JP" altLang="en-US" sz="2000" b="1" dirty="0" smtClean="0">
                <a:solidFill>
                  <a:srgbClr val="002060"/>
                </a:solidFill>
              </a:rPr>
              <a:t>）</a:t>
            </a:r>
            <a:endParaRPr kumimoji="1" lang="ja-JP" altLang="en-US" sz="2000" b="1" dirty="0">
              <a:solidFill>
                <a:srgbClr val="002060"/>
              </a:solidFill>
            </a:endParaRPr>
          </a:p>
        </p:txBody>
      </p:sp>
      <p:sp>
        <p:nvSpPr>
          <p:cNvPr id="63" name="テキスト ボックス 62"/>
          <p:cNvSpPr txBox="1"/>
          <p:nvPr/>
        </p:nvSpPr>
        <p:spPr>
          <a:xfrm>
            <a:off x="179512" y="1951349"/>
            <a:ext cx="4176464" cy="646331"/>
          </a:xfrm>
          <a:prstGeom prst="rect">
            <a:avLst/>
          </a:prstGeom>
          <a:noFill/>
        </p:spPr>
        <p:txBody>
          <a:bodyPr wrap="square" rtlCol="0">
            <a:spAutoFit/>
          </a:bodyPr>
          <a:lstStyle/>
          <a:p>
            <a:pPr algn="ctr"/>
            <a:r>
              <a:rPr lang="en-US" altLang="ja-JP" b="1" dirty="0" smtClean="0">
                <a:solidFill>
                  <a:srgbClr val="002060"/>
                </a:solidFill>
                <a:uFill>
                  <a:solidFill>
                    <a:srgbClr val="FF0000"/>
                  </a:solidFill>
                </a:uFill>
              </a:rPr>
              <a:t>DTT</a:t>
            </a:r>
            <a:r>
              <a:rPr lang="ja-JP" altLang="en-US" b="1" dirty="0" smtClean="0">
                <a:solidFill>
                  <a:srgbClr val="002060"/>
                </a:solidFill>
                <a:uFill>
                  <a:solidFill>
                    <a:srgbClr val="FF0000"/>
                  </a:solidFill>
                </a:uFill>
              </a:rPr>
              <a:t>還元処理を行った後、透析によって</a:t>
            </a:r>
            <a:r>
              <a:rPr lang="en-US" altLang="ja-JP" b="1" dirty="0" smtClean="0">
                <a:solidFill>
                  <a:srgbClr val="002060"/>
                </a:solidFill>
                <a:uFill>
                  <a:solidFill>
                    <a:srgbClr val="FF0000"/>
                  </a:solidFill>
                </a:uFill>
              </a:rPr>
              <a:t>DTT</a:t>
            </a:r>
            <a:r>
              <a:rPr lang="ja-JP" altLang="en-US" b="1" dirty="0" smtClean="0">
                <a:solidFill>
                  <a:srgbClr val="002060"/>
                </a:solidFill>
                <a:uFill>
                  <a:solidFill>
                    <a:srgbClr val="FF0000"/>
                  </a:solidFill>
                </a:uFill>
              </a:rPr>
              <a:t>を除去し、空気酸化を行った</a:t>
            </a:r>
            <a:r>
              <a:rPr lang="en-US" altLang="ja-JP" b="1" dirty="0" smtClean="0">
                <a:solidFill>
                  <a:srgbClr val="002060"/>
                </a:solidFill>
                <a:uFill>
                  <a:solidFill>
                    <a:srgbClr val="FF0000"/>
                  </a:solidFill>
                </a:uFill>
              </a:rPr>
              <a:t>VHH-PM</a:t>
            </a:r>
          </a:p>
        </p:txBody>
      </p:sp>
      <p:sp>
        <p:nvSpPr>
          <p:cNvPr id="46" name="フレーム 45"/>
          <p:cNvSpPr/>
          <p:nvPr/>
        </p:nvSpPr>
        <p:spPr>
          <a:xfrm>
            <a:off x="209934" y="957590"/>
            <a:ext cx="8749855" cy="4055586"/>
          </a:xfrm>
          <a:prstGeom prst="frame">
            <a:avLst>
              <a:gd name="adj1" fmla="val 526"/>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テキスト ボックス 44"/>
          <p:cNvSpPr txBox="1"/>
          <p:nvPr/>
        </p:nvSpPr>
        <p:spPr>
          <a:xfrm>
            <a:off x="683567" y="796642"/>
            <a:ext cx="2880321" cy="400110"/>
          </a:xfrm>
          <a:prstGeom prst="rect">
            <a:avLst/>
          </a:prstGeom>
          <a:solidFill>
            <a:schemeClr val="bg1"/>
          </a:solidFill>
          <a:ln w="25400">
            <a:solidFill>
              <a:srgbClr val="002060"/>
            </a:solidFill>
          </a:ln>
        </p:spPr>
        <p:txBody>
          <a:bodyPr wrap="square" rtlCol="0">
            <a:spAutoFit/>
          </a:bodyPr>
          <a:lstStyle/>
          <a:p>
            <a:pPr algn="ctr"/>
            <a:r>
              <a:rPr lang="ja-JP" altLang="en-US" sz="2000" b="1" dirty="0" smtClean="0">
                <a:solidFill>
                  <a:srgbClr val="002060"/>
                </a:solidFill>
              </a:rPr>
              <a:t>液相</a:t>
            </a:r>
            <a:r>
              <a:rPr lang="ja-JP" altLang="en-US" sz="2000" b="1" dirty="0">
                <a:solidFill>
                  <a:srgbClr val="002060"/>
                </a:solidFill>
              </a:rPr>
              <a:t>リフォールディング</a:t>
            </a:r>
            <a:endParaRPr kumimoji="1" lang="ja-JP" altLang="en-US" sz="2000" b="1" dirty="0">
              <a:solidFill>
                <a:srgbClr val="002060"/>
              </a:solidFill>
            </a:endParaRPr>
          </a:p>
        </p:txBody>
      </p:sp>
      <p:sp>
        <p:nvSpPr>
          <p:cNvPr id="47" name="下矢印 46"/>
          <p:cNvSpPr/>
          <p:nvPr/>
        </p:nvSpPr>
        <p:spPr>
          <a:xfrm>
            <a:off x="4355976" y="5085184"/>
            <a:ext cx="288032" cy="50405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
        <p:nvSpPr>
          <p:cNvPr id="48" name="テキスト ボックス 47"/>
          <p:cNvSpPr txBox="1"/>
          <p:nvPr/>
        </p:nvSpPr>
        <p:spPr>
          <a:xfrm>
            <a:off x="1372102" y="5733256"/>
            <a:ext cx="6224234" cy="707886"/>
          </a:xfrm>
          <a:prstGeom prst="rect">
            <a:avLst/>
          </a:prstGeom>
          <a:noFill/>
        </p:spPr>
        <p:txBody>
          <a:bodyPr wrap="square" rtlCol="0">
            <a:spAutoFit/>
          </a:bodyPr>
          <a:lstStyle/>
          <a:p>
            <a:pPr algn="ctr"/>
            <a:r>
              <a:rPr lang="ja-JP" altLang="en-US" sz="2000" b="1" dirty="0">
                <a:solidFill>
                  <a:srgbClr val="002060"/>
                </a:solidFill>
                <a:uFill>
                  <a:solidFill>
                    <a:srgbClr val="FF0000"/>
                  </a:solidFill>
                </a:uFill>
              </a:rPr>
              <a:t>抗原結合活性</a:t>
            </a:r>
            <a:r>
              <a:rPr lang="ja-JP" altLang="en-US" sz="2000" b="1" dirty="0" smtClean="0">
                <a:solidFill>
                  <a:srgbClr val="002060"/>
                </a:solidFill>
                <a:uFill>
                  <a:solidFill>
                    <a:srgbClr val="FF0000"/>
                  </a:solidFill>
                </a:uFill>
              </a:rPr>
              <a:t>の評価や固定化密度の測定を行い、ジスルフィド結合の再形成処理の有無による比較</a:t>
            </a:r>
            <a:endParaRPr lang="en-US" altLang="ja-JP" sz="2000" b="1" dirty="0" smtClean="0">
              <a:solidFill>
                <a:srgbClr val="002060"/>
              </a:solidFill>
              <a:uFill>
                <a:solidFill>
                  <a:srgbClr val="FF0000"/>
                </a:solidFill>
              </a:u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ジスルフィド結合を再形成した</a:t>
            </a:r>
            <a:r>
              <a:rPr kumimoji="1" lang="en-US" altLang="ja-JP" sz="2600" b="1" dirty="0" smtClean="0">
                <a:solidFill>
                  <a:schemeClr val="bg1"/>
                </a:solidFill>
              </a:rPr>
              <a:t>VHH-PM</a:t>
            </a:r>
            <a:r>
              <a:rPr kumimoji="1" lang="ja-JP" altLang="en-US" sz="2600" b="1" dirty="0" smtClean="0">
                <a:solidFill>
                  <a:schemeClr val="bg1"/>
                </a:solidFill>
              </a:rPr>
              <a:t>の抗原結合活性の評価</a:t>
            </a:r>
            <a:endParaRPr kumimoji="1" lang="ja-JP" altLang="en-US" sz="2600" b="1" dirty="0">
              <a:solidFill>
                <a:schemeClr val="bg1"/>
              </a:solidFill>
            </a:endParaRPr>
          </a:p>
        </p:txBody>
      </p:sp>
      <p:pic>
        <p:nvPicPr>
          <p:cNvPr id="3075" name="Picture 3"/>
          <p:cNvPicPr>
            <a:picLocks noChangeArrowheads="1"/>
          </p:cNvPicPr>
          <p:nvPr/>
        </p:nvPicPr>
        <p:blipFill rotWithShape="1">
          <a:blip r:embed="rId2" cstate="print">
            <a:extLst>
              <a:ext uri="{28A0092B-C50C-407E-A947-70E740481C1C}">
                <a14:useLocalDpi xmlns:a14="http://schemas.microsoft.com/office/drawing/2010/main" xmlns="" val="0"/>
              </a:ext>
            </a:extLst>
          </a:blip>
          <a:srcRect r="29696"/>
          <a:stretch/>
        </p:blipFill>
        <p:spPr bwMode="auto">
          <a:xfrm>
            <a:off x="173574" y="1700808"/>
            <a:ext cx="4392000"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6134" y="1683082"/>
            <a:ext cx="4392000" cy="3802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テキスト ボックス 6"/>
          <p:cNvSpPr txBox="1"/>
          <p:nvPr/>
        </p:nvSpPr>
        <p:spPr>
          <a:xfrm>
            <a:off x="179512" y="692696"/>
            <a:ext cx="3024336" cy="400110"/>
          </a:xfrm>
          <a:prstGeom prst="rect">
            <a:avLst/>
          </a:prstGeom>
          <a:noFill/>
        </p:spPr>
        <p:txBody>
          <a:bodyPr wrap="square" rtlCol="0">
            <a:spAutoFit/>
          </a:bodyPr>
          <a:lstStyle/>
          <a:p>
            <a:r>
              <a:rPr lang="en-US" altLang="ja-JP" sz="2000" b="1" dirty="0" smtClean="0">
                <a:solidFill>
                  <a:srgbClr val="002060"/>
                </a:solidFill>
              </a:rPr>
              <a:t>Anti-</a:t>
            </a:r>
            <a:r>
              <a:rPr lang="en-US" altLang="ja-JP" sz="2000" b="1" dirty="0" err="1" smtClean="0">
                <a:solidFill>
                  <a:srgbClr val="002060"/>
                </a:solidFill>
              </a:rPr>
              <a:t>RNase</a:t>
            </a:r>
            <a:r>
              <a:rPr lang="en-US" altLang="ja-JP" sz="2000" b="1" dirty="0" smtClean="0">
                <a:solidFill>
                  <a:srgbClr val="002060"/>
                </a:solidFill>
              </a:rPr>
              <a:t> VHH-PM 4AD</a:t>
            </a:r>
          </a:p>
        </p:txBody>
      </p:sp>
      <p:sp>
        <p:nvSpPr>
          <p:cNvPr id="8" name="テキスト ボックス 7"/>
          <p:cNvSpPr txBox="1"/>
          <p:nvPr/>
        </p:nvSpPr>
        <p:spPr>
          <a:xfrm>
            <a:off x="870063" y="1572558"/>
            <a:ext cx="2045753" cy="338554"/>
          </a:xfrm>
          <a:prstGeom prst="rect">
            <a:avLst/>
          </a:prstGeom>
          <a:noFill/>
        </p:spPr>
        <p:txBody>
          <a:bodyPr wrap="none" rtlCol="0">
            <a:spAutoFit/>
          </a:bodyPr>
          <a:lstStyle/>
          <a:p>
            <a:pPr algn="ctr"/>
            <a:r>
              <a:rPr lang="ja-JP" altLang="en-US" sz="1600" b="1" dirty="0">
                <a:solidFill>
                  <a:srgbClr val="002060"/>
                </a:solidFill>
              </a:rPr>
              <a:t>抗原結合活性</a:t>
            </a:r>
            <a:r>
              <a:rPr lang="ja-JP" altLang="en-US" sz="1600" b="1" dirty="0" smtClean="0">
                <a:solidFill>
                  <a:srgbClr val="002060"/>
                </a:solidFill>
              </a:rPr>
              <a:t>の評価</a:t>
            </a:r>
            <a:endParaRPr kumimoji="1" lang="en-US" altLang="ja-JP" sz="1600" b="1" dirty="0" smtClean="0">
              <a:solidFill>
                <a:srgbClr val="002060"/>
              </a:solidFill>
            </a:endParaRPr>
          </a:p>
        </p:txBody>
      </p:sp>
      <p:sp>
        <p:nvSpPr>
          <p:cNvPr id="9" name="テキスト ボックス 8"/>
          <p:cNvSpPr txBox="1"/>
          <p:nvPr/>
        </p:nvSpPr>
        <p:spPr>
          <a:xfrm>
            <a:off x="5293790" y="1602988"/>
            <a:ext cx="1838966" cy="338554"/>
          </a:xfrm>
          <a:prstGeom prst="rect">
            <a:avLst/>
          </a:prstGeom>
          <a:noFill/>
        </p:spPr>
        <p:txBody>
          <a:bodyPr wrap="none" rtlCol="0">
            <a:spAutoFit/>
          </a:bodyPr>
          <a:lstStyle/>
          <a:p>
            <a:pPr algn="ctr"/>
            <a:r>
              <a:rPr kumimoji="1" lang="ja-JP" altLang="en-US" sz="1600" b="1" dirty="0" smtClean="0">
                <a:solidFill>
                  <a:srgbClr val="002060"/>
                </a:solidFill>
              </a:rPr>
              <a:t>固定化密度の測定</a:t>
            </a:r>
            <a:endParaRPr kumimoji="1" lang="en-US" altLang="ja-JP" sz="1600" b="1" dirty="0" smtClean="0">
              <a:solidFill>
                <a:srgbClr val="002060"/>
              </a:solidFill>
            </a:endParaRPr>
          </a:p>
        </p:txBody>
      </p:sp>
    </p:spTree>
    <p:extLst>
      <p:ext uri="{BB962C8B-B14F-4D97-AF65-F5344CB8AC3E}">
        <p14:creationId xmlns:p14="http://schemas.microsoft.com/office/powerpoint/2010/main" xmlns="" val="3493164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ジスルフィド結合を再形成した</a:t>
            </a:r>
            <a:r>
              <a:rPr kumimoji="1" lang="en-US" altLang="ja-JP" sz="2600" b="1" dirty="0" smtClean="0">
                <a:solidFill>
                  <a:schemeClr val="bg1"/>
                </a:solidFill>
              </a:rPr>
              <a:t>VHH-PM</a:t>
            </a:r>
            <a:r>
              <a:rPr kumimoji="1" lang="ja-JP" altLang="en-US" sz="2600" b="1" dirty="0" smtClean="0">
                <a:solidFill>
                  <a:schemeClr val="bg1"/>
                </a:solidFill>
              </a:rPr>
              <a:t>の抗原結合活性の評価</a:t>
            </a:r>
            <a:endParaRPr kumimoji="1" lang="ja-JP" altLang="en-US" sz="2600" b="1" dirty="0">
              <a:solidFill>
                <a:schemeClr val="bg1"/>
              </a:solidFill>
            </a:endParaRPr>
          </a:p>
        </p:txBody>
      </p:sp>
      <p:pic>
        <p:nvPicPr>
          <p:cNvPr id="4098" name="Picture 2"/>
          <p:cNvPicPr>
            <a:picLocks noChangeArrowheads="1"/>
          </p:cNvPicPr>
          <p:nvPr/>
        </p:nvPicPr>
        <p:blipFill rotWithShape="1">
          <a:blip r:embed="rId2" cstate="print">
            <a:extLst>
              <a:ext uri="{28A0092B-C50C-407E-A947-70E740481C1C}">
                <a14:useLocalDpi xmlns:a14="http://schemas.microsoft.com/office/drawing/2010/main" xmlns="" val="0"/>
              </a:ext>
            </a:extLst>
          </a:blip>
          <a:srcRect r="16072"/>
          <a:stretch/>
        </p:blipFill>
        <p:spPr bwMode="auto">
          <a:xfrm>
            <a:off x="231976" y="1701240"/>
            <a:ext cx="4556048" cy="38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7256" y="1701240"/>
            <a:ext cx="4095224" cy="3781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テキスト ボックス 5"/>
          <p:cNvSpPr txBox="1"/>
          <p:nvPr/>
        </p:nvSpPr>
        <p:spPr>
          <a:xfrm>
            <a:off x="179512" y="692696"/>
            <a:ext cx="3240360" cy="400110"/>
          </a:xfrm>
          <a:prstGeom prst="rect">
            <a:avLst/>
          </a:prstGeom>
          <a:noFill/>
        </p:spPr>
        <p:txBody>
          <a:bodyPr wrap="square" rtlCol="0">
            <a:spAutoFit/>
          </a:bodyPr>
          <a:lstStyle/>
          <a:p>
            <a:r>
              <a:rPr lang="en-US" altLang="ja-JP" sz="2000" b="1" dirty="0" smtClean="0">
                <a:solidFill>
                  <a:srgbClr val="002060"/>
                </a:solidFill>
              </a:rPr>
              <a:t>Anti-Lysozyme VHH-PM L24</a:t>
            </a:r>
          </a:p>
        </p:txBody>
      </p:sp>
      <p:sp>
        <p:nvSpPr>
          <p:cNvPr id="7" name="テキスト ボックス 6"/>
          <p:cNvSpPr txBox="1"/>
          <p:nvPr/>
        </p:nvSpPr>
        <p:spPr>
          <a:xfrm>
            <a:off x="838531" y="1594044"/>
            <a:ext cx="2045753" cy="338554"/>
          </a:xfrm>
          <a:prstGeom prst="rect">
            <a:avLst/>
          </a:prstGeom>
          <a:noFill/>
        </p:spPr>
        <p:txBody>
          <a:bodyPr wrap="none" rtlCol="0">
            <a:spAutoFit/>
          </a:bodyPr>
          <a:lstStyle/>
          <a:p>
            <a:pPr algn="ctr"/>
            <a:r>
              <a:rPr lang="ja-JP" altLang="en-US" sz="1600" b="1" dirty="0">
                <a:solidFill>
                  <a:srgbClr val="002060"/>
                </a:solidFill>
              </a:rPr>
              <a:t>抗原結合活性</a:t>
            </a:r>
            <a:r>
              <a:rPr lang="ja-JP" altLang="en-US" sz="1600" b="1" dirty="0" smtClean="0">
                <a:solidFill>
                  <a:srgbClr val="002060"/>
                </a:solidFill>
              </a:rPr>
              <a:t>の評価</a:t>
            </a:r>
            <a:endParaRPr kumimoji="1" lang="en-US" altLang="ja-JP" sz="1600" b="1" dirty="0" smtClean="0">
              <a:solidFill>
                <a:srgbClr val="002060"/>
              </a:solidFill>
            </a:endParaRPr>
          </a:p>
        </p:txBody>
      </p:sp>
      <p:sp>
        <p:nvSpPr>
          <p:cNvPr id="8" name="テキスト ボックス 7"/>
          <p:cNvSpPr txBox="1"/>
          <p:nvPr/>
        </p:nvSpPr>
        <p:spPr>
          <a:xfrm>
            <a:off x="5404564" y="1578278"/>
            <a:ext cx="1838966" cy="338554"/>
          </a:xfrm>
          <a:prstGeom prst="rect">
            <a:avLst/>
          </a:prstGeom>
          <a:noFill/>
        </p:spPr>
        <p:txBody>
          <a:bodyPr wrap="none" rtlCol="0">
            <a:spAutoFit/>
          </a:bodyPr>
          <a:lstStyle/>
          <a:p>
            <a:pPr algn="ctr"/>
            <a:r>
              <a:rPr kumimoji="1" lang="ja-JP" altLang="en-US" sz="1600" b="1" dirty="0" smtClean="0">
                <a:solidFill>
                  <a:srgbClr val="002060"/>
                </a:solidFill>
              </a:rPr>
              <a:t>固定化密度の測定</a:t>
            </a:r>
            <a:endParaRPr kumimoji="1" lang="en-US" altLang="ja-JP" sz="1600" b="1" dirty="0" smtClean="0">
              <a:solidFill>
                <a:srgbClr val="002060"/>
              </a:solidFill>
            </a:endParaRPr>
          </a:p>
        </p:txBody>
      </p:sp>
    </p:spTree>
    <p:extLst>
      <p:ext uri="{BB962C8B-B14F-4D97-AF65-F5344CB8AC3E}">
        <p14:creationId xmlns:p14="http://schemas.microsoft.com/office/powerpoint/2010/main" xmlns="" val="4141090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rotWithShape="1">
          <a:blip r:embed="rId2" cstate="print">
            <a:extLst>
              <a:ext uri="{28A0092B-C50C-407E-A947-70E740481C1C}">
                <a14:useLocalDpi xmlns:a14="http://schemas.microsoft.com/office/drawing/2010/main" xmlns="" val="0"/>
              </a:ext>
            </a:extLst>
          </a:blip>
          <a:srcRect r="31361"/>
          <a:stretch/>
        </p:blipFill>
        <p:spPr bwMode="auto">
          <a:xfrm>
            <a:off x="235754" y="1629232"/>
            <a:ext cx="4392000" cy="38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フレーム 2"/>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テキスト ボックス 3"/>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ジスルフィド結合を再形成した</a:t>
            </a:r>
            <a:r>
              <a:rPr kumimoji="1" lang="en-US" altLang="ja-JP" sz="2600" b="1" dirty="0" smtClean="0">
                <a:solidFill>
                  <a:schemeClr val="bg1"/>
                </a:solidFill>
              </a:rPr>
              <a:t>VHH-PM</a:t>
            </a:r>
            <a:r>
              <a:rPr kumimoji="1" lang="ja-JP" altLang="en-US" sz="2600" b="1" dirty="0" smtClean="0">
                <a:solidFill>
                  <a:schemeClr val="bg1"/>
                </a:solidFill>
              </a:rPr>
              <a:t>の抗原結合活性の評価</a:t>
            </a:r>
            <a:endParaRPr kumimoji="1" lang="ja-JP" altLang="en-US" sz="2600" b="1" dirty="0">
              <a:solidFill>
                <a:schemeClr val="bg1"/>
              </a:solidFill>
            </a:endParaRP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4112"/>
          <a:stretch/>
        </p:blipFill>
        <p:spPr bwMode="auto">
          <a:xfrm>
            <a:off x="4644736" y="1631979"/>
            <a:ext cx="4319752" cy="3885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テキスト ボックス 5"/>
          <p:cNvSpPr txBox="1"/>
          <p:nvPr/>
        </p:nvSpPr>
        <p:spPr>
          <a:xfrm>
            <a:off x="179512" y="692696"/>
            <a:ext cx="3168352" cy="400110"/>
          </a:xfrm>
          <a:prstGeom prst="rect">
            <a:avLst/>
          </a:prstGeom>
          <a:noFill/>
        </p:spPr>
        <p:txBody>
          <a:bodyPr wrap="square" rtlCol="0">
            <a:spAutoFit/>
          </a:bodyPr>
          <a:lstStyle/>
          <a:p>
            <a:r>
              <a:rPr lang="en-US" altLang="ja-JP" sz="2000" b="1" dirty="0" smtClean="0">
                <a:solidFill>
                  <a:srgbClr val="002060"/>
                </a:solidFill>
              </a:rPr>
              <a:t>Anti-Amylase VHH-PM D10</a:t>
            </a:r>
          </a:p>
        </p:txBody>
      </p:sp>
      <p:sp>
        <p:nvSpPr>
          <p:cNvPr id="7" name="テキスト ボックス 6"/>
          <p:cNvSpPr txBox="1"/>
          <p:nvPr/>
        </p:nvSpPr>
        <p:spPr>
          <a:xfrm>
            <a:off x="973603" y="1522036"/>
            <a:ext cx="2045753" cy="338554"/>
          </a:xfrm>
          <a:prstGeom prst="rect">
            <a:avLst/>
          </a:prstGeom>
          <a:noFill/>
        </p:spPr>
        <p:txBody>
          <a:bodyPr wrap="none" rtlCol="0">
            <a:spAutoFit/>
          </a:bodyPr>
          <a:lstStyle/>
          <a:p>
            <a:pPr algn="ctr"/>
            <a:r>
              <a:rPr lang="ja-JP" altLang="en-US" sz="1600" b="1" dirty="0">
                <a:solidFill>
                  <a:srgbClr val="002060"/>
                </a:solidFill>
              </a:rPr>
              <a:t>抗原結合活性</a:t>
            </a:r>
            <a:r>
              <a:rPr lang="ja-JP" altLang="en-US" sz="1600" b="1" dirty="0" smtClean="0">
                <a:solidFill>
                  <a:srgbClr val="002060"/>
                </a:solidFill>
              </a:rPr>
              <a:t>の評価</a:t>
            </a:r>
            <a:endParaRPr kumimoji="1" lang="en-US" altLang="ja-JP" sz="1600" b="1" dirty="0" smtClean="0">
              <a:solidFill>
                <a:srgbClr val="002060"/>
              </a:solidFill>
            </a:endParaRPr>
          </a:p>
        </p:txBody>
      </p:sp>
      <p:sp>
        <p:nvSpPr>
          <p:cNvPr id="8" name="テキスト ボックス 7"/>
          <p:cNvSpPr txBox="1"/>
          <p:nvPr/>
        </p:nvSpPr>
        <p:spPr>
          <a:xfrm>
            <a:off x="5269080" y="1516316"/>
            <a:ext cx="1838966" cy="338554"/>
          </a:xfrm>
          <a:prstGeom prst="rect">
            <a:avLst/>
          </a:prstGeom>
          <a:noFill/>
        </p:spPr>
        <p:txBody>
          <a:bodyPr wrap="none" rtlCol="0">
            <a:spAutoFit/>
          </a:bodyPr>
          <a:lstStyle/>
          <a:p>
            <a:pPr algn="ctr"/>
            <a:r>
              <a:rPr kumimoji="1" lang="ja-JP" altLang="en-US" sz="1600" b="1" dirty="0" smtClean="0">
                <a:solidFill>
                  <a:srgbClr val="002060"/>
                </a:solidFill>
              </a:rPr>
              <a:t>固定化密度の測定</a:t>
            </a:r>
            <a:endParaRPr kumimoji="1" lang="en-US" altLang="ja-JP" sz="1600" b="1" dirty="0" smtClean="0">
              <a:solidFill>
                <a:srgbClr val="002060"/>
              </a:solidFill>
            </a:endParaRPr>
          </a:p>
        </p:txBody>
      </p:sp>
    </p:spTree>
    <p:extLst>
      <p:ext uri="{BB962C8B-B14F-4D97-AF65-F5344CB8AC3E}">
        <p14:creationId xmlns:p14="http://schemas.microsoft.com/office/powerpoint/2010/main" xmlns="" val="3653470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ja-JP" altLang="en-US" sz="2600" b="1" dirty="0" smtClean="0">
                <a:solidFill>
                  <a:schemeClr val="bg1"/>
                </a:solidFill>
              </a:rPr>
              <a:t>ジスルフィド結合を再形成した</a:t>
            </a:r>
            <a:r>
              <a:rPr kumimoji="1" lang="en-US" altLang="ja-JP" sz="2600" b="1" dirty="0" smtClean="0">
                <a:solidFill>
                  <a:schemeClr val="bg1"/>
                </a:solidFill>
              </a:rPr>
              <a:t>VHH-PM</a:t>
            </a:r>
            <a:r>
              <a:rPr kumimoji="1" lang="ja-JP" altLang="en-US" sz="2600" b="1" dirty="0" smtClean="0">
                <a:solidFill>
                  <a:schemeClr val="bg1"/>
                </a:solidFill>
              </a:rPr>
              <a:t>の抗原結合活性の評価</a:t>
            </a:r>
            <a:endParaRPr kumimoji="1" lang="ja-JP" altLang="en-US" sz="2600" b="1" dirty="0">
              <a:solidFill>
                <a:schemeClr val="bg1"/>
              </a:solidFill>
            </a:endParaRPr>
          </a:p>
        </p:txBody>
      </p:sp>
      <p:pic>
        <p:nvPicPr>
          <p:cNvPr id="6146"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975" y="1591370"/>
            <a:ext cx="4916089" cy="406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1591370"/>
            <a:ext cx="4176464" cy="406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テキスト ボックス 5"/>
          <p:cNvSpPr txBox="1"/>
          <p:nvPr/>
        </p:nvSpPr>
        <p:spPr>
          <a:xfrm>
            <a:off x="179512" y="692696"/>
            <a:ext cx="3456384" cy="400110"/>
          </a:xfrm>
          <a:prstGeom prst="rect">
            <a:avLst/>
          </a:prstGeom>
          <a:noFill/>
        </p:spPr>
        <p:txBody>
          <a:bodyPr wrap="square" rtlCol="0">
            <a:spAutoFit/>
          </a:bodyPr>
          <a:lstStyle/>
          <a:p>
            <a:r>
              <a:rPr lang="en-US" altLang="ja-JP" sz="2000" b="1" dirty="0" smtClean="0">
                <a:solidFill>
                  <a:srgbClr val="002060"/>
                </a:solidFill>
              </a:rPr>
              <a:t>Anti-Ovalbumin VHH-PM 162</a:t>
            </a:r>
          </a:p>
        </p:txBody>
      </p:sp>
      <p:sp>
        <p:nvSpPr>
          <p:cNvPr id="7" name="テキスト ボックス 6"/>
          <p:cNvSpPr txBox="1"/>
          <p:nvPr/>
        </p:nvSpPr>
        <p:spPr>
          <a:xfrm>
            <a:off x="771342" y="1484784"/>
            <a:ext cx="2045753" cy="338554"/>
          </a:xfrm>
          <a:prstGeom prst="rect">
            <a:avLst/>
          </a:prstGeom>
          <a:noFill/>
        </p:spPr>
        <p:txBody>
          <a:bodyPr wrap="none" rtlCol="0">
            <a:spAutoFit/>
          </a:bodyPr>
          <a:lstStyle/>
          <a:p>
            <a:pPr algn="ctr"/>
            <a:r>
              <a:rPr lang="ja-JP" altLang="en-US" sz="1600" b="1" dirty="0">
                <a:solidFill>
                  <a:srgbClr val="002060"/>
                </a:solidFill>
              </a:rPr>
              <a:t>抗原結合活性</a:t>
            </a:r>
            <a:r>
              <a:rPr lang="ja-JP" altLang="en-US" sz="1600" b="1" dirty="0" smtClean="0">
                <a:solidFill>
                  <a:srgbClr val="002060"/>
                </a:solidFill>
              </a:rPr>
              <a:t>の評価</a:t>
            </a:r>
            <a:endParaRPr kumimoji="1" lang="en-US" altLang="ja-JP" sz="1600" b="1" dirty="0" smtClean="0">
              <a:solidFill>
                <a:srgbClr val="002060"/>
              </a:solidFill>
            </a:endParaRPr>
          </a:p>
        </p:txBody>
      </p:sp>
      <p:sp>
        <p:nvSpPr>
          <p:cNvPr id="8" name="テキスト ボックス 7"/>
          <p:cNvSpPr txBox="1"/>
          <p:nvPr/>
        </p:nvSpPr>
        <p:spPr>
          <a:xfrm>
            <a:off x="5509814" y="1469018"/>
            <a:ext cx="1838966" cy="338554"/>
          </a:xfrm>
          <a:prstGeom prst="rect">
            <a:avLst/>
          </a:prstGeom>
          <a:noFill/>
        </p:spPr>
        <p:txBody>
          <a:bodyPr wrap="none" rtlCol="0">
            <a:spAutoFit/>
          </a:bodyPr>
          <a:lstStyle/>
          <a:p>
            <a:pPr algn="ctr"/>
            <a:r>
              <a:rPr kumimoji="1" lang="ja-JP" altLang="en-US" sz="1600" b="1" dirty="0" smtClean="0">
                <a:solidFill>
                  <a:srgbClr val="002060"/>
                </a:solidFill>
              </a:rPr>
              <a:t>固定化密度の測定</a:t>
            </a:r>
            <a:endParaRPr kumimoji="1" lang="en-US" altLang="ja-JP" sz="1600" b="1" dirty="0" smtClean="0">
              <a:solidFill>
                <a:srgbClr val="002060"/>
              </a:solidFill>
            </a:endParaRPr>
          </a:p>
        </p:txBody>
      </p:sp>
    </p:spTree>
    <p:extLst>
      <p:ext uri="{BB962C8B-B14F-4D97-AF65-F5344CB8AC3E}">
        <p14:creationId xmlns:p14="http://schemas.microsoft.com/office/powerpoint/2010/main" xmlns="" val="221056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Introduction</a:t>
            </a:r>
            <a:endParaRPr kumimoji="1" lang="ja-JP" altLang="en-US" sz="2600" b="1" dirty="0">
              <a:solidFill>
                <a:schemeClr val="bg1"/>
              </a:solidFill>
            </a:endParaRPr>
          </a:p>
        </p:txBody>
      </p:sp>
      <p:sp>
        <p:nvSpPr>
          <p:cNvPr id="4" name="テキスト ボックス 3"/>
          <p:cNvSpPr txBox="1"/>
          <p:nvPr/>
        </p:nvSpPr>
        <p:spPr>
          <a:xfrm>
            <a:off x="1115617" y="980728"/>
            <a:ext cx="1080119" cy="400110"/>
          </a:xfrm>
          <a:prstGeom prst="rect">
            <a:avLst/>
          </a:prstGeom>
          <a:noFill/>
          <a:ln w="25400">
            <a:solidFill>
              <a:srgbClr val="002060"/>
            </a:solidFill>
          </a:ln>
        </p:spPr>
        <p:txBody>
          <a:bodyPr wrap="square" rtlCol="0">
            <a:spAutoFit/>
          </a:bodyPr>
          <a:lstStyle/>
          <a:p>
            <a:pPr algn="ctr"/>
            <a:r>
              <a:rPr kumimoji="1" lang="ja-JP" altLang="en-US" sz="2000" b="1" dirty="0" smtClean="0">
                <a:solidFill>
                  <a:srgbClr val="002060"/>
                </a:solidFill>
              </a:rPr>
              <a:t>現状</a:t>
            </a:r>
            <a:endParaRPr kumimoji="1" lang="ja-JP" altLang="en-US" sz="2000" b="1" dirty="0">
              <a:solidFill>
                <a:srgbClr val="002060"/>
              </a:solidFill>
            </a:endParaRPr>
          </a:p>
        </p:txBody>
      </p:sp>
      <p:sp>
        <p:nvSpPr>
          <p:cNvPr id="7" name="テキスト ボックス 6"/>
          <p:cNvSpPr txBox="1"/>
          <p:nvPr/>
        </p:nvSpPr>
        <p:spPr>
          <a:xfrm>
            <a:off x="1691680" y="1640994"/>
            <a:ext cx="6048672" cy="707886"/>
          </a:xfrm>
          <a:prstGeom prst="rect">
            <a:avLst/>
          </a:prstGeom>
          <a:noFill/>
        </p:spPr>
        <p:txBody>
          <a:bodyPr wrap="square" rtlCol="0">
            <a:spAutoFit/>
          </a:bodyPr>
          <a:lstStyle/>
          <a:p>
            <a:pPr algn="ctr"/>
            <a:r>
              <a:rPr kumimoji="1" lang="ja-JP" altLang="en-US" sz="2000" b="1" dirty="0" smtClean="0">
                <a:solidFill>
                  <a:srgbClr val="002060"/>
                </a:solidFill>
              </a:rPr>
              <a:t>様々な</a:t>
            </a:r>
            <a:r>
              <a:rPr kumimoji="1" lang="en-US" altLang="ja-JP" sz="2000" b="1" dirty="0" smtClean="0">
                <a:solidFill>
                  <a:srgbClr val="002060"/>
                </a:solidFill>
              </a:rPr>
              <a:t>VHH</a:t>
            </a:r>
            <a:r>
              <a:rPr lang="ja-JP" altLang="en-US" sz="2000" b="1" dirty="0" err="1" smtClean="0">
                <a:solidFill>
                  <a:srgbClr val="002060"/>
                </a:solidFill>
              </a:rPr>
              <a:t>が開</a:t>
            </a:r>
            <a:r>
              <a:rPr lang="ja-JP" altLang="en-US" sz="2000" b="1" dirty="0" smtClean="0">
                <a:solidFill>
                  <a:srgbClr val="002060"/>
                </a:solidFill>
              </a:rPr>
              <a:t>発されているが、</a:t>
            </a:r>
            <a:r>
              <a:rPr kumimoji="1" lang="ja-JP" altLang="en-US" sz="2000" b="1" dirty="0" smtClean="0">
                <a:solidFill>
                  <a:srgbClr val="002060"/>
                </a:solidFill>
              </a:rPr>
              <a:t>プラスチック基板への固定化技術が確立されていない</a:t>
            </a:r>
            <a:endParaRPr kumimoji="1" lang="en-US" altLang="ja-JP" sz="2000" b="1" dirty="0" smtClean="0">
              <a:solidFill>
                <a:srgbClr val="002060"/>
              </a:solidFill>
            </a:endParaRPr>
          </a:p>
        </p:txBody>
      </p:sp>
      <p:sp>
        <p:nvSpPr>
          <p:cNvPr id="8" name="テキスト ボックス 7"/>
          <p:cNvSpPr txBox="1"/>
          <p:nvPr/>
        </p:nvSpPr>
        <p:spPr>
          <a:xfrm>
            <a:off x="1302966" y="4077072"/>
            <a:ext cx="6797426" cy="400110"/>
          </a:xfrm>
          <a:prstGeom prst="rect">
            <a:avLst/>
          </a:prstGeom>
          <a:noFill/>
        </p:spPr>
        <p:txBody>
          <a:bodyPr wrap="square" rtlCol="0">
            <a:spAutoFit/>
          </a:bodyPr>
          <a:lstStyle/>
          <a:p>
            <a:pPr algn="ctr"/>
            <a:r>
              <a:rPr kumimoji="1" lang="en-US" altLang="ja-JP" sz="2000" b="1" dirty="0" smtClean="0">
                <a:solidFill>
                  <a:srgbClr val="002060"/>
                </a:solidFill>
              </a:rPr>
              <a:t>PMMA-tag</a:t>
            </a:r>
            <a:r>
              <a:rPr kumimoji="1" lang="ja-JP" altLang="en-US" sz="2000" b="1" dirty="0" smtClean="0">
                <a:solidFill>
                  <a:srgbClr val="002060"/>
                </a:solidFill>
              </a:rPr>
              <a:t>融合</a:t>
            </a:r>
            <a:r>
              <a:rPr kumimoji="1" lang="en-US" altLang="ja-JP" sz="2000" b="1" dirty="0" smtClean="0">
                <a:solidFill>
                  <a:srgbClr val="002060"/>
                </a:solidFill>
              </a:rPr>
              <a:t>VHH</a:t>
            </a:r>
            <a:r>
              <a:rPr kumimoji="1" lang="ja-JP" altLang="en-US" sz="2000" b="1" dirty="0" smtClean="0">
                <a:solidFill>
                  <a:srgbClr val="002060"/>
                </a:solidFill>
              </a:rPr>
              <a:t>（</a:t>
            </a:r>
            <a:r>
              <a:rPr kumimoji="1" lang="en-US" altLang="ja-JP" sz="2000" b="1" dirty="0" smtClean="0">
                <a:solidFill>
                  <a:srgbClr val="002060"/>
                </a:solidFill>
              </a:rPr>
              <a:t>VHH-PM</a:t>
            </a:r>
            <a:r>
              <a:rPr kumimoji="1" lang="ja-JP" altLang="en-US" sz="2000" b="1" dirty="0" smtClean="0">
                <a:solidFill>
                  <a:srgbClr val="002060"/>
                </a:solidFill>
              </a:rPr>
              <a:t>）を</a:t>
            </a:r>
            <a:r>
              <a:rPr lang="ja-JP" altLang="en-US" sz="2000" b="1" dirty="0" smtClean="0">
                <a:solidFill>
                  <a:srgbClr val="002060"/>
                </a:solidFill>
              </a:rPr>
              <a:t>大腸菌を用いて</a:t>
            </a:r>
            <a:r>
              <a:rPr kumimoji="1" lang="ja-JP" altLang="en-US" sz="2000" b="1" dirty="0" smtClean="0">
                <a:solidFill>
                  <a:srgbClr val="002060"/>
                </a:solidFill>
              </a:rPr>
              <a:t>生産</a:t>
            </a:r>
            <a:endParaRPr kumimoji="1" lang="en-US" altLang="ja-JP" sz="2000" b="1" dirty="0" smtClean="0">
              <a:solidFill>
                <a:srgbClr val="002060"/>
              </a:solidFill>
            </a:endParaRPr>
          </a:p>
        </p:txBody>
      </p:sp>
      <p:sp>
        <p:nvSpPr>
          <p:cNvPr id="9" name="テキスト ボックス 8"/>
          <p:cNvSpPr txBox="1"/>
          <p:nvPr/>
        </p:nvSpPr>
        <p:spPr>
          <a:xfrm>
            <a:off x="2027010" y="4725144"/>
            <a:ext cx="5785350" cy="400110"/>
          </a:xfrm>
          <a:prstGeom prst="rect">
            <a:avLst/>
          </a:prstGeom>
          <a:noFill/>
        </p:spPr>
        <p:txBody>
          <a:bodyPr wrap="square" rtlCol="0">
            <a:spAutoFit/>
          </a:bodyPr>
          <a:lstStyle/>
          <a:p>
            <a:r>
              <a:rPr kumimoji="1" lang="en-US" altLang="ja-JP" sz="2000" b="1" dirty="0" smtClean="0">
                <a:solidFill>
                  <a:srgbClr val="002060"/>
                </a:solidFill>
              </a:rPr>
              <a:t>VHH-PM</a:t>
            </a:r>
            <a:r>
              <a:rPr kumimoji="1" lang="ja-JP" altLang="en-US" sz="2000" b="1" dirty="0" smtClean="0">
                <a:solidFill>
                  <a:srgbClr val="002060"/>
                </a:solidFill>
              </a:rPr>
              <a:t>の効率的なリフォールディング技術の確立</a:t>
            </a:r>
            <a:endParaRPr kumimoji="1" lang="en-US" altLang="ja-JP" sz="2000" b="1" dirty="0" smtClean="0">
              <a:solidFill>
                <a:srgbClr val="002060"/>
              </a:solidFill>
            </a:endParaRPr>
          </a:p>
        </p:txBody>
      </p:sp>
      <p:sp>
        <p:nvSpPr>
          <p:cNvPr id="10" name="テキスト ボックス 9"/>
          <p:cNvSpPr txBox="1"/>
          <p:nvPr/>
        </p:nvSpPr>
        <p:spPr>
          <a:xfrm>
            <a:off x="755576" y="5445224"/>
            <a:ext cx="7817807" cy="400110"/>
          </a:xfrm>
          <a:prstGeom prst="rect">
            <a:avLst/>
          </a:prstGeom>
          <a:noFill/>
        </p:spPr>
        <p:txBody>
          <a:bodyPr wrap="square" rtlCol="0">
            <a:spAutoFit/>
          </a:bodyPr>
          <a:lstStyle/>
          <a:p>
            <a:r>
              <a:rPr lang="en-US" altLang="ja-JP" sz="2000" b="1" dirty="0" smtClean="0">
                <a:solidFill>
                  <a:srgbClr val="002060"/>
                </a:solidFill>
              </a:rPr>
              <a:t>VHH-PM</a:t>
            </a:r>
            <a:r>
              <a:rPr lang="ja-JP" altLang="en-US" sz="2000" b="1" dirty="0" smtClean="0">
                <a:solidFill>
                  <a:srgbClr val="002060"/>
                </a:solidFill>
              </a:rPr>
              <a:t>のプラスチック基板への固定化技術および抗原検出系の構築</a:t>
            </a:r>
            <a:endParaRPr kumimoji="1" lang="en-US" altLang="ja-JP" sz="2000" b="1" dirty="0" smtClean="0">
              <a:solidFill>
                <a:srgbClr val="002060"/>
              </a:solidFill>
            </a:endParaRPr>
          </a:p>
        </p:txBody>
      </p:sp>
      <p:sp>
        <p:nvSpPr>
          <p:cNvPr id="11" name="フレーム 10"/>
          <p:cNvSpPr/>
          <p:nvPr/>
        </p:nvSpPr>
        <p:spPr>
          <a:xfrm>
            <a:off x="580496" y="3789040"/>
            <a:ext cx="7992888" cy="2304256"/>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テキスト ボックス 4"/>
          <p:cNvSpPr txBox="1"/>
          <p:nvPr/>
        </p:nvSpPr>
        <p:spPr>
          <a:xfrm>
            <a:off x="1115616" y="3573016"/>
            <a:ext cx="1080119" cy="400110"/>
          </a:xfrm>
          <a:prstGeom prst="rect">
            <a:avLst/>
          </a:prstGeom>
          <a:solidFill>
            <a:schemeClr val="bg1"/>
          </a:solidFill>
          <a:ln w="25400">
            <a:solidFill>
              <a:srgbClr val="002060"/>
            </a:solidFill>
          </a:ln>
        </p:spPr>
        <p:txBody>
          <a:bodyPr wrap="square" rtlCol="0">
            <a:spAutoFit/>
          </a:bodyPr>
          <a:lstStyle/>
          <a:p>
            <a:pPr algn="ctr"/>
            <a:r>
              <a:rPr kumimoji="1" lang="ja-JP" altLang="en-US" sz="2000" b="1" dirty="0" smtClean="0">
                <a:solidFill>
                  <a:srgbClr val="002060"/>
                </a:solidFill>
              </a:rPr>
              <a:t>目的</a:t>
            </a:r>
            <a:endParaRPr kumimoji="1" lang="ja-JP" altLang="en-US" sz="2000" b="1" dirty="0">
              <a:solidFill>
                <a:srgbClr val="002060"/>
              </a:solidFill>
            </a:endParaRPr>
          </a:p>
        </p:txBody>
      </p:sp>
      <p:sp>
        <p:nvSpPr>
          <p:cNvPr id="12" name="下矢印 11"/>
          <p:cNvSpPr/>
          <p:nvPr/>
        </p:nvSpPr>
        <p:spPr>
          <a:xfrm>
            <a:off x="4413646" y="2717864"/>
            <a:ext cx="302369" cy="639128"/>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00206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054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lang="ja-JP" altLang="en-US" sz="2600" b="1" dirty="0" smtClean="0">
                <a:solidFill>
                  <a:schemeClr val="bg1"/>
                </a:solidFill>
              </a:rPr>
              <a:t>本研究で用いた</a:t>
            </a:r>
            <a:r>
              <a:rPr kumimoji="1" lang="en-US" altLang="ja-JP" sz="2600" b="1" dirty="0" smtClean="0">
                <a:solidFill>
                  <a:schemeClr val="bg1"/>
                </a:solidFill>
              </a:rPr>
              <a:t>VHH</a:t>
            </a:r>
            <a:r>
              <a:rPr kumimoji="1" lang="ja-JP" altLang="en-US" sz="2600" b="1" dirty="0" smtClean="0">
                <a:solidFill>
                  <a:schemeClr val="bg1"/>
                </a:solidFill>
              </a:rPr>
              <a:t>および</a:t>
            </a:r>
            <a:r>
              <a:rPr kumimoji="1" lang="en-US" altLang="ja-JP" sz="2600" b="1" dirty="0" smtClean="0">
                <a:solidFill>
                  <a:schemeClr val="bg1"/>
                </a:solidFill>
              </a:rPr>
              <a:t>VHH-PM</a:t>
            </a:r>
            <a:endParaRPr kumimoji="1" lang="ja-JP" altLang="en-US" sz="2600" b="1" dirty="0">
              <a:solidFill>
                <a:schemeClr val="bg1"/>
              </a:solidFill>
            </a:endParaRPr>
          </a:p>
        </p:txBody>
      </p:sp>
      <p:sp>
        <p:nvSpPr>
          <p:cNvPr id="4" name="正方形/長方形 3"/>
          <p:cNvSpPr/>
          <p:nvPr/>
        </p:nvSpPr>
        <p:spPr>
          <a:xfrm>
            <a:off x="1637928" y="3501008"/>
            <a:ext cx="6030416" cy="923330"/>
          </a:xfrm>
          <a:prstGeom prst="rect">
            <a:avLst/>
          </a:prstGeom>
        </p:spPr>
        <p:txBody>
          <a:bodyPr wrap="square">
            <a:spAutoFit/>
          </a:bodyPr>
          <a:lstStyle/>
          <a:p>
            <a:r>
              <a:rPr lang="en-US" altLang="ja-JP" b="1" dirty="0" smtClean="0"/>
              <a:t>M</a:t>
            </a:r>
            <a:r>
              <a:rPr lang="en-US" altLang="ja-JP" b="1" dirty="0" smtClean="0">
                <a:solidFill>
                  <a:srgbClr val="FF0000"/>
                </a:solidFill>
              </a:rPr>
              <a:t>QVQLQESGGGLVQAGGSLRLSCAASGRTGSTYDMGWFRQAPGKERESVAAINWDSARTYYASSVRGRFTISRDNAKKTVYLQMNSLKPEDTAVYTCGAGEGGTWDSWGQGTQVTVSS</a:t>
            </a:r>
            <a:r>
              <a:rPr lang="en-US" altLang="ja-JP" b="1" dirty="0" smtClean="0"/>
              <a:t>AAALE</a:t>
            </a:r>
            <a:r>
              <a:rPr lang="en-US" altLang="ja-JP" b="1" dirty="0" smtClean="0">
                <a:solidFill>
                  <a:srgbClr val="7030A0"/>
                </a:solidFill>
              </a:rPr>
              <a:t>HHHHHH</a:t>
            </a:r>
            <a:endParaRPr lang="ja-JP" altLang="en-US" b="1" dirty="0">
              <a:solidFill>
                <a:srgbClr val="7030A0"/>
              </a:solidFill>
            </a:endParaRPr>
          </a:p>
        </p:txBody>
      </p:sp>
      <p:sp>
        <p:nvSpPr>
          <p:cNvPr id="5" name="テキスト ボックス 4"/>
          <p:cNvSpPr txBox="1"/>
          <p:nvPr/>
        </p:nvSpPr>
        <p:spPr>
          <a:xfrm>
            <a:off x="1646968" y="3140968"/>
            <a:ext cx="1728192" cy="400110"/>
          </a:xfrm>
          <a:prstGeom prst="rect">
            <a:avLst/>
          </a:prstGeom>
          <a:noFill/>
        </p:spPr>
        <p:txBody>
          <a:bodyPr wrap="square" rtlCol="0">
            <a:spAutoFit/>
          </a:bodyPr>
          <a:lstStyle/>
          <a:p>
            <a:pPr algn="ctr"/>
            <a:r>
              <a:rPr kumimoji="1" lang="en-US" altLang="ja-JP" sz="2000" b="1" dirty="0" smtClean="0">
                <a:solidFill>
                  <a:srgbClr val="002060"/>
                </a:solidFill>
              </a:rPr>
              <a:t>Anti-</a:t>
            </a:r>
            <a:r>
              <a:rPr kumimoji="1" lang="en-US" altLang="ja-JP" sz="2000" b="1" dirty="0" err="1" smtClean="0">
                <a:solidFill>
                  <a:srgbClr val="002060"/>
                </a:solidFill>
              </a:rPr>
              <a:t>hCG</a:t>
            </a:r>
            <a:r>
              <a:rPr kumimoji="1" lang="en-US" altLang="ja-JP" sz="2000" b="1" dirty="0" smtClean="0">
                <a:solidFill>
                  <a:srgbClr val="002060"/>
                </a:solidFill>
              </a:rPr>
              <a:t> VHH</a:t>
            </a:r>
          </a:p>
        </p:txBody>
      </p:sp>
      <p:sp>
        <p:nvSpPr>
          <p:cNvPr id="6" name="テキスト ボックス 5"/>
          <p:cNvSpPr txBox="1"/>
          <p:nvPr/>
        </p:nvSpPr>
        <p:spPr>
          <a:xfrm>
            <a:off x="1637088" y="4797152"/>
            <a:ext cx="2160240" cy="400110"/>
          </a:xfrm>
          <a:prstGeom prst="rect">
            <a:avLst/>
          </a:prstGeom>
          <a:noFill/>
        </p:spPr>
        <p:txBody>
          <a:bodyPr wrap="square" rtlCol="0">
            <a:spAutoFit/>
          </a:bodyPr>
          <a:lstStyle/>
          <a:p>
            <a:pPr algn="ctr"/>
            <a:r>
              <a:rPr kumimoji="1" lang="en-US" altLang="ja-JP" sz="2000" b="1" dirty="0" smtClean="0">
                <a:solidFill>
                  <a:srgbClr val="002060"/>
                </a:solidFill>
              </a:rPr>
              <a:t>Anti-</a:t>
            </a:r>
            <a:r>
              <a:rPr kumimoji="1" lang="en-US" altLang="ja-JP" sz="2000" b="1" dirty="0" err="1" smtClean="0">
                <a:solidFill>
                  <a:srgbClr val="002060"/>
                </a:solidFill>
              </a:rPr>
              <a:t>hCG</a:t>
            </a:r>
            <a:r>
              <a:rPr kumimoji="1" lang="en-US" altLang="ja-JP" sz="2000" b="1" dirty="0" smtClean="0">
                <a:solidFill>
                  <a:srgbClr val="002060"/>
                </a:solidFill>
              </a:rPr>
              <a:t> VHH-PM</a:t>
            </a:r>
          </a:p>
        </p:txBody>
      </p:sp>
      <p:sp>
        <p:nvSpPr>
          <p:cNvPr id="7" name="正方形/長方形 6"/>
          <p:cNvSpPr/>
          <p:nvPr/>
        </p:nvSpPr>
        <p:spPr>
          <a:xfrm>
            <a:off x="1646968" y="5149061"/>
            <a:ext cx="5949368" cy="1200329"/>
          </a:xfrm>
          <a:prstGeom prst="rect">
            <a:avLst/>
          </a:prstGeom>
        </p:spPr>
        <p:txBody>
          <a:bodyPr wrap="square">
            <a:spAutoFit/>
          </a:bodyPr>
          <a:lstStyle/>
          <a:p>
            <a:r>
              <a:rPr lang="en-US" altLang="ja-JP" b="1" dirty="0" smtClean="0"/>
              <a:t>M</a:t>
            </a:r>
            <a:r>
              <a:rPr lang="en-US" altLang="ja-JP" b="1" dirty="0" smtClean="0">
                <a:solidFill>
                  <a:srgbClr val="FF0000"/>
                </a:solidFill>
              </a:rPr>
              <a:t>QVQLQESGGGLVQAGGSLRLSCAASGRTGSTYDMGWFRQAPGKERESVAAINWDSARTYYASSVRGRFTISRDNAKKTVYLQMNSLKPEDTAVYTCGAGEGGTWDSWGQGTQVTVSS</a:t>
            </a:r>
            <a:r>
              <a:rPr lang="en-US" altLang="ja-JP" b="1" dirty="0" smtClean="0"/>
              <a:t>AAA</a:t>
            </a:r>
            <a:r>
              <a:rPr lang="en-US" altLang="ja-JP" b="1" dirty="0" smtClean="0">
                <a:solidFill>
                  <a:srgbClr val="0000FF"/>
                </a:solidFill>
              </a:rPr>
              <a:t>DVEGIGDVDLVNYFEVGATYTFNK</a:t>
            </a:r>
            <a:r>
              <a:rPr lang="en-US" altLang="ja-JP" b="1" dirty="0" smtClean="0"/>
              <a:t>IE</a:t>
            </a:r>
            <a:r>
              <a:rPr lang="en-US" altLang="ja-JP" b="1" dirty="0" smtClean="0">
                <a:solidFill>
                  <a:srgbClr val="7030A0"/>
                </a:solidFill>
              </a:rPr>
              <a:t>HHHHHH</a:t>
            </a:r>
            <a:endParaRPr lang="ja-JP" altLang="en-US" b="1" dirty="0">
              <a:solidFill>
                <a:srgbClr val="7030A0"/>
              </a:solidFill>
            </a:endParaRPr>
          </a:p>
        </p:txBody>
      </p:sp>
      <p:sp>
        <p:nvSpPr>
          <p:cNvPr id="8" name="テキスト ボックス 7"/>
          <p:cNvSpPr txBox="1"/>
          <p:nvPr/>
        </p:nvSpPr>
        <p:spPr>
          <a:xfrm>
            <a:off x="467544" y="692696"/>
            <a:ext cx="1512168" cy="400110"/>
          </a:xfrm>
          <a:prstGeom prst="rect">
            <a:avLst/>
          </a:prstGeom>
          <a:noFill/>
          <a:ln w="25400">
            <a:solidFill>
              <a:srgbClr val="002060"/>
            </a:solidFill>
          </a:ln>
        </p:spPr>
        <p:txBody>
          <a:bodyPr wrap="square" rtlCol="0">
            <a:spAutoFit/>
          </a:bodyPr>
          <a:lstStyle/>
          <a:p>
            <a:pPr algn="ctr"/>
            <a:r>
              <a:rPr kumimoji="1" lang="ja-JP" altLang="en-US" sz="2000" b="1" dirty="0" smtClean="0">
                <a:solidFill>
                  <a:srgbClr val="002060"/>
                </a:solidFill>
              </a:rPr>
              <a:t>モデル抗原</a:t>
            </a:r>
            <a:endParaRPr kumimoji="1" lang="ja-JP" altLang="en-US" sz="2000" b="1" dirty="0">
              <a:solidFill>
                <a:srgbClr val="002060"/>
              </a:solidFill>
            </a:endParaRPr>
          </a:p>
        </p:txBody>
      </p:sp>
      <p:sp>
        <p:nvSpPr>
          <p:cNvPr id="9" name="テキスト ボックス 8"/>
          <p:cNvSpPr txBox="1"/>
          <p:nvPr/>
        </p:nvSpPr>
        <p:spPr>
          <a:xfrm>
            <a:off x="827584" y="2708920"/>
            <a:ext cx="864096" cy="400110"/>
          </a:xfrm>
          <a:prstGeom prst="rect">
            <a:avLst/>
          </a:prstGeom>
          <a:noFill/>
          <a:ln w="25400">
            <a:solidFill>
              <a:srgbClr val="002060"/>
            </a:solidFill>
          </a:ln>
        </p:spPr>
        <p:txBody>
          <a:bodyPr wrap="square" rtlCol="0">
            <a:spAutoFit/>
          </a:bodyPr>
          <a:lstStyle/>
          <a:p>
            <a:pPr algn="ctr"/>
            <a:r>
              <a:rPr kumimoji="1" lang="en-US" altLang="ja-JP" sz="2000" b="1" dirty="0" smtClean="0">
                <a:solidFill>
                  <a:srgbClr val="002060"/>
                </a:solidFill>
              </a:rPr>
              <a:t>VHH</a:t>
            </a:r>
            <a:endParaRPr kumimoji="1" lang="ja-JP" altLang="en-US" sz="2000" b="1" dirty="0">
              <a:solidFill>
                <a:srgbClr val="002060"/>
              </a:solidFill>
            </a:endParaRPr>
          </a:p>
        </p:txBody>
      </p:sp>
      <p:sp>
        <p:nvSpPr>
          <p:cNvPr id="10" name="テキスト ボックス 9"/>
          <p:cNvSpPr txBox="1"/>
          <p:nvPr/>
        </p:nvSpPr>
        <p:spPr>
          <a:xfrm>
            <a:off x="6156176" y="4237630"/>
            <a:ext cx="1008112" cy="338554"/>
          </a:xfrm>
          <a:prstGeom prst="rect">
            <a:avLst/>
          </a:prstGeom>
          <a:noFill/>
        </p:spPr>
        <p:txBody>
          <a:bodyPr wrap="square" rtlCol="0">
            <a:spAutoFit/>
          </a:bodyPr>
          <a:lstStyle/>
          <a:p>
            <a:pPr algn="ctr"/>
            <a:r>
              <a:rPr kumimoji="1" lang="en-US" altLang="ja-JP" sz="1600" b="1" dirty="0" smtClean="0">
                <a:solidFill>
                  <a:srgbClr val="7030A0"/>
                </a:solidFill>
              </a:rPr>
              <a:t>His-tag</a:t>
            </a:r>
          </a:p>
        </p:txBody>
      </p:sp>
      <p:sp>
        <p:nvSpPr>
          <p:cNvPr id="11" name="テキスト ボックス 10"/>
          <p:cNvSpPr txBox="1"/>
          <p:nvPr/>
        </p:nvSpPr>
        <p:spPr>
          <a:xfrm>
            <a:off x="3419872" y="6178078"/>
            <a:ext cx="1008112" cy="338554"/>
          </a:xfrm>
          <a:prstGeom prst="rect">
            <a:avLst/>
          </a:prstGeom>
          <a:noFill/>
        </p:spPr>
        <p:txBody>
          <a:bodyPr wrap="square" rtlCol="0">
            <a:spAutoFit/>
          </a:bodyPr>
          <a:lstStyle/>
          <a:p>
            <a:pPr algn="ctr"/>
            <a:r>
              <a:rPr kumimoji="1" lang="en-US" altLang="ja-JP" sz="1600" b="1" dirty="0" smtClean="0">
                <a:solidFill>
                  <a:srgbClr val="7030A0"/>
                </a:solidFill>
              </a:rPr>
              <a:t>His-tag</a:t>
            </a:r>
          </a:p>
        </p:txBody>
      </p:sp>
      <p:sp>
        <p:nvSpPr>
          <p:cNvPr id="12" name="テキスト ボックス 11"/>
          <p:cNvSpPr txBox="1"/>
          <p:nvPr/>
        </p:nvSpPr>
        <p:spPr>
          <a:xfrm>
            <a:off x="4644008" y="3319244"/>
            <a:ext cx="1008112" cy="338554"/>
          </a:xfrm>
          <a:prstGeom prst="rect">
            <a:avLst/>
          </a:prstGeom>
          <a:noFill/>
        </p:spPr>
        <p:txBody>
          <a:bodyPr wrap="square" rtlCol="0">
            <a:spAutoFit/>
          </a:bodyPr>
          <a:lstStyle/>
          <a:p>
            <a:pPr algn="ctr"/>
            <a:r>
              <a:rPr kumimoji="1" lang="en-US" altLang="ja-JP" sz="1600" b="1" dirty="0" smtClean="0">
                <a:solidFill>
                  <a:srgbClr val="FF0000"/>
                </a:solidFill>
              </a:rPr>
              <a:t>VHH</a:t>
            </a:r>
          </a:p>
        </p:txBody>
      </p:sp>
      <p:sp>
        <p:nvSpPr>
          <p:cNvPr id="13" name="テキスト ボックス 12"/>
          <p:cNvSpPr txBox="1"/>
          <p:nvPr/>
        </p:nvSpPr>
        <p:spPr>
          <a:xfrm>
            <a:off x="4644008" y="4944364"/>
            <a:ext cx="1008112" cy="338554"/>
          </a:xfrm>
          <a:prstGeom prst="rect">
            <a:avLst/>
          </a:prstGeom>
          <a:noFill/>
        </p:spPr>
        <p:txBody>
          <a:bodyPr wrap="square" rtlCol="0">
            <a:spAutoFit/>
          </a:bodyPr>
          <a:lstStyle/>
          <a:p>
            <a:pPr algn="ctr"/>
            <a:r>
              <a:rPr kumimoji="1" lang="en-US" altLang="ja-JP" sz="1600" b="1" dirty="0" smtClean="0">
                <a:solidFill>
                  <a:srgbClr val="FF0000"/>
                </a:solidFill>
              </a:rPr>
              <a:t>VHH</a:t>
            </a:r>
          </a:p>
        </p:txBody>
      </p:sp>
      <p:sp>
        <p:nvSpPr>
          <p:cNvPr id="14" name="テキスト ボックス 13"/>
          <p:cNvSpPr txBox="1"/>
          <p:nvPr/>
        </p:nvSpPr>
        <p:spPr>
          <a:xfrm>
            <a:off x="6159944" y="5958286"/>
            <a:ext cx="1152128" cy="338554"/>
          </a:xfrm>
          <a:prstGeom prst="rect">
            <a:avLst/>
          </a:prstGeom>
          <a:noFill/>
        </p:spPr>
        <p:txBody>
          <a:bodyPr wrap="square" rtlCol="0">
            <a:spAutoFit/>
          </a:bodyPr>
          <a:lstStyle/>
          <a:p>
            <a:pPr algn="ctr"/>
            <a:r>
              <a:rPr lang="en-US" altLang="ja-JP" sz="1600" b="1" dirty="0" smtClean="0">
                <a:solidFill>
                  <a:srgbClr val="0000FF"/>
                </a:solidFill>
              </a:rPr>
              <a:t>PMMA-tag</a:t>
            </a:r>
            <a:endParaRPr kumimoji="1" lang="en-US" altLang="ja-JP" sz="1600" b="1" dirty="0" smtClean="0">
              <a:solidFill>
                <a:srgbClr val="0000FF"/>
              </a:solidFill>
            </a:endParaRPr>
          </a:p>
        </p:txBody>
      </p:sp>
      <p:sp>
        <p:nvSpPr>
          <p:cNvPr id="15" name="テキスト ボックス 14"/>
          <p:cNvSpPr txBox="1"/>
          <p:nvPr/>
        </p:nvSpPr>
        <p:spPr>
          <a:xfrm>
            <a:off x="1862992" y="980728"/>
            <a:ext cx="4653224" cy="1631216"/>
          </a:xfrm>
          <a:prstGeom prst="rect">
            <a:avLst/>
          </a:prstGeom>
          <a:noFill/>
        </p:spPr>
        <p:txBody>
          <a:bodyPr wrap="square" rtlCol="0">
            <a:spAutoFit/>
          </a:bodyPr>
          <a:lstStyle/>
          <a:p>
            <a:pPr algn="ctr"/>
            <a:r>
              <a:rPr lang="en-US" altLang="ja-JP" sz="2000" b="1" dirty="0" smtClean="0">
                <a:solidFill>
                  <a:srgbClr val="FF0000"/>
                </a:solidFill>
              </a:rPr>
              <a:t>Human chorionic </a:t>
            </a:r>
            <a:r>
              <a:rPr lang="en-US" altLang="ja-JP" sz="2000" b="1" dirty="0" err="1" smtClean="0">
                <a:solidFill>
                  <a:srgbClr val="FF0000"/>
                </a:solidFill>
              </a:rPr>
              <a:t>gonadotropin</a:t>
            </a:r>
            <a:r>
              <a:rPr lang="ja-JP" altLang="en-US" sz="2000" b="1" dirty="0" smtClean="0">
                <a:solidFill>
                  <a:srgbClr val="FF0000"/>
                </a:solidFill>
              </a:rPr>
              <a:t>（</a:t>
            </a:r>
            <a:r>
              <a:rPr lang="en-US" altLang="ja-JP" sz="2000" b="1" dirty="0" err="1" smtClean="0">
                <a:solidFill>
                  <a:srgbClr val="FF0000"/>
                </a:solidFill>
              </a:rPr>
              <a:t>hCG</a:t>
            </a:r>
            <a:r>
              <a:rPr lang="ja-JP" altLang="en-US" sz="2000" b="1" dirty="0" smtClean="0">
                <a:solidFill>
                  <a:srgbClr val="FF0000"/>
                </a:solidFill>
              </a:rPr>
              <a:t>）</a:t>
            </a:r>
            <a:endParaRPr lang="en-US" altLang="ja-JP" sz="2000" b="1" dirty="0" smtClean="0">
              <a:solidFill>
                <a:srgbClr val="FF0000"/>
              </a:solidFill>
            </a:endParaRPr>
          </a:p>
          <a:p>
            <a:pPr algn="ctr"/>
            <a:r>
              <a:rPr kumimoji="1" lang="en-US" altLang="ja-JP" sz="2000" b="1" dirty="0" err="1" smtClean="0">
                <a:solidFill>
                  <a:srgbClr val="002060"/>
                </a:solidFill>
              </a:rPr>
              <a:t>Ribonuclease</a:t>
            </a:r>
            <a:r>
              <a:rPr kumimoji="1" lang="en-US" altLang="ja-JP" sz="2000" b="1" dirty="0" smtClean="0">
                <a:solidFill>
                  <a:srgbClr val="002060"/>
                </a:solidFill>
              </a:rPr>
              <a:t> A from </a:t>
            </a:r>
            <a:r>
              <a:rPr kumimoji="1" lang="en-US" altLang="ja-JP" sz="2000" b="1" dirty="0" err="1" smtClean="0">
                <a:solidFill>
                  <a:srgbClr val="002060"/>
                </a:solidFill>
              </a:rPr>
              <a:t>Bovin</a:t>
            </a:r>
            <a:r>
              <a:rPr kumimoji="1" lang="ja-JP" altLang="en-US" sz="2000" b="1" dirty="0" smtClean="0">
                <a:solidFill>
                  <a:srgbClr val="002060"/>
                </a:solidFill>
              </a:rPr>
              <a:t>（</a:t>
            </a:r>
            <a:r>
              <a:rPr kumimoji="1" lang="en-US" altLang="ja-JP" sz="2000" b="1" dirty="0" err="1" smtClean="0">
                <a:solidFill>
                  <a:srgbClr val="002060"/>
                </a:solidFill>
              </a:rPr>
              <a:t>RNase</a:t>
            </a:r>
            <a:r>
              <a:rPr kumimoji="1" lang="ja-JP" altLang="en-US" sz="2000" b="1" dirty="0" smtClean="0">
                <a:solidFill>
                  <a:srgbClr val="002060"/>
                </a:solidFill>
              </a:rPr>
              <a:t>）</a:t>
            </a:r>
            <a:endParaRPr kumimoji="1" lang="en-US" altLang="ja-JP" sz="2000" b="1" dirty="0" smtClean="0">
              <a:solidFill>
                <a:srgbClr val="002060"/>
              </a:solidFill>
            </a:endParaRPr>
          </a:p>
          <a:p>
            <a:pPr algn="ctr"/>
            <a:r>
              <a:rPr kumimoji="1" lang="en-US" altLang="ja-JP" sz="2000" b="1" dirty="0" smtClean="0">
                <a:solidFill>
                  <a:srgbClr val="002060"/>
                </a:solidFill>
              </a:rPr>
              <a:t>Hen Egg Lysozyme</a:t>
            </a:r>
            <a:r>
              <a:rPr kumimoji="1" lang="ja-JP" altLang="en-US" sz="2000" b="1" dirty="0" smtClean="0">
                <a:solidFill>
                  <a:srgbClr val="002060"/>
                </a:solidFill>
              </a:rPr>
              <a:t>（</a:t>
            </a:r>
            <a:r>
              <a:rPr kumimoji="1" lang="en-US" altLang="ja-JP" sz="2000" b="1" dirty="0" smtClean="0">
                <a:solidFill>
                  <a:srgbClr val="002060"/>
                </a:solidFill>
              </a:rPr>
              <a:t>Lysozyme</a:t>
            </a:r>
            <a:r>
              <a:rPr kumimoji="1" lang="ja-JP" altLang="en-US" sz="2000" b="1" dirty="0" smtClean="0">
                <a:solidFill>
                  <a:srgbClr val="002060"/>
                </a:solidFill>
              </a:rPr>
              <a:t>）</a:t>
            </a:r>
            <a:endParaRPr kumimoji="1" lang="en-US" altLang="ja-JP" sz="2000" b="1" dirty="0" smtClean="0">
              <a:solidFill>
                <a:srgbClr val="002060"/>
              </a:solidFill>
            </a:endParaRPr>
          </a:p>
          <a:p>
            <a:pPr algn="ctr"/>
            <a:r>
              <a:rPr lang="en-US" altLang="ja-JP" sz="2000" b="1" dirty="0" smtClean="0">
                <a:solidFill>
                  <a:srgbClr val="002060"/>
                </a:solidFill>
              </a:rPr>
              <a:t>Porcine α-amylase</a:t>
            </a:r>
            <a:r>
              <a:rPr lang="ja-JP" altLang="en-US" sz="2000" b="1" dirty="0" smtClean="0">
                <a:solidFill>
                  <a:srgbClr val="002060"/>
                </a:solidFill>
              </a:rPr>
              <a:t>（</a:t>
            </a:r>
            <a:r>
              <a:rPr lang="en-US" altLang="ja-JP" sz="2000" b="1" dirty="0" smtClean="0">
                <a:solidFill>
                  <a:srgbClr val="002060"/>
                </a:solidFill>
              </a:rPr>
              <a:t>Amylase</a:t>
            </a:r>
            <a:r>
              <a:rPr lang="ja-JP" altLang="en-US" sz="2000" b="1" dirty="0" smtClean="0">
                <a:solidFill>
                  <a:srgbClr val="002060"/>
                </a:solidFill>
              </a:rPr>
              <a:t>）</a:t>
            </a:r>
            <a:endParaRPr lang="en-US" altLang="ja-JP" sz="2000" b="1" dirty="0" smtClean="0">
              <a:solidFill>
                <a:srgbClr val="002060"/>
              </a:solidFill>
            </a:endParaRPr>
          </a:p>
          <a:p>
            <a:pPr algn="ctr"/>
            <a:r>
              <a:rPr lang="en-US" altLang="ja-JP" sz="2000" b="1" dirty="0" err="1" smtClean="0">
                <a:solidFill>
                  <a:srgbClr val="002060"/>
                </a:solidFill>
              </a:rPr>
              <a:t>Ovo</a:t>
            </a:r>
            <a:r>
              <a:rPr lang="en-US" altLang="ja-JP" sz="2000" b="1" dirty="0" smtClean="0">
                <a:solidFill>
                  <a:srgbClr val="002060"/>
                </a:solidFill>
              </a:rPr>
              <a:t> albumin from egg white</a:t>
            </a:r>
            <a:r>
              <a:rPr lang="ja-JP" altLang="en-US" sz="2000" b="1" dirty="0" smtClean="0">
                <a:solidFill>
                  <a:srgbClr val="002060"/>
                </a:solidFill>
              </a:rPr>
              <a:t>（</a:t>
            </a:r>
            <a:r>
              <a:rPr lang="en-US" altLang="ja-JP" sz="2000" b="1" dirty="0" smtClean="0">
                <a:solidFill>
                  <a:srgbClr val="002060"/>
                </a:solidFill>
              </a:rPr>
              <a:t>Ovalbumin</a:t>
            </a:r>
            <a:r>
              <a:rPr lang="ja-JP" altLang="en-US" sz="2000" b="1" dirty="0" smtClean="0">
                <a:solidFill>
                  <a:srgbClr val="002060"/>
                </a:solidFill>
              </a:rPr>
              <a:t>）</a:t>
            </a:r>
            <a:endParaRPr lang="en-US" altLang="ja-JP" sz="2000" b="1" dirty="0" smtClean="0">
              <a:solidFill>
                <a:srgbClr val="002060"/>
              </a:solidFill>
            </a:endParaRPr>
          </a:p>
        </p:txBody>
      </p:sp>
      <p:sp>
        <p:nvSpPr>
          <p:cNvPr id="16" name="テキスト ボックス 15"/>
          <p:cNvSpPr txBox="1"/>
          <p:nvPr/>
        </p:nvSpPr>
        <p:spPr>
          <a:xfrm>
            <a:off x="755576" y="3766100"/>
            <a:ext cx="974704" cy="369332"/>
          </a:xfrm>
          <a:prstGeom prst="rect">
            <a:avLst/>
          </a:prstGeom>
          <a:noFill/>
        </p:spPr>
        <p:txBody>
          <a:bodyPr wrap="square" rtlCol="0">
            <a:spAutoFit/>
          </a:bodyPr>
          <a:lstStyle/>
          <a:p>
            <a:pPr algn="ctr"/>
            <a:r>
              <a:rPr kumimoji="1" lang="en-US" altLang="ja-JP" b="1" dirty="0" err="1" smtClean="0">
                <a:solidFill>
                  <a:srgbClr val="002060"/>
                </a:solidFill>
              </a:rPr>
              <a:t>pI</a:t>
            </a:r>
            <a:r>
              <a:rPr lang="ja-JP" altLang="en-US" b="1" dirty="0" smtClean="0">
                <a:solidFill>
                  <a:srgbClr val="002060"/>
                </a:solidFill>
              </a:rPr>
              <a:t>：</a:t>
            </a:r>
            <a:r>
              <a:rPr lang="en-US" altLang="ja-JP" b="1" dirty="0" smtClean="0">
                <a:solidFill>
                  <a:srgbClr val="002060"/>
                </a:solidFill>
              </a:rPr>
              <a:t>7.86</a:t>
            </a:r>
            <a:endParaRPr kumimoji="1" lang="en-US" altLang="ja-JP" b="1" dirty="0" smtClean="0">
              <a:solidFill>
                <a:srgbClr val="002060"/>
              </a:solidFill>
            </a:endParaRPr>
          </a:p>
        </p:txBody>
      </p:sp>
      <p:sp>
        <p:nvSpPr>
          <p:cNvPr id="17" name="テキスト ボックス 16"/>
          <p:cNvSpPr txBox="1"/>
          <p:nvPr/>
        </p:nvSpPr>
        <p:spPr>
          <a:xfrm>
            <a:off x="755576" y="5517232"/>
            <a:ext cx="974704" cy="369332"/>
          </a:xfrm>
          <a:prstGeom prst="rect">
            <a:avLst/>
          </a:prstGeom>
          <a:noFill/>
        </p:spPr>
        <p:txBody>
          <a:bodyPr wrap="square" rtlCol="0">
            <a:spAutoFit/>
          </a:bodyPr>
          <a:lstStyle/>
          <a:p>
            <a:pPr algn="ctr"/>
            <a:r>
              <a:rPr kumimoji="1" lang="en-US" altLang="ja-JP" b="1" dirty="0" err="1" smtClean="0">
                <a:solidFill>
                  <a:srgbClr val="FF0000"/>
                </a:solidFill>
              </a:rPr>
              <a:t>pI</a:t>
            </a:r>
            <a:r>
              <a:rPr lang="ja-JP" altLang="en-US" b="1" dirty="0" smtClean="0">
                <a:solidFill>
                  <a:srgbClr val="FF0000"/>
                </a:solidFill>
              </a:rPr>
              <a:t>：</a:t>
            </a:r>
            <a:r>
              <a:rPr lang="en-US" altLang="ja-JP" b="1" dirty="0" smtClean="0">
                <a:solidFill>
                  <a:srgbClr val="FF0000"/>
                </a:solidFill>
              </a:rPr>
              <a:t>6.03</a:t>
            </a:r>
            <a:endParaRPr kumimoji="1" lang="en-US" altLang="ja-JP" b="1"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吹き出し 37"/>
          <p:cNvSpPr/>
          <p:nvPr/>
        </p:nvSpPr>
        <p:spPr>
          <a:xfrm>
            <a:off x="3907659" y="4293096"/>
            <a:ext cx="3904701" cy="2160240"/>
          </a:xfrm>
          <a:prstGeom prst="wedgeRectCallout">
            <a:avLst>
              <a:gd name="adj1" fmla="val -59119"/>
              <a:gd name="adj2" fmla="val -1111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3" name="グループ化 2"/>
          <p:cNvGrpSpPr/>
          <p:nvPr/>
        </p:nvGrpSpPr>
        <p:grpSpPr>
          <a:xfrm>
            <a:off x="5004935" y="2539807"/>
            <a:ext cx="1440000" cy="360000"/>
            <a:chOff x="3805270" y="4707141"/>
            <a:chExt cx="1872208" cy="504056"/>
          </a:xfrm>
        </p:grpSpPr>
        <p:sp>
          <p:nvSpPr>
            <p:cNvPr id="4" name="角丸四角形 3"/>
            <p:cNvSpPr/>
            <p:nvPr/>
          </p:nvSpPr>
          <p:spPr>
            <a:xfrm>
              <a:off x="3805270" y="4707141"/>
              <a:ext cx="1152128" cy="50405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cxnSp>
          <p:nvCxnSpPr>
            <p:cNvPr id="5" name="曲線コネクタ 4"/>
            <p:cNvCxnSpPr/>
            <p:nvPr/>
          </p:nvCxnSpPr>
          <p:spPr>
            <a:xfrm flipV="1">
              <a:off x="4957398" y="4738205"/>
              <a:ext cx="720080" cy="72008"/>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曲線コネクタ 5"/>
            <p:cNvCxnSpPr/>
            <p:nvPr/>
          </p:nvCxnSpPr>
          <p:spPr>
            <a:xfrm flipV="1">
              <a:off x="4957398" y="4882221"/>
              <a:ext cx="720080" cy="72008"/>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曲線コネクタ 6"/>
            <p:cNvCxnSpPr/>
            <p:nvPr/>
          </p:nvCxnSpPr>
          <p:spPr>
            <a:xfrm flipV="1">
              <a:off x="4957398" y="5026237"/>
              <a:ext cx="720080" cy="72008"/>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5004048" y="2899847"/>
            <a:ext cx="1206099" cy="307777"/>
          </a:xfrm>
          <a:prstGeom prst="rect">
            <a:avLst/>
          </a:prstGeom>
          <a:noFill/>
        </p:spPr>
        <p:txBody>
          <a:bodyPr wrap="none" rtlCol="0">
            <a:spAutoFit/>
          </a:bodyPr>
          <a:lstStyle/>
          <a:p>
            <a:r>
              <a:rPr kumimoji="1" lang="en-US" altLang="ja-JP" sz="1400" b="1" dirty="0" err="1" smtClean="0">
                <a:solidFill>
                  <a:srgbClr val="002060"/>
                </a:solidFill>
              </a:rPr>
              <a:t>Rosseta</a:t>
            </a:r>
            <a:r>
              <a:rPr kumimoji="1" lang="en-US" altLang="ja-JP" sz="1400" b="1" dirty="0" smtClean="0">
                <a:solidFill>
                  <a:srgbClr val="002060"/>
                </a:solidFill>
              </a:rPr>
              <a:t> (DE3)</a:t>
            </a:r>
            <a:endParaRPr kumimoji="1" lang="ja-JP" altLang="en-US" sz="1400" b="1" dirty="0">
              <a:solidFill>
                <a:srgbClr val="002060"/>
              </a:solidFill>
            </a:endParaRPr>
          </a:p>
        </p:txBody>
      </p:sp>
      <p:pic>
        <p:nvPicPr>
          <p:cNvPr id="9" name="Picture 20" descr="Insert "/>
          <p:cNvPicPr>
            <a:picLocks noChangeAspect="1" noChangeArrowheads="1"/>
          </p:cNvPicPr>
          <p:nvPr/>
        </p:nvPicPr>
        <p:blipFill>
          <a:blip r:embed="rId2" cstate="print"/>
          <a:srcRect/>
          <a:stretch>
            <a:fillRect/>
          </a:stretch>
        </p:blipFill>
        <p:spPr bwMode="auto">
          <a:xfrm>
            <a:off x="787787" y="1988840"/>
            <a:ext cx="720725" cy="720725"/>
          </a:xfrm>
          <a:prstGeom prst="rect">
            <a:avLst/>
          </a:prstGeom>
          <a:noFill/>
        </p:spPr>
      </p:pic>
      <p:grpSp>
        <p:nvGrpSpPr>
          <p:cNvPr id="10" name="Group 28"/>
          <p:cNvGrpSpPr>
            <a:grpSpLocks/>
          </p:cNvGrpSpPr>
          <p:nvPr/>
        </p:nvGrpSpPr>
        <p:grpSpPr bwMode="auto">
          <a:xfrm>
            <a:off x="839282" y="3526433"/>
            <a:ext cx="720725" cy="71437"/>
            <a:chOff x="158" y="1253"/>
            <a:chExt cx="454" cy="45"/>
          </a:xfrm>
        </p:grpSpPr>
        <p:sp>
          <p:nvSpPr>
            <p:cNvPr id="11" name="Rectangle 29"/>
            <p:cNvSpPr>
              <a:spLocks noChangeArrowheads="1"/>
            </p:cNvSpPr>
            <p:nvPr/>
          </p:nvSpPr>
          <p:spPr bwMode="auto">
            <a:xfrm>
              <a:off x="158" y="1253"/>
              <a:ext cx="454" cy="45"/>
            </a:xfrm>
            <a:prstGeom prst="rect">
              <a:avLst/>
            </a:prstGeom>
            <a:noFill/>
            <a:ln w="12700" algn="ctr">
              <a:solidFill>
                <a:schemeClr val="tx1"/>
              </a:solidFill>
              <a:miter lim="800000"/>
              <a:headEnd/>
              <a:tailEnd/>
            </a:ln>
            <a:effectLst/>
          </p:spPr>
          <p:txBody>
            <a:bodyPr wrap="none" anchor="ctr"/>
            <a:lstStyle/>
            <a:p>
              <a:endParaRPr lang="ja-JP" altLang="en-US">
                <a:solidFill>
                  <a:srgbClr val="002060"/>
                </a:solidFill>
              </a:endParaRPr>
            </a:p>
          </p:txBody>
        </p:sp>
        <p:sp>
          <p:nvSpPr>
            <p:cNvPr id="12" name="Rectangle 30"/>
            <p:cNvSpPr>
              <a:spLocks noChangeArrowheads="1"/>
            </p:cNvSpPr>
            <p:nvPr/>
          </p:nvSpPr>
          <p:spPr bwMode="auto">
            <a:xfrm>
              <a:off x="158" y="1253"/>
              <a:ext cx="113" cy="45"/>
            </a:xfrm>
            <a:prstGeom prst="rect">
              <a:avLst/>
            </a:prstGeom>
            <a:solidFill>
              <a:srgbClr val="FF0000"/>
            </a:solidFill>
            <a:ln w="12700" algn="ctr">
              <a:solidFill>
                <a:schemeClr val="tx1"/>
              </a:solidFill>
              <a:miter lim="800000"/>
              <a:headEnd/>
              <a:tailEnd/>
            </a:ln>
            <a:effectLst/>
          </p:spPr>
          <p:txBody>
            <a:bodyPr wrap="none" anchor="ctr"/>
            <a:lstStyle/>
            <a:p>
              <a:endParaRPr lang="ja-JP" altLang="en-US">
                <a:solidFill>
                  <a:srgbClr val="002060"/>
                </a:solidFill>
              </a:endParaRPr>
            </a:p>
          </p:txBody>
        </p:sp>
        <p:sp>
          <p:nvSpPr>
            <p:cNvPr id="13" name="Rectangle 31"/>
            <p:cNvSpPr>
              <a:spLocks noChangeArrowheads="1"/>
            </p:cNvSpPr>
            <p:nvPr/>
          </p:nvSpPr>
          <p:spPr bwMode="auto">
            <a:xfrm>
              <a:off x="499" y="1253"/>
              <a:ext cx="113" cy="45"/>
            </a:xfrm>
            <a:prstGeom prst="rect">
              <a:avLst/>
            </a:prstGeom>
            <a:solidFill>
              <a:srgbClr val="0000FF"/>
            </a:solidFill>
            <a:ln w="12700" algn="ctr">
              <a:solidFill>
                <a:schemeClr val="tx1"/>
              </a:solidFill>
              <a:miter lim="800000"/>
              <a:headEnd/>
              <a:tailEnd/>
            </a:ln>
            <a:effectLst/>
          </p:spPr>
          <p:txBody>
            <a:bodyPr wrap="none" anchor="ctr"/>
            <a:lstStyle/>
            <a:p>
              <a:endParaRPr lang="ja-JP" altLang="en-US">
                <a:solidFill>
                  <a:srgbClr val="002060"/>
                </a:solidFill>
              </a:endParaRPr>
            </a:p>
          </p:txBody>
        </p:sp>
      </p:grpSp>
      <p:sp>
        <p:nvSpPr>
          <p:cNvPr id="14" name="Text Box 32"/>
          <p:cNvSpPr txBox="1">
            <a:spLocks noChangeArrowheads="1"/>
          </p:cNvSpPr>
          <p:nvPr/>
        </p:nvSpPr>
        <p:spPr bwMode="auto">
          <a:xfrm>
            <a:off x="395536" y="2698453"/>
            <a:ext cx="1526963" cy="523220"/>
          </a:xfrm>
          <a:prstGeom prst="rect">
            <a:avLst/>
          </a:prstGeom>
          <a:noFill/>
          <a:ln w="28575" algn="ctr">
            <a:noFill/>
            <a:miter lim="800000"/>
            <a:headEnd/>
            <a:tailEnd/>
          </a:ln>
          <a:effectLst/>
        </p:spPr>
        <p:txBody>
          <a:bodyPr wrap="square">
            <a:spAutoFit/>
          </a:bodyPr>
          <a:lstStyle/>
          <a:p>
            <a:pPr algn="ctr"/>
            <a:r>
              <a:rPr lang="en-US" altLang="ja-JP" sz="1400" b="1" dirty="0" err="1" smtClean="0">
                <a:solidFill>
                  <a:srgbClr val="002060"/>
                </a:solidFill>
                <a:latin typeface="Times New Roman" pitchFamily="18" charset="0"/>
              </a:rPr>
              <a:t>pET</a:t>
            </a:r>
            <a:r>
              <a:rPr lang="en-US" altLang="ja-JP" sz="1400" b="1" dirty="0" smtClean="0">
                <a:solidFill>
                  <a:srgbClr val="002060"/>
                </a:solidFill>
                <a:latin typeface="Times New Roman" pitchFamily="18" charset="0"/>
              </a:rPr>
              <a:t>-PM OMP25 vector</a:t>
            </a:r>
          </a:p>
        </p:txBody>
      </p:sp>
      <p:grpSp>
        <p:nvGrpSpPr>
          <p:cNvPr id="15" name="Group 21"/>
          <p:cNvGrpSpPr>
            <a:grpSpLocks/>
          </p:cNvGrpSpPr>
          <p:nvPr/>
        </p:nvGrpSpPr>
        <p:grpSpPr bwMode="auto">
          <a:xfrm>
            <a:off x="2829741" y="2374305"/>
            <a:ext cx="719138" cy="719138"/>
            <a:chOff x="3788" y="346"/>
            <a:chExt cx="1360" cy="1360"/>
          </a:xfrm>
        </p:grpSpPr>
        <p:pic>
          <p:nvPicPr>
            <p:cNvPr id="16" name="Picture 22" descr="Insert 2"/>
            <p:cNvPicPr>
              <a:picLocks noChangeAspect="1" noChangeArrowheads="1"/>
            </p:cNvPicPr>
            <p:nvPr/>
          </p:nvPicPr>
          <p:blipFill>
            <a:blip r:embed="rId3" cstate="print"/>
            <a:srcRect/>
            <a:stretch>
              <a:fillRect/>
            </a:stretch>
          </p:blipFill>
          <p:spPr bwMode="auto">
            <a:xfrm>
              <a:off x="3788" y="346"/>
              <a:ext cx="1360" cy="1360"/>
            </a:xfrm>
            <a:prstGeom prst="rect">
              <a:avLst/>
            </a:prstGeom>
            <a:noFill/>
          </p:spPr>
        </p:pic>
        <p:sp>
          <p:nvSpPr>
            <p:cNvPr id="17" name="Oval 23"/>
            <p:cNvSpPr>
              <a:spLocks noChangeArrowheads="1"/>
            </p:cNvSpPr>
            <p:nvPr/>
          </p:nvSpPr>
          <p:spPr bwMode="auto">
            <a:xfrm>
              <a:off x="3788" y="346"/>
              <a:ext cx="1332" cy="1332"/>
            </a:xfrm>
            <a:prstGeom prst="ellipse">
              <a:avLst/>
            </a:prstGeom>
            <a:noFill/>
            <a:ln w="12700" algn="ctr">
              <a:solidFill>
                <a:schemeClr val="tx1"/>
              </a:solidFill>
              <a:round/>
              <a:headEnd/>
              <a:tailEnd/>
            </a:ln>
            <a:effectLst/>
          </p:spPr>
          <p:txBody>
            <a:bodyPr wrap="none" anchor="ctr"/>
            <a:lstStyle/>
            <a:p>
              <a:endParaRPr lang="ja-JP" altLang="en-US">
                <a:solidFill>
                  <a:srgbClr val="002060"/>
                </a:solidFill>
              </a:endParaRPr>
            </a:p>
          </p:txBody>
        </p:sp>
        <p:sp>
          <p:nvSpPr>
            <p:cNvPr id="18" name="Oval 24"/>
            <p:cNvSpPr>
              <a:spLocks noChangeArrowheads="1"/>
            </p:cNvSpPr>
            <p:nvPr/>
          </p:nvSpPr>
          <p:spPr bwMode="auto">
            <a:xfrm>
              <a:off x="3929" y="488"/>
              <a:ext cx="1077" cy="1048"/>
            </a:xfrm>
            <a:prstGeom prst="ellipse">
              <a:avLst/>
            </a:prstGeom>
            <a:noFill/>
            <a:ln w="12700" algn="ctr">
              <a:solidFill>
                <a:schemeClr val="tx1"/>
              </a:solidFill>
              <a:round/>
              <a:headEnd/>
              <a:tailEnd/>
            </a:ln>
            <a:effectLst/>
          </p:spPr>
          <p:txBody>
            <a:bodyPr wrap="none" anchor="ctr"/>
            <a:lstStyle/>
            <a:p>
              <a:endParaRPr lang="ja-JP" altLang="en-US">
                <a:solidFill>
                  <a:srgbClr val="002060"/>
                </a:solidFill>
              </a:endParaRPr>
            </a:p>
          </p:txBody>
        </p:sp>
      </p:grpSp>
      <p:sp>
        <p:nvSpPr>
          <p:cNvPr id="19" name="Text Box 33"/>
          <p:cNvSpPr txBox="1">
            <a:spLocks noChangeArrowheads="1"/>
          </p:cNvSpPr>
          <p:nvPr/>
        </p:nvSpPr>
        <p:spPr bwMode="auto">
          <a:xfrm>
            <a:off x="544730" y="3626577"/>
            <a:ext cx="1342034" cy="307777"/>
          </a:xfrm>
          <a:prstGeom prst="rect">
            <a:avLst/>
          </a:prstGeom>
          <a:noFill/>
          <a:ln w="28575" algn="ctr">
            <a:noFill/>
            <a:miter lim="800000"/>
            <a:headEnd/>
            <a:tailEnd/>
          </a:ln>
          <a:effectLst/>
        </p:spPr>
        <p:txBody>
          <a:bodyPr wrap="none">
            <a:spAutoFit/>
          </a:bodyPr>
          <a:lstStyle/>
          <a:p>
            <a:pPr algn="ctr"/>
            <a:r>
              <a:rPr lang="en-US" altLang="ja-JP" sz="1400" b="1" dirty="0" smtClean="0">
                <a:solidFill>
                  <a:srgbClr val="002060"/>
                </a:solidFill>
                <a:latin typeface="Times New Roman" pitchFamily="18" charset="0"/>
              </a:rPr>
              <a:t>VHH</a:t>
            </a:r>
            <a:r>
              <a:rPr lang="ja-JP" altLang="en-US" sz="1400" b="1" dirty="0" smtClean="0">
                <a:solidFill>
                  <a:srgbClr val="002060"/>
                </a:solidFill>
                <a:latin typeface="Times New Roman" pitchFamily="18" charset="0"/>
              </a:rPr>
              <a:t>発現</a:t>
            </a:r>
            <a:r>
              <a:rPr lang="en-US" altLang="ja-JP" sz="1400" b="1" dirty="0" smtClean="0">
                <a:solidFill>
                  <a:srgbClr val="002060"/>
                </a:solidFill>
                <a:latin typeface="Times New Roman" pitchFamily="18" charset="0"/>
              </a:rPr>
              <a:t>DNA</a:t>
            </a:r>
            <a:endParaRPr lang="en-US" altLang="ja-JP" sz="1400" b="1" dirty="0">
              <a:solidFill>
                <a:srgbClr val="002060"/>
              </a:solidFill>
              <a:latin typeface="Times New Roman" pitchFamily="18" charset="0"/>
            </a:endParaRPr>
          </a:p>
        </p:txBody>
      </p:sp>
      <p:sp>
        <p:nvSpPr>
          <p:cNvPr id="23" name="テキスト ボックス 22"/>
          <p:cNvSpPr txBox="1"/>
          <p:nvPr/>
        </p:nvSpPr>
        <p:spPr>
          <a:xfrm>
            <a:off x="3568383" y="2426568"/>
            <a:ext cx="1490216" cy="338554"/>
          </a:xfrm>
          <a:prstGeom prst="rect">
            <a:avLst/>
          </a:prstGeom>
          <a:noFill/>
        </p:spPr>
        <p:txBody>
          <a:bodyPr wrap="none" rtlCol="0">
            <a:spAutoFit/>
          </a:bodyPr>
          <a:lstStyle/>
          <a:p>
            <a:r>
              <a:rPr lang="en-US" altLang="ja-JP" sz="1600" b="1" dirty="0" smtClean="0">
                <a:solidFill>
                  <a:srgbClr val="002060"/>
                </a:solidFill>
              </a:rPr>
              <a:t>Transformation</a:t>
            </a:r>
            <a:endParaRPr kumimoji="1" lang="ja-JP" altLang="en-US" sz="1600" b="1" dirty="0">
              <a:solidFill>
                <a:srgbClr val="002060"/>
              </a:solidFill>
            </a:endParaRPr>
          </a:p>
        </p:txBody>
      </p:sp>
      <p:sp>
        <p:nvSpPr>
          <p:cNvPr id="40" name="テキスト ボックス 39"/>
          <p:cNvSpPr txBox="1"/>
          <p:nvPr/>
        </p:nvSpPr>
        <p:spPr>
          <a:xfrm>
            <a:off x="1836423" y="2689175"/>
            <a:ext cx="773032" cy="307777"/>
          </a:xfrm>
          <a:prstGeom prst="rect">
            <a:avLst/>
          </a:prstGeom>
          <a:noFill/>
        </p:spPr>
        <p:txBody>
          <a:bodyPr wrap="none" rtlCol="0">
            <a:spAutoFit/>
          </a:bodyPr>
          <a:lstStyle/>
          <a:p>
            <a:r>
              <a:rPr lang="en-US" altLang="ja-JP" sz="1400" b="1" dirty="0" smtClean="0">
                <a:solidFill>
                  <a:srgbClr val="002060"/>
                </a:solidFill>
              </a:rPr>
              <a:t>Ligation</a:t>
            </a:r>
            <a:endParaRPr kumimoji="1" lang="ja-JP" altLang="en-US" sz="1400" b="1" dirty="0">
              <a:solidFill>
                <a:srgbClr val="002060"/>
              </a:solidFill>
            </a:endParaRPr>
          </a:p>
        </p:txBody>
      </p:sp>
      <p:sp>
        <p:nvSpPr>
          <p:cNvPr id="41" name="Text Box 33"/>
          <p:cNvSpPr txBox="1">
            <a:spLocks noChangeArrowheads="1"/>
          </p:cNvSpPr>
          <p:nvPr/>
        </p:nvSpPr>
        <p:spPr bwMode="auto">
          <a:xfrm>
            <a:off x="1706475" y="2924944"/>
            <a:ext cx="992580" cy="276999"/>
          </a:xfrm>
          <a:prstGeom prst="rect">
            <a:avLst/>
          </a:prstGeom>
          <a:noFill/>
          <a:ln w="28575" algn="ctr">
            <a:noFill/>
            <a:miter lim="800000"/>
            <a:headEnd/>
            <a:tailEnd/>
          </a:ln>
          <a:effectLst/>
        </p:spPr>
        <p:txBody>
          <a:bodyPr wrap="none">
            <a:spAutoFit/>
          </a:bodyPr>
          <a:lstStyle/>
          <a:p>
            <a:pPr algn="ctr"/>
            <a:r>
              <a:rPr lang="en-US" altLang="ja-JP" sz="1200" dirty="0" smtClean="0">
                <a:solidFill>
                  <a:srgbClr val="002060"/>
                </a:solidFill>
                <a:latin typeface="Times New Roman" pitchFamily="18" charset="0"/>
              </a:rPr>
              <a:t>16</a:t>
            </a:r>
            <a:r>
              <a:rPr lang="ja-JP" altLang="en-US" sz="1200" dirty="0" smtClean="0">
                <a:solidFill>
                  <a:srgbClr val="002060"/>
                </a:solidFill>
                <a:latin typeface="Times New Roman" pitchFamily="18" charset="0"/>
              </a:rPr>
              <a:t>℃　</a:t>
            </a:r>
            <a:r>
              <a:rPr lang="en-US" altLang="ja-JP" sz="1200" dirty="0" smtClean="0">
                <a:solidFill>
                  <a:srgbClr val="002060"/>
                </a:solidFill>
                <a:latin typeface="Times New Roman" pitchFamily="18" charset="0"/>
              </a:rPr>
              <a:t>4 hour</a:t>
            </a:r>
            <a:endParaRPr lang="en-US" altLang="ja-JP" sz="1200" i="1" dirty="0">
              <a:solidFill>
                <a:srgbClr val="002060"/>
              </a:solidFill>
              <a:latin typeface="Times New Roman" pitchFamily="18" charset="0"/>
            </a:endParaRPr>
          </a:p>
        </p:txBody>
      </p:sp>
      <p:sp>
        <p:nvSpPr>
          <p:cNvPr id="42" name="Text Box 33"/>
          <p:cNvSpPr txBox="1">
            <a:spLocks noChangeArrowheads="1"/>
          </p:cNvSpPr>
          <p:nvPr/>
        </p:nvSpPr>
        <p:spPr bwMode="auto">
          <a:xfrm>
            <a:off x="3661646" y="2734345"/>
            <a:ext cx="1117615" cy="307777"/>
          </a:xfrm>
          <a:prstGeom prst="rect">
            <a:avLst/>
          </a:prstGeom>
          <a:noFill/>
          <a:ln w="28575" algn="ctr">
            <a:noFill/>
            <a:miter lim="800000"/>
            <a:headEnd/>
            <a:tailEnd/>
          </a:ln>
          <a:effectLst/>
        </p:spPr>
        <p:txBody>
          <a:bodyPr wrap="none">
            <a:spAutoFit/>
          </a:bodyPr>
          <a:lstStyle/>
          <a:p>
            <a:pPr algn="ctr"/>
            <a:r>
              <a:rPr lang="en-US" altLang="ja-JP" sz="1400" dirty="0" smtClean="0">
                <a:solidFill>
                  <a:srgbClr val="002060"/>
                </a:solidFill>
                <a:latin typeface="Times New Roman" pitchFamily="18" charset="0"/>
              </a:rPr>
              <a:t>42</a:t>
            </a:r>
            <a:r>
              <a:rPr lang="ja-JP" altLang="en-US" sz="1400" dirty="0" smtClean="0">
                <a:solidFill>
                  <a:srgbClr val="002060"/>
                </a:solidFill>
                <a:latin typeface="Times New Roman" pitchFamily="18" charset="0"/>
              </a:rPr>
              <a:t>℃　</a:t>
            </a:r>
            <a:r>
              <a:rPr lang="en-US" altLang="ja-JP" sz="1400" dirty="0" smtClean="0">
                <a:solidFill>
                  <a:srgbClr val="002060"/>
                </a:solidFill>
                <a:latin typeface="Times New Roman" pitchFamily="18" charset="0"/>
              </a:rPr>
              <a:t>45 sec</a:t>
            </a:r>
            <a:endParaRPr lang="en-US" altLang="ja-JP" sz="1400" i="1" dirty="0">
              <a:solidFill>
                <a:srgbClr val="002060"/>
              </a:solidFill>
              <a:latin typeface="Times New Roman" pitchFamily="18" charset="0"/>
            </a:endParaRPr>
          </a:p>
        </p:txBody>
      </p:sp>
      <p:sp>
        <p:nvSpPr>
          <p:cNvPr id="43" name="テキスト ボックス 42"/>
          <p:cNvSpPr txBox="1"/>
          <p:nvPr/>
        </p:nvSpPr>
        <p:spPr>
          <a:xfrm>
            <a:off x="2524712" y="1831176"/>
            <a:ext cx="1353777" cy="584775"/>
          </a:xfrm>
          <a:prstGeom prst="rect">
            <a:avLst/>
          </a:prstGeom>
          <a:noFill/>
        </p:spPr>
        <p:txBody>
          <a:bodyPr wrap="square" rtlCol="0">
            <a:spAutoFit/>
          </a:bodyPr>
          <a:lstStyle/>
          <a:p>
            <a:pPr algn="ctr"/>
            <a:r>
              <a:rPr lang="en-US" altLang="ja-JP" sz="1600" b="1" dirty="0" smtClean="0">
                <a:solidFill>
                  <a:srgbClr val="002060"/>
                </a:solidFill>
              </a:rPr>
              <a:t>VHH-PM</a:t>
            </a:r>
            <a:r>
              <a:rPr lang="ja-JP" altLang="en-US" sz="1600" b="1" dirty="0" smtClean="0">
                <a:solidFill>
                  <a:srgbClr val="002060"/>
                </a:solidFill>
              </a:rPr>
              <a:t>発現 </a:t>
            </a:r>
            <a:r>
              <a:rPr lang="en-US" altLang="ja-JP" sz="1600" b="1" dirty="0" smtClean="0">
                <a:solidFill>
                  <a:srgbClr val="002060"/>
                </a:solidFill>
              </a:rPr>
              <a:t>plasmid</a:t>
            </a:r>
            <a:endParaRPr kumimoji="1" lang="ja-JP" altLang="en-US" sz="1600" b="1" dirty="0">
              <a:solidFill>
                <a:srgbClr val="002060"/>
              </a:solidFill>
            </a:endParaRPr>
          </a:p>
        </p:txBody>
      </p:sp>
      <p:sp>
        <p:nvSpPr>
          <p:cNvPr id="54" name="テキスト ボックス 53"/>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PMMA-tag</a:t>
            </a:r>
            <a:r>
              <a:rPr kumimoji="1" lang="ja-JP" altLang="en-US" sz="2600" b="1" dirty="0" smtClean="0">
                <a:solidFill>
                  <a:schemeClr val="bg1"/>
                </a:solidFill>
              </a:rPr>
              <a:t>融合</a:t>
            </a:r>
            <a:r>
              <a:rPr kumimoji="1" lang="en-US" altLang="ja-JP" sz="2600" b="1" dirty="0" smtClean="0">
                <a:solidFill>
                  <a:schemeClr val="bg1"/>
                </a:solidFill>
              </a:rPr>
              <a:t>VHH</a:t>
            </a:r>
            <a:r>
              <a:rPr kumimoji="1" lang="ja-JP" altLang="en-US" sz="2600" b="1" dirty="0" smtClean="0">
                <a:solidFill>
                  <a:schemeClr val="bg1"/>
                </a:solidFill>
              </a:rPr>
              <a:t>の生産</a:t>
            </a:r>
            <a:endParaRPr kumimoji="1" lang="ja-JP" altLang="en-US" sz="2600" b="1" dirty="0">
              <a:solidFill>
                <a:schemeClr val="bg1"/>
              </a:solidFill>
            </a:endParaRPr>
          </a:p>
        </p:txBody>
      </p:sp>
      <p:cxnSp>
        <p:nvCxnSpPr>
          <p:cNvPr id="29" name="直線矢印コネクタ 28"/>
          <p:cNvCxnSpPr/>
          <p:nvPr/>
        </p:nvCxnSpPr>
        <p:spPr>
          <a:xfrm>
            <a:off x="1634579" y="2420888"/>
            <a:ext cx="1008000" cy="2160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1761067" y="3212976"/>
            <a:ext cx="864096" cy="3516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659579" y="2749864"/>
            <a:ext cx="1260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6610720" y="2749864"/>
            <a:ext cx="900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465968" y="2582320"/>
            <a:ext cx="1353777" cy="338554"/>
          </a:xfrm>
          <a:prstGeom prst="rect">
            <a:avLst/>
          </a:prstGeom>
          <a:noFill/>
        </p:spPr>
        <p:txBody>
          <a:bodyPr wrap="square" rtlCol="0">
            <a:spAutoFit/>
          </a:bodyPr>
          <a:lstStyle/>
          <a:p>
            <a:pPr algn="ctr"/>
            <a:r>
              <a:rPr lang="ja-JP" altLang="en-US" sz="1600" b="1" dirty="0" smtClean="0">
                <a:solidFill>
                  <a:srgbClr val="002060"/>
                </a:solidFill>
              </a:rPr>
              <a:t>フラスコ培養</a:t>
            </a:r>
            <a:endParaRPr kumimoji="1" lang="ja-JP" altLang="en-US" sz="1600" b="1" dirty="0">
              <a:solidFill>
                <a:srgbClr val="002060"/>
              </a:solidFill>
            </a:endParaRPr>
          </a:p>
        </p:txBody>
      </p:sp>
      <p:pic>
        <p:nvPicPr>
          <p:cNvPr id="1026" name="Picture 2" descr="C:\Users\kage\Downloads\veccto3yama.png"/>
          <p:cNvPicPr>
            <a:picLocks noChangeAspect="1" noChangeArrowheads="1"/>
          </p:cNvPicPr>
          <p:nvPr/>
        </p:nvPicPr>
        <p:blipFill>
          <a:blip r:embed="rId4" cstate="print"/>
          <a:srcRect/>
          <a:stretch>
            <a:fillRect/>
          </a:stretch>
        </p:blipFill>
        <p:spPr bwMode="auto">
          <a:xfrm>
            <a:off x="3995936" y="4509120"/>
            <a:ext cx="3744416" cy="17912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PMMA-tag</a:t>
            </a:r>
            <a:r>
              <a:rPr kumimoji="1" lang="ja-JP" altLang="en-US" sz="2600" b="1" dirty="0" smtClean="0">
                <a:solidFill>
                  <a:schemeClr val="bg1"/>
                </a:solidFill>
              </a:rPr>
              <a:t>融合</a:t>
            </a:r>
            <a:r>
              <a:rPr kumimoji="1" lang="en-US" altLang="ja-JP" sz="2600" b="1" dirty="0" smtClean="0">
                <a:solidFill>
                  <a:schemeClr val="bg1"/>
                </a:solidFill>
              </a:rPr>
              <a:t>VHH</a:t>
            </a:r>
            <a:r>
              <a:rPr kumimoji="1" lang="ja-JP" altLang="en-US" sz="2600" b="1" dirty="0" smtClean="0">
                <a:solidFill>
                  <a:schemeClr val="bg1"/>
                </a:solidFill>
              </a:rPr>
              <a:t>の生産</a:t>
            </a:r>
            <a:endParaRPr kumimoji="1" lang="ja-JP" altLang="en-US" sz="2600" b="1" dirty="0">
              <a:solidFill>
                <a:schemeClr val="bg1"/>
              </a:solidFill>
            </a:endParaRPr>
          </a:p>
        </p:txBody>
      </p:sp>
      <p:grpSp>
        <p:nvGrpSpPr>
          <p:cNvPr id="4" name="グループ化 3"/>
          <p:cNvGrpSpPr/>
          <p:nvPr/>
        </p:nvGrpSpPr>
        <p:grpSpPr>
          <a:xfrm>
            <a:off x="521830" y="1297737"/>
            <a:ext cx="565146" cy="862892"/>
            <a:chOff x="2843808" y="4245760"/>
            <a:chExt cx="565146" cy="862892"/>
          </a:xfrm>
        </p:grpSpPr>
        <p:grpSp>
          <p:nvGrpSpPr>
            <p:cNvPr id="5" name="グループ化 77"/>
            <p:cNvGrpSpPr/>
            <p:nvPr/>
          </p:nvGrpSpPr>
          <p:grpSpPr>
            <a:xfrm>
              <a:off x="2843808" y="4725144"/>
              <a:ext cx="565146" cy="383508"/>
              <a:chOff x="1763688" y="2420888"/>
              <a:chExt cx="936104" cy="576064"/>
            </a:xfrm>
          </p:grpSpPr>
          <p:sp>
            <p:nvSpPr>
              <p:cNvPr id="16" name="円/楕円 15"/>
              <p:cNvSpPr/>
              <p:nvPr/>
            </p:nvSpPr>
            <p:spPr>
              <a:xfrm>
                <a:off x="1763688" y="2852936"/>
                <a:ext cx="936104" cy="144016"/>
              </a:xfrm>
              <a:prstGeom prst="ellips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endParaRPr>
              </a:p>
            </p:txBody>
          </p:sp>
          <p:sp>
            <p:nvSpPr>
              <p:cNvPr id="17" name="円/楕円 16"/>
              <p:cNvSpPr/>
              <p:nvPr/>
            </p:nvSpPr>
            <p:spPr>
              <a:xfrm>
                <a:off x="1763688" y="2780928"/>
                <a:ext cx="936104" cy="180000"/>
              </a:xfrm>
              <a:prstGeom prst="ellipse">
                <a:avLst/>
              </a:prstGeom>
              <a:solidFill>
                <a:schemeClr val="accent6">
                  <a:lumMod val="40000"/>
                  <a:lumOff val="60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endParaRPr>
              </a:p>
            </p:txBody>
          </p:sp>
          <p:cxnSp>
            <p:nvCxnSpPr>
              <p:cNvPr id="18" name="直線コネクタ 17"/>
              <p:cNvCxnSpPr/>
              <p:nvPr/>
            </p:nvCxnSpPr>
            <p:spPr>
              <a:xfrm flipH="1">
                <a:off x="1763688" y="2420888"/>
                <a:ext cx="288032"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763688" y="2852936"/>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直線コネクタ 5"/>
            <p:cNvCxnSpPr/>
            <p:nvPr/>
          </p:nvCxnSpPr>
          <p:spPr>
            <a:xfrm>
              <a:off x="3017699" y="4437514"/>
              <a:ext cx="0" cy="287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3191590" y="4437514"/>
              <a:ext cx="0" cy="287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22"/>
            <p:cNvGrpSpPr/>
            <p:nvPr/>
          </p:nvGrpSpPr>
          <p:grpSpPr>
            <a:xfrm>
              <a:off x="2974226" y="4245760"/>
              <a:ext cx="260837" cy="287631"/>
              <a:chOff x="3059832" y="1628800"/>
              <a:chExt cx="288032" cy="360040"/>
            </a:xfrm>
            <a:solidFill>
              <a:schemeClr val="accent6">
                <a:lumMod val="50000"/>
              </a:schemeClr>
            </a:solidFill>
          </p:grpSpPr>
          <p:sp>
            <p:nvSpPr>
              <p:cNvPr id="12" name="円/楕円 11"/>
              <p:cNvSpPr/>
              <p:nvPr/>
            </p:nvSpPr>
            <p:spPr>
              <a:xfrm>
                <a:off x="3059832" y="1628800"/>
                <a:ext cx="288032" cy="45719"/>
              </a:xfrm>
              <a:prstGeom prst="ellipse">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endParaRPr>
              </a:p>
            </p:txBody>
          </p:sp>
          <p:cxnSp>
            <p:nvCxnSpPr>
              <p:cNvPr id="13" name="直線コネクタ 12"/>
              <p:cNvCxnSpPr>
                <a:stCxn id="12" idx="2"/>
              </p:cNvCxnSpPr>
              <p:nvPr/>
            </p:nvCxnSpPr>
            <p:spPr>
              <a:xfrm>
                <a:off x="3059832" y="1651660"/>
                <a:ext cx="72008" cy="337180"/>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2" idx="6"/>
              </p:cNvCxnSpPr>
              <p:nvPr/>
            </p:nvCxnSpPr>
            <p:spPr>
              <a:xfrm flipH="1">
                <a:off x="3275856" y="1651660"/>
                <a:ext cx="72008" cy="337180"/>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131840" y="1988840"/>
                <a:ext cx="144016" cy="0"/>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9" name="直線コネクタ 8"/>
            <p:cNvCxnSpPr/>
            <p:nvPr/>
          </p:nvCxnSpPr>
          <p:spPr>
            <a:xfrm>
              <a:off x="3017699" y="4437514"/>
              <a:ext cx="1738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endCxn id="17" idx="6"/>
            </p:cNvCxnSpPr>
            <p:nvPr/>
          </p:nvCxnSpPr>
          <p:spPr>
            <a:xfrm>
              <a:off x="3191590" y="4725145"/>
              <a:ext cx="217364" cy="299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17" idx="6"/>
              <a:endCxn id="16" idx="6"/>
            </p:cNvCxnSpPr>
            <p:nvPr/>
          </p:nvCxnSpPr>
          <p:spPr>
            <a:xfrm>
              <a:off x="3408954" y="5024753"/>
              <a:ext cx="0" cy="35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419331" y="2188671"/>
            <a:ext cx="805029" cy="338554"/>
          </a:xfrm>
          <a:prstGeom prst="rect">
            <a:avLst/>
          </a:prstGeom>
          <a:noFill/>
        </p:spPr>
        <p:txBody>
          <a:bodyPr wrap="none" rtlCol="0">
            <a:spAutoFit/>
          </a:bodyPr>
          <a:lstStyle/>
          <a:p>
            <a:r>
              <a:rPr lang="ja-JP" altLang="en-US" sz="1600" b="1" dirty="0" smtClean="0">
                <a:solidFill>
                  <a:srgbClr val="002060"/>
                </a:solidFill>
              </a:rPr>
              <a:t>前</a:t>
            </a:r>
            <a:r>
              <a:rPr lang="ja-JP" altLang="en-US" sz="1600" b="1" dirty="0">
                <a:solidFill>
                  <a:srgbClr val="002060"/>
                </a:solidFill>
              </a:rPr>
              <a:t>培養</a:t>
            </a:r>
            <a:endParaRPr kumimoji="1" lang="ja-JP" altLang="en-US" sz="1600" b="1" dirty="0">
              <a:solidFill>
                <a:srgbClr val="002060"/>
              </a:solidFill>
            </a:endParaRPr>
          </a:p>
        </p:txBody>
      </p:sp>
      <p:sp>
        <p:nvSpPr>
          <p:cNvPr id="21" name="テキスト ボックス 20"/>
          <p:cNvSpPr txBox="1"/>
          <p:nvPr/>
        </p:nvSpPr>
        <p:spPr>
          <a:xfrm>
            <a:off x="161790" y="2479032"/>
            <a:ext cx="1449436" cy="523220"/>
          </a:xfrm>
          <a:prstGeom prst="rect">
            <a:avLst/>
          </a:prstGeom>
          <a:noFill/>
        </p:spPr>
        <p:txBody>
          <a:bodyPr wrap="none" rtlCol="0">
            <a:spAutoFit/>
          </a:bodyPr>
          <a:lstStyle/>
          <a:p>
            <a:r>
              <a:rPr kumimoji="1" lang="en-US" altLang="ja-JP" sz="1400" b="1" dirty="0" smtClean="0">
                <a:solidFill>
                  <a:srgbClr val="002060"/>
                </a:solidFill>
              </a:rPr>
              <a:t>2×YT</a:t>
            </a:r>
            <a:r>
              <a:rPr kumimoji="1" lang="ja-JP" altLang="en-US" sz="1400" b="1" dirty="0" smtClean="0">
                <a:solidFill>
                  <a:srgbClr val="002060"/>
                </a:solidFill>
              </a:rPr>
              <a:t>培地 </a:t>
            </a:r>
            <a:r>
              <a:rPr kumimoji="1" lang="en-US" altLang="ja-JP" sz="1400" b="1" dirty="0" smtClean="0">
                <a:solidFill>
                  <a:srgbClr val="002060"/>
                </a:solidFill>
              </a:rPr>
              <a:t>10 ml</a:t>
            </a:r>
          </a:p>
          <a:p>
            <a:r>
              <a:rPr lang="en-US" altLang="ja-JP" sz="1400" b="1" dirty="0" smtClean="0">
                <a:solidFill>
                  <a:srgbClr val="002060"/>
                </a:solidFill>
              </a:rPr>
              <a:t>Amp, Cm 10µl</a:t>
            </a:r>
            <a:endParaRPr kumimoji="1" lang="ja-JP" altLang="en-US" sz="1400" b="1" dirty="0">
              <a:solidFill>
                <a:srgbClr val="002060"/>
              </a:solidFill>
            </a:endParaRPr>
          </a:p>
        </p:txBody>
      </p:sp>
      <p:sp>
        <p:nvSpPr>
          <p:cNvPr id="22" name="テキスト ボックス 21"/>
          <p:cNvSpPr txBox="1"/>
          <p:nvPr/>
        </p:nvSpPr>
        <p:spPr>
          <a:xfrm>
            <a:off x="107504" y="2963343"/>
            <a:ext cx="1566454" cy="307777"/>
          </a:xfrm>
          <a:prstGeom prst="rect">
            <a:avLst/>
          </a:prstGeom>
          <a:noFill/>
        </p:spPr>
        <p:txBody>
          <a:bodyPr wrap="none" rtlCol="0">
            <a:spAutoFit/>
          </a:bodyPr>
          <a:lstStyle/>
          <a:p>
            <a:r>
              <a:rPr kumimoji="1" lang="en-US" altLang="ja-JP" sz="1400" b="1" dirty="0" smtClean="0">
                <a:solidFill>
                  <a:srgbClr val="002060"/>
                </a:solidFill>
              </a:rPr>
              <a:t>37</a:t>
            </a:r>
            <a:r>
              <a:rPr lang="ja-JP" altLang="en-US" sz="1400" b="1" dirty="0" smtClean="0">
                <a:solidFill>
                  <a:srgbClr val="002060"/>
                </a:solidFill>
              </a:rPr>
              <a:t>℃ </a:t>
            </a:r>
            <a:r>
              <a:rPr lang="en-US" altLang="ja-JP" sz="1400" b="1" dirty="0" smtClean="0">
                <a:solidFill>
                  <a:srgbClr val="002060"/>
                </a:solidFill>
              </a:rPr>
              <a:t>16 h 200 rpm</a:t>
            </a:r>
            <a:endParaRPr kumimoji="1" lang="ja-JP" altLang="en-US" sz="1400" b="1" dirty="0">
              <a:solidFill>
                <a:srgbClr val="002060"/>
              </a:solidFill>
            </a:endParaRPr>
          </a:p>
        </p:txBody>
      </p:sp>
      <p:cxnSp>
        <p:nvCxnSpPr>
          <p:cNvPr id="23" name="直線矢印コネクタ 22"/>
          <p:cNvCxnSpPr/>
          <p:nvPr/>
        </p:nvCxnSpPr>
        <p:spPr>
          <a:xfrm>
            <a:off x="1278046" y="1790016"/>
            <a:ext cx="1188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2682070" y="1299608"/>
            <a:ext cx="565146" cy="862892"/>
            <a:chOff x="2843808" y="4245760"/>
            <a:chExt cx="565146" cy="862892"/>
          </a:xfrm>
        </p:grpSpPr>
        <p:grpSp>
          <p:nvGrpSpPr>
            <p:cNvPr id="26" name="グループ化 77"/>
            <p:cNvGrpSpPr/>
            <p:nvPr/>
          </p:nvGrpSpPr>
          <p:grpSpPr>
            <a:xfrm>
              <a:off x="2843808" y="4725144"/>
              <a:ext cx="565146" cy="383508"/>
              <a:chOff x="1763688" y="2420888"/>
              <a:chExt cx="936104" cy="576064"/>
            </a:xfrm>
          </p:grpSpPr>
          <p:sp>
            <p:nvSpPr>
              <p:cNvPr id="37" name="円/楕円 36"/>
              <p:cNvSpPr/>
              <p:nvPr/>
            </p:nvSpPr>
            <p:spPr>
              <a:xfrm>
                <a:off x="1763688" y="2852936"/>
                <a:ext cx="936104" cy="144016"/>
              </a:xfrm>
              <a:prstGeom prst="ellips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endParaRPr>
              </a:p>
            </p:txBody>
          </p:sp>
          <p:sp>
            <p:nvSpPr>
              <p:cNvPr id="38" name="円/楕円 37"/>
              <p:cNvSpPr/>
              <p:nvPr/>
            </p:nvSpPr>
            <p:spPr>
              <a:xfrm>
                <a:off x="1763688" y="2780928"/>
                <a:ext cx="936104" cy="180000"/>
              </a:xfrm>
              <a:prstGeom prst="ellipse">
                <a:avLst/>
              </a:prstGeom>
              <a:solidFill>
                <a:schemeClr val="accent6">
                  <a:lumMod val="40000"/>
                  <a:lumOff val="60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endParaRPr>
              </a:p>
            </p:txBody>
          </p:sp>
          <p:cxnSp>
            <p:nvCxnSpPr>
              <p:cNvPr id="39" name="直線コネクタ 38"/>
              <p:cNvCxnSpPr/>
              <p:nvPr/>
            </p:nvCxnSpPr>
            <p:spPr>
              <a:xfrm flipH="1">
                <a:off x="1763688" y="2420888"/>
                <a:ext cx="288032"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763688" y="2852936"/>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直線コネクタ 26"/>
            <p:cNvCxnSpPr/>
            <p:nvPr/>
          </p:nvCxnSpPr>
          <p:spPr>
            <a:xfrm>
              <a:off x="3017699" y="4437514"/>
              <a:ext cx="0" cy="287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191590" y="4437514"/>
              <a:ext cx="0" cy="287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グループ化 22"/>
            <p:cNvGrpSpPr/>
            <p:nvPr/>
          </p:nvGrpSpPr>
          <p:grpSpPr>
            <a:xfrm>
              <a:off x="2974226" y="4245760"/>
              <a:ext cx="260837" cy="287631"/>
              <a:chOff x="3059832" y="1628800"/>
              <a:chExt cx="288032" cy="360040"/>
            </a:xfrm>
            <a:solidFill>
              <a:schemeClr val="accent6">
                <a:lumMod val="50000"/>
              </a:schemeClr>
            </a:solidFill>
          </p:grpSpPr>
          <p:sp>
            <p:nvSpPr>
              <p:cNvPr id="33" name="円/楕円 32"/>
              <p:cNvSpPr/>
              <p:nvPr/>
            </p:nvSpPr>
            <p:spPr>
              <a:xfrm>
                <a:off x="3059832" y="1628800"/>
                <a:ext cx="288032" cy="45719"/>
              </a:xfrm>
              <a:prstGeom prst="ellipse">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endParaRPr>
              </a:p>
            </p:txBody>
          </p:sp>
          <p:cxnSp>
            <p:nvCxnSpPr>
              <p:cNvPr id="34" name="直線コネクタ 33"/>
              <p:cNvCxnSpPr>
                <a:stCxn id="33" idx="2"/>
              </p:cNvCxnSpPr>
              <p:nvPr/>
            </p:nvCxnSpPr>
            <p:spPr>
              <a:xfrm>
                <a:off x="3059832" y="1651660"/>
                <a:ext cx="72008" cy="337180"/>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33" idx="6"/>
              </p:cNvCxnSpPr>
              <p:nvPr/>
            </p:nvCxnSpPr>
            <p:spPr>
              <a:xfrm flipH="1">
                <a:off x="3275856" y="1651660"/>
                <a:ext cx="72008" cy="337180"/>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31840" y="1988840"/>
                <a:ext cx="144016" cy="0"/>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29"/>
            <p:cNvCxnSpPr/>
            <p:nvPr/>
          </p:nvCxnSpPr>
          <p:spPr>
            <a:xfrm>
              <a:off x="3017699" y="4437514"/>
              <a:ext cx="1738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endCxn id="38" idx="6"/>
            </p:cNvCxnSpPr>
            <p:nvPr/>
          </p:nvCxnSpPr>
          <p:spPr>
            <a:xfrm>
              <a:off x="3191590" y="4725145"/>
              <a:ext cx="217364" cy="299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38" idx="6"/>
              <a:endCxn id="37" idx="6"/>
            </p:cNvCxnSpPr>
            <p:nvPr/>
          </p:nvCxnSpPr>
          <p:spPr>
            <a:xfrm>
              <a:off x="3408954" y="5024753"/>
              <a:ext cx="0" cy="35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テキスト ボックス 40"/>
          <p:cNvSpPr txBox="1"/>
          <p:nvPr/>
        </p:nvSpPr>
        <p:spPr>
          <a:xfrm>
            <a:off x="2579571" y="2190542"/>
            <a:ext cx="805029" cy="338554"/>
          </a:xfrm>
          <a:prstGeom prst="rect">
            <a:avLst/>
          </a:prstGeom>
          <a:noFill/>
        </p:spPr>
        <p:txBody>
          <a:bodyPr wrap="none" rtlCol="0">
            <a:spAutoFit/>
          </a:bodyPr>
          <a:lstStyle/>
          <a:p>
            <a:r>
              <a:rPr lang="ja-JP" altLang="en-US" sz="1600" b="1" dirty="0">
                <a:solidFill>
                  <a:srgbClr val="002060"/>
                </a:solidFill>
              </a:rPr>
              <a:t>本</a:t>
            </a:r>
            <a:r>
              <a:rPr lang="ja-JP" altLang="en-US" sz="1600" b="1" dirty="0" smtClean="0">
                <a:solidFill>
                  <a:srgbClr val="002060"/>
                </a:solidFill>
              </a:rPr>
              <a:t>培養</a:t>
            </a:r>
            <a:endParaRPr kumimoji="1" lang="ja-JP" altLang="en-US" sz="1600" b="1" dirty="0">
              <a:solidFill>
                <a:srgbClr val="002060"/>
              </a:solidFill>
            </a:endParaRPr>
          </a:p>
        </p:txBody>
      </p:sp>
      <p:sp>
        <p:nvSpPr>
          <p:cNvPr id="42" name="テキスト ボックス 41"/>
          <p:cNvSpPr txBox="1"/>
          <p:nvPr/>
        </p:nvSpPr>
        <p:spPr>
          <a:xfrm>
            <a:off x="2394038" y="2484671"/>
            <a:ext cx="1231427" cy="523220"/>
          </a:xfrm>
          <a:prstGeom prst="rect">
            <a:avLst/>
          </a:prstGeom>
          <a:noFill/>
        </p:spPr>
        <p:txBody>
          <a:bodyPr wrap="none" rtlCol="0">
            <a:spAutoFit/>
          </a:bodyPr>
          <a:lstStyle/>
          <a:p>
            <a:r>
              <a:rPr kumimoji="1" lang="en-US" altLang="ja-JP" sz="1400" b="1" dirty="0" smtClean="0">
                <a:solidFill>
                  <a:srgbClr val="002060"/>
                </a:solidFill>
              </a:rPr>
              <a:t>OE</a:t>
            </a:r>
            <a:r>
              <a:rPr kumimoji="1" lang="ja-JP" altLang="en-US" sz="1400" b="1" dirty="0" smtClean="0">
                <a:solidFill>
                  <a:srgbClr val="002060"/>
                </a:solidFill>
              </a:rPr>
              <a:t>培地 </a:t>
            </a:r>
            <a:r>
              <a:rPr lang="en-US" altLang="ja-JP" sz="1400" b="1" dirty="0">
                <a:solidFill>
                  <a:srgbClr val="002060"/>
                </a:solidFill>
              </a:rPr>
              <a:t>5</a:t>
            </a:r>
            <a:r>
              <a:rPr kumimoji="1" lang="en-US" altLang="ja-JP" sz="1400" b="1" dirty="0" smtClean="0">
                <a:solidFill>
                  <a:srgbClr val="002060"/>
                </a:solidFill>
              </a:rPr>
              <a:t>0 ml</a:t>
            </a:r>
          </a:p>
          <a:p>
            <a:r>
              <a:rPr lang="en-US" altLang="ja-JP" sz="1400" b="1" dirty="0" smtClean="0">
                <a:solidFill>
                  <a:srgbClr val="002060"/>
                </a:solidFill>
              </a:rPr>
              <a:t>Amp, Cm 50µl</a:t>
            </a:r>
            <a:endParaRPr kumimoji="1" lang="ja-JP" altLang="en-US" sz="1400" b="1" dirty="0">
              <a:solidFill>
                <a:srgbClr val="002060"/>
              </a:solidFill>
            </a:endParaRPr>
          </a:p>
        </p:txBody>
      </p:sp>
      <p:sp>
        <p:nvSpPr>
          <p:cNvPr id="43" name="テキスト ボックス 42"/>
          <p:cNvSpPr txBox="1"/>
          <p:nvPr/>
        </p:nvSpPr>
        <p:spPr>
          <a:xfrm>
            <a:off x="2339752" y="2968982"/>
            <a:ext cx="1566454" cy="307777"/>
          </a:xfrm>
          <a:prstGeom prst="rect">
            <a:avLst/>
          </a:prstGeom>
          <a:noFill/>
        </p:spPr>
        <p:txBody>
          <a:bodyPr wrap="none" rtlCol="0">
            <a:spAutoFit/>
          </a:bodyPr>
          <a:lstStyle/>
          <a:p>
            <a:r>
              <a:rPr kumimoji="1" lang="en-US" altLang="ja-JP" sz="1400" b="1" dirty="0" smtClean="0">
                <a:solidFill>
                  <a:srgbClr val="002060"/>
                </a:solidFill>
              </a:rPr>
              <a:t>37</a:t>
            </a:r>
            <a:r>
              <a:rPr lang="ja-JP" altLang="en-US" sz="1400" b="1" dirty="0" smtClean="0">
                <a:solidFill>
                  <a:srgbClr val="002060"/>
                </a:solidFill>
              </a:rPr>
              <a:t>℃ </a:t>
            </a:r>
            <a:r>
              <a:rPr lang="en-US" altLang="ja-JP" sz="1400" b="1" dirty="0" smtClean="0">
                <a:solidFill>
                  <a:srgbClr val="002060"/>
                </a:solidFill>
              </a:rPr>
              <a:t>24 h 200 rpm</a:t>
            </a:r>
            <a:endParaRPr kumimoji="1" lang="ja-JP" altLang="en-US" sz="1400" b="1" dirty="0">
              <a:solidFill>
                <a:srgbClr val="002060"/>
              </a:solidFill>
            </a:endParaRPr>
          </a:p>
        </p:txBody>
      </p:sp>
      <p:cxnSp>
        <p:nvCxnSpPr>
          <p:cNvPr id="44" name="直線矢印コネクタ 43"/>
          <p:cNvCxnSpPr/>
          <p:nvPr/>
        </p:nvCxnSpPr>
        <p:spPr>
          <a:xfrm>
            <a:off x="3546166" y="1790016"/>
            <a:ext cx="1620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2753942" y="3730748"/>
            <a:ext cx="648072" cy="991525"/>
            <a:chOff x="6300192" y="1753108"/>
            <a:chExt cx="648072" cy="991525"/>
          </a:xfrm>
        </p:grpSpPr>
        <p:sp>
          <p:nvSpPr>
            <p:cNvPr id="48" name="正方形/長方形 47"/>
            <p:cNvSpPr/>
            <p:nvPr/>
          </p:nvSpPr>
          <p:spPr>
            <a:xfrm>
              <a:off x="6550720" y="1753108"/>
              <a:ext cx="144016" cy="117594"/>
            </a:xfrm>
            <a:prstGeom prst="rect">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390870" y="1980323"/>
              <a:ext cx="468000" cy="63819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6300192" y="1867977"/>
              <a:ext cx="648072" cy="144016"/>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552862" y="2627039"/>
              <a:ext cx="144016" cy="117594"/>
            </a:xfrm>
            <a:prstGeom prst="rect">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テキスト ボックス 49"/>
          <p:cNvSpPr txBox="1"/>
          <p:nvPr/>
        </p:nvSpPr>
        <p:spPr>
          <a:xfrm>
            <a:off x="871230" y="1268760"/>
            <a:ext cx="1945606" cy="523220"/>
          </a:xfrm>
          <a:prstGeom prst="rect">
            <a:avLst/>
          </a:prstGeom>
          <a:noFill/>
        </p:spPr>
        <p:txBody>
          <a:bodyPr wrap="square" rtlCol="0">
            <a:spAutoFit/>
          </a:bodyPr>
          <a:lstStyle/>
          <a:p>
            <a:pPr algn="ctr"/>
            <a:r>
              <a:rPr lang="en-US" altLang="ja-JP" sz="1400" b="1" dirty="0" smtClean="0">
                <a:solidFill>
                  <a:srgbClr val="002060"/>
                </a:solidFill>
              </a:rPr>
              <a:t>OD</a:t>
            </a:r>
            <a:r>
              <a:rPr lang="en-US" altLang="ja-JP" sz="1400" b="1" baseline="-25000" dirty="0" smtClean="0">
                <a:solidFill>
                  <a:srgbClr val="002060"/>
                </a:solidFill>
              </a:rPr>
              <a:t>600</a:t>
            </a:r>
            <a:r>
              <a:rPr lang="en-US" altLang="ja-JP" sz="1400" b="1" dirty="0" smtClean="0">
                <a:solidFill>
                  <a:srgbClr val="002060"/>
                </a:solidFill>
              </a:rPr>
              <a:t>=0.1</a:t>
            </a:r>
            <a:r>
              <a:rPr lang="ja-JP" altLang="en-US" sz="1400" b="1" dirty="0" smtClean="0">
                <a:solidFill>
                  <a:srgbClr val="002060"/>
                </a:solidFill>
              </a:rPr>
              <a:t>となるように前培養液を添加</a:t>
            </a:r>
            <a:endParaRPr kumimoji="1" lang="ja-JP" altLang="en-US" sz="1400" b="1" dirty="0">
              <a:solidFill>
                <a:srgbClr val="002060"/>
              </a:solidFill>
            </a:endParaRPr>
          </a:p>
        </p:txBody>
      </p:sp>
      <p:sp>
        <p:nvSpPr>
          <p:cNvPr id="51" name="テキスト ボックス 50"/>
          <p:cNvSpPr txBox="1"/>
          <p:nvPr/>
        </p:nvSpPr>
        <p:spPr>
          <a:xfrm>
            <a:off x="3860104" y="1476559"/>
            <a:ext cx="982206" cy="307777"/>
          </a:xfrm>
          <a:prstGeom prst="rect">
            <a:avLst/>
          </a:prstGeom>
          <a:noFill/>
        </p:spPr>
        <p:txBody>
          <a:bodyPr wrap="square" rtlCol="0">
            <a:spAutoFit/>
          </a:bodyPr>
          <a:lstStyle/>
          <a:p>
            <a:pPr algn="ctr"/>
            <a:r>
              <a:rPr kumimoji="1" lang="ja-JP" altLang="en-US" sz="1400" b="1" dirty="0" smtClean="0">
                <a:solidFill>
                  <a:srgbClr val="002060"/>
                </a:solidFill>
              </a:rPr>
              <a:t>菌体回収</a:t>
            </a:r>
            <a:endParaRPr kumimoji="1" lang="ja-JP" altLang="en-US" sz="1400" b="1" dirty="0">
              <a:solidFill>
                <a:srgbClr val="002060"/>
              </a:solidFill>
            </a:endParaRPr>
          </a:p>
        </p:txBody>
      </p:sp>
      <p:sp>
        <p:nvSpPr>
          <p:cNvPr id="52" name="テキスト ボックス 51"/>
          <p:cNvSpPr txBox="1"/>
          <p:nvPr/>
        </p:nvSpPr>
        <p:spPr>
          <a:xfrm>
            <a:off x="3328752" y="1831083"/>
            <a:ext cx="1945606" cy="307777"/>
          </a:xfrm>
          <a:prstGeom prst="rect">
            <a:avLst/>
          </a:prstGeom>
          <a:noFill/>
        </p:spPr>
        <p:txBody>
          <a:bodyPr wrap="square" rtlCol="0">
            <a:spAutoFit/>
          </a:bodyPr>
          <a:lstStyle/>
          <a:p>
            <a:pPr algn="ctr"/>
            <a:r>
              <a:rPr kumimoji="1" lang="en-US" altLang="ja-JP" sz="1400" b="1" dirty="0" smtClean="0">
                <a:solidFill>
                  <a:srgbClr val="002060"/>
                </a:solidFill>
              </a:rPr>
              <a:t>4</a:t>
            </a:r>
            <a:r>
              <a:rPr kumimoji="1" lang="ja-JP" altLang="en-US" sz="1400" b="1" dirty="0" smtClean="0">
                <a:solidFill>
                  <a:srgbClr val="002060"/>
                </a:solidFill>
              </a:rPr>
              <a:t>℃ </a:t>
            </a:r>
            <a:r>
              <a:rPr kumimoji="1" lang="en-US" altLang="ja-JP" sz="1400" b="1" dirty="0" smtClean="0">
                <a:solidFill>
                  <a:srgbClr val="002060"/>
                </a:solidFill>
              </a:rPr>
              <a:t>15 min 15,000 rpm</a:t>
            </a:r>
            <a:endParaRPr kumimoji="1" lang="ja-JP" altLang="en-US" sz="1400" b="1" dirty="0">
              <a:solidFill>
                <a:srgbClr val="002060"/>
              </a:solidFill>
            </a:endParaRPr>
          </a:p>
        </p:txBody>
      </p:sp>
      <p:sp>
        <p:nvSpPr>
          <p:cNvPr id="53" name="テキスト ボックス 52"/>
          <p:cNvSpPr txBox="1"/>
          <p:nvPr/>
        </p:nvSpPr>
        <p:spPr>
          <a:xfrm>
            <a:off x="5215998" y="1634223"/>
            <a:ext cx="1218603" cy="338554"/>
          </a:xfrm>
          <a:prstGeom prst="rect">
            <a:avLst/>
          </a:prstGeom>
          <a:noFill/>
        </p:spPr>
        <p:txBody>
          <a:bodyPr wrap="none" rtlCol="0">
            <a:spAutoFit/>
          </a:bodyPr>
          <a:lstStyle/>
          <a:p>
            <a:r>
              <a:rPr kumimoji="1" lang="ja-JP" altLang="en-US" sz="1600" b="1" dirty="0" smtClean="0">
                <a:solidFill>
                  <a:srgbClr val="002060"/>
                </a:solidFill>
              </a:rPr>
              <a:t>超音波破砕</a:t>
            </a:r>
            <a:endParaRPr kumimoji="1" lang="ja-JP" altLang="en-US" sz="1600" b="1" dirty="0">
              <a:solidFill>
                <a:srgbClr val="002060"/>
              </a:solidFill>
            </a:endParaRPr>
          </a:p>
        </p:txBody>
      </p:sp>
      <p:sp>
        <p:nvSpPr>
          <p:cNvPr id="54" name="テキスト ボックス 53"/>
          <p:cNvSpPr txBox="1"/>
          <p:nvPr/>
        </p:nvSpPr>
        <p:spPr>
          <a:xfrm>
            <a:off x="5303820" y="1922255"/>
            <a:ext cx="1986762" cy="738664"/>
          </a:xfrm>
          <a:prstGeom prst="rect">
            <a:avLst/>
          </a:prstGeom>
          <a:noFill/>
        </p:spPr>
        <p:txBody>
          <a:bodyPr wrap="none" rtlCol="0">
            <a:spAutoFit/>
          </a:bodyPr>
          <a:lstStyle/>
          <a:p>
            <a:r>
              <a:rPr kumimoji="1" lang="en-US" altLang="ja-JP" sz="1400" b="1" dirty="0" smtClean="0">
                <a:solidFill>
                  <a:srgbClr val="002060"/>
                </a:solidFill>
              </a:rPr>
              <a:t>PBS</a:t>
            </a:r>
            <a:r>
              <a:rPr kumimoji="1" lang="ja-JP" altLang="en-US" sz="1400" b="1" dirty="0" smtClean="0">
                <a:solidFill>
                  <a:srgbClr val="002060"/>
                </a:solidFill>
              </a:rPr>
              <a:t> </a:t>
            </a:r>
            <a:r>
              <a:rPr lang="en-US" altLang="ja-JP" sz="1400" b="1" dirty="0" smtClean="0">
                <a:solidFill>
                  <a:srgbClr val="002060"/>
                </a:solidFill>
              </a:rPr>
              <a:t>1</a:t>
            </a:r>
            <a:r>
              <a:rPr kumimoji="1" lang="en-US" altLang="ja-JP" sz="1400" b="1" dirty="0" smtClean="0">
                <a:solidFill>
                  <a:srgbClr val="002060"/>
                </a:solidFill>
              </a:rPr>
              <a:t>0 ml</a:t>
            </a:r>
            <a:endParaRPr lang="en-US" altLang="ja-JP" sz="1400" b="1" dirty="0">
              <a:solidFill>
                <a:srgbClr val="002060"/>
              </a:solidFill>
            </a:endParaRPr>
          </a:p>
          <a:p>
            <a:r>
              <a:rPr kumimoji="1" lang="en-US" altLang="ja-JP" sz="1400" b="1" dirty="0" smtClean="0">
                <a:solidFill>
                  <a:srgbClr val="002060"/>
                </a:solidFill>
              </a:rPr>
              <a:t>Triton</a:t>
            </a:r>
            <a:r>
              <a:rPr lang="ja-JP" altLang="en-US" sz="1400" b="1" dirty="0">
                <a:solidFill>
                  <a:srgbClr val="002060"/>
                </a:solidFill>
              </a:rPr>
              <a:t> </a:t>
            </a:r>
            <a:r>
              <a:rPr lang="en-US" altLang="ja-JP" sz="1400" b="1" dirty="0" smtClean="0">
                <a:solidFill>
                  <a:srgbClr val="002060"/>
                </a:solidFill>
              </a:rPr>
              <a:t>X 100µl</a:t>
            </a:r>
          </a:p>
          <a:p>
            <a:r>
              <a:rPr lang="en-US" altLang="ja-JP" sz="1400" b="1" dirty="0">
                <a:solidFill>
                  <a:srgbClr val="002060"/>
                </a:solidFill>
              </a:rPr>
              <a:t>Protease </a:t>
            </a:r>
            <a:r>
              <a:rPr lang="en-US" altLang="ja-JP" sz="1400" b="1" dirty="0" smtClean="0">
                <a:solidFill>
                  <a:srgbClr val="002060"/>
                </a:solidFill>
              </a:rPr>
              <a:t>Inhibitor 100µl</a:t>
            </a:r>
            <a:endParaRPr kumimoji="1" lang="en-US" altLang="ja-JP" sz="1400" b="1" dirty="0" smtClean="0">
              <a:solidFill>
                <a:srgbClr val="002060"/>
              </a:solidFill>
            </a:endParaRPr>
          </a:p>
        </p:txBody>
      </p:sp>
      <p:cxnSp>
        <p:nvCxnSpPr>
          <p:cNvPr id="55" name="直線矢印コネクタ 54"/>
          <p:cNvCxnSpPr/>
          <p:nvPr/>
        </p:nvCxnSpPr>
        <p:spPr>
          <a:xfrm>
            <a:off x="6552352" y="1791887"/>
            <a:ext cx="1188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681992" y="1634223"/>
            <a:ext cx="1011815" cy="338554"/>
          </a:xfrm>
          <a:prstGeom prst="rect">
            <a:avLst/>
          </a:prstGeom>
          <a:noFill/>
        </p:spPr>
        <p:txBody>
          <a:bodyPr wrap="none" rtlCol="0">
            <a:spAutoFit/>
          </a:bodyPr>
          <a:lstStyle/>
          <a:p>
            <a:r>
              <a:rPr lang="ja-JP" altLang="en-US" sz="1600" b="1" dirty="0" smtClean="0">
                <a:solidFill>
                  <a:srgbClr val="002060"/>
                </a:solidFill>
              </a:rPr>
              <a:t>凍結</a:t>
            </a:r>
            <a:r>
              <a:rPr lang="ja-JP" altLang="en-US" sz="1600" b="1" dirty="0">
                <a:solidFill>
                  <a:srgbClr val="002060"/>
                </a:solidFill>
              </a:rPr>
              <a:t>乾燥</a:t>
            </a:r>
            <a:endParaRPr kumimoji="1" lang="ja-JP" altLang="en-US" sz="1600" b="1" dirty="0">
              <a:solidFill>
                <a:srgbClr val="002060"/>
              </a:solidFill>
            </a:endParaRPr>
          </a:p>
        </p:txBody>
      </p:sp>
      <p:cxnSp>
        <p:nvCxnSpPr>
          <p:cNvPr id="57" name="直線矢印コネクタ 56"/>
          <p:cNvCxnSpPr/>
          <p:nvPr/>
        </p:nvCxnSpPr>
        <p:spPr>
          <a:xfrm>
            <a:off x="251520" y="4226511"/>
            <a:ext cx="828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1025368" y="4076685"/>
            <a:ext cx="805029" cy="338554"/>
          </a:xfrm>
          <a:prstGeom prst="rect">
            <a:avLst/>
          </a:prstGeom>
          <a:noFill/>
        </p:spPr>
        <p:txBody>
          <a:bodyPr wrap="none" rtlCol="0">
            <a:spAutoFit/>
          </a:bodyPr>
          <a:lstStyle/>
          <a:p>
            <a:r>
              <a:rPr kumimoji="1" lang="ja-JP" altLang="en-US" sz="1600" b="1" dirty="0" smtClean="0">
                <a:solidFill>
                  <a:srgbClr val="002060"/>
                </a:solidFill>
              </a:rPr>
              <a:t>可溶化</a:t>
            </a:r>
            <a:endParaRPr kumimoji="1" lang="ja-JP" altLang="en-US" sz="1600" b="1" dirty="0">
              <a:solidFill>
                <a:srgbClr val="002060"/>
              </a:solidFill>
            </a:endParaRPr>
          </a:p>
        </p:txBody>
      </p:sp>
      <p:sp>
        <p:nvSpPr>
          <p:cNvPr id="59" name="テキスト ボックス 58"/>
          <p:cNvSpPr txBox="1"/>
          <p:nvPr/>
        </p:nvSpPr>
        <p:spPr>
          <a:xfrm>
            <a:off x="827584" y="4384175"/>
            <a:ext cx="1489510" cy="523220"/>
          </a:xfrm>
          <a:prstGeom prst="rect">
            <a:avLst/>
          </a:prstGeom>
          <a:noFill/>
        </p:spPr>
        <p:txBody>
          <a:bodyPr wrap="none" rtlCol="0">
            <a:spAutoFit/>
          </a:bodyPr>
          <a:lstStyle/>
          <a:p>
            <a:r>
              <a:rPr lang="en-US" altLang="ja-JP" sz="1400" b="1" dirty="0" smtClean="0">
                <a:solidFill>
                  <a:srgbClr val="002060"/>
                </a:solidFill>
              </a:rPr>
              <a:t>6 M </a:t>
            </a:r>
            <a:r>
              <a:rPr lang="en-US" altLang="ja-JP" sz="1400" b="1" dirty="0" err="1" smtClean="0">
                <a:solidFill>
                  <a:srgbClr val="002060"/>
                </a:solidFill>
              </a:rPr>
              <a:t>Gdn-HCl</a:t>
            </a:r>
            <a:r>
              <a:rPr lang="en-US" altLang="ja-JP" sz="1400" b="1" dirty="0" smtClean="0">
                <a:solidFill>
                  <a:srgbClr val="002060"/>
                </a:solidFill>
              </a:rPr>
              <a:t> 5 ml</a:t>
            </a:r>
          </a:p>
          <a:p>
            <a:r>
              <a:rPr lang="en-US" altLang="ja-JP" sz="1400" b="1" dirty="0" smtClean="0">
                <a:solidFill>
                  <a:srgbClr val="FF0000"/>
                </a:solidFill>
              </a:rPr>
              <a:t>DTT 5mM</a:t>
            </a:r>
            <a:endParaRPr kumimoji="1" lang="ja-JP" altLang="en-US" sz="1400" b="1" dirty="0">
              <a:solidFill>
                <a:srgbClr val="FF0000"/>
              </a:solidFill>
            </a:endParaRPr>
          </a:p>
        </p:txBody>
      </p:sp>
      <p:cxnSp>
        <p:nvCxnSpPr>
          <p:cNvPr id="64" name="直線矢印コネクタ 63"/>
          <p:cNvCxnSpPr/>
          <p:nvPr/>
        </p:nvCxnSpPr>
        <p:spPr>
          <a:xfrm>
            <a:off x="1907704" y="4226511"/>
            <a:ext cx="864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65" name="グループ化 64"/>
          <p:cNvGrpSpPr/>
          <p:nvPr/>
        </p:nvGrpSpPr>
        <p:grpSpPr>
          <a:xfrm>
            <a:off x="1133363" y="4966601"/>
            <a:ext cx="723272" cy="412038"/>
            <a:chOff x="237506" y="2857044"/>
            <a:chExt cx="723272" cy="412038"/>
          </a:xfrm>
        </p:grpSpPr>
        <p:sp>
          <p:nvSpPr>
            <p:cNvPr id="66" name="フリーフォーム 65"/>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フリーフォーム 66"/>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68" name="テキスト ボックス 67"/>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69" name="テキスト ボックス 68"/>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sp>
        <p:nvSpPr>
          <p:cNvPr id="70" name="テキスト ボックス 69"/>
          <p:cNvSpPr txBox="1"/>
          <p:nvPr/>
        </p:nvSpPr>
        <p:spPr>
          <a:xfrm>
            <a:off x="2758195" y="4802575"/>
            <a:ext cx="598241" cy="338554"/>
          </a:xfrm>
          <a:prstGeom prst="rect">
            <a:avLst/>
          </a:prstGeom>
          <a:noFill/>
        </p:spPr>
        <p:txBody>
          <a:bodyPr wrap="none" rtlCol="0">
            <a:spAutoFit/>
          </a:bodyPr>
          <a:lstStyle/>
          <a:p>
            <a:r>
              <a:rPr lang="ja-JP" altLang="en-US" sz="1600" b="1" dirty="0">
                <a:solidFill>
                  <a:srgbClr val="002060"/>
                </a:solidFill>
              </a:rPr>
              <a:t>精製</a:t>
            </a:r>
            <a:endParaRPr kumimoji="1" lang="ja-JP" altLang="en-US" sz="1600" b="1" dirty="0">
              <a:solidFill>
                <a:srgbClr val="002060"/>
              </a:solidFill>
            </a:endParaRPr>
          </a:p>
        </p:txBody>
      </p:sp>
      <p:sp>
        <p:nvSpPr>
          <p:cNvPr id="72" name="Text Box 2"/>
          <p:cNvSpPr txBox="1">
            <a:spLocks noChangeArrowheads="1"/>
          </p:cNvSpPr>
          <p:nvPr/>
        </p:nvSpPr>
        <p:spPr bwMode="auto">
          <a:xfrm>
            <a:off x="2519636" y="5168659"/>
            <a:ext cx="1697658" cy="1146084"/>
          </a:xfrm>
          <a:prstGeom prst="rect">
            <a:avLst/>
          </a:prstGeom>
          <a:noFill/>
          <a:ln w="9360">
            <a:noFill/>
            <a:miter lim="800000"/>
            <a:headEnd/>
            <a:tailEnd/>
          </a:ln>
          <a:extLst>
            <a:ext uri="{909E8E84-426E-40DD-AFC4-6F175D3DCCD1}">
              <a14:hiddenFill xmlns:a14="http://schemas.microsoft.com/office/drawing/2010/main" xmlns="">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ＭＳ Ｐゴシック" charset="-128"/>
              </a:defRPr>
            </a:lvl9pPr>
          </a:lstStyle>
          <a:p>
            <a:pPr eaLnBrk="1" hangingPunct="1">
              <a:lnSpc>
                <a:spcPct val="50000"/>
              </a:lnSpc>
              <a:spcBef>
                <a:spcPts val="1000"/>
              </a:spcBef>
              <a:buClrTx/>
              <a:buFontTx/>
              <a:buNone/>
            </a:pPr>
            <a:r>
              <a:rPr lang="en-US" altLang="ja-JP" sz="1400" b="1" dirty="0" smtClean="0">
                <a:solidFill>
                  <a:srgbClr val="002060"/>
                </a:solidFill>
                <a:latin typeface="+mn-lt"/>
              </a:rPr>
              <a:t>His trap HP Column</a:t>
            </a:r>
          </a:p>
          <a:p>
            <a:pPr eaLnBrk="1" hangingPunct="1">
              <a:lnSpc>
                <a:spcPct val="50000"/>
              </a:lnSpc>
              <a:spcBef>
                <a:spcPts val="1000"/>
              </a:spcBef>
              <a:buClrTx/>
              <a:buFontTx/>
              <a:buNone/>
            </a:pPr>
            <a:r>
              <a:rPr lang="en-US" altLang="ja-JP" sz="1400" b="1" dirty="0" smtClean="0">
                <a:solidFill>
                  <a:srgbClr val="002060"/>
                </a:solidFill>
                <a:latin typeface="+mn-lt"/>
              </a:rPr>
              <a:t>Elution buffer : </a:t>
            </a:r>
          </a:p>
          <a:p>
            <a:pPr eaLnBrk="1" hangingPunct="1">
              <a:lnSpc>
                <a:spcPct val="50000"/>
              </a:lnSpc>
              <a:spcBef>
                <a:spcPts val="1000"/>
              </a:spcBef>
              <a:buClrTx/>
              <a:buFontTx/>
              <a:buNone/>
            </a:pPr>
            <a:r>
              <a:rPr lang="en-US" altLang="ja-JP" sz="1400" b="1" dirty="0" smtClean="0">
                <a:solidFill>
                  <a:srgbClr val="002060"/>
                </a:solidFill>
                <a:latin typeface="+mn-lt"/>
              </a:rPr>
              <a:t>8 M Urea</a:t>
            </a:r>
          </a:p>
          <a:p>
            <a:pPr eaLnBrk="1" hangingPunct="1">
              <a:lnSpc>
                <a:spcPct val="50000"/>
              </a:lnSpc>
              <a:spcBef>
                <a:spcPts val="1000"/>
              </a:spcBef>
              <a:buClrTx/>
              <a:buFontTx/>
              <a:buNone/>
            </a:pPr>
            <a:r>
              <a:rPr lang="en-US" altLang="ja-JP" sz="1400" b="1" dirty="0" smtClean="0">
                <a:solidFill>
                  <a:srgbClr val="002060"/>
                </a:solidFill>
                <a:latin typeface="+mn-lt"/>
              </a:rPr>
              <a:t>400 </a:t>
            </a:r>
            <a:r>
              <a:rPr lang="en-US" altLang="ja-JP" sz="1400" b="1" dirty="0" err="1" smtClean="0">
                <a:solidFill>
                  <a:srgbClr val="002060"/>
                </a:solidFill>
                <a:latin typeface="+mn-lt"/>
              </a:rPr>
              <a:t>mM</a:t>
            </a:r>
            <a:r>
              <a:rPr lang="en-US" altLang="ja-JP" sz="1400" b="1" dirty="0" smtClean="0">
                <a:solidFill>
                  <a:srgbClr val="002060"/>
                </a:solidFill>
                <a:latin typeface="+mn-lt"/>
              </a:rPr>
              <a:t> Imidazole</a:t>
            </a:r>
          </a:p>
          <a:p>
            <a:pPr eaLnBrk="1" hangingPunct="1">
              <a:lnSpc>
                <a:spcPct val="50000"/>
              </a:lnSpc>
              <a:spcBef>
                <a:spcPts val="1000"/>
              </a:spcBef>
              <a:buClrTx/>
              <a:buFontTx/>
              <a:buNone/>
            </a:pPr>
            <a:r>
              <a:rPr lang="en-US" altLang="ja-JP" sz="1400" b="1" dirty="0" smtClean="0">
                <a:solidFill>
                  <a:srgbClr val="002060"/>
                </a:solidFill>
                <a:latin typeface="+mn-lt"/>
              </a:rPr>
              <a:t>2×PBS (pH 7.5)</a:t>
            </a:r>
          </a:p>
        </p:txBody>
      </p:sp>
      <p:cxnSp>
        <p:nvCxnSpPr>
          <p:cNvPr id="73" name="直線矢印コネクタ 72"/>
          <p:cNvCxnSpPr/>
          <p:nvPr/>
        </p:nvCxnSpPr>
        <p:spPr>
          <a:xfrm>
            <a:off x="3491876" y="4226511"/>
            <a:ext cx="1188000"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3625662" y="3938479"/>
            <a:ext cx="982206" cy="307777"/>
          </a:xfrm>
          <a:prstGeom prst="rect">
            <a:avLst/>
          </a:prstGeom>
          <a:noFill/>
        </p:spPr>
        <p:txBody>
          <a:bodyPr wrap="square" rtlCol="0">
            <a:spAutoFit/>
          </a:bodyPr>
          <a:lstStyle/>
          <a:p>
            <a:pPr algn="ctr"/>
            <a:r>
              <a:rPr lang="ja-JP" altLang="en-US" sz="1400" b="1" dirty="0">
                <a:solidFill>
                  <a:srgbClr val="002060"/>
                </a:solidFill>
              </a:rPr>
              <a:t>透析</a:t>
            </a:r>
            <a:endParaRPr kumimoji="1" lang="ja-JP" altLang="en-US" sz="1400" b="1" dirty="0">
              <a:solidFill>
                <a:srgbClr val="002060"/>
              </a:solidFill>
            </a:endParaRPr>
          </a:p>
        </p:txBody>
      </p:sp>
      <p:sp>
        <p:nvSpPr>
          <p:cNvPr id="76" name="テキスト ボックス 75"/>
          <p:cNvSpPr txBox="1"/>
          <p:nvPr/>
        </p:nvSpPr>
        <p:spPr>
          <a:xfrm>
            <a:off x="3383732" y="4226511"/>
            <a:ext cx="1503553" cy="307777"/>
          </a:xfrm>
          <a:prstGeom prst="rect">
            <a:avLst/>
          </a:prstGeom>
          <a:noFill/>
        </p:spPr>
        <p:txBody>
          <a:bodyPr wrap="none" rtlCol="0">
            <a:spAutoFit/>
          </a:bodyPr>
          <a:lstStyle/>
          <a:p>
            <a:r>
              <a:rPr kumimoji="1" lang="en-US" altLang="ja-JP" sz="1400" b="1" dirty="0" smtClean="0">
                <a:solidFill>
                  <a:srgbClr val="002060"/>
                </a:solidFill>
              </a:rPr>
              <a:t>8 M Urea (pH 7.5)</a:t>
            </a:r>
            <a:endParaRPr kumimoji="1" lang="ja-JP" altLang="en-US" sz="1400" b="1" dirty="0">
              <a:solidFill>
                <a:srgbClr val="002060"/>
              </a:solidFill>
            </a:endParaRPr>
          </a:p>
        </p:txBody>
      </p:sp>
      <p:grpSp>
        <p:nvGrpSpPr>
          <p:cNvPr id="82" name="グループ化 81"/>
          <p:cNvGrpSpPr/>
          <p:nvPr/>
        </p:nvGrpSpPr>
        <p:grpSpPr>
          <a:xfrm>
            <a:off x="4912963" y="3933056"/>
            <a:ext cx="811165" cy="639642"/>
            <a:chOff x="296883" y="2099624"/>
            <a:chExt cx="485543" cy="346693"/>
          </a:xfrm>
        </p:grpSpPr>
        <p:cxnSp>
          <p:nvCxnSpPr>
            <p:cNvPr id="83" name="直線コネクタ 82"/>
            <p:cNvCxnSpPr/>
            <p:nvPr/>
          </p:nvCxnSpPr>
          <p:spPr>
            <a:xfrm>
              <a:off x="438292" y="2291668"/>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フリーフォーム 83"/>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5" name="フリーフォーム 84"/>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6" name="テキスト ボックス 85"/>
            <p:cNvSpPr txBox="1"/>
            <p:nvPr/>
          </p:nvSpPr>
          <p:spPr>
            <a:xfrm>
              <a:off x="475420" y="2209477"/>
              <a:ext cx="177608" cy="166819"/>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87" name="テキスト ボックス 86"/>
            <p:cNvSpPr txBox="1"/>
            <p:nvPr/>
          </p:nvSpPr>
          <p:spPr>
            <a:xfrm>
              <a:off x="297540" y="2206173"/>
              <a:ext cx="108012" cy="166819"/>
            </a:xfrm>
            <a:prstGeom prst="rect">
              <a:avLst/>
            </a:prstGeom>
            <a:noFill/>
          </p:spPr>
          <p:txBody>
            <a:bodyPr wrap="square" rtlCol="0">
              <a:spAutoFit/>
            </a:bodyPr>
            <a:lstStyle/>
            <a:p>
              <a:r>
                <a:rPr lang="en-US" altLang="ja-JP" sz="1400" b="1" dirty="0" smtClean="0"/>
                <a:t>S</a:t>
              </a:r>
              <a:endParaRPr kumimoji="1" lang="ja-JP" altLang="en-US" sz="1400" b="1" dirty="0"/>
            </a:p>
          </p:txBody>
        </p:sp>
      </p:grpSp>
      <p:graphicFrame>
        <p:nvGraphicFramePr>
          <p:cNvPr id="88" name="表 87"/>
          <p:cNvGraphicFramePr>
            <a:graphicFrameLocks noGrp="1"/>
          </p:cNvGraphicFramePr>
          <p:nvPr>
            <p:extLst>
              <p:ext uri="{D42A27DB-BD31-4B8C-83A1-F6EECF244321}">
                <p14:modId xmlns:p14="http://schemas.microsoft.com/office/powerpoint/2010/main" xmlns="" val="2359813522"/>
              </p:ext>
            </p:extLst>
          </p:nvPr>
        </p:nvGraphicFramePr>
        <p:xfrm>
          <a:off x="5940152" y="3866471"/>
          <a:ext cx="2736304" cy="1051560"/>
        </p:xfrm>
        <a:graphic>
          <a:graphicData uri="http://schemas.openxmlformats.org/drawingml/2006/table">
            <a:tbl>
              <a:tblPr firstRow="1" bandRow="1">
                <a:tableStyleId>{5C22544A-7EE6-4342-B048-85BDC9FD1C3A}</a:tableStyleId>
              </a:tblPr>
              <a:tblGrid>
                <a:gridCol w="1824203"/>
                <a:gridCol w="912101"/>
              </a:tblGrid>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700" b="1" dirty="0" smtClean="0"/>
                        <a:t>Sample</a:t>
                      </a:r>
                      <a:endParaRPr kumimoji="1" lang="ja-JP" altLang="en-US" sz="17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700" b="1" dirty="0" smtClean="0"/>
                        <a:t>生産量</a:t>
                      </a:r>
                      <a:endParaRPr kumimoji="1" lang="ja-JP" alt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7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700" b="1" i="0" dirty="0" smtClean="0">
                          <a:solidFill>
                            <a:srgbClr val="002060"/>
                          </a:solidFill>
                        </a:rPr>
                        <a:t>Anti-</a:t>
                      </a:r>
                      <a:r>
                        <a:rPr kumimoji="1" lang="en-US" altLang="ja-JP" sz="1700" b="1" i="0" dirty="0" err="1" smtClean="0">
                          <a:solidFill>
                            <a:srgbClr val="002060"/>
                          </a:solidFill>
                        </a:rPr>
                        <a:t>hCG</a:t>
                      </a:r>
                      <a:r>
                        <a:rPr kumimoji="1" lang="en-US" altLang="ja-JP" sz="1700" b="1" i="0" dirty="0" smtClean="0">
                          <a:solidFill>
                            <a:srgbClr val="002060"/>
                          </a:solidFill>
                        </a:rPr>
                        <a:t> VHH</a:t>
                      </a:r>
                      <a:endParaRPr kumimoji="1" lang="ja-JP" altLang="en-US" sz="1700" b="1" i="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700" b="1" i="0" dirty="0" smtClean="0">
                          <a:solidFill>
                            <a:srgbClr val="002060"/>
                          </a:solidFill>
                        </a:rPr>
                        <a:t>0.26 g/L</a:t>
                      </a:r>
                      <a:endParaRPr kumimoji="1" lang="ja-JP" altLang="en-US" sz="17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700" b="1" i="0" dirty="0" smtClean="0">
                          <a:solidFill>
                            <a:srgbClr val="002060"/>
                          </a:solidFill>
                        </a:rPr>
                        <a:t>Anti-</a:t>
                      </a:r>
                      <a:r>
                        <a:rPr kumimoji="1" lang="en-US" altLang="ja-JP" sz="1700" b="1" i="0" dirty="0" err="1" smtClean="0">
                          <a:solidFill>
                            <a:srgbClr val="002060"/>
                          </a:solidFill>
                        </a:rPr>
                        <a:t>hCG</a:t>
                      </a:r>
                      <a:r>
                        <a:rPr kumimoji="1" lang="en-US" altLang="ja-JP" sz="1700" b="1" i="0" dirty="0" smtClean="0">
                          <a:solidFill>
                            <a:srgbClr val="002060"/>
                          </a:solidFill>
                        </a:rPr>
                        <a:t> VHH-PM </a:t>
                      </a:r>
                      <a:endParaRPr kumimoji="1" lang="ja-JP" altLang="en-US" sz="1700" b="1" i="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700" b="1" i="0" baseline="0" dirty="0" smtClean="0">
                          <a:solidFill>
                            <a:srgbClr val="002060"/>
                          </a:solidFill>
                        </a:rPr>
                        <a:t>0.50 g/L</a:t>
                      </a:r>
                      <a:endParaRPr kumimoji="1" lang="ja-JP" altLang="en-US" sz="1700"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9" name="テキスト ボックス 88"/>
          <p:cNvSpPr txBox="1"/>
          <p:nvPr/>
        </p:nvSpPr>
        <p:spPr>
          <a:xfrm>
            <a:off x="4572000" y="5070862"/>
            <a:ext cx="4368960" cy="923330"/>
          </a:xfrm>
          <a:prstGeom prst="rect">
            <a:avLst/>
          </a:prstGeom>
          <a:noFill/>
        </p:spPr>
        <p:txBody>
          <a:bodyPr wrap="square" rtlCol="0">
            <a:spAutoFit/>
          </a:bodyPr>
          <a:lstStyle/>
          <a:p>
            <a:pPr algn="ctr"/>
            <a:r>
              <a:rPr kumimoji="1" lang="ja-JP" altLang="en-US" b="1" dirty="0" smtClean="0">
                <a:solidFill>
                  <a:srgbClr val="002060"/>
                </a:solidFill>
              </a:rPr>
              <a:t>大腸菌を用いて</a:t>
            </a:r>
            <a:r>
              <a:rPr kumimoji="1" lang="en-US" altLang="ja-JP" b="1" dirty="0" smtClean="0">
                <a:solidFill>
                  <a:srgbClr val="002060"/>
                </a:solidFill>
              </a:rPr>
              <a:t>VHH</a:t>
            </a:r>
            <a:r>
              <a:rPr kumimoji="1" lang="ja-JP" altLang="en-US" b="1" dirty="0" smtClean="0">
                <a:solidFill>
                  <a:srgbClr val="002060"/>
                </a:solidFill>
              </a:rPr>
              <a:t>を大量生産可能だが、</a:t>
            </a:r>
            <a:r>
              <a:rPr kumimoji="1" lang="en-US" altLang="ja-JP" b="1" dirty="0" smtClean="0">
                <a:solidFill>
                  <a:srgbClr val="002060"/>
                </a:solidFill>
              </a:rPr>
              <a:t>8 M Urea</a:t>
            </a:r>
            <a:r>
              <a:rPr kumimoji="1" lang="ja-JP" altLang="en-US" b="1" dirty="0" smtClean="0">
                <a:solidFill>
                  <a:srgbClr val="002060"/>
                </a:solidFill>
              </a:rPr>
              <a:t>共存下で</a:t>
            </a:r>
            <a:r>
              <a:rPr kumimoji="1" lang="ja-JP" altLang="en-US" b="1" dirty="0" smtClean="0">
                <a:solidFill>
                  <a:srgbClr val="FF0000"/>
                </a:solidFill>
              </a:rPr>
              <a:t>変性状態で回収される</a:t>
            </a:r>
            <a:endParaRPr kumimoji="1" lang="en-US" altLang="ja-JP" b="1" dirty="0" smtClean="0">
              <a:solidFill>
                <a:srgbClr val="FF0000"/>
              </a:solidFill>
            </a:endParaRPr>
          </a:p>
          <a:p>
            <a:pPr algn="ctr"/>
            <a:r>
              <a:rPr lang="ja-JP" altLang="en-US" b="1" dirty="0" smtClean="0">
                <a:solidFill>
                  <a:srgbClr val="002060"/>
                </a:solidFill>
              </a:rPr>
              <a:t>↓</a:t>
            </a:r>
            <a:endParaRPr lang="en-US" altLang="ja-JP" b="1" dirty="0" smtClean="0">
              <a:solidFill>
                <a:srgbClr val="002060"/>
              </a:solidFill>
            </a:endParaRPr>
          </a:p>
        </p:txBody>
      </p:sp>
      <p:sp>
        <p:nvSpPr>
          <p:cNvPr id="91" name="テキスト ボックス 90"/>
          <p:cNvSpPr txBox="1"/>
          <p:nvPr/>
        </p:nvSpPr>
        <p:spPr>
          <a:xfrm>
            <a:off x="4687969" y="5846392"/>
            <a:ext cx="4212047" cy="646331"/>
          </a:xfrm>
          <a:prstGeom prst="rect">
            <a:avLst/>
          </a:prstGeom>
          <a:noFill/>
        </p:spPr>
        <p:txBody>
          <a:bodyPr wrap="square" rtlCol="0">
            <a:spAutoFit/>
          </a:bodyPr>
          <a:lstStyle/>
          <a:p>
            <a:pPr algn="ctr"/>
            <a:r>
              <a:rPr lang="ja-JP" altLang="en-US" b="1" u="sng" dirty="0" smtClean="0">
                <a:solidFill>
                  <a:srgbClr val="FF0000"/>
                </a:solidFill>
              </a:rPr>
              <a:t>リフォールディングによる抗原結合活性の回復が</a:t>
            </a:r>
            <a:r>
              <a:rPr lang="ja-JP" altLang="en-US" b="1" u="sng" dirty="0">
                <a:solidFill>
                  <a:srgbClr val="FF0000"/>
                </a:solidFill>
              </a:rPr>
              <a:t>必須</a:t>
            </a:r>
            <a:endParaRPr lang="en-US" altLang="ja-JP" b="1" u="sng" dirty="0" smtClean="0">
              <a:solidFill>
                <a:srgbClr val="FF0000"/>
              </a:solidFill>
            </a:endParaRPr>
          </a:p>
        </p:txBody>
      </p:sp>
      <p:sp>
        <p:nvSpPr>
          <p:cNvPr id="92" name="テキスト ボックス 91"/>
          <p:cNvSpPr txBox="1"/>
          <p:nvPr/>
        </p:nvSpPr>
        <p:spPr>
          <a:xfrm>
            <a:off x="4218721" y="4631975"/>
            <a:ext cx="1723549" cy="307777"/>
          </a:xfrm>
          <a:prstGeom prst="rect">
            <a:avLst/>
          </a:prstGeom>
          <a:noFill/>
        </p:spPr>
        <p:txBody>
          <a:bodyPr wrap="none" rtlCol="0">
            <a:spAutoFit/>
          </a:bodyPr>
          <a:lstStyle/>
          <a:p>
            <a:r>
              <a:rPr kumimoji="1" lang="en-US" altLang="ja-JP" sz="1400" b="1" dirty="0" smtClean="0">
                <a:solidFill>
                  <a:srgbClr val="002060"/>
                </a:solidFill>
              </a:rPr>
              <a:t>VHH-PM</a:t>
            </a:r>
            <a:r>
              <a:rPr kumimoji="1" lang="ja-JP" altLang="en-US" sz="1400" b="1" dirty="0" smtClean="0">
                <a:solidFill>
                  <a:srgbClr val="002060"/>
                </a:solidFill>
              </a:rPr>
              <a:t>（変性状態）</a:t>
            </a:r>
            <a:endParaRPr kumimoji="1" lang="en-US" altLang="ja-JP" sz="1400" b="1" dirty="0" smtClean="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1061529" y="1268760"/>
            <a:ext cx="7056437" cy="3932237"/>
          </a:xfrm>
          <a:prstGeom prst="rect">
            <a:avLst/>
          </a:prstGeom>
          <a:noFill/>
          <a:ln w="9525">
            <a:noFill/>
            <a:miter lim="800000"/>
            <a:headEnd/>
            <a:tailEnd/>
          </a:ln>
          <a:effectLst/>
        </p:spPr>
      </p:pic>
      <p:sp>
        <p:nvSpPr>
          <p:cNvPr id="2" name="フレーム 1"/>
          <p:cNvSpPr/>
          <p:nvPr/>
        </p:nvSpPr>
        <p:spPr>
          <a:xfrm>
            <a:off x="0" y="0"/>
            <a:ext cx="9144000" cy="6858000"/>
          </a:xfrm>
          <a:prstGeom prst="frame">
            <a:avLst>
              <a:gd name="adj1" fmla="val 52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35496" y="44624"/>
            <a:ext cx="9108504" cy="492443"/>
          </a:xfrm>
          <a:prstGeom prst="rect">
            <a:avLst/>
          </a:prstGeom>
          <a:solidFill>
            <a:srgbClr val="002060"/>
          </a:solidFill>
          <a:ln>
            <a:solidFill>
              <a:srgbClr val="002060"/>
            </a:solidFill>
          </a:ln>
        </p:spPr>
        <p:txBody>
          <a:bodyPr wrap="square" rtlCol="0">
            <a:spAutoFit/>
          </a:bodyPr>
          <a:lstStyle/>
          <a:p>
            <a:r>
              <a:rPr kumimoji="1" lang="en-US" altLang="ja-JP" sz="2600" b="1" dirty="0" smtClean="0">
                <a:solidFill>
                  <a:schemeClr val="bg1"/>
                </a:solidFill>
              </a:rPr>
              <a:t>VHH-PM</a:t>
            </a:r>
            <a:r>
              <a:rPr kumimoji="1" lang="ja-JP" altLang="en-US" sz="2600" b="1" dirty="0" smtClean="0">
                <a:solidFill>
                  <a:schemeClr val="bg1"/>
                </a:solidFill>
              </a:rPr>
              <a:t>の発現確認</a:t>
            </a:r>
            <a:endParaRPr kumimoji="1" lang="ja-JP" altLang="en-US" sz="2600" b="1" dirty="0">
              <a:solidFill>
                <a:schemeClr val="bg1"/>
              </a:solidFill>
            </a:endParaRPr>
          </a:p>
        </p:txBody>
      </p:sp>
      <p:sp>
        <p:nvSpPr>
          <p:cNvPr id="5" name="フレーム 4"/>
          <p:cNvSpPr/>
          <p:nvPr/>
        </p:nvSpPr>
        <p:spPr>
          <a:xfrm>
            <a:off x="2034304" y="1619856"/>
            <a:ext cx="360000" cy="1440160"/>
          </a:xfrm>
          <a:prstGeom prst="frame">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 name="直線コネクタ 6"/>
          <p:cNvCxnSpPr/>
          <p:nvPr/>
        </p:nvCxnSpPr>
        <p:spPr>
          <a:xfrm flipV="1">
            <a:off x="3290201" y="1988840"/>
            <a:ext cx="633727" cy="21602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フレーム 5"/>
          <p:cNvSpPr/>
          <p:nvPr/>
        </p:nvSpPr>
        <p:spPr>
          <a:xfrm>
            <a:off x="2940566" y="1613034"/>
            <a:ext cx="360000" cy="1440160"/>
          </a:xfrm>
          <a:prstGeom prst="frame">
            <a:avLst>
              <a:gd name="adj1" fmla="val 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2" name="直線コネクタ 11"/>
          <p:cNvCxnSpPr/>
          <p:nvPr/>
        </p:nvCxnSpPr>
        <p:spPr>
          <a:xfrm flipV="1">
            <a:off x="2411760" y="2032273"/>
            <a:ext cx="528806" cy="445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3300566" y="1988840"/>
            <a:ext cx="623362" cy="180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938786" y="1816482"/>
            <a:ext cx="4464670" cy="369332"/>
          </a:xfrm>
          <a:prstGeom prst="rect">
            <a:avLst/>
          </a:prstGeom>
          <a:noFill/>
        </p:spPr>
        <p:txBody>
          <a:bodyPr wrap="square" rtlCol="0">
            <a:spAutoFit/>
          </a:bodyPr>
          <a:lstStyle/>
          <a:p>
            <a:r>
              <a:rPr lang="en-US" altLang="ja-JP" b="1" dirty="0" smtClean="0">
                <a:solidFill>
                  <a:srgbClr val="002060"/>
                </a:solidFill>
              </a:rPr>
              <a:t>VHH</a:t>
            </a:r>
            <a:r>
              <a:rPr lang="ja-JP" altLang="en-US" b="1" dirty="0" smtClean="0">
                <a:solidFill>
                  <a:srgbClr val="002060"/>
                </a:solidFill>
              </a:rPr>
              <a:t>が分子間でジスルフィド結合を形成</a:t>
            </a:r>
            <a:endParaRPr lang="en-US" altLang="ja-JP" b="1" dirty="0" smtClean="0">
              <a:solidFill>
                <a:srgbClr val="002060"/>
              </a:solidFill>
            </a:endParaRPr>
          </a:p>
        </p:txBody>
      </p:sp>
      <p:cxnSp>
        <p:nvCxnSpPr>
          <p:cNvPr id="26" name="直線矢印コネクタ 25"/>
          <p:cNvCxnSpPr/>
          <p:nvPr/>
        </p:nvCxnSpPr>
        <p:spPr>
          <a:xfrm>
            <a:off x="2271272" y="2339936"/>
            <a:ext cx="308254"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3203848" y="2337005"/>
            <a:ext cx="308254"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フレーム 30"/>
          <p:cNvSpPr/>
          <p:nvPr/>
        </p:nvSpPr>
        <p:spPr>
          <a:xfrm>
            <a:off x="2028010" y="3836919"/>
            <a:ext cx="360000" cy="10801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フレーム 32"/>
          <p:cNvSpPr/>
          <p:nvPr/>
        </p:nvSpPr>
        <p:spPr>
          <a:xfrm>
            <a:off x="2939606" y="3944931"/>
            <a:ext cx="360000" cy="10801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282584" y="5445224"/>
            <a:ext cx="7835382" cy="400110"/>
          </a:xfrm>
          <a:prstGeom prst="rect">
            <a:avLst/>
          </a:prstGeom>
          <a:noFill/>
        </p:spPr>
        <p:txBody>
          <a:bodyPr wrap="square" rtlCol="0">
            <a:spAutoFit/>
          </a:bodyPr>
          <a:lstStyle/>
          <a:p>
            <a:r>
              <a:rPr lang="ja-JP" altLang="en-US" sz="2000" b="1" dirty="0" smtClean="0">
                <a:solidFill>
                  <a:srgbClr val="002060"/>
                </a:solidFill>
              </a:rPr>
              <a:t>約</a:t>
            </a:r>
            <a:r>
              <a:rPr lang="en-US" altLang="ja-JP" sz="2000" b="1" dirty="0" smtClean="0">
                <a:solidFill>
                  <a:srgbClr val="002060"/>
                </a:solidFill>
              </a:rPr>
              <a:t>14 </a:t>
            </a:r>
            <a:r>
              <a:rPr lang="en-US" altLang="ja-JP" sz="2000" b="1" dirty="0" err="1" smtClean="0">
                <a:solidFill>
                  <a:srgbClr val="002060"/>
                </a:solidFill>
              </a:rPr>
              <a:t>kDa</a:t>
            </a:r>
            <a:r>
              <a:rPr lang="ja-JP" altLang="en-US" sz="2000" b="1" dirty="0" smtClean="0">
                <a:solidFill>
                  <a:srgbClr val="002060"/>
                </a:solidFill>
              </a:rPr>
              <a:t>（</a:t>
            </a:r>
            <a:r>
              <a:rPr lang="en-US" altLang="ja-JP" sz="2000" b="1" dirty="0" smtClean="0">
                <a:solidFill>
                  <a:srgbClr val="002060"/>
                </a:solidFill>
              </a:rPr>
              <a:t>VHH</a:t>
            </a:r>
            <a:r>
              <a:rPr lang="ja-JP" altLang="en-US" sz="2000" b="1" dirty="0" smtClean="0">
                <a:solidFill>
                  <a:srgbClr val="002060"/>
                </a:solidFill>
              </a:rPr>
              <a:t>）</a:t>
            </a:r>
            <a:r>
              <a:rPr lang="ja-JP" altLang="en-US" sz="2000" b="1" dirty="0">
                <a:solidFill>
                  <a:srgbClr val="002060"/>
                </a:solidFill>
              </a:rPr>
              <a:t>、約</a:t>
            </a:r>
            <a:r>
              <a:rPr lang="en-US" altLang="ja-JP" sz="2000" b="1" dirty="0" smtClean="0">
                <a:solidFill>
                  <a:srgbClr val="002060"/>
                </a:solidFill>
              </a:rPr>
              <a:t>16 </a:t>
            </a:r>
            <a:r>
              <a:rPr lang="en-US" altLang="ja-JP" sz="2000" b="1" dirty="0" err="1" smtClean="0">
                <a:solidFill>
                  <a:srgbClr val="002060"/>
                </a:solidFill>
              </a:rPr>
              <a:t>kDa</a:t>
            </a:r>
            <a:r>
              <a:rPr lang="ja-JP" altLang="en-US" sz="2000" b="1" dirty="0" smtClean="0">
                <a:solidFill>
                  <a:srgbClr val="002060"/>
                </a:solidFill>
              </a:rPr>
              <a:t>（</a:t>
            </a:r>
            <a:r>
              <a:rPr lang="en-US" altLang="ja-JP" sz="2000" b="1" dirty="0" smtClean="0">
                <a:solidFill>
                  <a:srgbClr val="002060"/>
                </a:solidFill>
              </a:rPr>
              <a:t>VHH-PM</a:t>
            </a:r>
            <a:r>
              <a:rPr lang="ja-JP" altLang="en-US" sz="2000" b="1" dirty="0" smtClean="0">
                <a:solidFill>
                  <a:srgbClr val="002060"/>
                </a:solidFill>
              </a:rPr>
              <a:t>）付近にメインバンドが確認できた</a:t>
            </a:r>
            <a:endParaRPr lang="en-US" altLang="ja-JP" sz="2000" b="1" dirty="0" smtClean="0">
              <a:solidFill>
                <a:srgbClr val="002060"/>
              </a:solidFill>
            </a:endParaRPr>
          </a:p>
        </p:txBody>
      </p:sp>
      <p:sp>
        <p:nvSpPr>
          <p:cNvPr id="36" name="テキスト ボックス 35"/>
          <p:cNvSpPr txBox="1"/>
          <p:nvPr/>
        </p:nvSpPr>
        <p:spPr>
          <a:xfrm>
            <a:off x="251520" y="6125234"/>
            <a:ext cx="8712968" cy="400110"/>
          </a:xfrm>
          <a:prstGeom prst="rect">
            <a:avLst/>
          </a:prstGeom>
          <a:noFill/>
        </p:spPr>
        <p:txBody>
          <a:bodyPr wrap="square" rtlCol="0">
            <a:spAutoFit/>
          </a:bodyPr>
          <a:lstStyle/>
          <a:p>
            <a:r>
              <a:rPr lang="ja-JP" altLang="en-US" sz="2000" b="1" dirty="0" smtClean="0">
                <a:solidFill>
                  <a:srgbClr val="002060"/>
                </a:solidFill>
              </a:rPr>
              <a:t>一部の</a:t>
            </a:r>
            <a:r>
              <a:rPr lang="en-US" altLang="ja-JP" sz="2000" b="1" dirty="0" smtClean="0">
                <a:solidFill>
                  <a:srgbClr val="002060"/>
                </a:solidFill>
              </a:rPr>
              <a:t>VHH</a:t>
            </a:r>
            <a:r>
              <a:rPr lang="ja-JP" altLang="en-US" sz="2000" b="1" dirty="0" err="1" smtClean="0">
                <a:solidFill>
                  <a:srgbClr val="002060"/>
                </a:solidFill>
              </a:rPr>
              <a:t>、</a:t>
            </a:r>
            <a:r>
              <a:rPr lang="en-US" altLang="ja-JP" sz="2000" b="1" dirty="0" smtClean="0">
                <a:solidFill>
                  <a:srgbClr val="002060"/>
                </a:solidFill>
              </a:rPr>
              <a:t>VHH-PM</a:t>
            </a:r>
            <a:r>
              <a:rPr lang="ja-JP" altLang="en-US" sz="2000" b="1" dirty="0" smtClean="0">
                <a:solidFill>
                  <a:srgbClr val="002060"/>
                </a:solidFill>
              </a:rPr>
              <a:t>は分子間でジスルフィド結合を</a:t>
            </a:r>
            <a:r>
              <a:rPr lang="ja-JP" altLang="en-US" sz="2000" b="1" dirty="0">
                <a:solidFill>
                  <a:srgbClr val="002060"/>
                </a:solidFill>
              </a:rPr>
              <a:t>形成</a:t>
            </a:r>
            <a:r>
              <a:rPr lang="ja-JP" altLang="en-US" sz="2000" b="1" dirty="0" smtClean="0">
                <a:solidFill>
                  <a:srgbClr val="002060"/>
                </a:solidFill>
              </a:rPr>
              <a:t>し、ポリマー化している</a:t>
            </a:r>
            <a:endParaRPr lang="en-US" altLang="ja-JP" sz="2000" b="1" dirty="0" smtClean="0">
              <a:solidFill>
                <a:srgbClr val="002060"/>
              </a:solidFill>
            </a:endParaRPr>
          </a:p>
        </p:txBody>
      </p:sp>
      <p:grpSp>
        <p:nvGrpSpPr>
          <p:cNvPr id="73" name="グループ化 72"/>
          <p:cNvGrpSpPr/>
          <p:nvPr/>
        </p:nvGrpSpPr>
        <p:grpSpPr>
          <a:xfrm>
            <a:off x="1979712" y="4005064"/>
            <a:ext cx="538857" cy="346693"/>
            <a:chOff x="243569" y="2099624"/>
            <a:chExt cx="538857" cy="346693"/>
          </a:xfrm>
        </p:grpSpPr>
        <p:cxnSp>
          <p:nvCxnSpPr>
            <p:cNvPr id="28" name="直線コネクタ 27"/>
            <p:cNvCxnSpPr/>
            <p:nvPr/>
          </p:nvCxnSpPr>
          <p:spPr>
            <a:xfrm>
              <a:off x="438292" y="2276872"/>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フリーフォーム 64"/>
            <p:cNvSpPr/>
            <p:nvPr/>
          </p:nvSpPr>
          <p:spPr>
            <a:xfrm>
              <a:off x="296883" y="209962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フリーフォーム 66"/>
            <p:cNvSpPr/>
            <p:nvPr/>
          </p:nvSpPr>
          <p:spPr>
            <a:xfrm rot="13132670" flipH="1">
              <a:off x="674426" y="2243039"/>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45" name="テキスト ボックス 44"/>
            <p:cNvSpPr txBox="1"/>
            <p:nvPr/>
          </p:nvSpPr>
          <p:spPr>
            <a:xfrm>
              <a:off x="452091" y="213285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46" name="テキスト ボックス 45"/>
            <p:cNvSpPr txBox="1"/>
            <p:nvPr/>
          </p:nvSpPr>
          <p:spPr>
            <a:xfrm>
              <a:off x="243569" y="210855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80" name="グループ化 79"/>
          <p:cNvGrpSpPr/>
          <p:nvPr/>
        </p:nvGrpSpPr>
        <p:grpSpPr>
          <a:xfrm>
            <a:off x="2267744" y="3276419"/>
            <a:ext cx="723272" cy="412038"/>
            <a:chOff x="237506" y="2857044"/>
            <a:chExt cx="723272" cy="412038"/>
          </a:xfrm>
        </p:grpSpPr>
        <p:sp>
          <p:nvSpPr>
            <p:cNvPr id="66" name="フリーフォーム 65"/>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 name="フリーフォーム 67"/>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69" name="テキスト ボックス 68"/>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70" name="テキスト ボックス 69"/>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cxnSp>
        <p:nvCxnSpPr>
          <p:cNvPr id="75" name="直線コネクタ 74"/>
          <p:cNvCxnSpPr/>
          <p:nvPr/>
        </p:nvCxnSpPr>
        <p:spPr>
          <a:xfrm>
            <a:off x="2990906" y="4277192"/>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フリーフォーム 75"/>
          <p:cNvSpPr/>
          <p:nvPr/>
        </p:nvSpPr>
        <p:spPr>
          <a:xfrm>
            <a:off x="2849497" y="4099944"/>
            <a:ext cx="453028" cy="346693"/>
          </a:xfrm>
          <a:custGeom>
            <a:avLst/>
            <a:gdLst>
              <a:gd name="connsiteX0" fmla="*/ 0 w 453028"/>
              <a:gd name="connsiteY0" fmla="*/ 61685 h 346693"/>
              <a:gd name="connsiteX1" fmla="*/ 47501 w 453028"/>
              <a:gd name="connsiteY1" fmla="*/ 2308 h 346693"/>
              <a:gd name="connsiteX2" fmla="*/ 95003 w 453028"/>
              <a:gd name="connsiteY2" fmla="*/ 14184 h 346693"/>
              <a:gd name="connsiteX3" fmla="*/ 83127 w 453028"/>
              <a:gd name="connsiteY3" fmla="*/ 144812 h 346693"/>
              <a:gd name="connsiteX4" fmla="*/ 83127 w 453028"/>
              <a:gd name="connsiteY4" fmla="*/ 311067 h 346693"/>
              <a:gd name="connsiteX5" fmla="*/ 154379 w 453028"/>
              <a:gd name="connsiteY5" fmla="*/ 346693 h 346693"/>
              <a:gd name="connsiteX6" fmla="*/ 225631 w 453028"/>
              <a:gd name="connsiteY6" fmla="*/ 299192 h 346693"/>
              <a:gd name="connsiteX7" fmla="*/ 249382 w 453028"/>
              <a:gd name="connsiteY7" fmla="*/ 227940 h 346693"/>
              <a:gd name="connsiteX8" fmla="*/ 261257 w 453028"/>
              <a:gd name="connsiteY8" fmla="*/ 192314 h 346693"/>
              <a:gd name="connsiteX9" fmla="*/ 285008 w 453028"/>
              <a:gd name="connsiteY9" fmla="*/ 156688 h 346693"/>
              <a:gd name="connsiteX10" fmla="*/ 296883 w 453028"/>
              <a:gd name="connsiteY10" fmla="*/ 121062 h 346693"/>
              <a:gd name="connsiteX11" fmla="*/ 368135 w 453028"/>
              <a:gd name="connsiteY11" fmla="*/ 73560 h 346693"/>
              <a:gd name="connsiteX12" fmla="*/ 391886 w 453028"/>
              <a:gd name="connsiteY12" fmla="*/ 109186 h 346693"/>
              <a:gd name="connsiteX13" fmla="*/ 439387 w 453028"/>
              <a:gd name="connsiteY13" fmla="*/ 144812 h 3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028" h="346693">
                <a:moveTo>
                  <a:pt x="0" y="61685"/>
                </a:moveTo>
                <a:cubicBezTo>
                  <a:pt x="8985" y="34729"/>
                  <a:pt x="9901" y="7679"/>
                  <a:pt x="47501" y="2308"/>
                </a:cubicBezTo>
                <a:cubicBezTo>
                  <a:pt x="63658" y="0"/>
                  <a:pt x="79169" y="10225"/>
                  <a:pt x="95003" y="14184"/>
                </a:cubicBezTo>
                <a:cubicBezTo>
                  <a:pt x="91044" y="57727"/>
                  <a:pt x="88236" y="101389"/>
                  <a:pt x="83127" y="144812"/>
                </a:cubicBezTo>
                <a:cubicBezTo>
                  <a:pt x="75503" y="209616"/>
                  <a:pt x="55677" y="242442"/>
                  <a:pt x="83127" y="311067"/>
                </a:cubicBezTo>
                <a:cubicBezTo>
                  <a:pt x="90211" y="328776"/>
                  <a:pt x="139381" y="341694"/>
                  <a:pt x="154379" y="346693"/>
                </a:cubicBezTo>
                <a:cubicBezTo>
                  <a:pt x="187855" y="335535"/>
                  <a:pt x="205414" y="335583"/>
                  <a:pt x="225631" y="299192"/>
                </a:cubicBezTo>
                <a:cubicBezTo>
                  <a:pt x="237789" y="277307"/>
                  <a:pt x="241465" y="251691"/>
                  <a:pt x="249382" y="227940"/>
                </a:cubicBezTo>
                <a:cubicBezTo>
                  <a:pt x="253340" y="216065"/>
                  <a:pt x="254313" y="202729"/>
                  <a:pt x="261257" y="192314"/>
                </a:cubicBezTo>
                <a:lnTo>
                  <a:pt x="285008" y="156688"/>
                </a:lnTo>
                <a:cubicBezTo>
                  <a:pt x="288966" y="144813"/>
                  <a:pt x="288032" y="129913"/>
                  <a:pt x="296883" y="121062"/>
                </a:cubicBezTo>
                <a:cubicBezTo>
                  <a:pt x="317067" y="100878"/>
                  <a:pt x="368135" y="73560"/>
                  <a:pt x="368135" y="73560"/>
                </a:cubicBezTo>
                <a:cubicBezTo>
                  <a:pt x="376052" y="85435"/>
                  <a:pt x="380741" y="100270"/>
                  <a:pt x="391886" y="109186"/>
                </a:cubicBezTo>
                <a:cubicBezTo>
                  <a:pt x="453028" y="158100"/>
                  <a:pt x="409809" y="85656"/>
                  <a:pt x="439387" y="144812"/>
                </a:cubicBez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テキスト ボックス 77"/>
          <p:cNvSpPr txBox="1"/>
          <p:nvPr/>
        </p:nvSpPr>
        <p:spPr>
          <a:xfrm>
            <a:off x="3004705" y="4133176"/>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79" name="テキスト ボックス 78"/>
          <p:cNvSpPr txBox="1"/>
          <p:nvPr/>
        </p:nvSpPr>
        <p:spPr>
          <a:xfrm>
            <a:off x="2796183" y="410887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nvGrpSpPr>
          <p:cNvPr id="81" name="グループ化 80"/>
          <p:cNvGrpSpPr/>
          <p:nvPr/>
        </p:nvGrpSpPr>
        <p:grpSpPr>
          <a:xfrm>
            <a:off x="3157223" y="3345101"/>
            <a:ext cx="570016" cy="412038"/>
            <a:chOff x="237506" y="2857044"/>
            <a:chExt cx="570016" cy="412038"/>
          </a:xfrm>
        </p:grpSpPr>
        <p:sp>
          <p:nvSpPr>
            <p:cNvPr id="82" name="フリーフォーム 81"/>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テキスト ボックス 83"/>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85" name="テキスト ボックス 84"/>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86" name="グループ化 85"/>
          <p:cNvGrpSpPr/>
          <p:nvPr/>
        </p:nvGrpSpPr>
        <p:grpSpPr>
          <a:xfrm>
            <a:off x="4424792" y="764704"/>
            <a:ext cx="723272" cy="412038"/>
            <a:chOff x="237506" y="2857044"/>
            <a:chExt cx="723272" cy="412038"/>
          </a:xfrm>
        </p:grpSpPr>
        <p:sp>
          <p:nvSpPr>
            <p:cNvPr id="87" name="フリーフォーム 86"/>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フリーフォーム 87"/>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89" name="テキスト ボックス 88"/>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90" name="テキスト ボックス 89"/>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cxnSp>
        <p:nvCxnSpPr>
          <p:cNvPr id="91" name="直線コネクタ 90"/>
          <p:cNvCxnSpPr/>
          <p:nvPr/>
        </p:nvCxnSpPr>
        <p:spPr>
          <a:xfrm flipH="1">
            <a:off x="4860032" y="1096169"/>
            <a:ext cx="8"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グループ化 93"/>
          <p:cNvGrpSpPr/>
          <p:nvPr/>
        </p:nvGrpSpPr>
        <p:grpSpPr>
          <a:xfrm>
            <a:off x="4640816" y="1101321"/>
            <a:ext cx="723272" cy="412038"/>
            <a:chOff x="237506" y="2857044"/>
            <a:chExt cx="723272" cy="412038"/>
          </a:xfrm>
        </p:grpSpPr>
        <p:sp>
          <p:nvSpPr>
            <p:cNvPr id="95" name="フリーフォーム 94"/>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フリーフォーム 95"/>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97" name="テキスト ボックス 96"/>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98" name="テキスト ボックス 97"/>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grpSp>
        <p:nvGrpSpPr>
          <p:cNvPr id="107" name="グループ化 106"/>
          <p:cNvGrpSpPr/>
          <p:nvPr/>
        </p:nvGrpSpPr>
        <p:grpSpPr>
          <a:xfrm>
            <a:off x="4860032" y="1470886"/>
            <a:ext cx="723272" cy="412038"/>
            <a:chOff x="237506" y="2857044"/>
            <a:chExt cx="723272" cy="412038"/>
          </a:xfrm>
        </p:grpSpPr>
        <p:sp>
          <p:nvSpPr>
            <p:cNvPr id="108" name="フリーフォーム 107"/>
            <p:cNvSpPr/>
            <p:nvPr/>
          </p:nvSpPr>
          <p:spPr>
            <a:xfrm>
              <a:off x="237506" y="2968831"/>
              <a:ext cx="570016" cy="167124"/>
            </a:xfrm>
            <a:custGeom>
              <a:avLst/>
              <a:gdLst>
                <a:gd name="connsiteX0" fmla="*/ 0 w 570016"/>
                <a:gd name="connsiteY0" fmla="*/ 83127 h 167124"/>
                <a:gd name="connsiteX1" fmla="*/ 47502 w 570016"/>
                <a:gd name="connsiteY1" fmla="*/ 23751 h 167124"/>
                <a:gd name="connsiteX2" fmla="*/ 118754 w 570016"/>
                <a:gd name="connsiteY2" fmla="*/ 0 h 167124"/>
                <a:gd name="connsiteX3" fmla="*/ 178130 w 570016"/>
                <a:gd name="connsiteY3" fmla="*/ 11875 h 167124"/>
                <a:gd name="connsiteX4" fmla="*/ 213756 w 570016"/>
                <a:gd name="connsiteY4" fmla="*/ 83127 h 167124"/>
                <a:gd name="connsiteX5" fmla="*/ 249382 w 570016"/>
                <a:gd name="connsiteY5" fmla="*/ 95003 h 167124"/>
                <a:gd name="connsiteX6" fmla="*/ 285008 w 570016"/>
                <a:gd name="connsiteY6" fmla="*/ 118753 h 167124"/>
                <a:gd name="connsiteX7" fmla="*/ 356260 w 570016"/>
                <a:gd name="connsiteY7" fmla="*/ 142504 h 167124"/>
                <a:gd name="connsiteX8" fmla="*/ 546265 w 570016"/>
                <a:gd name="connsiteY8" fmla="*/ 95003 h 167124"/>
                <a:gd name="connsiteX9" fmla="*/ 570016 w 570016"/>
                <a:gd name="connsiteY9" fmla="*/ 71252 h 16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016" h="167124">
                  <a:moveTo>
                    <a:pt x="0" y="83127"/>
                  </a:moveTo>
                  <a:cubicBezTo>
                    <a:pt x="12878" y="44495"/>
                    <a:pt x="5464" y="42434"/>
                    <a:pt x="47502" y="23751"/>
                  </a:cubicBezTo>
                  <a:cubicBezTo>
                    <a:pt x="70380" y="13583"/>
                    <a:pt x="118754" y="0"/>
                    <a:pt x="118754" y="0"/>
                  </a:cubicBezTo>
                  <a:cubicBezTo>
                    <a:pt x="138546" y="3958"/>
                    <a:pt x="160605" y="1861"/>
                    <a:pt x="178130" y="11875"/>
                  </a:cubicBezTo>
                  <a:cubicBezTo>
                    <a:pt x="229522" y="41242"/>
                    <a:pt x="179215" y="48585"/>
                    <a:pt x="213756" y="83127"/>
                  </a:cubicBezTo>
                  <a:cubicBezTo>
                    <a:pt x="222607" y="91978"/>
                    <a:pt x="238186" y="89405"/>
                    <a:pt x="249382" y="95003"/>
                  </a:cubicBezTo>
                  <a:cubicBezTo>
                    <a:pt x="262147" y="101386"/>
                    <a:pt x="271966" y="112957"/>
                    <a:pt x="285008" y="118753"/>
                  </a:cubicBezTo>
                  <a:cubicBezTo>
                    <a:pt x="307886" y="128921"/>
                    <a:pt x="356260" y="142504"/>
                    <a:pt x="356260" y="142504"/>
                  </a:cubicBezTo>
                  <a:cubicBezTo>
                    <a:pt x="527384" y="129341"/>
                    <a:pt x="474144" y="167124"/>
                    <a:pt x="546265" y="95003"/>
                  </a:cubicBezTo>
                  <a:lnTo>
                    <a:pt x="570016" y="71252"/>
                  </a:lnTo>
                </a:path>
              </a:pathLst>
            </a:cu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9" name="フリーフォーム 108"/>
            <p:cNvSpPr/>
            <p:nvPr/>
          </p:nvSpPr>
          <p:spPr>
            <a:xfrm rot="7755087" flipH="1">
              <a:off x="834778" y="2976101"/>
              <a:ext cx="108000" cy="144000"/>
            </a:xfrm>
            <a:custGeom>
              <a:avLst/>
              <a:gdLst>
                <a:gd name="connsiteX0" fmla="*/ 118872 w 202692"/>
                <a:gd name="connsiteY0" fmla="*/ 0 h 147066"/>
                <a:gd name="connsiteX1" fmla="*/ 182880 w 202692"/>
                <a:gd name="connsiteY1" fmla="*/ 123444 h 147066"/>
                <a:gd name="connsiteX2" fmla="*/ 0 w 202692"/>
                <a:gd name="connsiteY2" fmla="*/ 141732 h 147066"/>
              </a:gdLst>
              <a:ahLst/>
              <a:cxnLst>
                <a:cxn ang="0">
                  <a:pos x="connsiteX0" y="connsiteY0"/>
                </a:cxn>
                <a:cxn ang="0">
                  <a:pos x="connsiteX1" y="connsiteY1"/>
                </a:cxn>
                <a:cxn ang="0">
                  <a:pos x="connsiteX2" y="connsiteY2"/>
                </a:cxn>
              </a:cxnLst>
              <a:rect l="l" t="t" r="r" b="b"/>
              <a:pathLst>
                <a:path w="202692" h="147066">
                  <a:moveTo>
                    <a:pt x="118872" y="0"/>
                  </a:moveTo>
                  <a:cubicBezTo>
                    <a:pt x="160782" y="49911"/>
                    <a:pt x="202692" y="99822"/>
                    <a:pt x="182880" y="123444"/>
                  </a:cubicBezTo>
                  <a:cubicBezTo>
                    <a:pt x="163068" y="147066"/>
                    <a:pt x="81534" y="144399"/>
                    <a:pt x="0" y="141732"/>
                  </a:cubicBezTo>
                </a:path>
              </a:pathLst>
            </a:custGeom>
            <a:ln w="2222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110" name="テキスト ボックス 109"/>
            <p:cNvSpPr txBox="1"/>
            <p:nvPr/>
          </p:nvSpPr>
          <p:spPr>
            <a:xfrm>
              <a:off x="539103" y="2961305"/>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sp>
          <p:nvSpPr>
            <p:cNvPr id="111" name="テキスト ボックス 110"/>
            <p:cNvSpPr txBox="1"/>
            <p:nvPr/>
          </p:nvSpPr>
          <p:spPr>
            <a:xfrm>
              <a:off x="323528" y="2857044"/>
              <a:ext cx="216024" cy="307777"/>
            </a:xfrm>
            <a:prstGeom prst="rect">
              <a:avLst/>
            </a:prstGeom>
            <a:noFill/>
          </p:spPr>
          <p:txBody>
            <a:bodyPr wrap="square" rtlCol="0">
              <a:spAutoFit/>
            </a:bodyPr>
            <a:lstStyle/>
            <a:p>
              <a:r>
                <a:rPr lang="en-US" altLang="ja-JP" sz="1400" b="1" dirty="0" smtClean="0"/>
                <a:t>S</a:t>
              </a:r>
              <a:endParaRPr kumimoji="1" lang="ja-JP" altLang="en-US" sz="1400" b="1" dirty="0"/>
            </a:p>
          </p:txBody>
        </p:sp>
      </p:grpSp>
      <p:cxnSp>
        <p:nvCxnSpPr>
          <p:cNvPr id="112" name="直線コネクタ 111"/>
          <p:cNvCxnSpPr/>
          <p:nvPr/>
        </p:nvCxnSpPr>
        <p:spPr>
          <a:xfrm flipH="1">
            <a:off x="5081986" y="1455094"/>
            <a:ext cx="8"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5548</TotalTime>
  <Words>2716</Words>
  <Application>Microsoft Office PowerPoint</Application>
  <PresentationFormat>画面に合わせる (4:3)</PresentationFormat>
  <Paragraphs>597</Paragraphs>
  <Slides>50</Slides>
  <Notes>0</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kage</dc:creator>
  <cp:lastModifiedBy>kage</cp:lastModifiedBy>
  <cp:revision>467</cp:revision>
  <dcterms:created xsi:type="dcterms:W3CDTF">2014-02-03T01:31:50Z</dcterms:created>
  <dcterms:modified xsi:type="dcterms:W3CDTF">2014-02-20T06:23:46Z</dcterms:modified>
</cp:coreProperties>
</file>