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9.xml" ContentType="application/vnd.openxmlformats-officedocument.drawingml.chartshapes+xml"/>
  <Override PartName="/ppt/charts/chart24.xml" ContentType="application/vnd.openxmlformats-officedocument.drawingml.chart+xml"/>
  <Override PartName="/ppt/drawings/drawing10.xml" ContentType="application/vnd.openxmlformats-officedocument.drawingml.chartshapes+xml"/>
  <Override PartName="/ppt/charts/chart25.xml" ContentType="application/vnd.openxmlformats-officedocument.drawingml.chart+xml"/>
  <Override PartName="/ppt/drawings/drawing11.xml" ContentType="application/vnd.openxmlformats-officedocument.drawingml.chartshapes+xml"/>
  <Override PartName="/ppt/charts/chart26.xml" ContentType="application/vnd.openxmlformats-officedocument.drawingml.chart+xml"/>
  <Override PartName="/ppt/drawings/drawing12.xml" ContentType="application/vnd.openxmlformats-officedocument.drawingml.chartshapes+xml"/>
  <Override PartName="/ppt/charts/chart27.xml" ContentType="application/vnd.openxmlformats-officedocument.drawingml.chart+xml"/>
  <Override PartName="/ppt/drawings/drawing13.xml" ContentType="application/vnd.openxmlformats-officedocument.drawingml.chartshapes+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257" r:id="rId3"/>
    <p:sldId id="312" r:id="rId4"/>
    <p:sldId id="259" r:id="rId5"/>
    <p:sldId id="260" r:id="rId6"/>
    <p:sldId id="261" r:id="rId7"/>
    <p:sldId id="262" r:id="rId8"/>
    <p:sldId id="263" r:id="rId9"/>
    <p:sldId id="264" r:id="rId10"/>
    <p:sldId id="269" r:id="rId11"/>
    <p:sldId id="271" r:id="rId12"/>
    <p:sldId id="314" r:id="rId13"/>
    <p:sldId id="270" r:id="rId14"/>
    <p:sldId id="339" r:id="rId15"/>
    <p:sldId id="315" r:id="rId16"/>
    <p:sldId id="272" r:id="rId17"/>
    <p:sldId id="300" r:id="rId18"/>
    <p:sldId id="348" r:id="rId19"/>
    <p:sldId id="273" r:id="rId20"/>
    <p:sldId id="317" r:id="rId21"/>
    <p:sldId id="287" r:id="rId22"/>
    <p:sldId id="329" r:id="rId23"/>
    <p:sldId id="343" r:id="rId24"/>
    <p:sldId id="288" r:id="rId25"/>
    <p:sldId id="342" r:id="rId26"/>
    <p:sldId id="365" r:id="rId27"/>
    <p:sldId id="334" r:id="rId28"/>
    <p:sldId id="366" r:id="rId29"/>
    <p:sldId id="313" r:id="rId30"/>
    <p:sldId id="321" r:id="rId31"/>
    <p:sldId id="279" r:id="rId32"/>
    <p:sldId id="358" r:id="rId33"/>
    <p:sldId id="323" r:id="rId34"/>
    <p:sldId id="324" r:id="rId35"/>
    <p:sldId id="353" r:id="rId36"/>
    <p:sldId id="354" r:id="rId37"/>
    <p:sldId id="306" r:id="rId38"/>
    <p:sldId id="330" r:id="rId39"/>
    <p:sldId id="322" r:id="rId40"/>
    <p:sldId id="326" r:id="rId41"/>
    <p:sldId id="310" r:id="rId42"/>
    <p:sldId id="352" r:id="rId43"/>
    <p:sldId id="360" r:id="rId44"/>
    <p:sldId id="361" r:id="rId45"/>
    <p:sldId id="308" r:id="rId46"/>
    <p:sldId id="327" r:id="rId47"/>
    <p:sldId id="282" r:id="rId48"/>
    <p:sldId id="296" r:id="rId49"/>
    <p:sldId id="367" r:id="rId50"/>
    <p:sldId id="346" r:id="rId51"/>
    <p:sldId id="345" r:id="rId52"/>
    <p:sldId id="363" r:id="rId53"/>
    <p:sldId id="364" r:id="rId54"/>
    <p:sldId id="307" r:id="rId55"/>
    <p:sldId id="336" r:id="rId56"/>
    <p:sldId id="337" r:id="rId57"/>
    <p:sldId id="357" r:id="rId58"/>
    <p:sldId id="284" r:id="rId59"/>
    <p:sldId id="274" r:id="rId60"/>
    <p:sldId id="290" r:id="rId61"/>
    <p:sldId id="293" r:id="rId62"/>
    <p:sldId id="294" r:id="rId63"/>
    <p:sldId id="295" r:id="rId64"/>
    <p:sldId id="297" r:id="rId65"/>
    <p:sldId id="302" r:id="rId66"/>
    <p:sldId id="301" r:id="rId67"/>
    <p:sldId id="304" r:id="rId68"/>
    <p:sldId id="305" r:id="rId69"/>
    <p:sldId id="303" r:id="rId70"/>
    <p:sldId id="292" r:id="rId71"/>
    <p:sldId id="309" r:id="rId72"/>
    <p:sldId id="369" r:id="rId73"/>
    <p:sldId id="370" r:id="rId74"/>
    <p:sldId id="371" r:id="rId75"/>
    <p:sldId id="338" r:id="rId76"/>
  </p:sldIdLst>
  <p:sldSz cx="9144000" cy="6858000" type="screen4x3"/>
  <p:notesSz cx="9939338" cy="6805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9900"/>
    <a:srgbClr val="FFFFCC"/>
    <a:srgbClr val="FFFF66"/>
    <a:srgbClr val="006600"/>
    <a:srgbClr val="00CC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65" autoAdjust="0"/>
  </p:normalViewPr>
  <p:slideViewPr>
    <p:cSldViewPr>
      <p:cViewPr>
        <p:scale>
          <a:sx n="66" d="100"/>
          <a:sy n="66" d="100"/>
        </p:scale>
        <p:origin x="-149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E:\&#22823;&#23398;&#38306;&#20418;\&#20462;&#35542;\&#22259;\&#12479;&#12464;&#20184;&#12365;GST\&#12464;&#12521;&#12501;.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yasu\Desktop\&#23455;&#39443;&#12487;&#12540;&#12479;\1&#26376;&#23455;&#39443;\2013.1.15%20PMMAplate%20scFv(RNase)-PMor%20D10%20RNase1AGC120.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yasu\Desktop\nano%201&#956;l&#12473;&#12509;&#12483;&#12486;&#12451;&#12531;&#12464;.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yasu\Desktop\nano%201&#956;l&#12473;&#12509;&#12483;&#12486;&#12451;&#12531;&#1246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asu\Desktop\2013.1.18%20PMMAplate%20ELISA%20scFv(,CEA,RNase)-PMM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asu\Desktop\&#23455;&#39443;&#12487;&#12540;&#12479;\12&#26376;&#23455;&#39443;\2012.12.12%20PMMAplate%20ELISA%20scFv(,RNase)-PMMA%20100&#181;gml%20&#25239;&#21407;50-5&#20493;&#24076;&#3732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yasu\Desktop\&#23455;&#39443;&#12487;&#12540;&#12479;\12&#26376;&#23455;&#39443;\2012.12.12%20PMMAplate%20ELISA%20scFv(,RNase)-PMMA%20100&#181;gml%20&#25239;&#21407;50-5&#20493;&#24076;&#37320;.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yasu\Desktop\&#23455;&#39443;&#12487;&#12540;&#12479;\1&#26376;&#23455;&#39443;\2013.1.15%20PMMAplate%20scFv(RNase)-PMor%20D10%20RNase1AGC120.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yasu\Desktop\&#23455;&#39443;&#12487;&#12540;&#12479;\12&#26376;&#23455;&#39443;\2012.12.13%20PMMAplate%20scFv(RNase)-PM,D10%20RNase1microml%20AGC11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2013.2.11%20scFv-D10(RNase)%20best%20condit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yasu\Desktop\2013.2.11anti-RNase%20scFv-PM%20pH7(NaCl%2050mM)vs%20pH7(NaCl%20150mM).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22823;&#23398;&#38306;&#20418;\&#20462;&#35542;\&#22259;\&#12479;&#12464;&#20184;&#12365;GST\&#12464;&#12521;&#12501;.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yasu\Desktop\&#34276;&#21407;%20ELISA\ELISA_2012.11.15_&#26368;&#36969;&#26465;&#20214;.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yasu\Desktop\2013.2.10%20anti%20RNase%20scFv-PM&#65286;D10%20&#38291;&#25509;ELIS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yasu\Desktop\2012.10.13%20CEA.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yasu\Desktop\2012.10.13%20RNase.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yasu\Desktop\2013.1.21%20PMMAplate%20ELISA%20scFv(,CEA,RNase)-PMMA,D5.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yasu\Desktop\2013.1.18%20PMMAplate%20ELISA%20scFv(,CEA,RNase)-PMMA.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yasu\Desktop\&#23455;&#39443;&#12487;&#12540;&#12479;\1&#26376;&#23455;&#39443;\2013.1.18%20PMMAplate%20ELISA%20scFv(,CEA,RNase)-PMMA.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yasu\Desktop\&#23455;&#39443;&#12487;&#12540;&#12479;\1&#26376;&#23455;&#39443;\2013.1.21%20PMMAplate%20scFv(CEA)-PMor%20D10%20CEA1AGC120.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yasu\Desktop\&#23455;&#39443;&#12487;&#12540;&#12479;\1&#26376;&#23455;&#39443;\2013.1.15%20PMMAplate%20scFv(RNase)-PMor%20D10%20RNase1AGC12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yasu\Desktop\&#34276;&#21407;%2048&#26465;&#20214;&#20957;&#38598;&#21046;&#24481;\48&#26465;&#20214;&#20957;&#38598;&#21046;&#24481;_RNase-PM_pH_&#12452;&#12458;&#12531;&#24375;&#2423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34276;&#21407;%2048&#26465;&#20214;&#20957;&#38598;&#21046;&#24481;\48&#26465;&#20214;&#20957;&#38598;&#21046;&#24481;_RNase-wt_pH_&#12452;&#12458;&#12531;&#24375;&#2423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asu\Desktop\&#20957;&#38598;48%20RNase-D10(&#27873;).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yasu\Desktop\&#34276;&#21407;%2048&#26465;&#20214;&#20957;&#38598;&#21046;&#24481;\48&#26465;&#20214;&#20957;&#38598;&#21046;&#24481;_RNase-PM_pH_&#12452;&#12458;&#12531;&#24375;&#2423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yasu\Desktop\1&#26376;&#23455;&#39443;\2013.1.6%20PMMAplate%20scFv(RNase)-PM%20pH%20and%20NaCl%20A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yasu\Desktop\2013.1.19%20PMMAplate%20microBCA%20scFv(,,RNase)-PMMA,D10%20100&#181;gm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yasu\Desktop\&#23455;&#39443;&#12487;&#12540;&#12479;\1&#26376;&#23455;&#39443;\2013.1.12%20PMMAplate%20scFv(RNase)-PM,D10%20RNase%201microgm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516347310272127E-2"/>
          <c:y val="7.7392541055238573E-2"/>
          <c:w val="0.68593822077761946"/>
          <c:h val="0.87473386217856797"/>
        </c:manualLayout>
      </c:layout>
      <c:scatterChart>
        <c:scatterStyle val="lineMarker"/>
        <c:varyColors val="0"/>
        <c:ser>
          <c:idx val="1"/>
          <c:order val="0"/>
          <c:tx>
            <c:v>GST-PM-OMP25</c:v>
          </c:tx>
          <c:spPr>
            <a:ln w="25400">
              <a:solidFill>
                <a:prstClr val="black"/>
              </a:solidFill>
            </a:ln>
          </c:spPr>
          <c:marker>
            <c:symbol val="circle"/>
            <c:size val="7"/>
            <c:spPr>
              <a:solidFill>
                <a:srgbClr val="0000FF"/>
              </a:solidFill>
              <a:ln>
                <a:solidFill>
                  <a:srgbClr val="0000FF"/>
                </a:solidFill>
              </a:ln>
            </c:spPr>
          </c:marker>
          <c:xVal>
            <c:numRef>
              <c:f>ELN8!$K$79:$K$100</c:f>
              <c:numCache>
                <c:formatCode>General</c:formatCode>
                <c:ptCount val="22"/>
                <c:pt idx="0">
                  <c:v>-300</c:v>
                </c:pt>
                <c:pt idx="1">
                  <c:v>-200</c:v>
                </c:pt>
                <c:pt idx="2">
                  <c:v>-100</c:v>
                </c:pt>
                <c:pt idx="3">
                  <c:v>0</c:v>
                </c:pt>
                <c:pt idx="4">
                  <c:v>100</c:v>
                </c:pt>
                <c:pt idx="5">
                  <c:v>200</c:v>
                </c:pt>
                <c:pt idx="6">
                  <c:v>300</c:v>
                </c:pt>
                <c:pt idx="7">
                  <c:v>400</c:v>
                </c:pt>
                <c:pt idx="8">
                  <c:v>500</c:v>
                </c:pt>
                <c:pt idx="9">
                  <c:v>600</c:v>
                </c:pt>
                <c:pt idx="10">
                  <c:v>700</c:v>
                </c:pt>
                <c:pt idx="11">
                  <c:v>800</c:v>
                </c:pt>
                <c:pt idx="12">
                  <c:v>900</c:v>
                </c:pt>
                <c:pt idx="13">
                  <c:v>1000</c:v>
                </c:pt>
                <c:pt idx="14">
                  <c:v>1100</c:v>
                </c:pt>
                <c:pt idx="15">
                  <c:v>1200</c:v>
                </c:pt>
                <c:pt idx="16">
                  <c:v>1300</c:v>
                </c:pt>
                <c:pt idx="17">
                  <c:v>1400</c:v>
                </c:pt>
                <c:pt idx="18">
                  <c:v>1500</c:v>
                </c:pt>
                <c:pt idx="19">
                  <c:v>1600</c:v>
                </c:pt>
                <c:pt idx="20">
                  <c:v>1700</c:v>
                </c:pt>
                <c:pt idx="21">
                  <c:v>1800</c:v>
                </c:pt>
              </c:numCache>
            </c:numRef>
          </c:xVal>
          <c:yVal>
            <c:numRef>
              <c:f>ELN8!$L$79:$L$100</c:f>
              <c:numCache>
                <c:formatCode>General</c:formatCode>
                <c:ptCount val="22"/>
                <c:pt idx="0">
                  <c:v>16.399999999999999</c:v>
                </c:pt>
                <c:pt idx="1">
                  <c:v>14.5</c:v>
                </c:pt>
                <c:pt idx="2">
                  <c:v>13.3</c:v>
                </c:pt>
                <c:pt idx="3">
                  <c:v>0</c:v>
                </c:pt>
                <c:pt idx="4">
                  <c:v>-179.8</c:v>
                </c:pt>
                <c:pt idx="5">
                  <c:v>-290.10000000000002</c:v>
                </c:pt>
                <c:pt idx="6">
                  <c:v>-362</c:v>
                </c:pt>
                <c:pt idx="7">
                  <c:v>-412.2</c:v>
                </c:pt>
                <c:pt idx="8">
                  <c:v>-450.5</c:v>
                </c:pt>
                <c:pt idx="9">
                  <c:v>-483.8</c:v>
                </c:pt>
                <c:pt idx="10">
                  <c:v>-511.1</c:v>
                </c:pt>
                <c:pt idx="11">
                  <c:v>-536.1</c:v>
                </c:pt>
                <c:pt idx="12">
                  <c:v>-557.29999999999995</c:v>
                </c:pt>
                <c:pt idx="13">
                  <c:v>-577</c:v>
                </c:pt>
                <c:pt idx="14">
                  <c:v>-595.29999999999995</c:v>
                </c:pt>
                <c:pt idx="15">
                  <c:v>-611.6</c:v>
                </c:pt>
                <c:pt idx="16">
                  <c:v>-626.29999999999995</c:v>
                </c:pt>
                <c:pt idx="17">
                  <c:v>-640.20000000000005</c:v>
                </c:pt>
                <c:pt idx="18">
                  <c:v>-651.29999999999995</c:v>
                </c:pt>
                <c:pt idx="19">
                  <c:v>-662.4</c:v>
                </c:pt>
                <c:pt idx="20">
                  <c:v>-672.4</c:v>
                </c:pt>
                <c:pt idx="21">
                  <c:v>-680.3</c:v>
                </c:pt>
              </c:numCache>
            </c:numRef>
          </c:yVal>
          <c:smooth val="0"/>
        </c:ser>
        <c:ser>
          <c:idx val="3"/>
          <c:order val="1"/>
          <c:tx>
            <c:v>wt-GST</c:v>
          </c:tx>
          <c:spPr>
            <a:ln w="25400">
              <a:solidFill>
                <a:prstClr val="black"/>
              </a:solidFill>
            </a:ln>
          </c:spPr>
          <c:marker>
            <c:symbol val="circle"/>
            <c:size val="7"/>
            <c:spPr>
              <a:solidFill>
                <a:prstClr val="black"/>
              </a:solidFill>
              <a:ln>
                <a:solidFill>
                  <a:schemeClr val="tx1"/>
                </a:solidFill>
              </a:ln>
            </c:spPr>
          </c:marker>
          <c:xVal>
            <c:numRef>
              <c:f>ELN8!$K$54:$K$75</c:f>
              <c:numCache>
                <c:formatCode>General</c:formatCode>
                <c:ptCount val="22"/>
                <c:pt idx="0">
                  <c:v>-300</c:v>
                </c:pt>
                <c:pt idx="1">
                  <c:v>-200</c:v>
                </c:pt>
                <c:pt idx="2">
                  <c:v>-100</c:v>
                </c:pt>
                <c:pt idx="3">
                  <c:v>0</c:v>
                </c:pt>
                <c:pt idx="4">
                  <c:v>100</c:v>
                </c:pt>
                <c:pt idx="5">
                  <c:v>200</c:v>
                </c:pt>
                <c:pt idx="6">
                  <c:v>300</c:v>
                </c:pt>
                <c:pt idx="7">
                  <c:v>400</c:v>
                </c:pt>
                <c:pt idx="8">
                  <c:v>500</c:v>
                </c:pt>
                <c:pt idx="9">
                  <c:v>600</c:v>
                </c:pt>
                <c:pt idx="10">
                  <c:v>700</c:v>
                </c:pt>
                <c:pt idx="11">
                  <c:v>800</c:v>
                </c:pt>
                <c:pt idx="12">
                  <c:v>900</c:v>
                </c:pt>
                <c:pt idx="13">
                  <c:v>1000</c:v>
                </c:pt>
                <c:pt idx="14">
                  <c:v>1100</c:v>
                </c:pt>
                <c:pt idx="15">
                  <c:v>1200</c:v>
                </c:pt>
                <c:pt idx="16">
                  <c:v>1300</c:v>
                </c:pt>
                <c:pt idx="17">
                  <c:v>1400</c:v>
                </c:pt>
                <c:pt idx="18">
                  <c:v>1500</c:v>
                </c:pt>
                <c:pt idx="19">
                  <c:v>1600</c:v>
                </c:pt>
                <c:pt idx="20">
                  <c:v>1700</c:v>
                </c:pt>
                <c:pt idx="21">
                  <c:v>1800</c:v>
                </c:pt>
              </c:numCache>
            </c:numRef>
          </c:xVal>
          <c:yVal>
            <c:numRef>
              <c:f>ELN8!$L$54:$L$75</c:f>
              <c:numCache>
                <c:formatCode>General</c:formatCode>
                <c:ptCount val="22"/>
                <c:pt idx="0">
                  <c:v>-7.4</c:v>
                </c:pt>
                <c:pt idx="1">
                  <c:v>-3.8</c:v>
                </c:pt>
                <c:pt idx="2">
                  <c:v>-1.7000000000000008</c:v>
                </c:pt>
                <c:pt idx="3">
                  <c:v>0</c:v>
                </c:pt>
                <c:pt idx="4">
                  <c:v>8</c:v>
                </c:pt>
                <c:pt idx="5">
                  <c:v>9.2000000000000011</c:v>
                </c:pt>
                <c:pt idx="6">
                  <c:v>8.8000000000000007</c:v>
                </c:pt>
                <c:pt idx="7">
                  <c:v>7.1</c:v>
                </c:pt>
                <c:pt idx="8">
                  <c:v>-2</c:v>
                </c:pt>
                <c:pt idx="9">
                  <c:v>-4.0999999999999996</c:v>
                </c:pt>
                <c:pt idx="10">
                  <c:v>-6.9</c:v>
                </c:pt>
                <c:pt idx="11">
                  <c:v>-9.6</c:v>
                </c:pt>
                <c:pt idx="12">
                  <c:v>-13.3</c:v>
                </c:pt>
                <c:pt idx="13">
                  <c:v>-17</c:v>
                </c:pt>
                <c:pt idx="14">
                  <c:v>-21.9</c:v>
                </c:pt>
                <c:pt idx="15">
                  <c:v>-26.7</c:v>
                </c:pt>
                <c:pt idx="16">
                  <c:v>-31.5</c:v>
                </c:pt>
                <c:pt idx="17">
                  <c:v>-37.700000000000003</c:v>
                </c:pt>
                <c:pt idx="18">
                  <c:v>-43.8</c:v>
                </c:pt>
                <c:pt idx="19">
                  <c:v>-50.2</c:v>
                </c:pt>
                <c:pt idx="20">
                  <c:v>-56.6</c:v>
                </c:pt>
                <c:pt idx="21">
                  <c:v>-63.9</c:v>
                </c:pt>
              </c:numCache>
            </c:numRef>
          </c:yVal>
          <c:smooth val="0"/>
        </c:ser>
        <c:dLbls>
          <c:showLegendKey val="0"/>
          <c:showVal val="0"/>
          <c:showCatName val="0"/>
          <c:showSerName val="0"/>
          <c:showPercent val="0"/>
          <c:showBubbleSize val="0"/>
        </c:dLbls>
        <c:axId val="105455616"/>
        <c:axId val="105456192"/>
      </c:scatterChart>
      <c:valAx>
        <c:axId val="105455616"/>
        <c:scaling>
          <c:orientation val="minMax"/>
        </c:scaling>
        <c:delete val="0"/>
        <c:axPos val="b"/>
        <c:numFmt formatCode="General" sourceLinked="1"/>
        <c:majorTickMark val="in"/>
        <c:minorTickMark val="none"/>
        <c:tickLblPos val="none"/>
        <c:spPr>
          <a:ln w="25400">
            <a:solidFill>
              <a:schemeClr val="tx1"/>
            </a:solidFill>
          </a:ln>
        </c:spPr>
        <c:crossAx val="105456192"/>
        <c:crosses val="autoZero"/>
        <c:crossBetween val="midCat"/>
      </c:valAx>
      <c:valAx>
        <c:axId val="105456192"/>
        <c:scaling>
          <c:orientation val="minMax"/>
          <c:min val="-700"/>
        </c:scaling>
        <c:delete val="0"/>
        <c:axPos val="l"/>
        <c:majorGridlines>
          <c:spPr>
            <a:ln>
              <a:solidFill>
                <a:sysClr val="window" lastClr="FFFFFF"/>
              </a:solidFill>
            </a:ln>
          </c:spPr>
        </c:majorGridlines>
        <c:numFmt formatCode="General" sourceLinked="1"/>
        <c:majorTickMark val="out"/>
        <c:minorTickMark val="none"/>
        <c:tickLblPos val="nextTo"/>
        <c:spPr>
          <a:ln w="25400">
            <a:solidFill>
              <a:schemeClr val="tx1"/>
            </a:solidFill>
          </a:ln>
        </c:spPr>
        <c:txPr>
          <a:bodyPr/>
          <a:lstStyle/>
          <a:p>
            <a:pPr>
              <a:defRPr sz="1600">
                <a:solidFill>
                  <a:srgbClr val="000000"/>
                </a:solidFill>
              </a:defRPr>
            </a:pPr>
            <a:endParaRPr lang="ja-JP"/>
          </a:p>
        </c:txPr>
        <c:crossAx val="105455616"/>
        <c:crosses val="autoZero"/>
        <c:crossBetween val="midCat"/>
      </c:valAx>
    </c:plotArea>
    <c:legend>
      <c:legendPos val="r"/>
      <c:layout>
        <c:manualLayout>
          <c:xMode val="edge"/>
          <c:yMode val="edge"/>
          <c:x val="0.31218625553527668"/>
          <c:y val="0.38032359548126082"/>
          <c:w val="0.45288946730911583"/>
          <c:h val="0.20332634317354381"/>
        </c:manualLayout>
      </c:layout>
      <c:overlay val="0"/>
      <c:spPr>
        <a:ln>
          <a:solidFill>
            <a:schemeClr val="tx1"/>
          </a:solidFill>
        </a:ln>
      </c:spPr>
      <c:txPr>
        <a:bodyPr/>
        <a:lstStyle/>
        <a:p>
          <a:pPr>
            <a:defRPr sz="1600" b="1">
              <a:solidFill>
                <a:srgbClr val="000000"/>
              </a:solidFill>
            </a:defRPr>
          </a:pPr>
          <a:endParaRPr lang="ja-JP"/>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5521158617281"/>
          <c:y val="6.5043996653283837E-2"/>
          <c:w val="0.53096753648528061"/>
          <c:h val="0.70875804241284002"/>
        </c:manualLayout>
      </c:layout>
      <c:scatterChart>
        <c:scatterStyle val="lineMarker"/>
        <c:varyColors val="0"/>
        <c:ser>
          <c:idx val="0"/>
          <c:order val="0"/>
          <c:tx>
            <c:v>scFv(RNase)-PM</c:v>
          </c:tx>
          <c:spPr>
            <a:ln w="28575">
              <a:noFill/>
            </a:ln>
          </c:spPr>
          <c:marker>
            <c:spPr>
              <a:solidFill>
                <a:srgbClr val="FF0000"/>
              </a:solidFill>
              <a:ln>
                <a:solidFill>
                  <a:srgbClr val="FF0000"/>
                </a:solidFill>
              </a:ln>
            </c:spPr>
          </c:marker>
          <c:xVal>
            <c:numRef>
              <c:f>Sheet1!$M$4:$M$7</c:f>
              <c:numCache>
                <c:formatCode>General</c:formatCode>
                <c:ptCount val="4"/>
                <c:pt idx="0">
                  <c:v>1000</c:v>
                </c:pt>
                <c:pt idx="1">
                  <c:v>50</c:v>
                </c:pt>
                <c:pt idx="2">
                  <c:v>2.5</c:v>
                </c:pt>
                <c:pt idx="3">
                  <c:v>0</c:v>
                </c:pt>
              </c:numCache>
            </c:numRef>
          </c:xVal>
          <c:yVal>
            <c:numRef>
              <c:f>Sheet1!$N$4:$N$7</c:f>
              <c:numCache>
                <c:formatCode>General</c:formatCode>
                <c:ptCount val="4"/>
                <c:pt idx="0">
                  <c:v>7206.2206409999999</c:v>
                </c:pt>
                <c:pt idx="1">
                  <c:v>3578.247331</c:v>
                </c:pt>
                <c:pt idx="2">
                  <c:v>559.95462599999996</c:v>
                </c:pt>
                <c:pt idx="3">
                  <c:v>140.26957300000001</c:v>
                </c:pt>
              </c:numCache>
            </c:numRef>
          </c:yVal>
          <c:smooth val="0"/>
        </c:ser>
        <c:ser>
          <c:idx val="1"/>
          <c:order val="1"/>
          <c:tx>
            <c:v>scdFv(RNase)-PM</c:v>
          </c:tx>
          <c:spPr>
            <a:ln w="28575">
              <a:noFill/>
            </a:ln>
          </c:spPr>
          <c:marker>
            <c:spPr>
              <a:solidFill>
                <a:schemeClr val="bg2">
                  <a:lumMod val="25000"/>
                </a:schemeClr>
              </a:solidFill>
              <a:ln>
                <a:noFill/>
              </a:ln>
            </c:spPr>
          </c:marker>
          <c:xVal>
            <c:numRef>
              <c:f>Sheet1!$M$4:$M$7</c:f>
              <c:numCache>
                <c:formatCode>General</c:formatCode>
                <c:ptCount val="4"/>
                <c:pt idx="0">
                  <c:v>1000</c:v>
                </c:pt>
                <c:pt idx="1">
                  <c:v>50</c:v>
                </c:pt>
                <c:pt idx="2">
                  <c:v>2.5</c:v>
                </c:pt>
                <c:pt idx="3">
                  <c:v>0</c:v>
                </c:pt>
              </c:numCache>
            </c:numRef>
          </c:xVal>
          <c:yVal>
            <c:numRef>
              <c:f>Sheet1!$O$4:$O$7</c:f>
              <c:numCache>
                <c:formatCode>General</c:formatCode>
                <c:ptCount val="4"/>
                <c:pt idx="0">
                  <c:v>3284.0240210000002</c:v>
                </c:pt>
                <c:pt idx="1">
                  <c:v>1227.8505339999999</c:v>
                </c:pt>
                <c:pt idx="2">
                  <c:v>223.637011</c:v>
                </c:pt>
                <c:pt idx="3">
                  <c:v>89.738433999999998</c:v>
                </c:pt>
              </c:numCache>
            </c:numRef>
          </c:yVal>
          <c:smooth val="0"/>
        </c:ser>
        <c:dLbls>
          <c:showLegendKey val="0"/>
          <c:showVal val="0"/>
          <c:showCatName val="0"/>
          <c:showSerName val="0"/>
          <c:showPercent val="0"/>
          <c:showBubbleSize val="0"/>
        </c:dLbls>
        <c:axId val="105512256"/>
        <c:axId val="107593728"/>
      </c:scatterChart>
      <c:valAx>
        <c:axId val="105512256"/>
        <c:scaling>
          <c:logBase val="10"/>
          <c:orientation val="minMax"/>
          <c:max val="1000"/>
          <c:min val="0.1"/>
        </c:scaling>
        <c:delete val="0"/>
        <c:axPos val="b"/>
        <c:title>
          <c:tx>
            <c:rich>
              <a:bodyPr/>
              <a:lstStyle/>
              <a:p>
                <a:pPr>
                  <a:defRPr sz="1600"/>
                </a:pPr>
                <a:r>
                  <a:rPr lang="en-US" altLang="ja-JP" sz="1600" dirty="0" err="1"/>
                  <a:t>RNase</a:t>
                </a:r>
                <a:r>
                  <a:rPr lang="en-US" altLang="ja-JP" sz="1600" dirty="0"/>
                  <a:t> conc</a:t>
                </a:r>
                <a:r>
                  <a:rPr lang="en-US" altLang="ja-JP" sz="1600" dirty="0" smtClean="0"/>
                  <a:t>. [</a:t>
                </a:r>
                <a:r>
                  <a:rPr lang="en-US" altLang="ja-JP" sz="1600" dirty="0" err="1" smtClean="0"/>
                  <a:t>ng</a:t>
                </a:r>
                <a:r>
                  <a:rPr lang="en-US" altLang="ja-JP" sz="1600" dirty="0" smtClean="0"/>
                  <a:t>/ml</a:t>
                </a:r>
                <a:r>
                  <a:rPr lang="en-US" altLang="ja-JP" sz="1600" dirty="0"/>
                  <a:t>]</a:t>
                </a:r>
                <a:endParaRPr lang="ja-JP" altLang="en-US" sz="1600" dirty="0"/>
              </a:p>
            </c:rich>
          </c:tx>
          <c:layout>
            <c:manualLayout>
              <c:xMode val="edge"/>
              <c:yMode val="edge"/>
              <c:x val="0.30342922519700455"/>
              <c:y val="0.87171837341990066"/>
            </c:manualLayout>
          </c:layout>
          <c:overlay val="0"/>
        </c:title>
        <c:numFmt formatCode="General" sourceLinked="1"/>
        <c:majorTickMark val="in"/>
        <c:minorTickMark val="in"/>
        <c:tickLblPos val="nextTo"/>
        <c:spPr>
          <a:ln>
            <a:solidFill>
              <a:schemeClr val="tx1"/>
            </a:solidFill>
          </a:ln>
        </c:spPr>
        <c:txPr>
          <a:bodyPr/>
          <a:lstStyle/>
          <a:p>
            <a:pPr>
              <a:defRPr sz="1400" b="1"/>
            </a:pPr>
            <a:endParaRPr lang="ja-JP"/>
          </a:p>
        </c:txPr>
        <c:crossAx val="107593728"/>
        <c:crossesAt val="0"/>
        <c:crossBetween val="midCat"/>
        <c:majorUnit val="10"/>
      </c:valAx>
      <c:valAx>
        <c:axId val="107593728"/>
        <c:scaling>
          <c:logBase val="10"/>
          <c:orientation val="minMax"/>
          <c:max val="10000"/>
          <c:min val="10"/>
        </c:scaling>
        <c:delete val="0"/>
        <c:axPos val="l"/>
        <c:majorGridlines/>
        <c:title>
          <c:tx>
            <c:rich>
              <a:bodyPr/>
              <a:lstStyle/>
              <a:p>
                <a:pPr>
                  <a:defRPr sz="1400"/>
                </a:pPr>
                <a:r>
                  <a:rPr lang="en-US" altLang="ja-JP" sz="1400" dirty="0"/>
                  <a:t>Fluorescence </a:t>
                </a:r>
                <a:r>
                  <a:rPr lang="en-US" altLang="ja-JP" sz="1400" dirty="0" smtClean="0"/>
                  <a:t>intensity [-/pixel]</a:t>
                </a:r>
                <a:endParaRPr lang="ja-JP" altLang="en-US" sz="1400" dirty="0"/>
              </a:p>
            </c:rich>
          </c:tx>
          <c:layout>
            <c:manualLayout>
              <c:xMode val="edge"/>
              <c:yMode val="edge"/>
              <c:x val="1.8741303876288879E-2"/>
              <c:y val="0.11486941032380341"/>
            </c:manualLayout>
          </c:layout>
          <c:overlay val="0"/>
        </c:title>
        <c:numFmt formatCode="General" sourceLinked="1"/>
        <c:majorTickMark val="in"/>
        <c:minorTickMark val="in"/>
        <c:tickLblPos val="nextTo"/>
        <c:spPr>
          <a:ln>
            <a:solidFill>
              <a:schemeClr val="tx1"/>
            </a:solidFill>
          </a:ln>
        </c:spPr>
        <c:txPr>
          <a:bodyPr/>
          <a:lstStyle/>
          <a:p>
            <a:pPr>
              <a:defRPr sz="1400" b="1"/>
            </a:pPr>
            <a:endParaRPr lang="ja-JP"/>
          </a:p>
        </c:txPr>
        <c:crossAx val="105512256"/>
        <c:crossesAt val="0.1"/>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68285214348205"/>
          <c:y val="5.1400554097404488E-2"/>
          <c:w val="0.69099395278539089"/>
          <c:h val="0.77064585416435216"/>
        </c:manualLayout>
      </c:layout>
      <c:scatterChart>
        <c:scatterStyle val="lineMarker"/>
        <c:varyColors val="0"/>
        <c:ser>
          <c:idx val="0"/>
          <c:order val="0"/>
          <c:tx>
            <c:v>scFv(RNase)-PM 1μl</c:v>
          </c:tx>
          <c:spPr>
            <a:ln w="28575">
              <a:noFill/>
            </a:ln>
          </c:spPr>
          <c:marker>
            <c:symbol val="diamond"/>
            <c:size val="7"/>
            <c:spPr>
              <a:solidFill>
                <a:srgbClr val="FF0000"/>
              </a:solidFill>
              <a:ln>
                <a:noFill/>
              </a:ln>
            </c:spPr>
          </c:marker>
          <c:xVal>
            <c:numRef>
              <c:f>Sheet1!$A$52:$A$57</c:f>
              <c:numCache>
                <c:formatCode>General</c:formatCode>
                <c:ptCount val="6"/>
                <c:pt idx="0">
                  <c:v>437.66655999999995</c:v>
                </c:pt>
                <c:pt idx="1">
                  <c:v>218.83327999999997</c:v>
                </c:pt>
                <c:pt idx="2">
                  <c:v>109.41663999999999</c:v>
                </c:pt>
                <c:pt idx="3">
                  <c:v>54.708319999999993</c:v>
                </c:pt>
                <c:pt idx="4">
                  <c:v>27.354159999999997</c:v>
                </c:pt>
                <c:pt idx="5">
                  <c:v>13.677079999999998</c:v>
                </c:pt>
              </c:numCache>
            </c:numRef>
          </c:xVal>
          <c:yVal>
            <c:numRef>
              <c:f>Sheet1!$B$52:$B$57</c:f>
              <c:numCache>
                <c:formatCode>General</c:formatCode>
                <c:ptCount val="6"/>
                <c:pt idx="0">
                  <c:v>220081405.01592356</c:v>
                </c:pt>
                <c:pt idx="1">
                  <c:v>105393794.01875442</c:v>
                </c:pt>
                <c:pt idx="2">
                  <c:v>38634824.116772823</c:v>
                </c:pt>
                <c:pt idx="3">
                  <c:v>10408792.211960366</c:v>
                </c:pt>
                <c:pt idx="4">
                  <c:v>2077301.9946921442</c:v>
                </c:pt>
                <c:pt idx="5">
                  <c:v>1188992.1436659587</c:v>
                </c:pt>
              </c:numCache>
            </c:numRef>
          </c:yVal>
          <c:smooth val="0"/>
        </c:ser>
        <c:ser>
          <c:idx val="1"/>
          <c:order val="1"/>
          <c:tx>
            <c:v>scFv(RNase)-D101μl</c:v>
          </c:tx>
          <c:spPr>
            <a:ln w="44450">
              <a:solidFill>
                <a:schemeClr val="bg2">
                  <a:lumMod val="25000"/>
                </a:schemeClr>
              </a:solidFill>
            </a:ln>
          </c:spPr>
          <c:marker>
            <c:spPr>
              <a:solidFill>
                <a:schemeClr val="bg2">
                  <a:lumMod val="25000"/>
                </a:schemeClr>
              </a:solidFill>
              <a:ln>
                <a:noFill/>
              </a:ln>
            </c:spPr>
          </c:marker>
          <c:xVal>
            <c:numRef>
              <c:f>Sheet1!$C$52:$C$57</c:f>
              <c:numCache>
                <c:formatCode>General</c:formatCode>
                <c:ptCount val="6"/>
                <c:pt idx="0">
                  <c:v>354.91016000000002</c:v>
                </c:pt>
                <c:pt idx="1">
                  <c:v>177.45508000000001</c:v>
                </c:pt>
                <c:pt idx="2">
                  <c:v>88.727540000000005</c:v>
                </c:pt>
                <c:pt idx="3">
                  <c:v>44.363770000000002</c:v>
                </c:pt>
                <c:pt idx="4">
                  <c:v>22.181885000000001</c:v>
                </c:pt>
                <c:pt idx="5">
                  <c:v>11.090942500000001</c:v>
                </c:pt>
              </c:numCache>
            </c:numRef>
          </c:xVal>
          <c:yVal>
            <c:numRef>
              <c:f>Sheet1!$D$52:$D$57</c:f>
              <c:numCache>
                <c:formatCode>General</c:formatCode>
                <c:ptCount val="6"/>
                <c:pt idx="0">
                  <c:v>16002795.85739561</c:v>
                </c:pt>
                <c:pt idx="1">
                  <c:v>6434343.6061571119</c:v>
                </c:pt>
                <c:pt idx="2">
                  <c:v>3913803.5633404106</c:v>
                </c:pt>
                <c:pt idx="3">
                  <c:v>2288347.4568294408</c:v>
                </c:pt>
                <c:pt idx="4">
                  <c:v>381226.62349610752</c:v>
                </c:pt>
                <c:pt idx="5">
                  <c:v>348524.98407643312</c:v>
                </c:pt>
              </c:numCache>
            </c:numRef>
          </c:yVal>
          <c:smooth val="0"/>
        </c:ser>
        <c:ser>
          <c:idx val="2"/>
          <c:order val="2"/>
          <c:tx>
            <c:v>scFv(RNase)-PM nano</c:v>
          </c:tx>
          <c:spPr>
            <a:ln w="28575">
              <a:noFill/>
            </a:ln>
          </c:spPr>
          <c:marker>
            <c:symbol val="diamond"/>
            <c:size val="7"/>
            <c:spPr>
              <a:noFill/>
              <a:ln>
                <a:solidFill>
                  <a:srgbClr val="FF0000"/>
                </a:solidFill>
              </a:ln>
            </c:spPr>
          </c:marker>
          <c:xVal>
            <c:numRef>
              <c:f>Sheet1!$G$52:$G$56</c:f>
              <c:numCache>
                <c:formatCode>General</c:formatCode>
                <c:ptCount val="5"/>
                <c:pt idx="0">
                  <c:v>357.95</c:v>
                </c:pt>
                <c:pt idx="1">
                  <c:v>178.97499999999999</c:v>
                </c:pt>
                <c:pt idx="2">
                  <c:v>89.487499999999997</c:v>
                </c:pt>
                <c:pt idx="3">
                  <c:v>44.743749999999999</c:v>
                </c:pt>
                <c:pt idx="4">
                  <c:v>22.371874999999999</c:v>
                </c:pt>
              </c:numCache>
            </c:numRef>
          </c:xVal>
          <c:yVal>
            <c:numRef>
              <c:f>Sheet1!$H$52:$H$56</c:f>
              <c:numCache>
                <c:formatCode>General</c:formatCode>
                <c:ptCount val="5"/>
                <c:pt idx="0">
                  <c:v>143435920.40207005</c:v>
                </c:pt>
                <c:pt idx="1">
                  <c:v>122659260.4697452</c:v>
                </c:pt>
                <c:pt idx="2">
                  <c:v>66603435.19108279</c:v>
                </c:pt>
                <c:pt idx="3">
                  <c:v>15110600.796178341</c:v>
                </c:pt>
                <c:pt idx="4">
                  <c:v>3640957.5636942666</c:v>
                </c:pt>
              </c:numCache>
            </c:numRef>
          </c:yVal>
          <c:smooth val="0"/>
        </c:ser>
        <c:ser>
          <c:idx val="3"/>
          <c:order val="3"/>
          <c:tx>
            <c:v>scFv(RNase)-D10 nano</c:v>
          </c:tx>
          <c:spPr>
            <a:ln w="28575">
              <a:noFill/>
            </a:ln>
          </c:spPr>
          <c:marker>
            <c:symbol val="square"/>
            <c:size val="7"/>
            <c:spPr>
              <a:noFill/>
              <a:ln>
                <a:solidFill>
                  <a:schemeClr val="bg2">
                    <a:lumMod val="25000"/>
                  </a:schemeClr>
                </a:solidFill>
              </a:ln>
            </c:spPr>
          </c:marker>
          <c:xVal>
            <c:numRef>
              <c:f>Sheet1!$I$52:$I$57</c:f>
              <c:numCache>
                <c:formatCode>General</c:formatCode>
                <c:ptCount val="6"/>
                <c:pt idx="0">
                  <c:v>368</c:v>
                </c:pt>
                <c:pt idx="1">
                  <c:v>184</c:v>
                </c:pt>
                <c:pt idx="2">
                  <c:v>92</c:v>
                </c:pt>
                <c:pt idx="3">
                  <c:v>46</c:v>
                </c:pt>
                <c:pt idx="4">
                  <c:v>23</c:v>
                </c:pt>
                <c:pt idx="5">
                  <c:v>11.5</c:v>
                </c:pt>
              </c:numCache>
            </c:numRef>
          </c:xVal>
          <c:yVal>
            <c:numRef>
              <c:f>Sheet1!$J$52:$J$57</c:f>
              <c:numCache>
                <c:formatCode>General</c:formatCode>
                <c:ptCount val="6"/>
                <c:pt idx="0">
                  <c:v>65366720.163216554</c:v>
                </c:pt>
                <c:pt idx="1">
                  <c:v>70361960.091560498</c:v>
                </c:pt>
                <c:pt idx="2">
                  <c:v>34053146.317675158</c:v>
                </c:pt>
                <c:pt idx="3">
                  <c:v>8444555.0955414008</c:v>
                </c:pt>
                <c:pt idx="4">
                  <c:v>2201213.5350318467</c:v>
                </c:pt>
                <c:pt idx="5">
                  <c:v>879089.96815286623</c:v>
                </c:pt>
              </c:numCache>
            </c:numRef>
          </c:yVal>
          <c:smooth val="0"/>
        </c:ser>
        <c:dLbls>
          <c:showLegendKey val="0"/>
          <c:showVal val="0"/>
          <c:showCatName val="0"/>
          <c:showSerName val="0"/>
          <c:showPercent val="0"/>
          <c:showBubbleSize val="0"/>
        </c:dLbls>
        <c:axId val="107596608"/>
        <c:axId val="107597184"/>
      </c:scatterChart>
      <c:valAx>
        <c:axId val="107596608"/>
        <c:scaling>
          <c:orientation val="minMax"/>
        </c:scaling>
        <c:delete val="0"/>
        <c:axPos val="b"/>
        <c:title>
          <c:tx>
            <c:rich>
              <a:bodyPr/>
              <a:lstStyle/>
              <a:p>
                <a:pPr>
                  <a:defRPr sz="1600"/>
                </a:pPr>
                <a:r>
                  <a:rPr lang="en-US" altLang="ja-JP" sz="1600"/>
                  <a:t>scFv conc. [μg/ml]</a:t>
                </a:r>
                <a:endParaRPr lang="ja-JP" altLang="en-US" sz="1600"/>
              </a:p>
            </c:rich>
          </c:tx>
          <c:layout>
            <c:manualLayout>
              <c:xMode val="edge"/>
              <c:yMode val="edge"/>
              <c:x val="0.42174042209148205"/>
              <c:y val="0.92514103371230361"/>
            </c:manualLayout>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07597184"/>
        <c:crosses val="autoZero"/>
        <c:crossBetween val="midCat"/>
      </c:valAx>
      <c:valAx>
        <c:axId val="107597184"/>
        <c:scaling>
          <c:orientation val="minMax"/>
        </c:scaling>
        <c:delete val="1"/>
        <c:axPos val="l"/>
        <c:majorGridlines/>
        <c:title>
          <c:tx>
            <c:rich>
              <a:bodyPr/>
              <a:lstStyle/>
              <a:p>
                <a:pPr>
                  <a:defRPr sz="1400"/>
                </a:pPr>
                <a:r>
                  <a:rPr lang="en-US" altLang="ja-JP" sz="1400" dirty="0"/>
                  <a:t>Fluorescence</a:t>
                </a:r>
                <a:r>
                  <a:rPr lang="en-US" altLang="ja-JP" sz="1400" baseline="0" dirty="0"/>
                  <a:t> </a:t>
                </a:r>
                <a:r>
                  <a:rPr lang="en-US" altLang="ja-JP" sz="1400" baseline="0" dirty="0" smtClean="0"/>
                  <a:t>intensity/area </a:t>
                </a:r>
              </a:p>
              <a:p>
                <a:pPr>
                  <a:defRPr sz="1400"/>
                </a:pPr>
                <a:r>
                  <a:rPr lang="en-US" altLang="ja-JP" sz="1400" baseline="0" dirty="0" smtClean="0"/>
                  <a:t>[-/mm</a:t>
                </a:r>
                <a:r>
                  <a:rPr lang="en-US" altLang="ja-JP" sz="1400" baseline="30000" dirty="0" smtClean="0"/>
                  <a:t>2</a:t>
                </a:r>
                <a:r>
                  <a:rPr lang="en-US" altLang="ja-JP" sz="1400" baseline="0" dirty="0" smtClean="0"/>
                  <a:t>]</a:t>
                </a:r>
                <a:endParaRPr lang="ja-JP" altLang="en-US" sz="1400" dirty="0"/>
              </a:p>
            </c:rich>
          </c:tx>
          <c:layout>
            <c:manualLayout>
              <c:xMode val="edge"/>
              <c:yMode val="edge"/>
              <c:x val="1.3904348594774249E-2"/>
              <c:y val="0.16820577235364395"/>
            </c:manualLayout>
          </c:layout>
          <c:overlay val="0"/>
        </c:title>
        <c:numFmt formatCode="General" sourceLinked="0"/>
        <c:majorTickMark val="in"/>
        <c:minorTickMark val="none"/>
        <c:tickLblPos val="nextTo"/>
        <c:crossAx val="107596608"/>
        <c:crosses val="autoZero"/>
        <c:crossBetween val="midCat"/>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6639601905875"/>
          <c:y val="5.0925925925925923E-2"/>
          <c:w val="0.68874663031467764"/>
          <c:h val="0.79037777368171214"/>
        </c:manualLayout>
      </c:layout>
      <c:scatterChart>
        <c:scatterStyle val="lineMarker"/>
        <c:varyColors val="0"/>
        <c:ser>
          <c:idx val="0"/>
          <c:order val="0"/>
          <c:tx>
            <c:v>scFv(CEA)-PM 1μl</c:v>
          </c:tx>
          <c:spPr>
            <a:ln w="28575">
              <a:noFill/>
            </a:ln>
          </c:spPr>
          <c:marker>
            <c:symbol val="diamond"/>
            <c:size val="7"/>
            <c:spPr>
              <a:solidFill>
                <a:srgbClr val="FF0000"/>
              </a:solidFill>
              <a:ln>
                <a:noFill/>
              </a:ln>
            </c:spPr>
          </c:marker>
          <c:xVal>
            <c:numRef>
              <c:f>Sheet1!$A$42:$A$49</c:f>
              <c:numCache>
                <c:formatCode>General</c:formatCode>
                <c:ptCount val="8"/>
                <c:pt idx="0">
                  <c:v>104</c:v>
                </c:pt>
                <c:pt idx="1">
                  <c:v>52</c:v>
                </c:pt>
                <c:pt idx="2">
                  <c:v>26</c:v>
                </c:pt>
                <c:pt idx="3">
                  <c:v>13</c:v>
                </c:pt>
                <c:pt idx="4">
                  <c:v>6.5</c:v>
                </c:pt>
                <c:pt idx="5">
                  <c:v>3.25</c:v>
                </c:pt>
                <c:pt idx="6">
                  <c:v>1.625</c:v>
                </c:pt>
                <c:pt idx="7">
                  <c:v>0.8125</c:v>
                </c:pt>
              </c:numCache>
            </c:numRef>
          </c:xVal>
          <c:yVal>
            <c:numRef>
              <c:f>Sheet1!$B$42:$B$49</c:f>
              <c:numCache>
                <c:formatCode>General</c:formatCode>
                <c:ptCount val="8"/>
                <c:pt idx="0">
                  <c:v>167256378.54635528</c:v>
                </c:pt>
                <c:pt idx="1">
                  <c:v>154533185.16489738</c:v>
                </c:pt>
                <c:pt idx="2">
                  <c:v>60423219.549539983</c:v>
                </c:pt>
                <c:pt idx="3">
                  <c:v>14034065.482661003</c:v>
                </c:pt>
                <c:pt idx="4">
                  <c:v>5930907.133404105</c:v>
                </c:pt>
                <c:pt idx="5">
                  <c:v>1048292.7183297947</c:v>
                </c:pt>
                <c:pt idx="6">
                  <c:v>1365052.3687190374</c:v>
                </c:pt>
                <c:pt idx="7">
                  <c:v>1060474.0905874027</c:v>
                </c:pt>
              </c:numCache>
            </c:numRef>
          </c:yVal>
          <c:smooth val="0"/>
        </c:ser>
        <c:ser>
          <c:idx val="1"/>
          <c:order val="1"/>
          <c:tx>
            <c:v>scFv(CEA)-D51μl</c:v>
          </c:tx>
          <c:spPr>
            <a:ln w="44450">
              <a:solidFill>
                <a:schemeClr val="bg2">
                  <a:lumMod val="25000"/>
                </a:schemeClr>
              </a:solidFill>
            </a:ln>
          </c:spPr>
          <c:marker>
            <c:spPr>
              <a:solidFill>
                <a:schemeClr val="bg2">
                  <a:lumMod val="25000"/>
                </a:schemeClr>
              </a:solidFill>
              <a:ln>
                <a:noFill/>
              </a:ln>
            </c:spPr>
          </c:marker>
          <c:xVal>
            <c:numRef>
              <c:f>Sheet1!$C$42:$C$49</c:f>
              <c:numCache>
                <c:formatCode>General</c:formatCode>
                <c:ptCount val="8"/>
                <c:pt idx="0">
                  <c:v>350</c:v>
                </c:pt>
                <c:pt idx="1">
                  <c:v>175</c:v>
                </c:pt>
                <c:pt idx="2">
                  <c:v>87.5</c:v>
                </c:pt>
                <c:pt idx="3">
                  <c:v>43.75</c:v>
                </c:pt>
                <c:pt idx="4">
                  <c:v>21.875</c:v>
                </c:pt>
                <c:pt idx="5">
                  <c:v>10.9375</c:v>
                </c:pt>
                <c:pt idx="6">
                  <c:v>5.46875</c:v>
                </c:pt>
                <c:pt idx="7">
                  <c:v>2.734375</c:v>
                </c:pt>
              </c:numCache>
            </c:numRef>
          </c:xVal>
          <c:yVal>
            <c:numRef>
              <c:f>Sheet1!$D$42:$D$49</c:f>
              <c:numCache>
                <c:formatCode>General</c:formatCode>
                <c:ptCount val="8"/>
                <c:pt idx="0">
                  <c:v>2883327.5467091291</c:v>
                </c:pt>
                <c:pt idx="1">
                  <c:v>3315137.7753007784</c:v>
                </c:pt>
                <c:pt idx="2">
                  <c:v>3719859.135881104</c:v>
                </c:pt>
                <c:pt idx="3">
                  <c:v>3179562.4564755834</c:v>
                </c:pt>
                <c:pt idx="4">
                  <c:v>2978148.0605095541</c:v>
                </c:pt>
                <c:pt idx="5">
                  <c:v>1657997.0134465676</c:v>
                </c:pt>
                <c:pt idx="6">
                  <c:v>974209.76397735311</c:v>
                </c:pt>
                <c:pt idx="7">
                  <c:v>894518.37296532199</c:v>
                </c:pt>
              </c:numCache>
            </c:numRef>
          </c:yVal>
          <c:smooth val="0"/>
        </c:ser>
        <c:ser>
          <c:idx val="2"/>
          <c:order val="2"/>
          <c:tx>
            <c:v>scFv(CEA)-PM nano</c:v>
          </c:tx>
          <c:spPr>
            <a:ln w="28575">
              <a:noFill/>
              <a:prstDash val="sysDash"/>
            </a:ln>
          </c:spPr>
          <c:marker>
            <c:symbol val="diamond"/>
            <c:size val="7"/>
            <c:spPr>
              <a:noFill/>
              <a:ln>
                <a:solidFill>
                  <a:srgbClr val="FF0000"/>
                </a:solidFill>
              </a:ln>
            </c:spPr>
          </c:marker>
          <c:xVal>
            <c:numRef>
              <c:f>Sheet1!$G$42:$G$47</c:f>
              <c:numCache>
                <c:formatCode>General</c:formatCode>
                <c:ptCount val="6"/>
                <c:pt idx="0">
                  <c:v>98.142989999999998</c:v>
                </c:pt>
                <c:pt idx="1">
                  <c:v>49.071494999999999</c:v>
                </c:pt>
                <c:pt idx="2">
                  <c:v>24.535747499999999</c:v>
                </c:pt>
                <c:pt idx="3">
                  <c:v>12.26787375</c:v>
                </c:pt>
                <c:pt idx="4">
                  <c:v>6.1339368749999998</c:v>
                </c:pt>
                <c:pt idx="5">
                  <c:v>3.0669684374999999</c:v>
                </c:pt>
              </c:numCache>
            </c:numRef>
          </c:xVal>
          <c:yVal>
            <c:numRef>
              <c:f>Sheet1!$H$42:$H$47</c:f>
              <c:numCache>
                <c:formatCode>General</c:formatCode>
                <c:ptCount val="6"/>
                <c:pt idx="0">
                  <c:v>179559094.98407638</c:v>
                </c:pt>
                <c:pt idx="1">
                  <c:v>150985199.86066875</c:v>
                </c:pt>
                <c:pt idx="2">
                  <c:v>127910655.19506367</c:v>
                </c:pt>
                <c:pt idx="3">
                  <c:v>26816529.777070057</c:v>
                </c:pt>
                <c:pt idx="4">
                  <c:v>2339783.2802547771</c:v>
                </c:pt>
                <c:pt idx="5">
                  <c:v>2084938.9132165604</c:v>
                </c:pt>
              </c:numCache>
            </c:numRef>
          </c:yVal>
          <c:smooth val="0"/>
        </c:ser>
        <c:ser>
          <c:idx val="3"/>
          <c:order val="3"/>
          <c:tx>
            <c:v>scFv(CEA)-D5 nano</c:v>
          </c:tx>
          <c:spPr>
            <a:ln w="28575">
              <a:noFill/>
            </a:ln>
          </c:spPr>
          <c:marker>
            <c:symbol val="square"/>
            <c:size val="7"/>
            <c:spPr>
              <a:noFill/>
              <a:ln>
                <a:solidFill>
                  <a:schemeClr val="bg2">
                    <a:lumMod val="25000"/>
                  </a:schemeClr>
                </a:solidFill>
              </a:ln>
            </c:spPr>
          </c:marker>
          <c:xVal>
            <c:numRef>
              <c:f>Sheet1!$I$42:$I$47</c:f>
              <c:numCache>
                <c:formatCode>General</c:formatCode>
                <c:ptCount val="6"/>
                <c:pt idx="0">
                  <c:v>369.75216</c:v>
                </c:pt>
                <c:pt idx="1">
                  <c:v>184.87608</c:v>
                </c:pt>
                <c:pt idx="2">
                  <c:v>92.438040000000001</c:v>
                </c:pt>
                <c:pt idx="3">
                  <c:v>46.21902</c:v>
                </c:pt>
                <c:pt idx="4">
                  <c:v>23.10951</c:v>
                </c:pt>
                <c:pt idx="5">
                  <c:v>11.554755</c:v>
                </c:pt>
              </c:numCache>
            </c:numRef>
          </c:xVal>
          <c:yVal>
            <c:numRef>
              <c:f>Sheet1!$J$42:$J$47</c:f>
              <c:numCache>
                <c:formatCode>General</c:formatCode>
                <c:ptCount val="6"/>
                <c:pt idx="0">
                  <c:v>59807302.16958598</c:v>
                </c:pt>
                <c:pt idx="1">
                  <c:v>40716907.603503175</c:v>
                </c:pt>
                <c:pt idx="2">
                  <c:v>33482256.707802542</c:v>
                </c:pt>
                <c:pt idx="3">
                  <c:v>24549387.14171974</c:v>
                </c:pt>
                <c:pt idx="4">
                  <c:v>5212772.2929936294</c:v>
                </c:pt>
                <c:pt idx="5">
                  <c:v>4802836.066878981</c:v>
                </c:pt>
              </c:numCache>
            </c:numRef>
          </c:yVal>
          <c:smooth val="0"/>
        </c:ser>
        <c:dLbls>
          <c:showLegendKey val="0"/>
          <c:showVal val="0"/>
          <c:showCatName val="0"/>
          <c:showSerName val="0"/>
          <c:showPercent val="0"/>
          <c:showBubbleSize val="0"/>
        </c:dLbls>
        <c:axId val="107600064"/>
        <c:axId val="107600640"/>
      </c:scatterChart>
      <c:valAx>
        <c:axId val="107600064"/>
        <c:scaling>
          <c:orientation val="minMax"/>
        </c:scaling>
        <c:delete val="0"/>
        <c:axPos val="b"/>
        <c:title>
          <c:tx>
            <c:rich>
              <a:bodyPr/>
              <a:lstStyle/>
              <a:p>
                <a:pPr>
                  <a:defRPr sz="1400"/>
                </a:pPr>
                <a:r>
                  <a:rPr lang="en-US" altLang="ja-JP" sz="1400"/>
                  <a:t>scFv conc. [μg/ml]</a:t>
                </a:r>
                <a:endParaRPr lang="ja-JP" altLang="en-US" sz="1400"/>
              </a:p>
            </c:rich>
          </c:tx>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07600640"/>
        <c:crosses val="autoZero"/>
        <c:crossBetween val="midCat"/>
        <c:majorUnit val="100"/>
      </c:valAx>
      <c:valAx>
        <c:axId val="107600640"/>
        <c:scaling>
          <c:orientation val="minMax"/>
        </c:scaling>
        <c:delete val="1"/>
        <c:axPos val="l"/>
        <c:majorGridlines/>
        <c:title>
          <c:tx>
            <c:rich>
              <a:bodyPr/>
              <a:lstStyle/>
              <a:p>
                <a:pPr>
                  <a:defRPr sz="800" b="1"/>
                </a:pPr>
                <a:r>
                  <a:rPr lang="en-US" altLang="ja-JP" sz="1400" b="1" i="0" baseline="0" dirty="0">
                    <a:effectLst/>
                  </a:rPr>
                  <a:t>Fluorescence </a:t>
                </a:r>
                <a:r>
                  <a:rPr lang="en-US" altLang="ja-JP" sz="1400" b="1" i="0" baseline="0" dirty="0" smtClean="0">
                    <a:effectLst/>
                  </a:rPr>
                  <a:t>intensity/area</a:t>
                </a:r>
              </a:p>
              <a:p>
                <a:pPr>
                  <a:defRPr sz="800" b="1"/>
                </a:pPr>
                <a:r>
                  <a:rPr lang="en-US" altLang="ja-JP" sz="1400" b="1" i="0" baseline="0" dirty="0" smtClean="0">
                    <a:effectLst/>
                  </a:rPr>
                  <a:t> [-/mm</a:t>
                </a:r>
                <a:r>
                  <a:rPr lang="en-US" altLang="ja-JP" sz="1400" b="1" i="0" baseline="30000" dirty="0" smtClean="0">
                    <a:effectLst/>
                  </a:rPr>
                  <a:t>2</a:t>
                </a:r>
                <a:r>
                  <a:rPr lang="en-US" altLang="ja-JP" sz="1400" b="1" i="0" baseline="0" dirty="0" smtClean="0">
                    <a:effectLst/>
                  </a:rPr>
                  <a:t>]</a:t>
                </a:r>
                <a:endParaRPr lang="ja-JP" altLang="ja-JP" sz="800" b="1" dirty="0">
                  <a:effectLst/>
                </a:endParaRPr>
              </a:p>
            </c:rich>
          </c:tx>
          <c:layout>
            <c:manualLayout>
              <c:xMode val="edge"/>
              <c:yMode val="edge"/>
              <c:x val="0"/>
              <c:y val="9.3837427154558589E-2"/>
            </c:manualLayout>
          </c:layout>
          <c:overlay val="0"/>
        </c:title>
        <c:numFmt formatCode="General" sourceLinked="0"/>
        <c:majorTickMark val="in"/>
        <c:minorTickMark val="none"/>
        <c:tickLblPos val="nextTo"/>
        <c:crossAx val="107600064"/>
        <c:crosses val="autoZero"/>
        <c:crossBetween val="midCat"/>
        <c:majorUnit val="50000000"/>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5448287641102"/>
          <c:y val="9.13693515956224E-2"/>
          <c:w val="0.61067047438325706"/>
          <c:h val="0.65225984251968505"/>
        </c:manualLayout>
      </c:layout>
      <c:scatterChart>
        <c:scatterStyle val="lineMarker"/>
        <c:varyColors val="0"/>
        <c:ser>
          <c:idx val="0"/>
          <c:order val="0"/>
          <c:tx>
            <c:v>scFv(RNase)-PM</c:v>
          </c:tx>
          <c:spPr>
            <a:ln w="28575">
              <a:noFill/>
            </a:ln>
          </c:spPr>
          <c:marker>
            <c:spPr>
              <a:solidFill>
                <a:srgbClr val="FF0000"/>
              </a:solidFill>
              <a:ln>
                <a:solidFill>
                  <a:srgbClr val="FF0000"/>
                </a:solidFill>
              </a:ln>
            </c:spPr>
          </c:marker>
          <c:xVal>
            <c:numRef>
              <c:f>'8min'!$A$21:$A$28</c:f>
              <c:numCache>
                <c:formatCode>General</c:formatCode>
                <c:ptCount val="8"/>
                <c:pt idx="0">
                  <c:v>715.9</c:v>
                </c:pt>
                <c:pt idx="1">
                  <c:v>357.95</c:v>
                </c:pt>
                <c:pt idx="2">
                  <c:v>178.97499999999999</c:v>
                </c:pt>
                <c:pt idx="3">
                  <c:v>89.487499999999997</c:v>
                </c:pt>
                <c:pt idx="4">
                  <c:v>44.743749999999999</c:v>
                </c:pt>
                <c:pt idx="5">
                  <c:v>22.371874999999999</c:v>
                </c:pt>
                <c:pt idx="6">
                  <c:v>11.1859375</c:v>
                </c:pt>
                <c:pt idx="7">
                  <c:v>5.5929687499999998</c:v>
                </c:pt>
              </c:numCache>
            </c:numRef>
          </c:xVal>
          <c:yVal>
            <c:numRef>
              <c:f>'8min'!$B$21:$B$28</c:f>
              <c:numCache>
                <c:formatCode>0.0000</c:formatCode>
                <c:ptCount val="8"/>
                <c:pt idx="0">
                  <c:v>1.508</c:v>
                </c:pt>
                <c:pt idx="1">
                  <c:v>1.4059999999999999</c:v>
                </c:pt>
                <c:pt idx="2">
                  <c:v>1.268</c:v>
                </c:pt>
                <c:pt idx="3">
                  <c:v>1.3879999999999999</c:v>
                </c:pt>
                <c:pt idx="4">
                  <c:v>1.236</c:v>
                </c:pt>
                <c:pt idx="5">
                  <c:v>0.77100000000000002</c:v>
                </c:pt>
                <c:pt idx="6">
                  <c:v>0.378</c:v>
                </c:pt>
                <c:pt idx="7">
                  <c:v>5.6000000000000001E-2</c:v>
                </c:pt>
              </c:numCache>
            </c:numRef>
          </c:yVal>
          <c:smooth val="0"/>
        </c:ser>
        <c:ser>
          <c:idx val="1"/>
          <c:order val="1"/>
          <c:tx>
            <c:v>scFv(RNase)-D10</c:v>
          </c:tx>
          <c:spPr>
            <a:ln w="28575">
              <a:noFill/>
            </a:ln>
          </c:spPr>
          <c:marker>
            <c:spPr>
              <a:solidFill>
                <a:schemeClr val="bg2">
                  <a:lumMod val="25000"/>
                </a:schemeClr>
              </a:solidFill>
              <a:ln>
                <a:solidFill>
                  <a:schemeClr val="bg2">
                    <a:lumMod val="25000"/>
                  </a:schemeClr>
                </a:solidFill>
              </a:ln>
            </c:spPr>
          </c:marker>
          <c:xVal>
            <c:numRef>
              <c:f>'8min'!$A$21:$A$28</c:f>
              <c:numCache>
                <c:formatCode>General</c:formatCode>
                <c:ptCount val="8"/>
                <c:pt idx="0">
                  <c:v>715.9</c:v>
                </c:pt>
                <c:pt idx="1">
                  <c:v>357.95</c:v>
                </c:pt>
                <c:pt idx="2">
                  <c:v>178.97499999999999</c:v>
                </c:pt>
                <c:pt idx="3">
                  <c:v>89.487499999999997</c:v>
                </c:pt>
                <c:pt idx="4">
                  <c:v>44.743749999999999</c:v>
                </c:pt>
                <c:pt idx="5">
                  <c:v>22.371874999999999</c:v>
                </c:pt>
                <c:pt idx="6">
                  <c:v>11.1859375</c:v>
                </c:pt>
                <c:pt idx="7">
                  <c:v>5.5929687499999998</c:v>
                </c:pt>
              </c:numCache>
            </c:numRef>
          </c:xVal>
          <c:yVal>
            <c:numRef>
              <c:f>'8min'!$C$21:$C$28</c:f>
              <c:numCache>
                <c:formatCode>0.0000</c:formatCode>
                <c:ptCount val="8"/>
                <c:pt idx="0">
                  <c:v>0.16800000000000001</c:v>
                </c:pt>
                <c:pt idx="1">
                  <c:v>0.19700000000000001</c:v>
                </c:pt>
                <c:pt idx="2">
                  <c:v>0.22800000000000001</c:v>
                </c:pt>
                <c:pt idx="3">
                  <c:v>0.248</c:v>
                </c:pt>
                <c:pt idx="4">
                  <c:v>0.21299999999999999</c:v>
                </c:pt>
                <c:pt idx="5">
                  <c:v>0.15</c:v>
                </c:pt>
                <c:pt idx="6">
                  <c:v>8.6999999999999994E-2</c:v>
                </c:pt>
                <c:pt idx="7">
                  <c:v>6.0999999999999999E-2</c:v>
                </c:pt>
              </c:numCache>
            </c:numRef>
          </c:yVal>
          <c:smooth val="0"/>
        </c:ser>
        <c:dLbls>
          <c:showLegendKey val="0"/>
          <c:showVal val="0"/>
          <c:showCatName val="0"/>
          <c:showSerName val="0"/>
          <c:showPercent val="0"/>
          <c:showBubbleSize val="0"/>
        </c:dLbls>
        <c:axId val="106292352"/>
        <c:axId val="106292928"/>
      </c:scatterChart>
      <c:valAx>
        <c:axId val="106292352"/>
        <c:scaling>
          <c:orientation val="minMax"/>
          <c:max val="400"/>
          <c:min val="0"/>
        </c:scaling>
        <c:delete val="0"/>
        <c:axPos val="b"/>
        <c:title>
          <c:tx>
            <c:rich>
              <a:bodyPr/>
              <a:lstStyle/>
              <a:p>
                <a:pPr>
                  <a:defRPr sz="1600"/>
                </a:pPr>
                <a:r>
                  <a:rPr lang="en-US" altLang="en-US" sz="1600"/>
                  <a:t>scFv conc.[</a:t>
                </a:r>
                <a:r>
                  <a:rPr lang="el-GR" altLang="en-US" sz="1600"/>
                  <a:t>μ</a:t>
                </a:r>
                <a:r>
                  <a:rPr lang="en-US" altLang="en-US" sz="1600"/>
                  <a:t>g/ml]</a:t>
                </a:r>
              </a:p>
            </c:rich>
          </c:tx>
          <c:layout>
            <c:manualLayout>
              <c:xMode val="edge"/>
              <c:yMode val="edge"/>
              <c:x val="0.29161307727740893"/>
              <c:y val="0.85311602489677263"/>
            </c:manualLayout>
          </c:layout>
          <c:overlay val="0"/>
        </c:title>
        <c:numFmt formatCode="General" sourceLinked="1"/>
        <c:majorTickMark val="in"/>
        <c:minorTickMark val="none"/>
        <c:tickLblPos val="nextTo"/>
        <c:spPr>
          <a:ln>
            <a:solidFill>
              <a:schemeClr val="tx1"/>
            </a:solidFill>
          </a:ln>
        </c:spPr>
        <c:txPr>
          <a:bodyPr/>
          <a:lstStyle/>
          <a:p>
            <a:pPr>
              <a:defRPr sz="1600" b="1"/>
            </a:pPr>
            <a:endParaRPr lang="ja-JP"/>
          </a:p>
        </c:txPr>
        <c:crossAx val="106292928"/>
        <c:crosses val="autoZero"/>
        <c:crossBetween val="midCat"/>
      </c:valAx>
      <c:valAx>
        <c:axId val="106292928"/>
        <c:scaling>
          <c:orientation val="minMax"/>
          <c:max val="1.6"/>
          <c:min val="0"/>
        </c:scaling>
        <c:delete val="0"/>
        <c:axPos val="l"/>
        <c:majorGridlines/>
        <c:title>
          <c:tx>
            <c:rich>
              <a:bodyPr/>
              <a:lstStyle/>
              <a:p>
                <a:pPr>
                  <a:defRPr sz="1600"/>
                </a:pPr>
                <a:r>
                  <a:rPr lang="en-US" altLang="en-US" sz="1600"/>
                  <a:t>Absorbance at 405nm [-]</a:t>
                </a:r>
              </a:p>
            </c:rich>
          </c:tx>
          <c:layout>
            <c:manualLayout>
              <c:xMode val="edge"/>
              <c:yMode val="edge"/>
              <c:x val="0"/>
              <c:y val="7.6203154871544179E-2"/>
            </c:manualLayout>
          </c:layout>
          <c:overlay val="0"/>
        </c:title>
        <c:numFmt formatCode="0.0" sourceLinked="0"/>
        <c:majorTickMark val="none"/>
        <c:minorTickMark val="none"/>
        <c:tickLblPos val="nextTo"/>
        <c:spPr>
          <a:ln>
            <a:solidFill>
              <a:schemeClr val="tx1"/>
            </a:solidFill>
          </a:ln>
        </c:spPr>
        <c:txPr>
          <a:bodyPr/>
          <a:lstStyle/>
          <a:p>
            <a:pPr>
              <a:defRPr sz="1600" b="1"/>
            </a:pPr>
            <a:endParaRPr lang="ja-JP"/>
          </a:p>
        </c:txPr>
        <c:crossAx val="106292352"/>
        <c:crosses val="autoZero"/>
        <c:crossBetween val="midCat"/>
        <c:majorUnit val="0.4"/>
      </c:valAx>
      <c:spPr>
        <a:noFill/>
        <a:ln>
          <a:solidFill>
            <a:schemeClr val="tx1"/>
          </a:solidFill>
        </a:ln>
      </c:spPr>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0835105619701"/>
          <c:y val="7.2567995090492596E-2"/>
          <c:w val="0.46878259454157223"/>
          <c:h val="0.73789045485245908"/>
        </c:manualLayout>
      </c:layout>
      <c:scatterChart>
        <c:scatterStyle val="lineMarker"/>
        <c:varyColors val="0"/>
        <c:ser>
          <c:idx val="0"/>
          <c:order val="0"/>
          <c:tx>
            <c:v>scFv(RNase)-PM</c:v>
          </c:tx>
          <c:spPr>
            <a:ln w="28575">
              <a:noFill/>
            </a:ln>
          </c:spPr>
          <c:marker>
            <c:symbol val="diamond"/>
            <c:size val="12"/>
            <c:spPr>
              <a:solidFill>
                <a:srgbClr val="FF0000"/>
              </a:solidFill>
              <a:ln>
                <a:noFill/>
              </a:ln>
            </c:spPr>
          </c:marker>
          <c:xVal>
            <c:numRef>
              <c:f>Sheet1!$A$20:$A$27</c:f>
              <c:numCache>
                <c:formatCode>General</c:formatCode>
                <c:ptCount val="8"/>
                <c:pt idx="0">
                  <c:v>50</c:v>
                </c:pt>
                <c:pt idx="1">
                  <c:v>10</c:v>
                </c:pt>
                <c:pt idx="2">
                  <c:v>2</c:v>
                </c:pt>
                <c:pt idx="3">
                  <c:v>0.4</c:v>
                </c:pt>
                <c:pt idx="4">
                  <c:v>0.08</c:v>
                </c:pt>
                <c:pt idx="5">
                  <c:v>1.6E-2</c:v>
                </c:pt>
                <c:pt idx="6">
                  <c:v>3.2000000000000002E-3</c:v>
                </c:pt>
                <c:pt idx="7" formatCode="0.00E+00">
                  <c:v>1E-3</c:v>
                </c:pt>
              </c:numCache>
            </c:numRef>
          </c:xVal>
          <c:yVal>
            <c:numRef>
              <c:f>Sheet1!$B$20:$B$27</c:f>
              <c:numCache>
                <c:formatCode>0.0000</c:formatCode>
                <c:ptCount val="8"/>
                <c:pt idx="0">
                  <c:v>3.6970000000000001</c:v>
                </c:pt>
                <c:pt idx="1">
                  <c:v>1.946</c:v>
                </c:pt>
                <c:pt idx="2">
                  <c:v>0.63100000000000001</c:v>
                </c:pt>
                <c:pt idx="3">
                  <c:v>0.16400000000000001</c:v>
                </c:pt>
                <c:pt idx="4">
                  <c:v>8.2000000000000003E-2</c:v>
                </c:pt>
                <c:pt idx="5">
                  <c:v>6.7000000000000004E-2</c:v>
                </c:pt>
                <c:pt idx="6">
                  <c:v>6.5000000000000002E-2</c:v>
                </c:pt>
                <c:pt idx="7">
                  <c:v>6.3E-2</c:v>
                </c:pt>
              </c:numCache>
            </c:numRef>
          </c:yVal>
          <c:smooth val="0"/>
        </c:ser>
        <c:ser>
          <c:idx val="1"/>
          <c:order val="1"/>
          <c:tx>
            <c:v>scFv(RNase)-D10</c:v>
          </c:tx>
          <c:spPr>
            <a:ln w="28575">
              <a:noFill/>
            </a:ln>
          </c:spPr>
          <c:marker>
            <c:symbol val="square"/>
            <c:size val="11"/>
            <c:spPr>
              <a:noFill/>
              <a:ln>
                <a:solidFill>
                  <a:schemeClr val="bg2">
                    <a:lumMod val="25000"/>
                  </a:schemeClr>
                </a:solidFill>
              </a:ln>
            </c:spPr>
          </c:marker>
          <c:xVal>
            <c:numRef>
              <c:f>Sheet1!$A$20:$A$27</c:f>
              <c:numCache>
                <c:formatCode>General</c:formatCode>
                <c:ptCount val="8"/>
                <c:pt idx="0">
                  <c:v>50</c:v>
                </c:pt>
                <c:pt idx="1">
                  <c:v>10</c:v>
                </c:pt>
                <c:pt idx="2">
                  <c:v>2</c:v>
                </c:pt>
                <c:pt idx="3">
                  <c:v>0.4</c:v>
                </c:pt>
                <c:pt idx="4">
                  <c:v>0.08</c:v>
                </c:pt>
                <c:pt idx="5">
                  <c:v>1.6E-2</c:v>
                </c:pt>
                <c:pt idx="6">
                  <c:v>3.2000000000000002E-3</c:v>
                </c:pt>
                <c:pt idx="7" formatCode="0.00E+00">
                  <c:v>1E-3</c:v>
                </c:pt>
              </c:numCache>
            </c:numRef>
          </c:xVal>
          <c:yVal>
            <c:numRef>
              <c:f>Sheet1!$C$20:$C$27</c:f>
              <c:numCache>
                <c:formatCode>0.0000</c:formatCode>
                <c:ptCount val="8"/>
                <c:pt idx="0">
                  <c:v>1.1459999999999999</c:v>
                </c:pt>
                <c:pt idx="1">
                  <c:v>0.36699999999999999</c:v>
                </c:pt>
                <c:pt idx="2">
                  <c:v>9.4E-2</c:v>
                </c:pt>
                <c:pt idx="3">
                  <c:v>6.3E-2</c:v>
                </c:pt>
                <c:pt idx="4">
                  <c:v>5.7000000000000002E-2</c:v>
                </c:pt>
                <c:pt idx="5">
                  <c:v>5.6000000000000001E-2</c:v>
                </c:pt>
                <c:pt idx="6">
                  <c:v>0.06</c:v>
                </c:pt>
                <c:pt idx="7">
                  <c:v>0.06</c:v>
                </c:pt>
              </c:numCache>
            </c:numRef>
          </c:yVal>
          <c:smooth val="0"/>
        </c:ser>
        <c:dLbls>
          <c:showLegendKey val="0"/>
          <c:showVal val="0"/>
          <c:showCatName val="0"/>
          <c:showSerName val="0"/>
          <c:showPercent val="0"/>
          <c:showBubbleSize val="0"/>
        </c:dLbls>
        <c:axId val="106295232"/>
        <c:axId val="106295808"/>
      </c:scatterChart>
      <c:valAx>
        <c:axId val="106295232"/>
        <c:scaling>
          <c:logBase val="10"/>
          <c:orientation val="minMax"/>
          <c:max val="100"/>
          <c:min val="1.0000000000000002E-2"/>
        </c:scaling>
        <c:delete val="0"/>
        <c:axPos val="b"/>
        <c:title>
          <c:tx>
            <c:rich>
              <a:bodyPr/>
              <a:lstStyle/>
              <a:p>
                <a:pPr>
                  <a:defRPr sz="1600"/>
                </a:pPr>
                <a:r>
                  <a:rPr lang="en-US" altLang="ja-JP" sz="1600"/>
                  <a:t>RNase conc. [ng/ml]</a:t>
                </a:r>
                <a:endParaRPr lang="ja-JP" altLang="en-US" sz="1600"/>
              </a:p>
            </c:rich>
          </c:tx>
          <c:layout/>
          <c:overlay val="0"/>
        </c:title>
        <c:numFmt formatCode="General" sourceLinked="1"/>
        <c:majorTickMark val="in"/>
        <c:minorTickMark val="in"/>
        <c:tickLblPos val="nextTo"/>
        <c:spPr>
          <a:ln>
            <a:solidFill>
              <a:schemeClr val="tx1"/>
            </a:solidFill>
          </a:ln>
        </c:spPr>
        <c:txPr>
          <a:bodyPr/>
          <a:lstStyle/>
          <a:p>
            <a:pPr>
              <a:defRPr sz="1400"/>
            </a:pPr>
            <a:endParaRPr lang="ja-JP"/>
          </a:p>
        </c:txPr>
        <c:crossAx val="106295808"/>
        <c:crossesAt val="1.0000000000000002E-2"/>
        <c:crossBetween val="midCat"/>
        <c:majorUnit val="10"/>
      </c:valAx>
      <c:valAx>
        <c:axId val="106295808"/>
        <c:scaling>
          <c:orientation val="minMax"/>
          <c:max val="4"/>
        </c:scaling>
        <c:delete val="0"/>
        <c:axPos val="l"/>
        <c:majorGridlines/>
        <c:title>
          <c:tx>
            <c:rich>
              <a:bodyPr/>
              <a:lstStyle/>
              <a:p>
                <a:pPr>
                  <a:defRPr sz="1600"/>
                </a:pPr>
                <a:r>
                  <a:rPr lang="en-US" altLang="ja-JP" sz="1600"/>
                  <a:t>Absorbance</a:t>
                </a:r>
                <a:r>
                  <a:rPr lang="en-US" altLang="ja-JP" sz="1600" baseline="0"/>
                  <a:t> at 405nm [-]</a:t>
                </a:r>
                <a:endParaRPr lang="ja-JP" altLang="en-US" sz="1600"/>
              </a:p>
            </c:rich>
          </c:tx>
          <c:layout>
            <c:manualLayout>
              <c:xMode val="edge"/>
              <c:yMode val="edge"/>
              <c:x val="2.1916082407507278E-2"/>
              <c:y val="0.13646738366957231"/>
            </c:manualLayout>
          </c:layout>
          <c:overlay val="0"/>
        </c:title>
        <c:numFmt formatCode="0.00" sourceLinked="0"/>
        <c:majorTickMark val="in"/>
        <c:minorTickMark val="none"/>
        <c:tickLblPos val="nextTo"/>
        <c:spPr>
          <a:ln>
            <a:solidFill>
              <a:schemeClr val="tx1"/>
            </a:solidFill>
          </a:ln>
        </c:spPr>
        <c:txPr>
          <a:bodyPr/>
          <a:lstStyle/>
          <a:p>
            <a:pPr>
              <a:defRPr sz="1400"/>
            </a:pPr>
            <a:endParaRPr lang="ja-JP"/>
          </a:p>
        </c:txPr>
        <c:crossAx val="106295232"/>
        <c:crossesAt val="1.0000000000000003E-4"/>
        <c:crossBetween val="midCat"/>
      </c:valAx>
      <c:spPr>
        <a:ln>
          <a:solidFill>
            <a:schemeClr val="tx1"/>
          </a:solidFill>
        </a:ln>
      </c:spPr>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0835105619701"/>
          <c:y val="7.2567995090492596E-2"/>
          <c:w val="0.46878259454157223"/>
          <c:h val="0.73789045485245908"/>
        </c:manualLayout>
      </c:layout>
      <c:scatterChart>
        <c:scatterStyle val="lineMarker"/>
        <c:varyColors val="0"/>
        <c:ser>
          <c:idx val="0"/>
          <c:order val="0"/>
          <c:tx>
            <c:v>scFv(RNase)-PM</c:v>
          </c:tx>
          <c:spPr>
            <a:ln w="28575">
              <a:noFill/>
            </a:ln>
          </c:spPr>
          <c:marker>
            <c:symbol val="diamond"/>
            <c:size val="12"/>
            <c:spPr>
              <a:solidFill>
                <a:srgbClr val="FF0000"/>
              </a:solidFill>
              <a:ln>
                <a:noFill/>
              </a:ln>
            </c:spPr>
          </c:marker>
          <c:xVal>
            <c:numRef>
              <c:f>Sheet1!$A$20:$A$27</c:f>
              <c:numCache>
                <c:formatCode>General</c:formatCode>
                <c:ptCount val="8"/>
                <c:pt idx="0">
                  <c:v>50</c:v>
                </c:pt>
                <c:pt idx="1">
                  <c:v>10</c:v>
                </c:pt>
                <c:pt idx="2">
                  <c:v>2</c:v>
                </c:pt>
                <c:pt idx="3">
                  <c:v>0.4</c:v>
                </c:pt>
                <c:pt idx="4">
                  <c:v>0.08</c:v>
                </c:pt>
                <c:pt idx="5">
                  <c:v>1.6E-2</c:v>
                </c:pt>
                <c:pt idx="6">
                  <c:v>3.2000000000000002E-3</c:v>
                </c:pt>
                <c:pt idx="7" formatCode="0.00E+00">
                  <c:v>1E-3</c:v>
                </c:pt>
              </c:numCache>
            </c:numRef>
          </c:xVal>
          <c:yVal>
            <c:numRef>
              <c:f>Sheet1!$B$20:$B$27</c:f>
              <c:numCache>
                <c:formatCode>0.0000</c:formatCode>
                <c:ptCount val="8"/>
                <c:pt idx="0">
                  <c:v>3.6970000000000001</c:v>
                </c:pt>
                <c:pt idx="1">
                  <c:v>1.946</c:v>
                </c:pt>
                <c:pt idx="2">
                  <c:v>0.63100000000000001</c:v>
                </c:pt>
                <c:pt idx="3">
                  <c:v>0.16400000000000001</c:v>
                </c:pt>
                <c:pt idx="4">
                  <c:v>8.2000000000000003E-2</c:v>
                </c:pt>
                <c:pt idx="5">
                  <c:v>6.7000000000000004E-2</c:v>
                </c:pt>
                <c:pt idx="6">
                  <c:v>6.5000000000000002E-2</c:v>
                </c:pt>
                <c:pt idx="7">
                  <c:v>6.3E-2</c:v>
                </c:pt>
              </c:numCache>
            </c:numRef>
          </c:yVal>
          <c:smooth val="0"/>
        </c:ser>
        <c:ser>
          <c:idx val="1"/>
          <c:order val="1"/>
          <c:tx>
            <c:v>scFv(RNase)-D10</c:v>
          </c:tx>
          <c:spPr>
            <a:ln w="28575">
              <a:noFill/>
            </a:ln>
          </c:spPr>
          <c:marker>
            <c:symbol val="square"/>
            <c:size val="11"/>
            <c:spPr>
              <a:noFill/>
              <a:ln>
                <a:solidFill>
                  <a:schemeClr val="bg2">
                    <a:lumMod val="25000"/>
                  </a:schemeClr>
                </a:solidFill>
              </a:ln>
            </c:spPr>
          </c:marker>
          <c:xVal>
            <c:numRef>
              <c:f>Sheet1!$A$20:$A$27</c:f>
              <c:numCache>
                <c:formatCode>General</c:formatCode>
                <c:ptCount val="8"/>
                <c:pt idx="0">
                  <c:v>50</c:v>
                </c:pt>
                <c:pt idx="1">
                  <c:v>10</c:v>
                </c:pt>
                <c:pt idx="2">
                  <c:v>2</c:v>
                </c:pt>
                <c:pt idx="3">
                  <c:v>0.4</c:v>
                </c:pt>
                <c:pt idx="4">
                  <c:v>0.08</c:v>
                </c:pt>
                <c:pt idx="5">
                  <c:v>1.6E-2</c:v>
                </c:pt>
                <c:pt idx="6">
                  <c:v>3.2000000000000002E-3</c:v>
                </c:pt>
                <c:pt idx="7" formatCode="0.00E+00">
                  <c:v>1E-3</c:v>
                </c:pt>
              </c:numCache>
            </c:numRef>
          </c:xVal>
          <c:yVal>
            <c:numRef>
              <c:f>Sheet1!$C$20:$C$27</c:f>
              <c:numCache>
                <c:formatCode>0.0000</c:formatCode>
                <c:ptCount val="8"/>
                <c:pt idx="0">
                  <c:v>1.1459999999999999</c:v>
                </c:pt>
                <c:pt idx="1">
                  <c:v>0.36699999999999999</c:v>
                </c:pt>
                <c:pt idx="2">
                  <c:v>9.4E-2</c:v>
                </c:pt>
                <c:pt idx="3">
                  <c:v>6.3E-2</c:v>
                </c:pt>
                <c:pt idx="4">
                  <c:v>5.7000000000000002E-2</c:v>
                </c:pt>
                <c:pt idx="5">
                  <c:v>5.6000000000000001E-2</c:v>
                </c:pt>
                <c:pt idx="6">
                  <c:v>0.06</c:v>
                </c:pt>
                <c:pt idx="7">
                  <c:v>0.06</c:v>
                </c:pt>
              </c:numCache>
            </c:numRef>
          </c:yVal>
          <c:smooth val="0"/>
        </c:ser>
        <c:dLbls>
          <c:showLegendKey val="0"/>
          <c:showVal val="0"/>
          <c:showCatName val="0"/>
          <c:showSerName val="0"/>
          <c:showPercent val="0"/>
          <c:showBubbleSize val="0"/>
        </c:dLbls>
        <c:axId val="117981184"/>
        <c:axId val="117981760"/>
      </c:scatterChart>
      <c:valAx>
        <c:axId val="117981184"/>
        <c:scaling>
          <c:logBase val="10"/>
          <c:orientation val="minMax"/>
          <c:max val="100"/>
          <c:min val="1.0000000000000002E-2"/>
        </c:scaling>
        <c:delete val="0"/>
        <c:axPos val="b"/>
        <c:title>
          <c:tx>
            <c:rich>
              <a:bodyPr/>
              <a:lstStyle/>
              <a:p>
                <a:pPr>
                  <a:defRPr sz="1600"/>
                </a:pPr>
                <a:r>
                  <a:rPr lang="en-US" altLang="ja-JP" sz="1600"/>
                  <a:t>RNase conc. [ng/ml]</a:t>
                </a:r>
                <a:endParaRPr lang="ja-JP" altLang="en-US" sz="1600"/>
              </a:p>
            </c:rich>
          </c:tx>
          <c:layout/>
          <c:overlay val="0"/>
        </c:title>
        <c:numFmt formatCode="General" sourceLinked="1"/>
        <c:majorTickMark val="in"/>
        <c:minorTickMark val="in"/>
        <c:tickLblPos val="nextTo"/>
        <c:spPr>
          <a:ln>
            <a:solidFill>
              <a:schemeClr val="tx1"/>
            </a:solidFill>
          </a:ln>
        </c:spPr>
        <c:txPr>
          <a:bodyPr/>
          <a:lstStyle/>
          <a:p>
            <a:pPr>
              <a:defRPr sz="1400"/>
            </a:pPr>
            <a:endParaRPr lang="ja-JP"/>
          </a:p>
        </c:txPr>
        <c:crossAx val="117981760"/>
        <c:crossesAt val="1.0000000000000002E-2"/>
        <c:crossBetween val="midCat"/>
        <c:majorUnit val="10"/>
      </c:valAx>
      <c:valAx>
        <c:axId val="117981760"/>
        <c:scaling>
          <c:orientation val="minMax"/>
          <c:max val="4"/>
        </c:scaling>
        <c:delete val="0"/>
        <c:axPos val="l"/>
        <c:majorGridlines/>
        <c:title>
          <c:tx>
            <c:rich>
              <a:bodyPr/>
              <a:lstStyle/>
              <a:p>
                <a:pPr>
                  <a:defRPr sz="1600"/>
                </a:pPr>
                <a:r>
                  <a:rPr lang="en-US" altLang="ja-JP" sz="1600"/>
                  <a:t>Absorbance</a:t>
                </a:r>
                <a:r>
                  <a:rPr lang="en-US" altLang="ja-JP" sz="1600" baseline="0"/>
                  <a:t> at 405nm [-]</a:t>
                </a:r>
                <a:endParaRPr lang="ja-JP" altLang="en-US" sz="1600"/>
              </a:p>
            </c:rich>
          </c:tx>
          <c:layout>
            <c:manualLayout>
              <c:xMode val="edge"/>
              <c:yMode val="edge"/>
              <c:x val="2.1916082407507278E-2"/>
              <c:y val="0.13646738366957231"/>
            </c:manualLayout>
          </c:layout>
          <c:overlay val="0"/>
        </c:title>
        <c:numFmt formatCode="0.00" sourceLinked="0"/>
        <c:majorTickMark val="in"/>
        <c:minorTickMark val="none"/>
        <c:tickLblPos val="nextTo"/>
        <c:spPr>
          <a:ln>
            <a:solidFill>
              <a:schemeClr val="tx1"/>
            </a:solidFill>
          </a:ln>
        </c:spPr>
        <c:txPr>
          <a:bodyPr/>
          <a:lstStyle/>
          <a:p>
            <a:pPr>
              <a:defRPr sz="1400"/>
            </a:pPr>
            <a:endParaRPr lang="ja-JP"/>
          </a:p>
        </c:txPr>
        <c:crossAx val="117981184"/>
        <c:crossesAt val="1.0000000000000003E-4"/>
        <c:crossBetween val="midCat"/>
      </c:valAx>
      <c:spPr>
        <a:ln>
          <a:solidFill>
            <a:schemeClr val="tx1"/>
          </a:solidFill>
        </a:ln>
      </c:spPr>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18483248658227"/>
          <c:y val="3.5574858607441549E-2"/>
          <c:w val="0.74873220971657706"/>
          <c:h val="0.73487075882622654"/>
        </c:manualLayout>
      </c:layout>
      <c:scatterChart>
        <c:scatterStyle val="lineMarker"/>
        <c:varyColors val="0"/>
        <c:ser>
          <c:idx val="0"/>
          <c:order val="0"/>
          <c:tx>
            <c:v>scFv(RNase)-PM</c:v>
          </c:tx>
          <c:spPr>
            <a:ln w="28575">
              <a:noFill/>
            </a:ln>
          </c:spPr>
          <c:marker>
            <c:spPr>
              <a:solidFill>
                <a:srgbClr val="FF0000"/>
              </a:solidFill>
              <a:ln>
                <a:noFill/>
              </a:ln>
            </c:spPr>
          </c:marker>
          <c:xVal>
            <c:numRef>
              <c:f>Sheet1!$F$4:$F$9</c:f>
              <c:numCache>
                <c:formatCode>General</c:formatCode>
                <c:ptCount val="6"/>
                <c:pt idx="0">
                  <c:v>715.9</c:v>
                </c:pt>
                <c:pt idx="1">
                  <c:v>357.95</c:v>
                </c:pt>
                <c:pt idx="2">
                  <c:v>178.97499999999999</c:v>
                </c:pt>
                <c:pt idx="3">
                  <c:v>89.487499999999997</c:v>
                </c:pt>
                <c:pt idx="4">
                  <c:v>44.743749999999999</c:v>
                </c:pt>
                <c:pt idx="5">
                  <c:v>22.371874999999999</c:v>
                </c:pt>
              </c:numCache>
            </c:numRef>
          </c:xVal>
          <c:yVal>
            <c:numRef>
              <c:f>Sheet1!$G$4:$G$9</c:f>
              <c:numCache>
                <c:formatCode>General</c:formatCode>
                <c:ptCount val="6"/>
                <c:pt idx="0">
                  <c:v>16095.068504999999</c:v>
                </c:pt>
                <c:pt idx="1">
                  <c:v>7206.2206409999999</c:v>
                </c:pt>
                <c:pt idx="2">
                  <c:v>6162.4012460000004</c:v>
                </c:pt>
                <c:pt idx="3">
                  <c:v>3346.1565839999998</c:v>
                </c:pt>
                <c:pt idx="4">
                  <c:v>759.15658399999995</c:v>
                </c:pt>
                <c:pt idx="5">
                  <c:v>182.921708</c:v>
                </c:pt>
              </c:numCache>
            </c:numRef>
          </c:yVal>
          <c:smooth val="0"/>
        </c:ser>
        <c:ser>
          <c:idx val="2"/>
          <c:order val="1"/>
          <c:tx>
            <c:v>scFv(RNase)-D10</c:v>
          </c:tx>
          <c:spPr>
            <a:ln w="44450">
              <a:solidFill>
                <a:schemeClr val="bg2">
                  <a:lumMod val="25000"/>
                </a:schemeClr>
              </a:solidFill>
            </a:ln>
          </c:spPr>
          <c:marker>
            <c:symbol val="square"/>
            <c:size val="7"/>
            <c:spPr>
              <a:solidFill>
                <a:schemeClr val="bg2">
                  <a:lumMod val="25000"/>
                </a:schemeClr>
              </a:solidFill>
              <a:ln>
                <a:noFill/>
              </a:ln>
            </c:spPr>
          </c:marker>
          <c:xVal>
            <c:numRef>
              <c:f>Sheet1!$I$4:$I$9</c:f>
              <c:numCache>
                <c:formatCode>General</c:formatCode>
                <c:ptCount val="6"/>
                <c:pt idx="0">
                  <c:v>368</c:v>
                </c:pt>
                <c:pt idx="1">
                  <c:v>184</c:v>
                </c:pt>
                <c:pt idx="2">
                  <c:v>92</c:v>
                </c:pt>
                <c:pt idx="3">
                  <c:v>46</c:v>
                </c:pt>
                <c:pt idx="4">
                  <c:v>23</c:v>
                </c:pt>
                <c:pt idx="5">
                  <c:v>11.5</c:v>
                </c:pt>
              </c:numCache>
            </c:numRef>
          </c:xVal>
          <c:yVal>
            <c:numRef>
              <c:f>Sheet1!$J$4:$J$9</c:f>
              <c:numCache>
                <c:formatCode>General</c:formatCode>
                <c:ptCount val="6"/>
                <c:pt idx="0">
                  <c:v>3284.0240210000002</c:v>
                </c:pt>
                <c:pt idx="1">
                  <c:v>3534.9848750000001</c:v>
                </c:pt>
                <c:pt idx="2">
                  <c:v>1710.8300710000001</c:v>
                </c:pt>
                <c:pt idx="3">
                  <c:v>424.25444800000002</c:v>
                </c:pt>
                <c:pt idx="4">
                  <c:v>110.58896799999999</c:v>
                </c:pt>
                <c:pt idx="5">
                  <c:v>44.165480000000002</c:v>
                </c:pt>
              </c:numCache>
            </c:numRef>
          </c:yVal>
          <c:smooth val="0"/>
        </c:ser>
        <c:dLbls>
          <c:showLegendKey val="0"/>
          <c:showVal val="0"/>
          <c:showCatName val="0"/>
          <c:showSerName val="0"/>
          <c:showPercent val="0"/>
          <c:showBubbleSize val="0"/>
        </c:dLbls>
        <c:axId val="117984640"/>
        <c:axId val="117982336"/>
      </c:scatterChart>
      <c:valAx>
        <c:axId val="117984640"/>
        <c:scaling>
          <c:orientation val="minMax"/>
          <c:max val="400"/>
          <c:min val="0"/>
        </c:scaling>
        <c:delete val="0"/>
        <c:axPos val="b"/>
        <c:title>
          <c:tx>
            <c:rich>
              <a:bodyPr/>
              <a:lstStyle/>
              <a:p>
                <a:pPr>
                  <a:defRPr sz="1400"/>
                </a:pPr>
                <a:r>
                  <a:rPr lang="en-US" altLang="ja-JP" sz="1400"/>
                  <a:t>scFv conc. [μg/ml]</a:t>
                </a:r>
                <a:endParaRPr lang="ja-JP" altLang="en-US" sz="1400"/>
              </a:p>
            </c:rich>
          </c:tx>
          <c:layout>
            <c:manualLayout>
              <c:xMode val="edge"/>
              <c:yMode val="edge"/>
              <c:x val="0.41599541813215457"/>
              <c:y val="0.86583402877716431"/>
            </c:manualLayout>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17982336"/>
        <c:crosses val="autoZero"/>
        <c:crossBetween val="midCat"/>
      </c:valAx>
      <c:valAx>
        <c:axId val="117982336"/>
        <c:scaling>
          <c:orientation val="minMax"/>
          <c:max val="14000"/>
          <c:min val="0"/>
        </c:scaling>
        <c:delete val="0"/>
        <c:axPos val="l"/>
        <c:majorGridlines/>
        <c:numFmt formatCode="General" sourceLinked="1"/>
        <c:majorTickMark val="in"/>
        <c:minorTickMark val="none"/>
        <c:tickLblPos val="nextTo"/>
        <c:spPr>
          <a:ln>
            <a:solidFill>
              <a:schemeClr val="tx1"/>
            </a:solidFill>
          </a:ln>
        </c:spPr>
        <c:txPr>
          <a:bodyPr/>
          <a:lstStyle/>
          <a:p>
            <a:pPr>
              <a:defRPr sz="1400" b="1"/>
            </a:pPr>
            <a:endParaRPr lang="ja-JP"/>
          </a:p>
        </c:txPr>
        <c:crossAx val="117984640"/>
        <c:crosses val="autoZero"/>
        <c:crossBetween val="midCat"/>
        <c:majorUnit val="2000"/>
      </c:valAx>
      <c:spPr>
        <a:ln>
          <a:solidFill>
            <a:schemeClr val="tx1"/>
          </a:solidFill>
        </a:ln>
      </c:spPr>
    </c:plotArea>
    <c:plotVisOnly val="1"/>
    <c:dispBlanksAs val="gap"/>
    <c:showDLblsOverMax val="0"/>
  </c:chart>
  <c:spPr>
    <a:noFill/>
    <a:ln>
      <a:noFill/>
    </a:ln>
  </c:sp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69496736652058"/>
          <c:y val="3.3500881593270276E-2"/>
          <c:w val="0.68928690143976024"/>
          <c:h val="0.77741077051622876"/>
        </c:manualLayout>
      </c:layout>
      <c:scatterChart>
        <c:scatterStyle val="lineMarker"/>
        <c:varyColors val="0"/>
        <c:ser>
          <c:idx val="0"/>
          <c:order val="0"/>
          <c:tx>
            <c:v>scFv(RNase)-PM</c:v>
          </c:tx>
          <c:spPr>
            <a:ln w="28575">
              <a:noFill/>
            </a:ln>
          </c:spPr>
          <c:marker>
            <c:spPr>
              <a:solidFill>
                <a:srgbClr val="FF0000"/>
              </a:solidFill>
              <a:ln>
                <a:noFill/>
              </a:ln>
            </c:spPr>
          </c:marker>
          <c:xVal>
            <c:numRef>
              <c:f>Sheet1!$F$2:$F$7</c:f>
              <c:numCache>
                <c:formatCode>General</c:formatCode>
                <c:ptCount val="6"/>
                <c:pt idx="0">
                  <c:v>437.66655999999995</c:v>
                </c:pt>
                <c:pt idx="1">
                  <c:v>218.83327999999997</c:v>
                </c:pt>
                <c:pt idx="2">
                  <c:v>109.41663999999999</c:v>
                </c:pt>
                <c:pt idx="3">
                  <c:v>54.708319999999993</c:v>
                </c:pt>
                <c:pt idx="4">
                  <c:v>27.354159999999997</c:v>
                </c:pt>
                <c:pt idx="5">
                  <c:v>13.677079999999998</c:v>
                </c:pt>
              </c:numCache>
            </c:numRef>
          </c:xVal>
          <c:yVal>
            <c:numRef>
              <c:f>Sheet1!$G$2:$G$7</c:f>
              <c:numCache>
                <c:formatCode>General</c:formatCode>
                <c:ptCount val="6"/>
                <c:pt idx="0">
                  <c:v>12692.858174999999</c:v>
                </c:pt>
                <c:pt idx="1">
                  <c:v>6078.4257530000004</c:v>
                </c:pt>
                <c:pt idx="2">
                  <c:v>2228.204346</c:v>
                </c:pt>
                <c:pt idx="3">
                  <c:v>600.31115899999998</c:v>
                </c:pt>
                <c:pt idx="4">
                  <c:v>119.80521299999999</c:v>
                </c:pt>
                <c:pt idx="5">
                  <c:v>68.573301999999998</c:v>
                </c:pt>
              </c:numCache>
            </c:numRef>
          </c:yVal>
          <c:smooth val="0"/>
        </c:ser>
        <c:ser>
          <c:idx val="1"/>
          <c:order val="1"/>
          <c:tx>
            <c:v>scFv(RNase)-D10</c:v>
          </c:tx>
          <c:spPr>
            <a:ln w="38100">
              <a:solidFill>
                <a:schemeClr val="tx2">
                  <a:lumMod val="95000"/>
                  <a:lumOff val="5000"/>
                </a:schemeClr>
              </a:solidFill>
            </a:ln>
          </c:spPr>
          <c:marker>
            <c:spPr>
              <a:solidFill>
                <a:schemeClr val="bg2">
                  <a:lumMod val="25000"/>
                </a:schemeClr>
              </a:solidFill>
              <a:ln>
                <a:noFill/>
              </a:ln>
            </c:spPr>
          </c:marker>
          <c:xVal>
            <c:numRef>
              <c:f>Sheet1!$H$2:$H$7</c:f>
              <c:numCache>
                <c:formatCode>General</c:formatCode>
                <c:ptCount val="6"/>
                <c:pt idx="0">
                  <c:v>354.91016000000002</c:v>
                </c:pt>
                <c:pt idx="1">
                  <c:v>177.45508000000001</c:v>
                </c:pt>
                <c:pt idx="2">
                  <c:v>88.727540000000005</c:v>
                </c:pt>
                <c:pt idx="3">
                  <c:v>44.363770000000002</c:v>
                </c:pt>
                <c:pt idx="4">
                  <c:v>22.181885000000001</c:v>
                </c:pt>
                <c:pt idx="5">
                  <c:v>11.090942500000001</c:v>
                </c:pt>
              </c:numCache>
            </c:numRef>
          </c:xVal>
          <c:yVal>
            <c:numRef>
              <c:f>Sheet1!$I$2:$I$7</c:f>
              <c:numCache>
                <c:formatCode>General</c:formatCode>
                <c:ptCount val="6"/>
                <c:pt idx="0">
                  <c:v>922.93675699999994</c:v>
                </c:pt>
                <c:pt idx="1">
                  <c:v>371.09091899999999</c:v>
                </c:pt>
                <c:pt idx="2">
                  <c:v>225.72263000000001</c:v>
                </c:pt>
                <c:pt idx="3">
                  <c:v>131.97693699999999</c:v>
                </c:pt>
                <c:pt idx="4">
                  <c:v>21.986661999999999</c:v>
                </c:pt>
                <c:pt idx="5">
                  <c:v>20.100645</c:v>
                </c:pt>
              </c:numCache>
            </c:numRef>
          </c:yVal>
          <c:smooth val="0"/>
        </c:ser>
        <c:dLbls>
          <c:showLegendKey val="0"/>
          <c:showVal val="0"/>
          <c:showCatName val="0"/>
          <c:showSerName val="0"/>
          <c:showPercent val="0"/>
          <c:showBubbleSize val="0"/>
        </c:dLbls>
        <c:axId val="117985792"/>
        <c:axId val="117986368"/>
      </c:scatterChart>
      <c:valAx>
        <c:axId val="117985792"/>
        <c:scaling>
          <c:orientation val="minMax"/>
        </c:scaling>
        <c:delete val="0"/>
        <c:axPos val="b"/>
        <c:title>
          <c:tx>
            <c:rich>
              <a:bodyPr/>
              <a:lstStyle/>
              <a:p>
                <a:pPr>
                  <a:defRPr/>
                </a:pPr>
                <a:r>
                  <a:rPr lang="en-US"/>
                  <a:t>scFv conc. [μg/ml]</a:t>
                </a:r>
                <a:endParaRPr lang="ja-JP"/>
              </a:p>
            </c:rich>
          </c:tx>
          <c:layout/>
          <c:overlay val="0"/>
        </c:title>
        <c:numFmt formatCode="General" sourceLinked="1"/>
        <c:majorTickMark val="in"/>
        <c:minorTickMark val="none"/>
        <c:tickLblPos val="nextTo"/>
        <c:spPr>
          <a:ln>
            <a:solidFill>
              <a:schemeClr val="tx1"/>
            </a:solidFill>
          </a:ln>
        </c:spPr>
        <c:txPr>
          <a:bodyPr/>
          <a:lstStyle/>
          <a:p>
            <a:pPr>
              <a:defRPr b="1"/>
            </a:pPr>
            <a:endParaRPr lang="ja-JP"/>
          </a:p>
        </c:txPr>
        <c:crossAx val="117986368"/>
        <c:crosses val="autoZero"/>
        <c:crossBetween val="midCat"/>
      </c:valAx>
      <c:valAx>
        <c:axId val="117986368"/>
        <c:scaling>
          <c:orientation val="minMax"/>
        </c:scaling>
        <c:delete val="0"/>
        <c:axPos val="l"/>
        <c:majorGridlines/>
        <c:title>
          <c:tx>
            <c:rich>
              <a:bodyPr/>
              <a:lstStyle/>
              <a:p>
                <a:pPr>
                  <a:defRPr sz="1400"/>
                </a:pPr>
                <a:r>
                  <a:rPr lang="en-US" sz="1400"/>
                  <a:t>Fluorescence Intensity [-]</a:t>
                </a:r>
                <a:endParaRPr lang="ja-JP" sz="1400"/>
              </a:p>
            </c:rich>
          </c:tx>
          <c:layout>
            <c:manualLayout>
              <c:xMode val="edge"/>
              <c:yMode val="edge"/>
              <c:x val="0"/>
              <c:y val="5.5691945702873023E-2"/>
            </c:manualLayout>
          </c:layout>
          <c:overlay val="0"/>
        </c:title>
        <c:numFmt formatCode="General" sourceLinked="1"/>
        <c:majorTickMark val="in"/>
        <c:minorTickMark val="none"/>
        <c:tickLblPos val="nextTo"/>
        <c:spPr>
          <a:ln>
            <a:solidFill>
              <a:schemeClr val="tx1"/>
            </a:solidFill>
          </a:ln>
        </c:spPr>
        <c:txPr>
          <a:bodyPr/>
          <a:lstStyle/>
          <a:p>
            <a:pPr>
              <a:defRPr b="1"/>
            </a:pPr>
            <a:endParaRPr lang="ja-JP"/>
          </a:p>
        </c:txPr>
        <c:crossAx val="117985792"/>
        <c:crosses val="autoZero"/>
        <c:crossBetween val="midCat"/>
      </c:valAx>
      <c:spPr>
        <a:ln>
          <a:solidFill>
            <a:schemeClr val="tx1"/>
          </a:solidFill>
        </a:ln>
      </c:spPr>
    </c:plotArea>
    <c:plotVisOnly val="1"/>
    <c:dispBlanksAs val="gap"/>
    <c:showDLblsOverMax val="0"/>
  </c:chart>
  <c:spPr>
    <a:ln>
      <a:noFill/>
    </a:ln>
  </c:spPr>
  <c:txPr>
    <a:bodyPr/>
    <a:lstStyle/>
    <a:p>
      <a:pPr>
        <a:defRPr sz="1400"/>
      </a:pPr>
      <a:endParaRPr lang="ja-JP"/>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pH6.5</c:v>
          </c:tx>
          <c:spPr>
            <a:solidFill>
              <a:srgbClr val="00B05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Sheet1!$H$3:$H$8</c:f>
              <c:numCache>
                <c:formatCode>General</c:formatCode>
                <c:ptCount val="6"/>
                <c:pt idx="0">
                  <c:v>3221.0031399999998</c:v>
                </c:pt>
                <c:pt idx="1">
                  <c:v>3412.948652</c:v>
                </c:pt>
                <c:pt idx="2">
                  <c:v>3153.9510529999998</c:v>
                </c:pt>
                <c:pt idx="3">
                  <c:v>2927.8852360000001</c:v>
                </c:pt>
                <c:pt idx="4">
                  <c:v>2319.890531</c:v>
                </c:pt>
                <c:pt idx="5">
                  <c:v>1766.703669</c:v>
                </c:pt>
              </c:numCache>
            </c:numRef>
          </c:val>
        </c:ser>
        <c:ser>
          <c:idx val="1"/>
          <c:order val="1"/>
          <c:tx>
            <c:v>pH7</c:v>
          </c:tx>
          <c:spPr>
            <a:solidFill>
              <a:srgbClr val="FFC00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Sheet1!$I$3:$I$8</c:f>
              <c:numCache>
                <c:formatCode>General</c:formatCode>
                <c:ptCount val="6"/>
                <c:pt idx="0">
                  <c:v>868.08958299999995</c:v>
                </c:pt>
                <c:pt idx="1">
                  <c:v>950.33259499999997</c:v>
                </c:pt>
                <c:pt idx="2">
                  <c:v>2329.3993350000001</c:v>
                </c:pt>
                <c:pt idx="3">
                  <c:v>2223.3014410000001</c:v>
                </c:pt>
                <c:pt idx="4">
                  <c:v>2151.2203549999999</c:v>
                </c:pt>
                <c:pt idx="5">
                  <c:v>1225.610762</c:v>
                </c:pt>
              </c:numCache>
            </c:numRef>
          </c:val>
        </c:ser>
        <c:ser>
          <c:idx val="2"/>
          <c:order val="2"/>
          <c:tx>
            <c:v>pH7.5</c:v>
          </c:tx>
          <c:spPr>
            <a:solidFill>
              <a:srgbClr val="FF000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Sheet1!$J$3:$J$8</c:f>
              <c:numCache>
                <c:formatCode>General</c:formatCode>
                <c:ptCount val="6"/>
                <c:pt idx="0">
                  <c:v>380.35075699999999</c:v>
                </c:pt>
                <c:pt idx="1">
                  <c:v>1361.6789799999999</c:v>
                </c:pt>
                <c:pt idx="2">
                  <c:v>1586.3297010000001</c:v>
                </c:pt>
                <c:pt idx="3">
                  <c:v>1449.2763210000001</c:v>
                </c:pt>
                <c:pt idx="4">
                  <c:v>1484.252309</c:v>
                </c:pt>
                <c:pt idx="5">
                  <c:v>1780.705393</c:v>
                </c:pt>
              </c:numCache>
            </c:numRef>
          </c:val>
        </c:ser>
        <c:ser>
          <c:idx val="3"/>
          <c:order val="3"/>
          <c:tx>
            <c:v>pH8</c:v>
          </c:tx>
          <c:spPr>
            <a:solidFill>
              <a:srgbClr val="7030A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Sheet1!$K$3:$K$8</c:f>
              <c:numCache>
                <c:formatCode>General</c:formatCode>
                <c:ptCount val="6"/>
                <c:pt idx="0">
                  <c:v>906.62313800000004</c:v>
                </c:pt>
                <c:pt idx="1">
                  <c:v>889.49993800000004</c:v>
                </c:pt>
                <c:pt idx="2">
                  <c:v>1188.6246149999999</c:v>
                </c:pt>
                <c:pt idx="3">
                  <c:v>1375.4582559999999</c:v>
                </c:pt>
                <c:pt idx="4">
                  <c:v>1217.495752</c:v>
                </c:pt>
                <c:pt idx="5">
                  <c:v>1574.2044080000001</c:v>
                </c:pt>
              </c:numCache>
            </c:numRef>
          </c:val>
        </c:ser>
        <c:dLbls>
          <c:showLegendKey val="0"/>
          <c:showVal val="0"/>
          <c:showCatName val="0"/>
          <c:showSerName val="0"/>
          <c:showPercent val="0"/>
          <c:showBubbleSize val="0"/>
        </c:dLbls>
        <c:gapWidth val="150"/>
        <c:axId val="117702144"/>
        <c:axId val="105391232"/>
      </c:barChart>
      <c:catAx>
        <c:axId val="117702144"/>
        <c:scaling>
          <c:orientation val="minMax"/>
        </c:scaling>
        <c:delete val="0"/>
        <c:axPos val="b"/>
        <c:title>
          <c:tx>
            <c:rich>
              <a:bodyPr/>
              <a:lstStyle/>
              <a:p>
                <a:pPr>
                  <a:defRPr sz="1600"/>
                </a:pPr>
                <a:r>
                  <a:rPr lang="en-US" altLang="ja-JP" sz="1600"/>
                  <a:t>NaCl</a:t>
                </a:r>
                <a:r>
                  <a:rPr lang="en-US" altLang="ja-JP" sz="1600" baseline="0"/>
                  <a:t> conc. [mM]</a:t>
                </a:r>
                <a:endParaRPr lang="ja-JP" altLang="en-US" sz="1600"/>
              </a:p>
            </c:rich>
          </c:tx>
          <c:layout/>
          <c:overlay val="0"/>
        </c:title>
        <c:numFmt formatCode="General" sourceLinked="1"/>
        <c:majorTickMark val="none"/>
        <c:minorTickMark val="none"/>
        <c:tickLblPos val="nextTo"/>
        <c:txPr>
          <a:bodyPr/>
          <a:lstStyle/>
          <a:p>
            <a:pPr>
              <a:defRPr sz="1400" b="1"/>
            </a:pPr>
            <a:endParaRPr lang="ja-JP"/>
          </a:p>
        </c:txPr>
        <c:crossAx val="105391232"/>
        <c:crosses val="autoZero"/>
        <c:auto val="1"/>
        <c:lblAlgn val="ctr"/>
        <c:lblOffset val="100"/>
        <c:noMultiLvlLbl val="0"/>
      </c:catAx>
      <c:valAx>
        <c:axId val="105391232"/>
        <c:scaling>
          <c:orientation val="minMax"/>
          <c:max val="14000"/>
          <c:min val="0"/>
        </c:scaling>
        <c:delete val="0"/>
        <c:axPos val="l"/>
        <c:majorGridlines/>
        <c:title>
          <c:tx>
            <c:rich>
              <a:bodyPr/>
              <a:lstStyle/>
              <a:p>
                <a:pPr>
                  <a:defRPr sz="1600"/>
                </a:pPr>
                <a:r>
                  <a:rPr lang="en-US" altLang="ja-JP" sz="1600"/>
                  <a:t>Fluorescence</a:t>
                </a:r>
                <a:r>
                  <a:rPr lang="en-US" altLang="ja-JP" sz="1600" baseline="0"/>
                  <a:t> intensity [-]</a:t>
                </a:r>
                <a:endParaRPr lang="ja-JP" altLang="en-US" sz="1600"/>
              </a:p>
            </c:rich>
          </c:tx>
          <c:layout>
            <c:manualLayout>
              <c:xMode val="edge"/>
              <c:yMode val="edge"/>
              <c:x val="0"/>
              <c:y val="0.14075695920792228"/>
            </c:manualLayout>
          </c:layout>
          <c:overlay val="0"/>
        </c:title>
        <c:numFmt formatCode="General" sourceLinked="1"/>
        <c:majorTickMark val="out"/>
        <c:minorTickMark val="none"/>
        <c:tickLblPos val="nextTo"/>
        <c:txPr>
          <a:bodyPr/>
          <a:lstStyle/>
          <a:p>
            <a:pPr>
              <a:defRPr sz="1400" b="1"/>
            </a:pPr>
            <a:endParaRPr lang="ja-JP"/>
          </a:p>
        </c:txPr>
        <c:crossAx val="117702144"/>
        <c:crosses val="autoZero"/>
        <c:crossBetween val="between"/>
        <c:majorUnit val="2000"/>
      </c:valAx>
    </c:plotArea>
    <c:legend>
      <c:legendPos val="r"/>
      <c:layout>
        <c:manualLayout>
          <c:xMode val="edge"/>
          <c:yMode val="edge"/>
          <c:x val="0.84980895193246153"/>
          <c:y val="0.37155758588028825"/>
          <c:w val="0.15019104806753847"/>
          <c:h val="0.29873516878538919"/>
        </c:manualLayout>
      </c:layout>
      <c:overlay val="0"/>
      <c:txPr>
        <a:bodyPr/>
        <a:lstStyle/>
        <a:p>
          <a:pPr>
            <a:defRPr sz="1800" b="1"/>
          </a:pPr>
          <a:endParaRPr lang="ja-JP"/>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7728030218867"/>
          <c:y val="5.7060367454068242E-2"/>
          <c:w val="0.60991221195642931"/>
          <c:h val="0.78688233094151749"/>
        </c:manualLayout>
      </c:layout>
      <c:scatterChart>
        <c:scatterStyle val="lineMarker"/>
        <c:varyColors val="0"/>
        <c:ser>
          <c:idx val="0"/>
          <c:order val="0"/>
          <c:tx>
            <c:v>anti-RNase scFv-PM (NaCl50mM)</c:v>
          </c:tx>
          <c:spPr>
            <a:ln w="28575">
              <a:noFill/>
            </a:ln>
          </c:spPr>
          <c:marker>
            <c:symbol val="diamond"/>
            <c:size val="11"/>
            <c:spPr>
              <a:solidFill>
                <a:srgbClr val="FF0000"/>
              </a:solidFill>
              <a:ln>
                <a:noFill/>
              </a:ln>
            </c:spPr>
          </c:marker>
          <c:xVal>
            <c:numRef>
              <c:f>Sheet1!$G$3:$G$11</c:f>
              <c:numCache>
                <c:formatCode>General</c:formatCode>
                <c:ptCount val="9"/>
                <c:pt idx="0">
                  <c:v>424.7</c:v>
                </c:pt>
                <c:pt idx="1">
                  <c:v>212.35</c:v>
                </c:pt>
                <c:pt idx="2">
                  <c:v>106.175</c:v>
                </c:pt>
                <c:pt idx="3">
                  <c:v>53.087499999999999</c:v>
                </c:pt>
                <c:pt idx="4">
                  <c:v>26.543749999999999</c:v>
                </c:pt>
                <c:pt idx="5">
                  <c:v>13.271875</c:v>
                </c:pt>
                <c:pt idx="6">
                  <c:v>6.6359374999999998</c:v>
                </c:pt>
                <c:pt idx="7">
                  <c:v>3.3179687499999999</c:v>
                </c:pt>
                <c:pt idx="8">
                  <c:v>1.658984375</c:v>
                </c:pt>
              </c:numCache>
            </c:numRef>
          </c:xVal>
          <c:yVal>
            <c:numRef>
              <c:f>Sheet1!$H$3:$H$11</c:f>
              <c:numCache>
                <c:formatCode>General</c:formatCode>
                <c:ptCount val="9"/>
                <c:pt idx="0">
                  <c:v>13053.981836999999</c:v>
                </c:pt>
                <c:pt idx="1">
                  <c:v>11916.481776000001</c:v>
                </c:pt>
                <c:pt idx="2">
                  <c:v>8112.5171780000001</c:v>
                </c:pt>
                <c:pt idx="3">
                  <c:v>5045.8011939999997</c:v>
                </c:pt>
                <c:pt idx="4">
                  <c:v>1923.1554000000001</c:v>
                </c:pt>
                <c:pt idx="5">
                  <c:v>586.19584999999995</c:v>
                </c:pt>
                <c:pt idx="6">
                  <c:v>254.94889800000001</c:v>
                </c:pt>
                <c:pt idx="7">
                  <c:v>125.231314</c:v>
                </c:pt>
                <c:pt idx="8">
                  <c:v>90.147765000000007</c:v>
                </c:pt>
              </c:numCache>
            </c:numRef>
          </c:yVal>
          <c:smooth val="0"/>
        </c:ser>
        <c:ser>
          <c:idx val="1"/>
          <c:order val="1"/>
          <c:tx>
            <c:v>anti-RNase scFv-PM (NaCl 150mM)</c:v>
          </c:tx>
          <c:spPr>
            <a:ln w="28575">
              <a:noFill/>
            </a:ln>
          </c:spPr>
          <c:marker>
            <c:symbol val="diamond"/>
            <c:size val="11"/>
            <c:spPr>
              <a:noFill/>
              <a:ln>
                <a:solidFill>
                  <a:srgbClr val="FF0000"/>
                </a:solidFill>
              </a:ln>
            </c:spPr>
          </c:marker>
          <c:xVal>
            <c:numRef>
              <c:f>Sheet1!$I$3:$I$11</c:f>
              <c:numCache>
                <c:formatCode>General</c:formatCode>
                <c:ptCount val="9"/>
                <c:pt idx="0">
                  <c:v>224.5</c:v>
                </c:pt>
                <c:pt idx="1">
                  <c:v>112.25</c:v>
                </c:pt>
                <c:pt idx="2">
                  <c:v>56.125</c:v>
                </c:pt>
                <c:pt idx="3">
                  <c:v>28.0625</c:v>
                </c:pt>
                <c:pt idx="4">
                  <c:v>14.03125</c:v>
                </c:pt>
                <c:pt idx="5">
                  <c:v>7.015625</c:v>
                </c:pt>
                <c:pt idx="6">
                  <c:v>3.5078125</c:v>
                </c:pt>
                <c:pt idx="7">
                  <c:v>1.75390625</c:v>
                </c:pt>
                <c:pt idx="8">
                  <c:v>0.876953125</c:v>
                </c:pt>
              </c:numCache>
            </c:numRef>
          </c:xVal>
          <c:yVal>
            <c:numRef>
              <c:f>Sheet1!$J$3:$J$11</c:f>
              <c:numCache>
                <c:formatCode>General</c:formatCode>
                <c:ptCount val="9"/>
                <c:pt idx="0">
                  <c:v>11667.482083000001</c:v>
                </c:pt>
                <c:pt idx="1">
                  <c:v>11327.274719999999</c:v>
                </c:pt>
                <c:pt idx="2">
                  <c:v>6920.7188770000002</c:v>
                </c:pt>
                <c:pt idx="3">
                  <c:v>2031.5141610000001</c:v>
                </c:pt>
                <c:pt idx="4">
                  <c:v>671.076776</c:v>
                </c:pt>
                <c:pt idx="5">
                  <c:v>286.573082</c:v>
                </c:pt>
                <c:pt idx="6">
                  <c:v>131.984362</c:v>
                </c:pt>
                <c:pt idx="7">
                  <c:v>86.997968</c:v>
                </c:pt>
                <c:pt idx="8">
                  <c:v>58.903891000000002</c:v>
                </c:pt>
              </c:numCache>
            </c:numRef>
          </c:yVal>
          <c:smooth val="0"/>
        </c:ser>
        <c:dLbls>
          <c:showLegendKey val="0"/>
          <c:showVal val="0"/>
          <c:showCatName val="0"/>
          <c:showSerName val="0"/>
          <c:showPercent val="0"/>
          <c:showBubbleSize val="0"/>
        </c:dLbls>
        <c:axId val="105393536"/>
        <c:axId val="105394112"/>
      </c:scatterChart>
      <c:valAx>
        <c:axId val="105393536"/>
        <c:scaling>
          <c:orientation val="minMax"/>
        </c:scaling>
        <c:delete val="0"/>
        <c:axPos val="b"/>
        <c:title>
          <c:tx>
            <c:rich>
              <a:bodyPr/>
              <a:lstStyle/>
              <a:p>
                <a:pPr>
                  <a:defRPr sz="1400"/>
                </a:pPr>
                <a:r>
                  <a:rPr lang="en-US" altLang="ja-JP" sz="1400"/>
                  <a:t>scFv conc. [μg/ml]</a:t>
                </a:r>
                <a:endParaRPr lang="ja-JP" altLang="en-US" sz="1400"/>
              </a:p>
            </c:rich>
          </c:tx>
          <c:layout>
            <c:manualLayout>
              <c:xMode val="edge"/>
              <c:yMode val="edge"/>
              <c:x val="0.35931965892678591"/>
              <c:y val="0.94067051993571493"/>
            </c:manualLayout>
          </c:layout>
          <c:overlay val="0"/>
        </c:title>
        <c:numFmt formatCode="General" sourceLinked="1"/>
        <c:majorTickMark val="none"/>
        <c:minorTickMark val="none"/>
        <c:tickLblPos val="nextTo"/>
        <c:txPr>
          <a:bodyPr/>
          <a:lstStyle/>
          <a:p>
            <a:pPr>
              <a:defRPr sz="1400" b="1"/>
            </a:pPr>
            <a:endParaRPr lang="ja-JP"/>
          </a:p>
        </c:txPr>
        <c:crossAx val="105394112"/>
        <c:crosses val="autoZero"/>
        <c:crossBetween val="midCat"/>
      </c:valAx>
      <c:valAx>
        <c:axId val="105394112"/>
        <c:scaling>
          <c:orientation val="minMax"/>
        </c:scaling>
        <c:delete val="0"/>
        <c:axPos val="l"/>
        <c:majorGridlines/>
        <c:title>
          <c:tx>
            <c:rich>
              <a:bodyPr/>
              <a:lstStyle/>
              <a:p>
                <a:pPr>
                  <a:defRPr sz="1400"/>
                </a:pPr>
                <a:r>
                  <a:rPr lang="en-US" altLang="ja-JP" sz="1400"/>
                  <a:t>Fluorescence Intensity</a:t>
                </a:r>
                <a:r>
                  <a:rPr lang="en-US" altLang="ja-JP" sz="1400" baseline="0"/>
                  <a:t> [-]</a:t>
                </a:r>
                <a:endParaRPr lang="ja-JP" altLang="en-US" sz="1400"/>
              </a:p>
            </c:rich>
          </c:tx>
          <c:layout>
            <c:manualLayout>
              <c:xMode val="edge"/>
              <c:yMode val="edge"/>
              <c:x val="4.304799466725919E-3"/>
              <c:y val="0.21667997190153487"/>
            </c:manualLayout>
          </c:layout>
          <c:overlay val="0"/>
        </c:title>
        <c:numFmt formatCode="General" sourceLinked="1"/>
        <c:majorTickMark val="none"/>
        <c:minorTickMark val="none"/>
        <c:tickLblPos val="nextTo"/>
        <c:txPr>
          <a:bodyPr/>
          <a:lstStyle/>
          <a:p>
            <a:pPr>
              <a:defRPr sz="1400" b="1"/>
            </a:pPr>
            <a:endParaRPr lang="ja-JP"/>
          </a:p>
        </c:txPr>
        <c:crossAx val="10539353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13644044491301E-2"/>
          <c:y val="4.4921844080761643E-2"/>
          <c:w val="0.68755889535811654"/>
          <c:h val="0.89866682180703683"/>
        </c:manualLayout>
      </c:layout>
      <c:scatterChart>
        <c:scatterStyle val="lineMarker"/>
        <c:varyColors val="0"/>
        <c:ser>
          <c:idx val="3"/>
          <c:order val="0"/>
          <c:tx>
            <c:v>GST-PC-OMP6</c:v>
          </c:tx>
          <c:spPr>
            <a:ln w="25400">
              <a:solidFill>
                <a:schemeClr val="tx1"/>
              </a:solidFill>
            </a:ln>
          </c:spPr>
          <c:marker>
            <c:symbol val="circle"/>
            <c:size val="7"/>
            <c:spPr>
              <a:solidFill>
                <a:srgbClr val="008000"/>
              </a:solidFill>
              <a:ln>
                <a:solidFill>
                  <a:srgbClr val="008000"/>
                </a:solidFill>
              </a:ln>
            </c:spPr>
          </c:marker>
          <c:xVal>
            <c:numRef>
              <c:f>ELN8!$A$3:$A$27</c:f>
              <c:numCache>
                <c:formatCode>General</c:formatCode>
                <c:ptCount val="25"/>
                <c:pt idx="0">
                  <c:v>-300</c:v>
                </c:pt>
                <c:pt idx="1">
                  <c:v>-200</c:v>
                </c:pt>
                <c:pt idx="2">
                  <c:v>-100</c:v>
                </c:pt>
                <c:pt idx="3">
                  <c:v>0</c:v>
                </c:pt>
                <c:pt idx="4">
                  <c:v>100</c:v>
                </c:pt>
                <c:pt idx="5">
                  <c:v>200</c:v>
                </c:pt>
                <c:pt idx="6">
                  <c:v>300</c:v>
                </c:pt>
                <c:pt idx="7">
                  <c:v>400</c:v>
                </c:pt>
                <c:pt idx="8">
                  <c:v>500</c:v>
                </c:pt>
                <c:pt idx="9">
                  <c:v>600</c:v>
                </c:pt>
                <c:pt idx="10">
                  <c:v>700</c:v>
                </c:pt>
                <c:pt idx="11">
                  <c:v>800</c:v>
                </c:pt>
                <c:pt idx="12">
                  <c:v>900</c:v>
                </c:pt>
                <c:pt idx="13">
                  <c:v>1000</c:v>
                </c:pt>
                <c:pt idx="14">
                  <c:v>1100</c:v>
                </c:pt>
                <c:pt idx="15">
                  <c:v>1200</c:v>
                </c:pt>
                <c:pt idx="16">
                  <c:v>1300</c:v>
                </c:pt>
                <c:pt idx="17">
                  <c:v>1400</c:v>
                </c:pt>
                <c:pt idx="18">
                  <c:v>1500</c:v>
                </c:pt>
                <c:pt idx="19">
                  <c:v>1600</c:v>
                </c:pt>
                <c:pt idx="20">
                  <c:v>1700</c:v>
                </c:pt>
                <c:pt idx="21">
                  <c:v>1800</c:v>
                </c:pt>
                <c:pt idx="22">
                  <c:v>1900</c:v>
                </c:pt>
                <c:pt idx="23">
                  <c:v>2000</c:v>
                </c:pt>
                <c:pt idx="24">
                  <c:v>2057</c:v>
                </c:pt>
              </c:numCache>
            </c:numRef>
          </c:xVal>
          <c:yVal>
            <c:numRef>
              <c:f>ELN8!$K$3:$K$22</c:f>
              <c:numCache>
                <c:formatCode>General</c:formatCode>
                <c:ptCount val="20"/>
                <c:pt idx="0">
                  <c:v>0.4</c:v>
                </c:pt>
                <c:pt idx="1">
                  <c:v>-0.1</c:v>
                </c:pt>
                <c:pt idx="2">
                  <c:v>-1</c:v>
                </c:pt>
                <c:pt idx="3">
                  <c:v>0</c:v>
                </c:pt>
                <c:pt idx="4">
                  <c:v>-86.4</c:v>
                </c:pt>
                <c:pt idx="5">
                  <c:v>-149.4</c:v>
                </c:pt>
                <c:pt idx="6">
                  <c:v>-196.1</c:v>
                </c:pt>
                <c:pt idx="7">
                  <c:v>-234.1</c:v>
                </c:pt>
                <c:pt idx="8">
                  <c:v>-264.89999999999969</c:v>
                </c:pt>
                <c:pt idx="9">
                  <c:v>-290.60000000000002</c:v>
                </c:pt>
                <c:pt idx="10">
                  <c:v>-312.7</c:v>
                </c:pt>
                <c:pt idx="11">
                  <c:v>-332.8</c:v>
                </c:pt>
                <c:pt idx="12">
                  <c:v>-350.6</c:v>
                </c:pt>
                <c:pt idx="13">
                  <c:v>-366.8</c:v>
                </c:pt>
                <c:pt idx="14">
                  <c:v>-381.4</c:v>
                </c:pt>
                <c:pt idx="15">
                  <c:v>-394.5</c:v>
                </c:pt>
                <c:pt idx="16">
                  <c:v>-406</c:v>
                </c:pt>
                <c:pt idx="17">
                  <c:v>-416.8</c:v>
                </c:pt>
                <c:pt idx="18">
                  <c:v>-426.8</c:v>
                </c:pt>
                <c:pt idx="19">
                  <c:v>-434.8</c:v>
                </c:pt>
              </c:numCache>
            </c:numRef>
          </c:yVal>
          <c:smooth val="0"/>
        </c:ser>
        <c:ser>
          <c:idx val="6"/>
          <c:order val="1"/>
          <c:tx>
            <c:v>wt-GST</c:v>
          </c:tx>
          <c:spPr>
            <a:ln w="25400">
              <a:solidFill>
                <a:srgbClr val="8064A2">
                  <a:lumMod val="50000"/>
                </a:srgbClr>
              </a:solidFill>
            </a:ln>
          </c:spPr>
          <c:marker>
            <c:symbol val="circle"/>
            <c:size val="7"/>
            <c:spPr>
              <a:solidFill>
                <a:srgbClr val="000000"/>
              </a:solidFill>
              <a:ln>
                <a:solidFill>
                  <a:schemeClr val="tx1"/>
                </a:solidFill>
              </a:ln>
            </c:spPr>
          </c:marker>
          <c:xVal>
            <c:numRef>
              <c:f>ELN8!$A$3:$A$27</c:f>
              <c:numCache>
                <c:formatCode>General</c:formatCode>
                <c:ptCount val="25"/>
                <c:pt idx="0">
                  <c:v>-300</c:v>
                </c:pt>
                <c:pt idx="1">
                  <c:v>-200</c:v>
                </c:pt>
                <c:pt idx="2">
                  <c:v>-100</c:v>
                </c:pt>
                <c:pt idx="3">
                  <c:v>0</c:v>
                </c:pt>
                <c:pt idx="4">
                  <c:v>100</c:v>
                </c:pt>
                <c:pt idx="5">
                  <c:v>200</c:v>
                </c:pt>
                <c:pt idx="6">
                  <c:v>300</c:v>
                </c:pt>
                <c:pt idx="7">
                  <c:v>400</c:v>
                </c:pt>
                <c:pt idx="8">
                  <c:v>500</c:v>
                </c:pt>
                <c:pt idx="9">
                  <c:v>600</c:v>
                </c:pt>
                <c:pt idx="10">
                  <c:v>700</c:v>
                </c:pt>
                <c:pt idx="11">
                  <c:v>800</c:v>
                </c:pt>
                <c:pt idx="12">
                  <c:v>900</c:v>
                </c:pt>
                <c:pt idx="13">
                  <c:v>1000</c:v>
                </c:pt>
                <c:pt idx="14">
                  <c:v>1100</c:v>
                </c:pt>
                <c:pt idx="15">
                  <c:v>1200</c:v>
                </c:pt>
                <c:pt idx="16">
                  <c:v>1300</c:v>
                </c:pt>
                <c:pt idx="17">
                  <c:v>1400</c:v>
                </c:pt>
                <c:pt idx="18">
                  <c:v>1500</c:v>
                </c:pt>
                <c:pt idx="19">
                  <c:v>1600</c:v>
                </c:pt>
                <c:pt idx="20">
                  <c:v>1700</c:v>
                </c:pt>
                <c:pt idx="21">
                  <c:v>1800</c:v>
                </c:pt>
                <c:pt idx="22">
                  <c:v>1900</c:v>
                </c:pt>
                <c:pt idx="23">
                  <c:v>2000</c:v>
                </c:pt>
                <c:pt idx="24">
                  <c:v>2057</c:v>
                </c:pt>
              </c:numCache>
            </c:numRef>
          </c:xVal>
          <c:yVal>
            <c:numRef>
              <c:f>ELN8!$T$3:$T$41</c:f>
              <c:numCache>
                <c:formatCode>General</c:formatCode>
                <c:ptCount val="39"/>
                <c:pt idx="0">
                  <c:v>-9.4</c:v>
                </c:pt>
                <c:pt idx="1">
                  <c:v>-8.7000000000000011</c:v>
                </c:pt>
                <c:pt idx="2">
                  <c:v>-8.7000000000000011</c:v>
                </c:pt>
                <c:pt idx="3">
                  <c:v>0</c:v>
                </c:pt>
                <c:pt idx="4">
                  <c:v>-2.7</c:v>
                </c:pt>
                <c:pt idx="5">
                  <c:v>-3.8</c:v>
                </c:pt>
                <c:pt idx="6">
                  <c:v>-4.8</c:v>
                </c:pt>
                <c:pt idx="7">
                  <c:v>-6.6</c:v>
                </c:pt>
                <c:pt idx="8">
                  <c:v>-8.7000000000000011</c:v>
                </c:pt>
                <c:pt idx="9">
                  <c:v>-11.3</c:v>
                </c:pt>
                <c:pt idx="10">
                  <c:v>-13.8</c:v>
                </c:pt>
                <c:pt idx="11">
                  <c:v>-16.100000000000001</c:v>
                </c:pt>
                <c:pt idx="12">
                  <c:v>-18</c:v>
                </c:pt>
                <c:pt idx="13">
                  <c:v>-21.2</c:v>
                </c:pt>
                <c:pt idx="14">
                  <c:v>-23</c:v>
                </c:pt>
                <c:pt idx="15">
                  <c:v>-25.5</c:v>
                </c:pt>
                <c:pt idx="16">
                  <c:v>-27.3</c:v>
                </c:pt>
                <c:pt idx="17">
                  <c:v>-29</c:v>
                </c:pt>
                <c:pt idx="18">
                  <c:v>-32</c:v>
                </c:pt>
                <c:pt idx="19">
                  <c:v>-34.200000000000003</c:v>
                </c:pt>
                <c:pt idx="20">
                  <c:v>-36.9</c:v>
                </c:pt>
                <c:pt idx="21">
                  <c:v>-37.800000000000004</c:v>
                </c:pt>
                <c:pt idx="22">
                  <c:v>-39</c:v>
                </c:pt>
                <c:pt idx="23">
                  <c:v>-41.9</c:v>
                </c:pt>
                <c:pt idx="24">
                  <c:v>-44.8</c:v>
                </c:pt>
                <c:pt idx="25">
                  <c:v>-47</c:v>
                </c:pt>
                <c:pt idx="26">
                  <c:v>-48</c:v>
                </c:pt>
                <c:pt idx="27">
                  <c:v>-49.5</c:v>
                </c:pt>
                <c:pt idx="28">
                  <c:v>-51.6</c:v>
                </c:pt>
                <c:pt idx="29">
                  <c:v>-54.7</c:v>
                </c:pt>
                <c:pt idx="30">
                  <c:v>-57.9</c:v>
                </c:pt>
                <c:pt idx="31">
                  <c:v>-60.8</c:v>
                </c:pt>
                <c:pt idx="32">
                  <c:v>-64.5</c:v>
                </c:pt>
                <c:pt idx="33">
                  <c:v>-68</c:v>
                </c:pt>
                <c:pt idx="34">
                  <c:v>-71.8</c:v>
                </c:pt>
                <c:pt idx="35">
                  <c:v>-76.2</c:v>
                </c:pt>
                <c:pt idx="36">
                  <c:v>-79.7</c:v>
                </c:pt>
                <c:pt idx="37">
                  <c:v>-84.2</c:v>
                </c:pt>
                <c:pt idx="38">
                  <c:v>-88.1</c:v>
                </c:pt>
              </c:numCache>
            </c:numRef>
          </c:yVal>
          <c:smooth val="0"/>
        </c:ser>
        <c:dLbls>
          <c:showLegendKey val="0"/>
          <c:showVal val="0"/>
          <c:showCatName val="0"/>
          <c:showSerName val="0"/>
          <c:showPercent val="0"/>
          <c:showBubbleSize val="0"/>
        </c:dLbls>
        <c:axId val="70153280"/>
        <c:axId val="91568896"/>
      </c:scatterChart>
      <c:valAx>
        <c:axId val="70153280"/>
        <c:scaling>
          <c:orientation val="minMax"/>
        </c:scaling>
        <c:delete val="0"/>
        <c:axPos val="b"/>
        <c:numFmt formatCode="General" sourceLinked="1"/>
        <c:majorTickMark val="in"/>
        <c:minorTickMark val="none"/>
        <c:tickLblPos val="none"/>
        <c:spPr>
          <a:ln w="25400">
            <a:solidFill>
              <a:schemeClr val="tx1"/>
            </a:solidFill>
          </a:ln>
        </c:spPr>
        <c:crossAx val="91568896"/>
        <c:crosses val="autoZero"/>
        <c:crossBetween val="midCat"/>
      </c:valAx>
      <c:valAx>
        <c:axId val="91568896"/>
        <c:scaling>
          <c:orientation val="minMax"/>
          <c:max val="100"/>
          <c:min val="-700"/>
        </c:scaling>
        <c:delete val="0"/>
        <c:axPos val="l"/>
        <c:majorGridlines>
          <c:spPr>
            <a:ln w="3175">
              <a:solidFill>
                <a:schemeClr val="bg1"/>
              </a:solidFill>
            </a:ln>
          </c:spPr>
        </c:majorGridlines>
        <c:numFmt formatCode="General" sourceLinked="1"/>
        <c:majorTickMark val="out"/>
        <c:minorTickMark val="none"/>
        <c:tickLblPos val="nextTo"/>
        <c:spPr>
          <a:ln w="25400">
            <a:solidFill>
              <a:schemeClr val="tx1"/>
            </a:solidFill>
          </a:ln>
        </c:spPr>
        <c:txPr>
          <a:bodyPr/>
          <a:lstStyle/>
          <a:p>
            <a:pPr>
              <a:defRPr sz="1600">
                <a:solidFill>
                  <a:srgbClr val="000000"/>
                </a:solidFill>
              </a:defRPr>
            </a:pPr>
            <a:endParaRPr lang="ja-JP"/>
          </a:p>
        </c:txPr>
        <c:crossAx val="70153280"/>
        <c:crosses val="autoZero"/>
        <c:crossBetween val="midCat"/>
        <c:majorUnit val="200"/>
      </c:valAx>
    </c:plotArea>
    <c:legend>
      <c:legendPos val="r"/>
      <c:layout>
        <c:manualLayout>
          <c:xMode val="edge"/>
          <c:yMode val="edge"/>
          <c:x val="0.42135317889655671"/>
          <c:y val="0.36659313329723947"/>
          <c:w val="0.39495441400509984"/>
          <c:h val="0.18941095734273042"/>
        </c:manualLayout>
      </c:layout>
      <c:overlay val="0"/>
      <c:spPr>
        <a:ln>
          <a:solidFill>
            <a:schemeClr val="tx1"/>
          </a:solidFill>
        </a:ln>
      </c:spPr>
      <c:txPr>
        <a:bodyPr/>
        <a:lstStyle/>
        <a:p>
          <a:pPr>
            <a:defRPr sz="1600" b="1">
              <a:solidFill>
                <a:srgbClr val="000000"/>
              </a:solidFill>
            </a:defRPr>
          </a:pPr>
          <a:endParaRPr lang="ja-JP"/>
        </a:p>
      </c:txPr>
    </c:legend>
    <c:plotVisOnly val="1"/>
    <c:dispBlanksAs val="gap"/>
    <c:showDLblsOverMax val="0"/>
  </c:chart>
  <c:spPr>
    <a:ln>
      <a:noFill/>
    </a:ln>
  </c:sp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scFv(RNase)-PM</c:v>
          </c:tx>
          <c:spPr>
            <a:ln>
              <a:solidFill>
                <a:srgbClr val="C00000"/>
              </a:solidFill>
            </a:ln>
          </c:spPr>
          <c:marker>
            <c:symbol val="square"/>
            <c:size val="7"/>
            <c:spPr>
              <a:solidFill>
                <a:srgbClr val="C00000"/>
              </a:solidFill>
              <a:ln>
                <a:solidFill>
                  <a:srgbClr val="C00000"/>
                </a:solidFill>
              </a:ln>
            </c:spPr>
          </c:marker>
          <c:xVal>
            <c:numRef>
              <c:f>Sheet2!$A$22:$A$29</c:f>
              <c:numCache>
                <c:formatCode>General</c:formatCode>
                <c:ptCount val="8"/>
                <c:pt idx="0">
                  <c:v>100</c:v>
                </c:pt>
                <c:pt idx="1">
                  <c:v>50</c:v>
                </c:pt>
                <c:pt idx="2">
                  <c:v>25</c:v>
                </c:pt>
                <c:pt idx="3">
                  <c:v>12.5</c:v>
                </c:pt>
                <c:pt idx="4">
                  <c:v>6.25</c:v>
                </c:pt>
                <c:pt idx="5">
                  <c:v>3.125</c:v>
                </c:pt>
                <c:pt idx="6">
                  <c:v>1.5625</c:v>
                </c:pt>
                <c:pt idx="7">
                  <c:v>0</c:v>
                </c:pt>
              </c:numCache>
            </c:numRef>
          </c:xVal>
          <c:yVal>
            <c:numRef>
              <c:f>Sheet2!$F$22:$F$29</c:f>
              <c:numCache>
                <c:formatCode>0.0000</c:formatCode>
                <c:ptCount val="8"/>
                <c:pt idx="0">
                  <c:v>2.9209999999999998</c:v>
                </c:pt>
                <c:pt idx="1">
                  <c:v>2.831</c:v>
                </c:pt>
                <c:pt idx="2">
                  <c:v>2.847</c:v>
                </c:pt>
                <c:pt idx="3">
                  <c:v>2.6840000000000002</c:v>
                </c:pt>
                <c:pt idx="4">
                  <c:v>2.4279999999999999</c:v>
                </c:pt>
                <c:pt idx="5">
                  <c:v>1.71</c:v>
                </c:pt>
                <c:pt idx="6">
                  <c:v>1.0449999999999999</c:v>
                </c:pt>
                <c:pt idx="7">
                  <c:v>5.8999999999999997E-2</c:v>
                </c:pt>
              </c:numCache>
            </c:numRef>
          </c:yVal>
          <c:smooth val="1"/>
        </c:ser>
        <c:ser>
          <c:idx val="2"/>
          <c:order val="1"/>
          <c:tx>
            <c:v>scFv(RNase)</c:v>
          </c:tx>
          <c:spPr>
            <a:ln>
              <a:solidFill>
                <a:schemeClr val="tx1"/>
              </a:solidFill>
            </a:ln>
          </c:spPr>
          <c:marker>
            <c:symbol val="triangle"/>
            <c:size val="7"/>
            <c:spPr>
              <a:solidFill>
                <a:schemeClr val="tx1"/>
              </a:solidFill>
              <a:ln>
                <a:solidFill>
                  <a:schemeClr val="tx1"/>
                </a:solidFill>
              </a:ln>
            </c:spPr>
          </c:marker>
          <c:xVal>
            <c:numRef>
              <c:f>Sheet2!$A$31:$A$38</c:f>
              <c:numCache>
                <c:formatCode>General</c:formatCode>
                <c:ptCount val="8"/>
                <c:pt idx="0">
                  <c:v>50</c:v>
                </c:pt>
                <c:pt idx="1">
                  <c:v>25</c:v>
                </c:pt>
                <c:pt idx="2">
                  <c:v>12.5</c:v>
                </c:pt>
                <c:pt idx="3">
                  <c:v>6.25</c:v>
                </c:pt>
                <c:pt idx="4">
                  <c:v>3.125</c:v>
                </c:pt>
                <c:pt idx="5">
                  <c:v>1.5625</c:v>
                </c:pt>
                <c:pt idx="6">
                  <c:v>0.78125</c:v>
                </c:pt>
                <c:pt idx="7">
                  <c:v>0</c:v>
                </c:pt>
              </c:numCache>
            </c:numRef>
          </c:xVal>
          <c:yVal>
            <c:numRef>
              <c:f>Sheet2!$B$31:$B$38</c:f>
              <c:numCache>
                <c:formatCode>0.0000</c:formatCode>
                <c:ptCount val="8"/>
                <c:pt idx="0">
                  <c:v>3.012</c:v>
                </c:pt>
                <c:pt idx="1">
                  <c:v>2.601</c:v>
                </c:pt>
                <c:pt idx="2">
                  <c:v>2.5630000000000002</c:v>
                </c:pt>
                <c:pt idx="3">
                  <c:v>2.0920000000000001</c:v>
                </c:pt>
                <c:pt idx="4">
                  <c:v>1.839</c:v>
                </c:pt>
                <c:pt idx="5">
                  <c:v>1.006</c:v>
                </c:pt>
                <c:pt idx="6">
                  <c:v>0.44700000000000001</c:v>
                </c:pt>
                <c:pt idx="7">
                  <c:v>0.06</c:v>
                </c:pt>
              </c:numCache>
            </c:numRef>
          </c:yVal>
          <c:smooth val="1"/>
        </c:ser>
        <c:dLbls>
          <c:showLegendKey val="0"/>
          <c:showVal val="0"/>
          <c:showCatName val="0"/>
          <c:showSerName val="0"/>
          <c:showPercent val="0"/>
          <c:showBubbleSize val="0"/>
        </c:dLbls>
        <c:axId val="105396992"/>
        <c:axId val="105394688"/>
      </c:scatterChart>
      <c:valAx>
        <c:axId val="105396992"/>
        <c:scaling>
          <c:orientation val="minMax"/>
          <c:max val="100"/>
        </c:scaling>
        <c:delete val="0"/>
        <c:axPos val="b"/>
        <c:title>
          <c:tx>
            <c:rich>
              <a:bodyPr/>
              <a:lstStyle/>
              <a:p>
                <a:pPr>
                  <a:defRPr sz="1600"/>
                </a:pPr>
                <a:r>
                  <a:rPr lang="en-US" altLang="ja-JP" sz="1600"/>
                  <a:t>scFv</a:t>
                </a:r>
                <a:r>
                  <a:rPr lang="ja-JP" altLang="en-US" sz="1600"/>
                  <a:t>濃度</a:t>
                </a:r>
                <a:r>
                  <a:rPr lang="en-US" altLang="ja-JP" sz="1600"/>
                  <a:t>(μg/mL)</a:t>
                </a:r>
                <a:endParaRPr lang="ja-JP" altLang="en-US" sz="1600"/>
              </a:p>
            </c:rich>
          </c:tx>
          <c:layout/>
          <c:overlay val="0"/>
        </c:title>
        <c:numFmt formatCode="General" sourceLinked="1"/>
        <c:majorTickMark val="none"/>
        <c:minorTickMark val="none"/>
        <c:tickLblPos val="nextTo"/>
        <c:spPr>
          <a:ln>
            <a:solidFill>
              <a:schemeClr val="tx1"/>
            </a:solidFill>
          </a:ln>
        </c:spPr>
        <c:txPr>
          <a:bodyPr/>
          <a:lstStyle/>
          <a:p>
            <a:pPr>
              <a:defRPr sz="1200" b="1"/>
            </a:pPr>
            <a:endParaRPr lang="ja-JP"/>
          </a:p>
        </c:txPr>
        <c:crossAx val="105394688"/>
        <c:crosses val="autoZero"/>
        <c:crossBetween val="midCat"/>
        <c:majorUnit val="20"/>
      </c:valAx>
      <c:valAx>
        <c:axId val="105394688"/>
        <c:scaling>
          <c:orientation val="minMax"/>
        </c:scaling>
        <c:delete val="0"/>
        <c:axPos val="l"/>
        <c:majorGridlines/>
        <c:title>
          <c:tx>
            <c:rich>
              <a:bodyPr/>
              <a:lstStyle/>
              <a:p>
                <a:pPr>
                  <a:defRPr sz="1600"/>
                </a:pPr>
                <a:r>
                  <a:rPr lang="en-US" altLang="ja-JP" sz="1600" dirty="0" smtClean="0"/>
                  <a:t>Absorbance</a:t>
                </a:r>
                <a:r>
                  <a:rPr lang="en-US" altLang="ja-JP" sz="1600" baseline="0" dirty="0" smtClean="0"/>
                  <a:t> at 405nm [-]</a:t>
                </a:r>
                <a:endParaRPr lang="ja-JP" altLang="en-US" sz="1600" dirty="0"/>
              </a:p>
            </c:rich>
          </c:tx>
          <c:layout/>
          <c:overlay val="0"/>
        </c:title>
        <c:numFmt formatCode="0.0" sourceLinked="0"/>
        <c:majorTickMark val="none"/>
        <c:minorTickMark val="none"/>
        <c:tickLblPos val="nextTo"/>
        <c:spPr>
          <a:ln>
            <a:solidFill>
              <a:schemeClr val="tx1"/>
            </a:solidFill>
          </a:ln>
        </c:spPr>
        <c:txPr>
          <a:bodyPr/>
          <a:lstStyle/>
          <a:p>
            <a:pPr>
              <a:defRPr sz="1400" b="1"/>
            </a:pPr>
            <a:endParaRPr lang="ja-JP"/>
          </a:p>
        </c:txPr>
        <c:crossAx val="105396992"/>
        <c:crosses val="autoZero"/>
        <c:crossBetween val="midCat"/>
      </c:valAx>
      <c:spPr>
        <a:ln>
          <a:solidFill>
            <a:schemeClr val="tx1"/>
          </a:solidFill>
        </a:ln>
      </c:spPr>
    </c:plotArea>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95949575352959E-2"/>
          <c:y val="6.2708032440839903E-2"/>
          <c:w val="0.53804002624671921"/>
          <c:h val="0.67540937591134442"/>
        </c:manualLayout>
      </c:layout>
      <c:scatterChart>
        <c:scatterStyle val="lineMarker"/>
        <c:varyColors val="0"/>
        <c:ser>
          <c:idx val="0"/>
          <c:order val="0"/>
          <c:tx>
            <c:v>anti-RNase scFv-PM</c:v>
          </c:tx>
          <c:spPr>
            <a:ln w="28575">
              <a:noFill/>
            </a:ln>
          </c:spPr>
          <c:marker>
            <c:symbol val="diamond"/>
            <c:size val="7"/>
            <c:spPr>
              <a:solidFill>
                <a:srgbClr val="FF0000"/>
              </a:solidFill>
              <a:ln>
                <a:noFill/>
              </a:ln>
            </c:spPr>
          </c:marker>
          <c:xVal>
            <c:numRef>
              <c:f>'4min'!$A$20:$A$27</c:f>
              <c:numCache>
                <c:formatCode>General</c:formatCode>
                <c:ptCount val="8"/>
                <c:pt idx="0">
                  <c:v>100</c:v>
                </c:pt>
                <c:pt idx="1">
                  <c:v>50</c:v>
                </c:pt>
                <c:pt idx="2">
                  <c:v>25</c:v>
                </c:pt>
                <c:pt idx="3">
                  <c:v>12.5</c:v>
                </c:pt>
                <c:pt idx="4">
                  <c:v>6.25</c:v>
                </c:pt>
                <c:pt idx="5">
                  <c:v>3.125</c:v>
                </c:pt>
                <c:pt idx="6">
                  <c:v>1.5625</c:v>
                </c:pt>
                <c:pt idx="7">
                  <c:v>0</c:v>
                </c:pt>
              </c:numCache>
            </c:numRef>
          </c:xVal>
          <c:yVal>
            <c:numRef>
              <c:f>'4min'!$B$20:$B$27</c:f>
              <c:numCache>
                <c:formatCode>0.0000</c:formatCode>
                <c:ptCount val="8"/>
                <c:pt idx="0">
                  <c:v>0.94199999999999995</c:v>
                </c:pt>
                <c:pt idx="1">
                  <c:v>0.84099999999999997</c:v>
                </c:pt>
                <c:pt idx="2">
                  <c:v>0.81799999999999995</c:v>
                </c:pt>
                <c:pt idx="3">
                  <c:v>0.72099999999999997</c:v>
                </c:pt>
                <c:pt idx="4">
                  <c:v>0.57899999999999996</c:v>
                </c:pt>
                <c:pt idx="5">
                  <c:v>0.40699999999999997</c:v>
                </c:pt>
                <c:pt idx="6">
                  <c:v>0.25600000000000001</c:v>
                </c:pt>
                <c:pt idx="7">
                  <c:v>0.06</c:v>
                </c:pt>
              </c:numCache>
            </c:numRef>
          </c:yVal>
          <c:smooth val="0"/>
        </c:ser>
        <c:ser>
          <c:idx val="1"/>
          <c:order val="1"/>
          <c:tx>
            <c:v>anti-RNase scFv-D10</c:v>
          </c:tx>
          <c:spPr>
            <a:ln w="28575">
              <a:noFill/>
            </a:ln>
          </c:spPr>
          <c:marker>
            <c:symbol val="square"/>
            <c:size val="7"/>
            <c:spPr>
              <a:solidFill>
                <a:schemeClr val="bg2">
                  <a:lumMod val="25000"/>
                </a:schemeClr>
              </a:solidFill>
              <a:ln>
                <a:noFill/>
              </a:ln>
            </c:spPr>
          </c:marker>
          <c:xVal>
            <c:numRef>
              <c:f>'4min'!$A$20:$A$27</c:f>
              <c:numCache>
                <c:formatCode>General</c:formatCode>
                <c:ptCount val="8"/>
                <c:pt idx="0">
                  <c:v>100</c:v>
                </c:pt>
                <c:pt idx="1">
                  <c:v>50</c:v>
                </c:pt>
                <c:pt idx="2">
                  <c:v>25</c:v>
                </c:pt>
                <c:pt idx="3">
                  <c:v>12.5</c:v>
                </c:pt>
                <c:pt idx="4">
                  <c:v>6.25</c:v>
                </c:pt>
                <c:pt idx="5">
                  <c:v>3.125</c:v>
                </c:pt>
                <c:pt idx="6">
                  <c:v>1.5625</c:v>
                </c:pt>
                <c:pt idx="7">
                  <c:v>0</c:v>
                </c:pt>
              </c:numCache>
            </c:numRef>
          </c:xVal>
          <c:yVal>
            <c:numRef>
              <c:f>'4min'!$C$20:$C$27</c:f>
              <c:numCache>
                <c:formatCode>0.0000</c:formatCode>
                <c:ptCount val="8"/>
                <c:pt idx="0">
                  <c:v>1.036</c:v>
                </c:pt>
                <c:pt idx="1">
                  <c:v>0.96299999999999997</c:v>
                </c:pt>
                <c:pt idx="2">
                  <c:v>0.92400000000000004</c:v>
                </c:pt>
                <c:pt idx="3">
                  <c:v>0.85599999999999998</c:v>
                </c:pt>
                <c:pt idx="4">
                  <c:v>0.77100000000000002</c:v>
                </c:pt>
                <c:pt idx="5">
                  <c:v>0.66100000000000003</c:v>
                </c:pt>
                <c:pt idx="6">
                  <c:v>0.48099999999999998</c:v>
                </c:pt>
                <c:pt idx="7">
                  <c:v>6.2E-2</c:v>
                </c:pt>
              </c:numCache>
            </c:numRef>
          </c:yVal>
          <c:smooth val="0"/>
        </c:ser>
        <c:dLbls>
          <c:showLegendKey val="0"/>
          <c:showVal val="0"/>
          <c:showCatName val="0"/>
          <c:showSerName val="0"/>
          <c:showPercent val="0"/>
          <c:showBubbleSize val="0"/>
        </c:dLbls>
        <c:axId val="118007488"/>
        <c:axId val="118008064"/>
      </c:scatterChart>
      <c:valAx>
        <c:axId val="118007488"/>
        <c:scaling>
          <c:orientation val="minMax"/>
          <c:max val="100"/>
          <c:min val="0"/>
        </c:scaling>
        <c:delete val="0"/>
        <c:axPos val="b"/>
        <c:title>
          <c:tx>
            <c:rich>
              <a:bodyPr/>
              <a:lstStyle/>
              <a:p>
                <a:pPr>
                  <a:defRPr sz="1400"/>
                </a:pPr>
                <a:r>
                  <a:rPr lang="en-US" altLang="ja-JP" sz="1400"/>
                  <a:t>scFv conc. (μg/ml)</a:t>
                </a:r>
                <a:endParaRPr lang="ja-JP" altLang="en-US" sz="1400"/>
              </a:p>
            </c:rich>
          </c:tx>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18008064"/>
        <c:crosses val="autoZero"/>
        <c:crossBetween val="midCat"/>
        <c:majorUnit val="20"/>
      </c:valAx>
      <c:valAx>
        <c:axId val="118008064"/>
        <c:scaling>
          <c:orientation val="minMax"/>
          <c:max val="1.2"/>
          <c:min val="0"/>
        </c:scaling>
        <c:delete val="0"/>
        <c:axPos val="l"/>
        <c:majorGridlines/>
        <c:title>
          <c:tx>
            <c:rich>
              <a:bodyPr/>
              <a:lstStyle/>
              <a:p>
                <a:pPr>
                  <a:defRPr sz="1400"/>
                </a:pPr>
                <a:r>
                  <a:rPr lang="en-US" altLang="en-US" sz="1400"/>
                  <a:t>Absorbance at 405nm [-]</a:t>
                </a:r>
              </a:p>
            </c:rich>
          </c:tx>
          <c:layout>
            <c:manualLayout>
              <c:xMode val="edge"/>
              <c:yMode val="edge"/>
              <c:x val="0"/>
              <c:y val="9.7981890901011004E-2"/>
            </c:manualLayout>
          </c:layout>
          <c:overlay val="0"/>
        </c:title>
        <c:numFmt formatCode="0.0" sourceLinked="0"/>
        <c:majorTickMark val="none"/>
        <c:minorTickMark val="none"/>
        <c:tickLblPos val="nextTo"/>
        <c:spPr>
          <a:ln>
            <a:solidFill>
              <a:schemeClr val="tx1"/>
            </a:solidFill>
          </a:ln>
        </c:spPr>
        <c:txPr>
          <a:bodyPr/>
          <a:lstStyle/>
          <a:p>
            <a:pPr>
              <a:defRPr sz="1400" b="1"/>
            </a:pPr>
            <a:endParaRPr lang="ja-JP"/>
          </a:p>
        </c:txPr>
        <c:crossAx val="118007488"/>
        <c:crosses val="autoZero"/>
        <c:crossBetween val="midCat"/>
        <c:majorUnit val="0.2"/>
      </c:valAx>
      <c:spPr>
        <a:ln>
          <a:solidFill>
            <a:schemeClr val="tx1"/>
          </a:solidFill>
        </a:ln>
      </c:spPr>
    </c:plotArea>
    <c:legend>
      <c:legendPos val="r"/>
      <c:layout>
        <c:manualLayout>
          <c:xMode val="edge"/>
          <c:yMode val="edge"/>
          <c:x val="0.67706719032579921"/>
          <c:y val="0.2986984779468948"/>
          <c:w val="0.32293284575781511"/>
          <c:h val="0.28360280285969519"/>
        </c:manualLayout>
      </c:layout>
      <c:overlay val="0"/>
      <c:txPr>
        <a:bodyPr/>
        <a:lstStyle/>
        <a:p>
          <a:pPr>
            <a:defRPr sz="1400" b="1"/>
          </a:pPr>
          <a:endParaRPr lang="ja-JP"/>
        </a:p>
      </c:txPr>
    </c:legend>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4292939970616"/>
          <c:y val="5.5009485887723947E-2"/>
          <c:w val="0.76378433203895446"/>
          <c:h val="0.77267733569804553"/>
        </c:manualLayout>
      </c:layout>
      <c:scatterChart>
        <c:scatterStyle val="lineMarker"/>
        <c:varyColors val="0"/>
        <c:ser>
          <c:idx val="0"/>
          <c:order val="0"/>
          <c:tx>
            <c:v>scFv(CEA)-PM pH7.5</c:v>
          </c:tx>
          <c:spPr>
            <a:ln w="28575">
              <a:noFill/>
            </a:ln>
          </c:spPr>
          <c:marker>
            <c:symbol val="circle"/>
            <c:size val="7"/>
            <c:spPr>
              <a:solidFill>
                <a:srgbClr val="FF3300"/>
              </a:solidFill>
              <a:ln>
                <a:noFill/>
              </a:ln>
            </c:spPr>
          </c:marker>
          <c:xVal>
            <c:numRef>
              <c:f>Sheet1!$G$4:$G$8</c:f>
              <c:numCache>
                <c:formatCode>General</c:formatCode>
                <c:ptCount val="5"/>
                <c:pt idx="0">
                  <c:v>521</c:v>
                </c:pt>
                <c:pt idx="1">
                  <c:v>260.5</c:v>
                </c:pt>
                <c:pt idx="2">
                  <c:v>130.25</c:v>
                </c:pt>
                <c:pt idx="3">
                  <c:v>65.125</c:v>
                </c:pt>
                <c:pt idx="4">
                  <c:v>32.5625</c:v>
                </c:pt>
              </c:numCache>
            </c:numRef>
          </c:xVal>
          <c:yVal>
            <c:numRef>
              <c:f>Sheet1!$H$4:$H$8</c:f>
              <c:numCache>
                <c:formatCode>General</c:formatCode>
                <c:ptCount val="5"/>
                <c:pt idx="0">
                  <c:v>10122.576937</c:v>
                </c:pt>
                <c:pt idx="1">
                  <c:v>7229.113034</c:v>
                </c:pt>
                <c:pt idx="2">
                  <c:v>4292.367381</c:v>
                </c:pt>
                <c:pt idx="3">
                  <c:v>4186.7788069999997</c:v>
                </c:pt>
                <c:pt idx="4">
                  <c:v>2391.9677670000001</c:v>
                </c:pt>
              </c:numCache>
            </c:numRef>
          </c:yVal>
          <c:smooth val="0"/>
        </c:ser>
        <c:ser>
          <c:idx val="1"/>
          <c:order val="1"/>
          <c:tx>
            <c:v>scFv(CEA)-PM 最適→pH7.5</c:v>
          </c:tx>
          <c:spPr>
            <a:ln w="28575">
              <a:noFill/>
            </a:ln>
          </c:spPr>
          <c:marker>
            <c:symbol val="circle"/>
            <c:size val="7"/>
            <c:spPr>
              <a:solidFill>
                <a:schemeClr val="accent6">
                  <a:lumMod val="75000"/>
                </a:schemeClr>
              </a:solidFill>
            </c:spPr>
          </c:marker>
          <c:xVal>
            <c:numRef>
              <c:f>Sheet1!$I$4:$I$8</c:f>
              <c:numCache>
                <c:formatCode>General</c:formatCode>
                <c:ptCount val="5"/>
                <c:pt idx="0">
                  <c:v>496.9</c:v>
                </c:pt>
                <c:pt idx="1">
                  <c:v>248.45</c:v>
                </c:pt>
                <c:pt idx="2">
                  <c:v>124.22499999999999</c:v>
                </c:pt>
                <c:pt idx="3">
                  <c:v>62.112499999999997</c:v>
                </c:pt>
                <c:pt idx="4">
                  <c:v>31.056249999999999</c:v>
                </c:pt>
              </c:numCache>
            </c:numRef>
          </c:xVal>
          <c:yVal>
            <c:numRef>
              <c:f>Sheet1!$J$4:$J$8</c:f>
              <c:numCache>
                <c:formatCode>General</c:formatCode>
                <c:ptCount val="5"/>
                <c:pt idx="0">
                  <c:v>11899.076848999999</c:v>
                </c:pt>
                <c:pt idx="1">
                  <c:v>7772.1585720000003</c:v>
                </c:pt>
                <c:pt idx="2">
                  <c:v>4892.8077460000004</c:v>
                </c:pt>
                <c:pt idx="3">
                  <c:v>3339.1005620000001</c:v>
                </c:pt>
                <c:pt idx="4">
                  <c:v>2812.1885649999999</c:v>
                </c:pt>
              </c:numCache>
            </c:numRef>
          </c:yVal>
          <c:smooth val="0"/>
        </c:ser>
        <c:ser>
          <c:idx val="2"/>
          <c:order val="2"/>
          <c:tx>
            <c:v>scFv(CEA)-PM 最適→PBS</c:v>
          </c:tx>
          <c:spPr>
            <a:ln w="28575">
              <a:noFill/>
            </a:ln>
          </c:spPr>
          <c:marker>
            <c:symbol val="circle"/>
            <c:size val="7"/>
            <c:spPr>
              <a:solidFill>
                <a:srgbClr val="FF0000"/>
              </a:solidFill>
              <a:ln>
                <a:noFill/>
              </a:ln>
            </c:spPr>
          </c:marker>
          <c:xVal>
            <c:numRef>
              <c:f>Sheet1!$K$4:$K$8</c:f>
              <c:numCache>
                <c:formatCode>General</c:formatCode>
                <c:ptCount val="5"/>
                <c:pt idx="0">
                  <c:v>371</c:v>
                </c:pt>
                <c:pt idx="1">
                  <c:v>185.5</c:v>
                </c:pt>
                <c:pt idx="2">
                  <c:v>92.75</c:v>
                </c:pt>
                <c:pt idx="3">
                  <c:v>46.375</c:v>
                </c:pt>
                <c:pt idx="4">
                  <c:v>23.1875</c:v>
                </c:pt>
              </c:numCache>
            </c:numRef>
          </c:xVal>
          <c:yVal>
            <c:numRef>
              <c:f>Sheet1!$L$4:$L$8</c:f>
              <c:numCache>
                <c:formatCode>General</c:formatCode>
                <c:ptCount val="5"/>
                <c:pt idx="0">
                  <c:v>23794.708193999999</c:v>
                </c:pt>
                <c:pt idx="1">
                  <c:v>17071.451344000001</c:v>
                </c:pt>
                <c:pt idx="2">
                  <c:v>11104.322633</c:v>
                </c:pt>
                <c:pt idx="3">
                  <c:v>11132.68189</c:v>
                </c:pt>
                <c:pt idx="4">
                  <c:v>9469.200992</c:v>
                </c:pt>
              </c:numCache>
            </c:numRef>
          </c:yVal>
          <c:smooth val="0"/>
        </c:ser>
        <c:ser>
          <c:idx val="3"/>
          <c:order val="3"/>
          <c:tx>
            <c:v>scFv(CEA)-PM 最適条件</c:v>
          </c:tx>
          <c:spPr>
            <a:ln w="28575">
              <a:noFill/>
            </a:ln>
          </c:spPr>
          <c:marker>
            <c:symbol val="circle"/>
            <c:size val="7"/>
            <c:spPr>
              <a:solidFill>
                <a:srgbClr val="00B050"/>
              </a:solidFill>
              <a:ln>
                <a:noFill/>
              </a:ln>
            </c:spPr>
          </c:marker>
          <c:xVal>
            <c:numRef>
              <c:f>Sheet1!$M$5:$M$8</c:f>
              <c:numCache>
                <c:formatCode>General</c:formatCode>
                <c:ptCount val="4"/>
                <c:pt idx="0">
                  <c:v>176.5</c:v>
                </c:pt>
                <c:pt idx="1">
                  <c:v>88.25</c:v>
                </c:pt>
                <c:pt idx="2">
                  <c:v>44.125</c:v>
                </c:pt>
                <c:pt idx="3">
                  <c:v>22.0625</c:v>
                </c:pt>
              </c:numCache>
            </c:numRef>
          </c:xVal>
          <c:yVal>
            <c:numRef>
              <c:f>Sheet1!$N$5:$N$8</c:f>
              <c:numCache>
                <c:formatCode>General</c:formatCode>
                <c:ptCount val="4"/>
                <c:pt idx="0">
                  <c:v>9809.2268139999996</c:v>
                </c:pt>
                <c:pt idx="1">
                  <c:v>6854.6637979999996</c:v>
                </c:pt>
                <c:pt idx="2">
                  <c:v>5600.9934569999996</c:v>
                </c:pt>
                <c:pt idx="3">
                  <c:v>2129.2985250000002</c:v>
                </c:pt>
              </c:numCache>
            </c:numRef>
          </c:yVal>
          <c:smooth val="0"/>
        </c:ser>
        <c:dLbls>
          <c:showLegendKey val="0"/>
          <c:showVal val="0"/>
          <c:showCatName val="0"/>
          <c:showSerName val="0"/>
          <c:showPercent val="0"/>
          <c:showBubbleSize val="0"/>
        </c:dLbls>
        <c:axId val="118009792"/>
        <c:axId val="118010368"/>
      </c:scatterChart>
      <c:valAx>
        <c:axId val="118009792"/>
        <c:scaling>
          <c:orientation val="minMax"/>
        </c:scaling>
        <c:delete val="0"/>
        <c:axPos val="b"/>
        <c:title>
          <c:tx>
            <c:rich>
              <a:bodyPr/>
              <a:lstStyle/>
              <a:p>
                <a:pPr>
                  <a:defRPr sz="1400"/>
                </a:pPr>
                <a:r>
                  <a:rPr lang="en-US" altLang="ja-JP" sz="1400" b="1" i="0" u="none" strike="noStrike" kern="1200" baseline="0">
                    <a:solidFill>
                      <a:sysClr val="windowText" lastClr="000000"/>
                    </a:solidFill>
                    <a:latin typeface="+mn-lt"/>
                    <a:ea typeface="+mn-ea"/>
                    <a:cs typeface="+mn-cs"/>
                  </a:rPr>
                  <a:t>anti-CEA scFv-PM</a:t>
                </a:r>
                <a:r>
                  <a:rPr lang="en-US" altLang="ja-JP" sz="1400" baseline="0"/>
                  <a:t> conc[μg/ml]</a:t>
                </a:r>
                <a:endParaRPr lang="ja-JP" altLang="en-US" sz="1400"/>
              </a:p>
            </c:rich>
          </c:tx>
          <c:layout>
            <c:manualLayout>
              <c:xMode val="edge"/>
              <c:yMode val="edge"/>
              <c:x val="0.24020317840595945"/>
              <c:y val="0.90014450856282169"/>
            </c:manualLayout>
          </c:layout>
          <c:overlay val="0"/>
        </c:title>
        <c:numFmt formatCode="General" sourceLinked="1"/>
        <c:majorTickMark val="none"/>
        <c:minorTickMark val="none"/>
        <c:tickLblPos val="nextTo"/>
        <c:txPr>
          <a:bodyPr/>
          <a:lstStyle/>
          <a:p>
            <a:pPr>
              <a:defRPr sz="1000" b="1"/>
            </a:pPr>
            <a:endParaRPr lang="ja-JP"/>
          </a:p>
        </c:txPr>
        <c:crossAx val="118010368"/>
        <c:crosses val="autoZero"/>
        <c:crossBetween val="midCat"/>
      </c:valAx>
      <c:valAx>
        <c:axId val="118010368"/>
        <c:scaling>
          <c:orientation val="minMax"/>
        </c:scaling>
        <c:delete val="0"/>
        <c:axPos val="l"/>
        <c:majorGridlines/>
        <c:title>
          <c:tx>
            <c:rich>
              <a:bodyPr/>
              <a:lstStyle/>
              <a:p>
                <a:pPr>
                  <a:defRPr sz="1400"/>
                </a:pPr>
                <a:r>
                  <a:rPr lang="en-US" altLang="ja-JP" sz="1400"/>
                  <a:t>Fliorescence intensity[-]</a:t>
                </a:r>
                <a:endParaRPr lang="ja-JP" altLang="en-US" sz="1400"/>
              </a:p>
            </c:rich>
          </c:tx>
          <c:layout>
            <c:manualLayout>
              <c:xMode val="edge"/>
              <c:yMode val="edge"/>
              <c:x val="3.324527262694197E-3"/>
              <c:y val="6.9729666885031849E-2"/>
            </c:manualLayout>
          </c:layout>
          <c:overlay val="0"/>
        </c:title>
        <c:numFmt formatCode="General" sourceLinked="1"/>
        <c:majorTickMark val="none"/>
        <c:minorTickMark val="none"/>
        <c:tickLblPos val="nextTo"/>
        <c:txPr>
          <a:bodyPr/>
          <a:lstStyle/>
          <a:p>
            <a:pPr>
              <a:defRPr sz="1000" b="1"/>
            </a:pPr>
            <a:endParaRPr lang="ja-JP"/>
          </a:p>
        </c:txPr>
        <c:crossAx val="118009792"/>
        <c:crosses val="autoZero"/>
        <c:crossBetween val="midCat"/>
      </c:val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scFv(CEA)-PM pH7.5</c:v>
          </c:tx>
          <c:spPr>
            <a:ln w="28575">
              <a:noFill/>
            </a:ln>
          </c:spPr>
          <c:marker>
            <c:symbol val="circle"/>
            <c:size val="7"/>
            <c:spPr>
              <a:solidFill>
                <a:srgbClr val="FF3300"/>
              </a:solidFill>
              <a:ln>
                <a:noFill/>
              </a:ln>
            </c:spPr>
          </c:marker>
          <c:xVal>
            <c:numRef>
              <c:f>Sheet1!$G$4:$G$8</c:f>
              <c:numCache>
                <c:formatCode>General</c:formatCode>
                <c:ptCount val="5"/>
                <c:pt idx="0">
                  <c:v>526.5</c:v>
                </c:pt>
                <c:pt idx="1">
                  <c:v>263.25</c:v>
                </c:pt>
                <c:pt idx="2">
                  <c:v>131.625</c:v>
                </c:pt>
                <c:pt idx="3">
                  <c:v>65.8125</c:v>
                </c:pt>
                <c:pt idx="4">
                  <c:v>32.90625</c:v>
                </c:pt>
              </c:numCache>
            </c:numRef>
          </c:xVal>
          <c:yVal>
            <c:numRef>
              <c:f>Sheet1!$H$4:$H$8</c:f>
              <c:numCache>
                <c:formatCode>General</c:formatCode>
                <c:ptCount val="5"/>
                <c:pt idx="0">
                  <c:v>7418.3996139999999</c:v>
                </c:pt>
                <c:pt idx="1">
                  <c:v>2500.2843400000002</c:v>
                </c:pt>
                <c:pt idx="2">
                  <c:v>1176.1627880000001</c:v>
                </c:pt>
                <c:pt idx="3">
                  <c:v>827.180792</c:v>
                </c:pt>
                <c:pt idx="4">
                  <c:v>623.39860399999998</c:v>
                </c:pt>
              </c:numCache>
            </c:numRef>
          </c:yVal>
          <c:smooth val="0"/>
        </c:ser>
        <c:ser>
          <c:idx val="1"/>
          <c:order val="1"/>
          <c:tx>
            <c:v>scFv(CEA)-PM 最適→pH7.5</c:v>
          </c:tx>
          <c:spPr>
            <a:ln w="28575">
              <a:noFill/>
            </a:ln>
          </c:spPr>
          <c:marker>
            <c:symbol val="circle"/>
            <c:size val="7"/>
            <c:spPr>
              <a:solidFill>
                <a:schemeClr val="accent6">
                  <a:lumMod val="75000"/>
                </a:schemeClr>
              </a:solidFill>
            </c:spPr>
          </c:marker>
          <c:xVal>
            <c:numRef>
              <c:f>Sheet1!$I$4:$I$8</c:f>
              <c:numCache>
                <c:formatCode>General</c:formatCode>
                <c:ptCount val="5"/>
                <c:pt idx="0">
                  <c:v>478.3</c:v>
                </c:pt>
                <c:pt idx="1">
                  <c:v>239.15</c:v>
                </c:pt>
                <c:pt idx="2">
                  <c:v>119.575</c:v>
                </c:pt>
                <c:pt idx="3">
                  <c:v>59.787500000000001</c:v>
                </c:pt>
                <c:pt idx="4">
                  <c:v>29.893750000000001</c:v>
                </c:pt>
              </c:numCache>
            </c:numRef>
          </c:xVal>
          <c:yVal>
            <c:numRef>
              <c:f>Sheet1!$J$4:$J$8</c:f>
              <c:numCache>
                <c:formatCode>General</c:formatCode>
                <c:ptCount val="5"/>
                <c:pt idx="0">
                  <c:v>9961.2490340000004</c:v>
                </c:pt>
                <c:pt idx="1">
                  <c:v>2894.3183730000001</c:v>
                </c:pt>
                <c:pt idx="2">
                  <c:v>1717.5349550000001</c:v>
                </c:pt>
                <c:pt idx="3">
                  <c:v>748.78956600000004</c:v>
                </c:pt>
                <c:pt idx="4">
                  <c:v>623.44800599999996</c:v>
                </c:pt>
              </c:numCache>
            </c:numRef>
          </c:yVal>
          <c:smooth val="0"/>
        </c:ser>
        <c:ser>
          <c:idx val="2"/>
          <c:order val="2"/>
          <c:tx>
            <c:v>scFv(CEA)-PM 最適→PBS</c:v>
          </c:tx>
          <c:spPr>
            <a:ln w="28575">
              <a:noFill/>
            </a:ln>
          </c:spPr>
          <c:marker>
            <c:symbol val="circle"/>
            <c:size val="7"/>
            <c:spPr>
              <a:solidFill>
                <a:srgbClr val="FF0000"/>
              </a:solidFill>
              <a:ln>
                <a:noFill/>
              </a:ln>
            </c:spPr>
          </c:marker>
          <c:xVal>
            <c:numRef>
              <c:f>Sheet1!$K$4:$K$8</c:f>
              <c:numCache>
                <c:formatCode>General</c:formatCode>
                <c:ptCount val="5"/>
                <c:pt idx="0">
                  <c:v>131.30000000000001</c:v>
                </c:pt>
                <c:pt idx="1">
                  <c:v>65.650000000000006</c:v>
                </c:pt>
                <c:pt idx="2">
                  <c:v>32.825000000000003</c:v>
                </c:pt>
                <c:pt idx="3">
                  <c:v>16.412500000000001</c:v>
                </c:pt>
                <c:pt idx="4">
                  <c:v>8.2062500000000007</c:v>
                </c:pt>
              </c:numCache>
            </c:numRef>
          </c:xVal>
          <c:yVal>
            <c:numRef>
              <c:f>Sheet1!$L$4:$L$8</c:f>
              <c:numCache>
                <c:formatCode>General</c:formatCode>
                <c:ptCount val="5"/>
                <c:pt idx="0">
                  <c:v>1768.1504480000001</c:v>
                </c:pt>
                <c:pt idx="1">
                  <c:v>925.99301800000001</c:v>
                </c:pt>
                <c:pt idx="2">
                  <c:v>524.22922900000003</c:v>
                </c:pt>
                <c:pt idx="3">
                  <c:v>403.36421899999999</c:v>
                </c:pt>
                <c:pt idx="4">
                  <c:v>360.07553100000001</c:v>
                </c:pt>
              </c:numCache>
            </c:numRef>
          </c:yVal>
          <c:smooth val="0"/>
        </c:ser>
        <c:ser>
          <c:idx val="3"/>
          <c:order val="3"/>
          <c:tx>
            <c:v>scFv(CEA)-PM 最適条件</c:v>
          </c:tx>
          <c:spPr>
            <a:ln w="28575">
              <a:noFill/>
            </a:ln>
          </c:spPr>
          <c:marker>
            <c:symbol val="circle"/>
            <c:size val="7"/>
            <c:spPr>
              <a:solidFill>
                <a:srgbClr val="00B050"/>
              </a:solidFill>
              <a:ln>
                <a:noFill/>
              </a:ln>
            </c:spPr>
          </c:marker>
          <c:xVal>
            <c:numRef>
              <c:f>Sheet1!$M$4:$M$8</c:f>
              <c:numCache>
                <c:formatCode>General</c:formatCode>
                <c:ptCount val="5"/>
                <c:pt idx="0">
                  <c:v>359.2</c:v>
                </c:pt>
                <c:pt idx="1">
                  <c:v>179.6</c:v>
                </c:pt>
                <c:pt idx="2">
                  <c:v>89.8</c:v>
                </c:pt>
                <c:pt idx="3">
                  <c:v>44.9</c:v>
                </c:pt>
                <c:pt idx="4">
                  <c:v>22.45</c:v>
                </c:pt>
              </c:numCache>
            </c:numRef>
          </c:xVal>
          <c:yVal>
            <c:numRef>
              <c:f>Sheet1!$N$4:$N$8</c:f>
              <c:numCache>
                <c:formatCode>General</c:formatCode>
                <c:ptCount val="5"/>
                <c:pt idx="0">
                  <c:v>2168.67785</c:v>
                </c:pt>
                <c:pt idx="1">
                  <c:v>1858.1026260000001</c:v>
                </c:pt>
                <c:pt idx="2">
                  <c:v>1395.984279</c:v>
                </c:pt>
                <c:pt idx="3">
                  <c:v>894.33804699999996</c:v>
                </c:pt>
                <c:pt idx="4">
                  <c:v>520.278412</c:v>
                </c:pt>
              </c:numCache>
            </c:numRef>
          </c:yVal>
          <c:smooth val="0"/>
        </c:ser>
        <c:dLbls>
          <c:showLegendKey val="0"/>
          <c:showVal val="0"/>
          <c:showCatName val="0"/>
          <c:showSerName val="0"/>
          <c:showPercent val="0"/>
          <c:showBubbleSize val="0"/>
        </c:dLbls>
        <c:axId val="118012096"/>
        <c:axId val="118012672"/>
      </c:scatterChart>
      <c:valAx>
        <c:axId val="118012096"/>
        <c:scaling>
          <c:orientation val="minMax"/>
        </c:scaling>
        <c:delete val="0"/>
        <c:axPos val="b"/>
        <c:title>
          <c:tx>
            <c:rich>
              <a:bodyPr/>
              <a:lstStyle/>
              <a:p>
                <a:pPr>
                  <a:defRPr sz="1400"/>
                </a:pPr>
                <a:r>
                  <a:rPr lang="en-US" altLang="ja-JP" sz="1400" b="1" i="0" u="none" strike="noStrike" kern="1200" baseline="0">
                    <a:solidFill>
                      <a:sysClr val="windowText" lastClr="000000"/>
                    </a:solidFill>
                    <a:latin typeface="+mn-lt"/>
                    <a:ea typeface="+mn-ea"/>
                    <a:cs typeface="+mn-cs"/>
                  </a:rPr>
                  <a:t>anti-RNase scFv-PM</a:t>
                </a:r>
                <a:r>
                  <a:rPr lang="en-US" altLang="ja-JP" sz="1400" baseline="0"/>
                  <a:t> conc[μg/ml]</a:t>
                </a:r>
                <a:endParaRPr lang="ja-JP" altLang="en-US" sz="1400"/>
              </a:p>
            </c:rich>
          </c:tx>
          <c:layout/>
          <c:overlay val="0"/>
        </c:title>
        <c:numFmt formatCode="General" sourceLinked="1"/>
        <c:majorTickMark val="none"/>
        <c:minorTickMark val="none"/>
        <c:tickLblPos val="nextTo"/>
        <c:txPr>
          <a:bodyPr/>
          <a:lstStyle/>
          <a:p>
            <a:pPr>
              <a:defRPr sz="1000" b="1"/>
            </a:pPr>
            <a:endParaRPr lang="ja-JP"/>
          </a:p>
        </c:txPr>
        <c:crossAx val="118012672"/>
        <c:crosses val="autoZero"/>
        <c:crossBetween val="midCat"/>
      </c:valAx>
      <c:valAx>
        <c:axId val="118012672"/>
        <c:scaling>
          <c:orientation val="minMax"/>
        </c:scaling>
        <c:delete val="0"/>
        <c:axPos val="l"/>
        <c:majorGridlines/>
        <c:title>
          <c:tx>
            <c:rich>
              <a:bodyPr/>
              <a:lstStyle/>
              <a:p>
                <a:pPr>
                  <a:defRPr sz="1400"/>
                </a:pPr>
                <a:r>
                  <a:rPr lang="en-US" altLang="ja-JP" sz="1400"/>
                  <a:t>Fliorescence intensity[-]</a:t>
                </a:r>
                <a:endParaRPr lang="ja-JP" altLang="en-US" sz="1400"/>
              </a:p>
            </c:rich>
          </c:tx>
          <c:layout/>
          <c:overlay val="0"/>
        </c:title>
        <c:numFmt formatCode="General" sourceLinked="1"/>
        <c:majorTickMark val="none"/>
        <c:minorTickMark val="none"/>
        <c:tickLblPos val="nextTo"/>
        <c:txPr>
          <a:bodyPr/>
          <a:lstStyle/>
          <a:p>
            <a:pPr>
              <a:defRPr sz="1050" b="1"/>
            </a:pPr>
            <a:endParaRPr lang="ja-JP"/>
          </a:p>
        </c:txPr>
        <c:crossAx val="118012096"/>
        <c:crosses val="autoZero"/>
        <c:crossBetween val="midCat"/>
      </c:valAx>
    </c:plotArea>
    <c:plotVisOnly val="1"/>
    <c:dispBlanksAs val="gap"/>
    <c:showDLblsOverMax val="0"/>
  </c:chart>
  <c:spPr>
    <a:ln>
      <a:noFill/>
    </a:ln>
  </c:sp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9260439845065"/>
          <c:y val="5.4974885831398847E-2"/>
          <c:w val="0.62646198354655069"/>
          <c:h val="0.73589531823713583"/>
        </c:manualLayout>
      </c:layout>
      <c:scatterChart>
        <c:scatterStyle val="lineMarker"/>
        <c:varyColors val="0"/>
        <c:ser>
          <c:idx val="0"/>
          <c:order val="0"/>
          <c:tx>
            <c:v>scFv(CEA)-PM</c:v>
          </c:tx>
          <c:spPr>
            <a:ln w="28575">
              <a:noFill/>
            </a:ln>
          </c:spPr>
          <c:marker>
            <c:spPr>
              <a:solidFill>
                <a:srgbClr val="FF0000"/>
              </a:solidFill>
              <a:ln>
                <a:noFill/>
              </a:ln>
            </c:spPr>
          </c:marker>
          <c:xVal>
            <c:numRef>
              <c:f>'27min'!$A$20:$A$27</c:f>
              <c:numCache>
                <c:formatCode>General</c:formatCode>
                <c:ptCount val="8"/>
                <c:pt idx="0">
                  <c:v>98.142989999999998</c:v>
                </c:pt>
                <c:pt idx="1">
                  <c:v>49.071494999999999</c:v>
                </c:pt>
                <c:pt idx="2">
                  <c:v>24.535747499999999</c:v>
                </c:pt>
                <c:pt idx="3">
                  <c:v>12.26787375</c:v>
                </c:pt>
                <c:pt idx="4">
                  <c:v>6.1339368749999998</c:v>
                </c:pt>
                <c:pt idx="5">
                  <c:v>3.0669684374999999</c:v>
                </c:pt>
                <c:pt idx="6">
                  <c:v>1.53348421875</c:v>
                </c:pt>
                <c:pt idx="7">
                  <c:v>0.76674210937499998</c:v>
                </c:pt>
              </c:numCache>
            </c:numRef>
          </c:xVal>
          <c:yVal>
            <c:numRef>
              <c:f>'27min'!$B$20:$B$27</c:f>
              <c:numCache>
                <c:formatCode>0.0000</c:formatCode>
                <c:ptCount val="8"/>
                <c:pt idx="0">
                  <c:v>2.1080000000000001</c:v>
                </c:pt>
                <c:pt idx="1">
                  <c:v>1.992</c:v>
                </c:pt>
                <c:pt idx="2">
                  <c:v>1.889</c:v>
                </c:pt>
                <c:pt idx="3">
                  <c:v>1.716</c:v>
                </c:pt>
                <c:pt idx="4">
                  <c:v>1.331</c:v>
                </c:pt>
                <c:pt idx="5">
                  <c:v>0.59099999999999997</c:v>
                </c:pt>
                <c:pt idx="6">
                  <c:v>0.184</c:v>
                </c:pt>
                <c:pt idx="7">
                  <c:v>5.8999999999999997E-2</c:v>
                </c:pt>
              </c:numCache>
            </c:numRef>
          </c:yVal>
          <c:smooth val="0"/>
        </c:ser>
        <c:ser>
          <c:idx val="1"/>
          <c:order val="1"/>
          <c:tx>
            <c:v>scFv(CEA)-D5</c:v>
          </c:tx>
          <c:spPr>
            <a:ln w="31750">
              <a:solidFill>
                <a:schemeClr val="bg2">
                  <a:lumMod val="25000"/>
                </a:schemeClr>
              </a:solidFill>
            </a:ln>
          </c:spPr>
          <c:marker>
            <c:spPr>
              <a:solidFill>
                <a:schemeClr val="bg2">
                  <a:lumMod val="25000"/>
                </a:schemeClr>
              </a:solidFill>
              <a:ln>
                <a:solidFill>
                  <a:schemeClr val="bg2">
                    <a:lumMod val="25000"/>
                  </a:schemeClr>
                </a:solidFill>
              </a:ln>
            </c:spPr>
          </c:marker>
          <c:xVal>
            <c:numRef>
              <c:f>'27min'!$C$20:$C$27</c:f>
              <c:numCache>
                <c:formatCode>General</c:formatCode>
                <c:ptCount val="8"/>
                <c:pt idx="0">
                  <c:v>369.75216</c:v>
                </c:pt>
                <c:pt idx="1">
                  <c:v>184.87608</c:v>
                </c:pt>
                <c:pt idx="2">
                  <c:v>92.438040000000001</c:v>
                </c:pt>
                <c:pt idx="3">
                  <c:v>46.21902</c:v>
                </c:pt>
                <c:pt idx="4">
                  <c:v>23.10951</c:v>
                </c:pt>
                <c:pt idx="5">
                  <c:v>11.554755</c:v>
                </c:pt>
                <c:pt idx="6">
                  <c:v>5.7773775000000001</c:v>
                </c:pt>
                <c:pt idx="7">
                  <c:v>2.88868875</c:v>
                </c:pt>
              </c:numCache>
            </c:numRef>
          </c:xVal>
          <c:yVal>
            <c:numRef>
              <c:f>'27min'!$D$20:$D$27</c:f>
              <c:numCache>
                <c:formatCode>0.0000</c:formatCode>
                <c:ptCount val="8"/>
                <c:pt idx="0">
                  <c:v>0.28899999999999998</c:v>
                </c:pt>
                <c:pt idx="1">
                  <c:v>0.30399999999999999</c:v>
                </c:pt>
                <c:pt idx="2">
                  <c:v>0.29899999999999999</c:v>
                </c:pt>
                <c:pt idx="3">
                  <c:v>0.35899999999999999</c:v>
                </c:pt>
                <c:pt idx="4">
                  <c:v>0.372</c:v>
                </c:pt>
                <c:pt idx="5">
                  <c:v>0.33700000000000002</c:v>
                </c:pt>
                <c:pt idx="6">
                  <c:v>0.223</c:v>
                </c:pt>
                <c:pt idx="7">
                  <c:v>0.06</c:v>
                </c:pt>
              </c:numCache>
            </c:numRef>
          </c:yVal>
          <c:smooth val="0"/>
        </c:ser>
        <c:dLbls>
          <c:showLegendKey val="0"/>
          <c:showVal val="0"/>
          <c:showCatName val="0"/>
          <c:showSerName val="0"/>
          <c:showPercent val="0"/>
          <c:showBubbleSize val="0"/>
        </c:dLbls>
        <c:axId val="142977280"/>
        <c:axId val="118013248"/>
      </c:scatterChart>
      <c:valAx>
        <c:axId val="142977280"/>
        <c:scaling>
          <c:orientation val="minMax"/>
        </c:scaling>
        <c:delete val="0"/>
        <c:axPos val="b"/>
        <c:title>
          <c:tx>
            <c:rich>
              <a:bodyPr/>
              <a:lstStyle/>
              <a:p>
                <a:pPr>
                  <a:defRPr sz="1400"/>
                </a:pPr>
                <a:r>
                  <a:rPr lang="en-US" altLang="en-US" sz="1400"/>
                  <a:t>scFv conc. [</a:t>
                </a:r>
                <a:r>
                  <a:rPr lang="el-GR" altLang="en-US" sz="1400"/>
                  <a:t>μ</a:t>
                </a:r>
                <a:r>
                  <a:rPr lang="en-US" altLang="en-US" sz="1400"/>
                  <a:t>g/ml]</a:t>
                </a:r>
              </a:p>
            </c:rich>
          </c:tx>
          <c:layout>
            <c:manualLayout>
              <c:xMode val="edge"/>
              <c:yMode val="edge"/>
              <c:x val="0.3659033983211481"/>
              <c:y val="0.8917101316228021"/>
            </c:manualLayout>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18013248"/>
        <c:crosses val="autoZero"/>
        <c:crossBetween val="midCat"/>
      </c:valAx>
      <c:valAx>
        <c:axId val="118013248"/>
        <c:scaling>
          <c:orientation val="minMax"/>
        </c:scaling>
        <c:delete val="0"/>
        <c:axPos val="l"/>
        <c:majorGridlines/>
        <c:title>
          <c:tx>
            <c:rich>
              <a:bodyPr/>
              <a:lstStyle/>
              <a:p>
                <a:pPr>
                  <a:defRPr sz="1600"/>
                </a:pPr>
                <a:r>
                  <a:rPr lang="en-US" altLang="en-US" sz="1600"/>
                  <a:t>Absorbance at 405nm [-]</a:t>
                </a:r>
              </a:p>
            </c:rich>
          </c:tx>
          <c:layout>
            <c:manualLayout>
              <c:xMode val="edge"/>
              <c:yMode val="edge"/>
              <c:x val="2.5866357032694052E-2"/>
              <c:y val="0.14085593803417554"/>
            </c:manualLayout>
          </c:layout>
          <c:overlay val="0"/>
        </c:title>
        <c:numFmt formatCode="0.0" sourceLinked="0"/>
        <c:majorTickMark val="in"/>
        <c:minorTickMark val="none"/>
        <c:tickLblPos val="nextTo"/>
        <c:spPr>
          <a:ln>
            <a:solidFill>
              <a:schemeClr val="tx1"/>
            </a:solidFill>
          </a:ln>
        </c:spPr>
        <c:txPr>
          <a:bodyPr/>
          <a:lstStyle/>
          <a:p>
            <a:pPr>
              <a:defRPr sz="1400" b="1"/>
            </a:pPr>
            <a:endParaRPr lang="ja-JP"/>
          </a:p>
        </c:txPr>
        <c:crossAx val="142977280"/>
        <c:crosses val="autoZero"/>
        <c:crossBetween val="midCat"/>
        <c:majorUnit val="0.5"/>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5360458524553"/>
          <c:y val="6.1805302056385271E-2"/>
          <c:w val="0.61067047438325706"/>
          <c:h val="0.65225984251968505"/>
        </c:manualLayout>
      </c:layout>
      <c:scatterChart>
        <c:scatterStyle val="lineMarker"/>
        <c:varyColors val="0"/>
        <c:ser>
          <c:idx val="0"/>
          <c:order val="0"/>
          <c:tx>
            <c:v>scFv(RNase)-PM</c:v>
          </c:tx>
          <c:spPr>
            <a:ln w="28575">
              <a:noFill/>
            </a:ln>
          </c:spPr>
          <c:marker>
            <c:spPr>
              <a:solidFill>
                <a:srgbClr val="FF0000"/>
              </a:solidFill>
              <a:ln>
                <a:solidFill>
                  <a:srgbClr val="FF0000"/>
                </a:solidFill>
              </a:ln>
            </c:spPr>
          </c:marker>
          <c:xVal>
            <c:numRef>
              <c:f>'8min'!$A$21:$A$28</c:f>
              <c:numCache>
                <c:formatCode>General</c:formatCode>
                <c:ptCount val="8"/>
                <c:pt idx="0">
                  <c:v>715.9</c:v>
                </c:pt>
                <c:pt idx="1">
                  <c:v>357.95</c:v>
                </c:pt>
                <c:pt idx="2">
                  <c:v>178.97499999999999</c:v>
                </c:pt>
                <c:pt idx="3">
                  <c:v>89.487499999999997</c:v>
                </c:pt>
                <c:pt idx="4">
                  <c:v>44.743749999999999</c:v>
                </c:pt>
                <c:pt idx="5">
                  <c:v>22.371874999999999</c:v>
                </c:pt>
                <c:pt idx="6">
                  <c:v>11.1859375</c:v>
                </c:pt>
                <c:pt idx="7">
                  <c:v>5.5929687499999998</c:v>
                </c:pt>
              </c:numCache>
            </c:numRef>
          </c:xVal>
          <c:yVal>
            <c:numRef>
              <c:f>'8min'!$B$21:$B$28</c:f>
              <c:numCache>
                <c:formatCode>0.0000</c:formatCode>
                <c:ptCount val="8"/>
                <c:pt idx="0">
                  <c:v>1.508</c:v>
                </c:pt>
                <c:pt idx="1">
                  <c:v>1.4059999999999999</c:v>
                </c:pt>
                <c:pt idx="2">
                  <c:v>1.268</c:v>
                </c:pt>
                <c:pt idx="3">
                  <c:v>1.3879999999999999</c:v>
                </c:pt>
                <c:pt idx="4">
                  <c:v>1.236</c:v>
                </c:pt>
                <c:pt idx="5">
                  <c:v>0.77100000000000002</c:v>
                </c:pt>
                <c:pt idx="6">
                  <c:v>0.378</c:v>
                </c:pt>
                <c:pt idx="7">
                  <c:v>5.6000000000000001E-2</c:v>
                </c:pt>
              </c:numCache>
            </c:numRef>
          </c:yVal>
          <c:smooth val="0"/>
        </c:ser>
        <c:ser>
          <c:idx val="1"/>
          <c:order val="1"/>
          <c:tx>
            <c:v>scFv(RNase)-D10</c:v>
          </c:tx>
          <c:spPr>
            <a:ln w="28575">
              <a:noFill/>
            </a:ln>
          </c:spPr>
          <c:marker>
            <c:spPr>
              <a:solidFill>
                <a:schemeClr val="bg2">
                  <a:lumMod val="25000"/>
                </a:schemeClr>
              </a:solidFill>
              <a:ln>
                <a:solidFill>
                  <a:schemeClr val="bg2">
                    <a:lumMod val="25000"/>
                  </a:schemeClr>
                </a:solidFill>
              </a:ln>
            </c:spPr>
          </c:marker>
          <c:xVal>
            <c:numRef>
              <c:f>'8min'!$A$21:$A$28</c:f>
              <c:numCache>
                <c:formatCode>General</c:formatCode>
                <c:ptCount val="8"/>
                <c:pt idx="0">
                  <c:v>715.9</c:v>
                </c:pt>
                <c:pt idx="1">
                  <c:v>357.95</c:v>
                </c:pt>
                <c:pt idx="2">
                  <c:v>178.97499999999999</c:v>
                </c:pt>
                <c:pt idx="3">
                  <c:v>89.487499999999997</c:v>
                </c:pt>
                <c:pt idx="4">
                  <c:v>44.743749999999999</c:v>
                </c:pt>
                <c:pt idx="5">
                  <c:v>22.371874999999999</c:v>
                </c:pt>
                <c:pt idx="6">
                  <c:v>11.1859375</c:v>
                </c:pt>
                <c:pt idx="7">
                  <c:v>5.5929687499999998</c:v>
                </c:pt>
              </c:numCache>
            </c:numRef>
          </c:xVal>
          <c:yVal>
            <c:numRef>
              <c:f>'8min'!$C$21:$C$28</c:f>
              <c:numCache>
                <c:formatCode>0.0000</c:formatCode>
                <c:ptCount val="8"/>
                <c:pt idx="0">
                  <c:v>0.16800000000000001</c:v>
                </c:pt>
                <c:pt idx="1">
                  <c:v>0.19700000000000001</c:v>
                </c:pt>
                <c:pt idx="2">
                  <c:v>0.22800000000000001</c:v>
                </c:pt>
                <c:pt idx="3">
                  <c:v>0.248</c:v>
                </c:pt>
                <c:pt idx="4">
                  <c:v>0.21299999999999999</c:v>
                </c:pt>
                <c:pt idx="5">
                  <c:v>0.15</c:v>
                </c:pt>
                <c:pt idx="6">
                  <c:v>8.6999999999999994E-2</c:v>
                </c:pt>
                <c:pt idx="7">
                  <c:v>6.0999999999999999E-2</c:v>
                </c:pt>
              </c:numCache>
            </c:numRef>
          </c:yVal>
          <c:smooth val="0"/>
        </c:ser>
        <c:dLbls>
          <c:showLegendKey val="0"/>
          <c:showVal val="0"/>
          <c:showCatName val="0"/>
          <c:showSerName val="0"/>
          <c:showPercent val="0"/>
          <c:showBubbleSize val="0"/>
        </c:dLbls>
        <c:axId val="142979584"/>
        <c:axId val="142980160"/>
      </c:scatterChart>
      <c:valAx>
        <c:axId val="142979584"/>
        <c:scaling>
          <c:orientation val="minMax"/>
          <c:max val="400"/>
          <c:min val="0"/>
        </c:scaling>
        <c:delete val="0"/>
        <c:axPos val="b"/>
        <c:title>
          <c:tx>
            <c:rich>
              <a:bodyPr/>
              <a:lstStyle/>
              <a:p>
                <a:pPr>
                  <a:defRPr/>
                </a:pPr>
                <a:r>
                  <a:rPr lang="en-US"/>
                  <a:t>scFv conc.[</a:t>
                </a:r>
                <a:r>
                  <a:rPr lang="el-GR"/>
                  <a:t>μ</a:t>
                </a:r>
                <a:r>
                  <a:rPr lang="en-US"/>
                  <a:t>g/ml]</a:t>
                </a:r>
              </a:p>
            </c:rich>
          </c:tx>
          <c:layout>
            <c:manualLayout>
              <c:xMode val="edge"/>
              <c:yMode val="edge"/>
              <c:x val="0.29421926765971873"/>
              <c:y val="0.8068783803563272"/>
            </c:manualLayout>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42980160"/>
        <c:crosses val="autoZero"/>
        <c:crossBetween val="midCat"/>
      </c:valAx>
      <c:valAx>
        <c:axId val="142980160"/>
        <c:scaling>
          <c:orientation val="minMax"/>
          <c:max val="1.6"/>
          <c:min val="0"/>
        </c:scaling>
        <c:delete val="0"/>
        <c:axPos val="l"/>
        <c:majorGridlines/>
        <c:title>
          <c:tx>
            <c:rich>
              <a:bodyPr/>
              <a:lstStyle/>
              <a:p>
                <a:pPr>
                  <a:defRPr sz="1600"/>
                </a:pPr>
                <a:r>
                  <a:rPr lang="en-US" sz="1600"/>
                  <a:t>Absorbance at 405nm [-]</a:t>
                </a:r>
              </a:p>
            </c:rich>
          </c:tx>
          <c:layout>
            <c:manualLayout>
              <c:xMode val="edge"/>
              <c:yMode val="edge"/>
              <c:x val="0"/>
              <c:y val="0.14272267807986061"/>
            </c:manualLayout>
          </c:layout>
          <c:overlay val="0"/>
        </c:title>
        <c:numFmt formatCode="0.0" sourceLinked="0"/>
        <c:majorTickMark val="none"/>
        <c:minorTickMark val="none"/>
        <c:tickLblPos val="nextTo"/>
        <c:spPr>
          <a:ln>
            <a:solidFill>
              <a:schemeClr val="tx1"/>
            </a:solidFill>
          </a:ln>
        </c:spPr>
        <c:txPr>
          <a:bodyPr/>
          <a:lstStyle/>
          <a:p>
            <a:pPr>
              <a:defRPr sz="1400" b="1"/>
            </a:pPr>
            <a:endParaRPr lang="ja-JP"/>
          </a:p>
        </c:txPr>
        <c:crossAx val="142979584"/>
        <c:crosses val="autoZero"/>
        <c:crossBetween val="midCat"/>
        <c:majorUnit val="0.4"/>
      </c:valAx>
      <c:spPr>
        <a:noFill/>
        <a:ln>
          <a:solidFill>
            <a:schemeClr val="tx1"/>
          </a:solidFill>
        </a:ln>
      </c:spPr>
    </c:plotArea>
    <c:plotVisOnly val="1"/>
    <c:dispBlanksAs val="gap"/>
    <c:showDLblsOverMax val="0"/>
  </c:chart>
  <c:spPr>
    <a:noFill/>
    <a:ln>
      <a:noFill/>
    </a:ln>
  </c:spPr>
  <c:txPr>
    <a:bodyPr/>
    <a:lstStyle/>
    <a:p>
      <a:pPr>
        <a:defRPr sz="1200"/>
      </a:pPr>
      <a:endParaRPr lang="ja-JP"/>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2146902213476"/>
          <c:y val="5.5678259585672817E-2"/>
          <c:w val="0.59115823770667497"/>
          <c:h val="0.74240374629430317"/>
        </c:manualLayout>
      </c:layout>
      <c:scatterChart>
        <c:scatterStyle val="lineMarker"/>
        <c:varyColors val="0"/>
        <c:ser>
          <c:idx val="0"/>
          <c:order val="0"/>
          <c:tx>
            <c:v>scFv(RNase)-PM</c:v>
          </c:tx>
          <c:spPr>
            <a:ln w="28575">
              <a:noFill/>
            </a:ln>
          </c:spPr>
          <c:marker>
            <c:spPr>
              <a:solidFill>
                <a:srgbClr val="FF0000"/>
              </a:solidFill>
              <a:ln>
                <a:solidFill>
                  <a:srgbClr val="FF0000"/>
                </a:solidFill>
              </a:ln>
            </c:spPr>
          </c:marker>
          <c:xVal>
            <c:numRef>
              <c:f>'8min'!$A$21:$A$28</c:f>
              <c:numCache>
                <c:formatCode>General</c:formatCode>
                <c:ptCount val="8"/>
                <c:pt idx="0">
                  <c:v>715.9</c:v>
                </c:pt>
                <c:pt idx="1">
                  <c:v>357.95</c:v>
                </c:pt>
                <c:pt idx="2">
                  <c:v>178.97499999999999</c:v>
                </c:pt>
                <c:pt idx="3">
                  <c:v>89.487499999999997</c:v>
                </c:pt>
                <c:pt idx="4">
                  <c:v>44.743749999999999</c:v>
                </c:pt>
                <c:pt idx="5">
                  <c:v>22.371874999999999</c:v>
                </c:pt>
                <c:pt idx="6">
                  <c:v>11.1859375</c:v>
                </c:pt>
                <c:pt idx="7">
                  <c:v>5.5929687499999998</c:v>
                </c:pt>
              </c:numCache>
            </c:numRef>
          </c:xVal>
          <c:yVal>
            <c:numRef>
              <c:f>'8min'!$B$21:$B$28</c:f>
              <c:numCache>
                <c:formatCode>0.0000</c:formatCode>
                <c:ptCount val="8"/>
                <c:pt idx="0">
                  <c:v>1.508</c:v>
                </c:pt>
                <c:pt idx="1">
                  <c:v>1.4059999999999999</c:v>
                </c:pt>
                <c:pt idx="2">
                  <c:v>1.268</c:v>
                </c:pt>
                <c:pt idx="3">
                  <c:v>1.3879999999999999</c:v>
                </c:pt>
                <c:pt idx="4">
                  <c:v>1.236</c:v>
                </c:pt>
                <c:pt idx="5">
                  <c:v>0.77100000000000002</c:v>
                </c:pt>
                <c:pt idx="6">
                  <c:v>0.378</c:v>
                </c:pt>
                <c:pt idx="7">
                  <c:v>5.6000000000000001E-2</c:v>
                </c:pt>
              </c:numCache>
            </c:numRef>
          </c:yVal>
          <c:smooth val="0"/>
        </c:ser>
        <c:ser>
          <c:idx val="1"/>
          <c:order val="1"/>
          <c:spPr>
            <a:ln w="28575">
              <a:noFill/>
            </a:ln>
          </c:spPr>
          <c:marker>
            <c:spPr>
              <a:solidFill>
                <a:schemeClr val="bg2">
                  <a:lumMod val="25000"/>
                </a:schemeClr>
              </a:solidFill>
              <a:ln>
                <a:solidFill>
                  <a:schemeClr val="bg2">
                    <a:lumMod val="25000"/>
                  </a:schemeClr>
                </a:solidFill>
              </a:ln>
            </c:spPr>
          </c:marker>
          <c:xVal>
            <c:numRef>
              <c:f>'8min'!$D$21:$D$28</c:f>
              <c:numCache>
                <c:formatCode>General</c:formatCode>
                <c:ptCount val="8"/>
                <c:pt idx="0">
                  <c:v>367.93531999999999</c:v>
                </c:pt>
                <c:pt idx="1">
                  <c:v>183.96766</c:v>
                </c:pt>
                <c:pt idx="2">
                  <c:v>91.983829999999998</c:v>
                </c:pt>
                <c:pt idx="3">
                  <c:v>45.991914999999999</c:v>
                </c:pt>
                <c:pt idx="4">
                  <c:v>22.995957499999999</c:v>
                </c:pt>
                <c:pt idx="5">
                  <c:v>11.49797875</c:v>
                </c:pt>
                <c:pt idx="6">
                  <c:v>5.7489893749999998</c:v>
                </c:pt>
                <c:pt idx="7">
                  <c:v>2.8744946874999999</c:v>
                </c:pt>
              </c:numCache>
            </c:numRef>
          </c:xVal>
          <c:yVal>
            <c:numRef>
              <c:f>'8min'!$C$21:$C$28</c:f>
              <c:numCache>
                <c:formatCode>0.0000</c:formatCode>
                <c:ptCount val="8"/>
                <c:pt idx="0">
                  <c:v>0.16800000000000001</c:v>
                </c:pt>
                <c:pt idx="1">
                  <c:v>0.19700000000000001</c:v>
                </c:pt>
                <c:pt idx="2">
                  <c:v>0.22800000000000001</c:v>
                </c:pt>
                <c:pt idx="3">
                  <c:v>0.248</c:v>
                </c:pt>
                <c:pt idx="4">
                  <c:v>0.21299999999999999</c:v>
                </c:pt>
                <c:pt idx="5">
                  <c:v>0.15</c:v>
                </c:pt>
                <c:pt idx="6">
                  <c:v>8.6999999999999994E-2</c:v>
                </c:pt>
                <c:pt idx="7">
                  <c:v>6.0999999999999999E-2</c:v>
                </c:pt>
              </c:numCache>
            </c:numRef>
          </c:yVal>
          <c:smooth val="0"/>
        </c:ser>
        <c:ser>
          <c:idx val="2"/>
          <c:order val="2"/>
          <c:tx>
            <c:v>PM Ag-</c:v>
          </c:tx>
          <c:spPr>
            <a:ln w="28575">
              <a:noFill/>
            </a:ln>
          </c:spPr>
          <c:marker>
            <c:symbol val="diamond"/>
            <c:size val="7"/>
            <c:spPr>
              <a:noFill/>
              <a:ln>
                <a:solidFill>
                  <a:srgbClr val="FF0000"/>
                </a:solidFill>
              </a:ln>
            </c:spPr>
          </c:marker>
          <c:xVal>
            <c:numRef>
              <c:f>'8min'!$A$21:$A$28</c:f>
              <c:numCache>
                <c:formatCode>General</c:formatCode>
                <c:ptCount val="8"/>
                <c:pt idx="0">
                  <c:v>715.9</c:v>
                </c:pt>
                <c:pt idx="1">
                  <c:v>357.95</c:v>
                </c:pt>
                <c:pt idx="2">
                  <c:v>178.97499999999999</c:v>
                </c:pt>
                <c:pt idx="3">
                  <c:v>89.487499999999997</c:v>
                </c:pt>
                <c:pt idx="4">
                  <c:v>44.743749999999999</c:v>
                </c:pt>
                <c:pt idx="5">
                  <c:v>22.371874999999999</c:v>
                </c:pt>
                <c:pt idx="6">
                  <c:v>11.1859375</c:v>
                </c:pt>
                <c:pt idx="7">
                  <c:v>5.5929687499999998</c:v>
                </c:pt>
              </c:numCache>
            </c:numRef>
          </c:xVal>
          <c:yVal>
            <c:numRef>
              <c:f>'8min'!$D$11:$D$18</c:f>
              <c:numCache>
                <c:formatCode>0.0000</c:formatCode>
                <c:ptCount val="8"/>
                <c:pt idx="0">
                  <c:v>6.4000000000000001E-2</c:v>
                </c:pt>
                <c:pt idx="1">
                  <c:v>6.0999999999999999E-2</c:v>
                </c:pt>
                <c:pt idx="2">
                  <c:v>5.7000000000000002E-2</c:v>
                </c:pt>
                <c:pt idx="3">
                  <c:v>6.2E-2</c:v>
                </c:pt>
                <c:pt idx="4">
                  <c:v>5.8999999999999997E-2</c:v>
                </c:pt>
                <c:pt idx="5">
                  <c:v>5.8999999999999997E-2</c:v>
                </c:pt>
                <c:pt idx="6">
                  <c:v>5.7000000000000002E-2</c:v>
                </c:pt>
                <c:pt idx="7">
                  <c:v>5.7000000000000002E-2</c:v>
                </c:pt>
              </c:numCache>
            </c:numRef>
          </c:yVal>
          <c:smooth val="0"/>
        </c:ser>
        <c:ser>
          <c:idx val="3"/>
          <c:order val="3"/>
          <c:tx>
            <c:v>D10 Ag-</c:v>
          </c:tx>
          <c:spPr>
            <a:ln w="28575">
              <a:solidFill>
                <a:srgbClr val="FF0000"/>
              </a:solidFill>
              <a:prstDash val="sysDash"/>
            </a:ln>
          </c:spPr>
          <c:marker>
            <c:symbol val="square"/>
            <c:size val="7"/>
            <c:spPr>
              <a:noFill/>
              <a:ln>
                <a:solidFill>
                  <a:schemeClr val="bg2">
                    <a:lumMod val="25000"/>
                  </a:schemeClr>
                </a:solidFill>
              </a:ln>
            </c:spPr>
          </c:marker>
          <c:xVal>
            <c:numRef>
              <c:f>'8min'!$D$21:$D$28</c:f>
              <c:numCache>
                <c:formatCode>General</c:formatCode>
                <c:ptCount val="8"/>
                <c:pt idx="0">
                  <c:v>367.93531999999999</c:v>
                </c:pt>
                <c:pt idx="1">
                  <c:v>183.96766</c:v>
                </c:pt>
                <c:pt idx="2">
                  <c:v>91.983829999999998</c:v>
                </c:pt>
                <c:pt idx="3">
                  <c:v>45.991914999999999</c:v>
                </c:pt>
                <c:pt idx="4">
                  <c:v>22.995957499999999</c:v>
                </c:pt>
                <c:pt idx="5">
                  <c:v>11.49797875</c:v>
                </c:pt>
                <c:pt idx="6">
                  <c:v>5.7489893749999998</c:v>
                </c:pt>
                <c:pt idx="7">
                  <c:v>2.8744946874999999</c:v>
                </c:pt>
              </c:numCache>
            </c:numRef>
          </c:xVal>
          <c:yVal>
            <c:numRef>
              <c:f>'8min'!$E$11:$E$18</c:f>
              <c:numCache>
                <c:formatCode>0.0000</c:formatCode>
                <c:ptCount val="8"/>
                <c:pt idx="0">
                  <c:v>6.4000000000000001E-2</c:v>
                </c:pt>
                <c:pt idx="1">
                  <c:v>6.6000000000000003E-2</c:v>
                </c:pt>
                <c:pt idx="2">
                  <c:v>6.2E-2</c:v>
                </c:pt>
                <c:pt idx="3">
                  <c:v>6.4000000000000001E-2</c:v>
                </c:pt>
                <c:pt idx="4">
                  <c:v>6.6000000000000003E-2</c:v>
                </c:pt>
                <c:pt idx="5">
                  <c:v>6.6000000000000003E-2</c:v>
                </c:pt>
                <c:pt idx="6">
                  <c:v>6.3E-2</c:v>
                </c:pt>
                <c:pt idx="7">
                  <c:v>6.0999999999999999E-2</c:v>
                </c:pt>
              </c:numCache>
            </c:numRef>
          </c:yVal>
          <c:smooth val="0"/>
        </c:ser>
        <c:dLbls>
          <c:showLegendKey val="0"/>
          <c:showVal val="0"/>
          <c:showCatName val="0"/>
          <c:showSerName val="0"/>
          <c:showPercent val="0"/>
          <c:showBubbleSize val="0"/>
        </c:dLbls>
        <c:axId val="142901248"/>
        <c:axId val="142901824"/>
      </c:scatterChart>
      <c:valAx>
        <c:axId val="142901248"/>
        <c:scaling>
          <c:orientation val="minMax"/>
          <c:max val="400"/>
          <c:min val="0"/>
        </c:scaling>
        <c:delete val="0"/>
        <c:axPos val="b"/>
        <c:title>
          <c:tx>
            <c:rich>
              <a:bodyPr/>
              <a:lstStyle/>
              <a:p>
                <a:pPr>
                  <a:defRPr sz="1400"/>
                </a:pPr>
                <a:r>
                  <a:rPr lang="en-US" altLang="en-US" sz="1400"/>
                  <a:t>scFv conc.[</a:t>
                </a:r>
                <a:r>
                  <a:rPr lang="el-GR" altLang="en-US" sz="1400"/>
                  <a:t>μ</a:t>
                </a:r>
                <a:r>
                  <a:rPr lang="en-US" altLang="en-US" sz="1400"/>
                  <a:t>g/ml]</a:t>
                </a:r>
              </a:p>
            </c:rich>
          </c:tx>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42901824"/>
        <c:crosses val="autoZero"/>
        <c:crossBetween val="midCat"/>
        <c:majorUnit val="100"/>
      </c:valAx>
      <c:valAx>
        <c:axId val="142901824"/>
        <c:scaling>
          <c:orientation val="minMax"/>
          <c:max val="1.6"/>
          <c:min val="0"/>
        </c:scaling>
        <c:delete val="0"/>
        <c:axPos val="l"/>
        <c:majorGridlines/>
        <c:title>
          <c:tx>
            <c:rich>
              <a:bodyPr/>
              <a:lstStyle/>
              <a:p>
                <a:pPr>
                  <a:defRPr sz="1400"/>
                </a:pPr>
                <a:r>
                  <a:rPr lang="en-US" altLang="en-US" sz="1400"/>
                  <a:t>Absorbance at 405nm[-]</a:t>
                </a:r>
              </a:p>
            </c:rich>
          </c:tx>
          <c:layout/>
          <c:overlay val="0"/>
        </c:title>
        <c:numFmt formatCode="0.0" sourceLinked="0"/>
        <c:majorTickMark val="in"/>
        <c:minorTickMark val="none"/>
        <c:tickLblPos val="nextTo"/>
        <c:spPr>
          <a:ln>
            <a:solidFill>
              <a:schemeClr val="tx1"/>
            </a:solidFill>
          </a:ln>
        </c:spPr>
        <c:txPr>
          <a:bodyPr/>
          <a:lstStyle/>
          <a:p>
            <a:pPr>
              <a:defRPr sz="1400" b="1"/>
            </a:pPr>
            <a:endParaRPr lang="ja-JP"/>
          </a:p>
        </c:txPr>
        <c:crossAx val="142901248"/>
        <c:crosses val="autoZero"/>
        <c:crossBetween val="midCat"/>
        <c:majorUnit val="0.4"/>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31269787509757"/>
          <c:y val="4.4092336991703257E-2"/>
          <c:w val="0.62538357704182557"/>
          <c:h val="0.80175807541525546"/>
        </c:manualLayout>
      </c:layout>
      <c:scatterChart>
        <c:scatterStyle val="lineMarker"/>
        <c:varyColors val="0"/>
        <c:ser>
          <c:idx val="0"/>
          <c:order val="0"/>
          <c:tx>
            <c:v>scFv(CEA)-PM</c:v>
          </c:tx>
          <c:spPr>
            <a:ln w="28575">
              <a:noFill/>
            </a:ln>
          </c:spPr>
          <c:marker>
            <c:symbol val="diamond"/>
            <c:size val="7"/>
            <c:spPr>
              <a:solidFill>
                <a:srgbClr val="FF0000"/>
              </a:solidFill>
              <a:ln>
                <a:noFill/>
              </a:ln>
            </c:spPr>
          </c:marker>
          <c:xVal>
            <c:numRef>
              <c:f>Sheet1!$F$19:$F$22</c:f>
              <c:numCache>
                <c:formatCode>General</c:formatCode>
                <c:ptCount val="4"/>
                <c:pt idx="0">
                  <c:v>1000</c:v>
                </c:pt>
                <c:pt idx="1">
                  <c:v>50</c:v>
                </c:pt>
                <c:pt idx="2">
                  <c:v>2.5</c:v>
                </c:pt>
                <c:pt idx="3">
                  <c:v>0</c:v>
                </c:pt>
              </c:numCache>
            </c:numRef>
          </c:xVal>
          <c:yVal>
            <c:numRef>
              <c:f>Sheet1!$G$19:$G$22</c:f>
              <c:numCache>
                <c:formatCode>General</c:formatCode>
                <c:ptCount val="4"/>
                <c:pt idx="0">
                  <c:v>13874.233985999999</c:v>
                </c:pt>
                <c:pt idx="1">
                  <c:v>861.113879</c:v>
                </c:pt>
                <c:pt idx="2">
                  <c:v>99.637900000000002</c:v>
                </c:pt>
                <c:pt idx="3">
                  <c:v>74.827402000000006</c:v>
                </c:pt>
              </c:numCache>
            </c:numRef>
          </c:yVal>
          <c:smooth val="0"/>
        </c:ser>
        <c:ser>
          <c:idx val="1"/>
          <c:order val="1"/>
          <c:tx>
            <c:v>scFv(CEA)-D5</c:v>
          </c:tx>
          <c:spPr>
            <a:ln w="28575">
              <a:noFill/>
            </a:ln>
          </c:spPr>
          <c:marker>
            <c:spPr>
              <a:solidFill>
                <a:schemeClr val="bg2">
                  <a:lumMod val="25000"/>
                </a:schemeClr>
              </a:solidFill>
              <a:ln>
                <a:noFill/>
              </a:ln>
            </c:spPr>
          </c:marker>
          <c:xVal>
            <c:numRef>
              <c:f>Sheet1!$F$19:$F$22</c:f>
              <c:numCache>
                <c:formatCode>General</c:formatCode>
                <c:ptCount val="4"/>
                <c:pt idx="0">
                  <c:v>1000</c:v>
                </c:pt>
                <c:pt idx="1">
                  <c:v>50</c:v>
                </c:pt>
                <c:pt idx="2">
                  <c:v>2.5</c:v>
                </c:pt>
                <c:pt idx="3">
                  <c:v>0</c:v>
                </c:pt>
              </c:numCache>
            </c:numRef>
          </c:xVal>
          <c:yVal>
            <c:numRef>
              <c:f>Sheet1!$H$19:$H$22</c:f>
              <c:numCache>
                <c:formatCode>General</c:formatCode>
                <c:ptCount val="4"/>
                <c:pt idx="0">
                  <c:v>3004.7188609999998</c:v>
                </c:pt>
                <c:pt idx="1">
                  <c:v>135.01957300000001</c:v>
                </c:pt>
                <c:pt idx="2">
                  <c:v>56.403025</c:v>
                </c:pt>
                <c:pt idx="3">
                  <c:v>58.285587</c:v>
                </c:pt>
              </c:numCache>
            </c:numRef>
          </c:yVal>
          <c:smooth val="0"/>
        </c:ser>
        <c:dLbls>
          <c:showLegendKey val="0"/>
          <c:showVal val="0"/>
          <c:showCatName val="0"/>
          <c:showSerName val="0"/>
          <c:showPercent val="0"/>
          <c:showBubbleSize val="0"/>
        </c:dLbls>
        <c:axId val="142903552"/>
        <c:axId val="142904128"/>
      </c:scatterChart>
      <c:valAx>
        <c:axId val="142903552"/>
        <c:scaling>
          <c:logBase val="10"/>
          <c:orientation val="minMax"/>
          <c:max val="1000"/>
          <c:min val="0.1"/>
        </c:scaling>
        <c:delete val="0"/>
        <c:axPos val="b"/>
        <c:title>
          <c:tx>
            <c:rich>
              <a:bodyPr/>
              <a:lstStyle/>
              <a:p>
                <a:pPr>
                  <a:defRPr sz="1400"/>
                </a:pPr>
                <a:r>
                  <a:rPr lang="en-US" altLang="ja-JP" sz="1400"/>
                  <a:t>CEA conc. [μg/ml]</a:t>
                </a:r>
                <a:endParaRPr lang="ja-JP" altLang="en-US" sz="1400"/>
              </a:p>
            </c:rich>
          </c:tx>
          <c:layout>
            <c:manualLayout>
              <c:xMode val="edge"/>
              <c:yMode val="edge"/>
              <c:x val="0.32970592999455151"/>
              <c:y val="0.9234396694053153"/>
            </c:manualLayout>
          </c:layout>
          <c:overlay val="0"/>
        </c:title>
        <c:numFmt formatCode="General" sourceLinked="1"/>
        <c:majorTickMark val="in"/>
        <c:minorTickMark val="in"/>
        <c:tickLblPos val="nextTo"/>
        <c:spPr>
          <a:ln>
            <a:solidFill>
              <a:schemeClr val="tx1"/>
            </a:solidFill>
          </a:ln>
        </c:spPr>
        <c:txPr>
          <a:bodyPr/>
          <a:lstStyle/>
          <a:p>
            <a:pPr>
              <a:defRPr sz="1200" b="1"/>
            </a:pPr>
            <a:endParaRPr lang="ja-JP"/>
          </a:p>
        </c:txPr>
        <c:crossAx val="142904128"/>
        <c:crossesAt val="10"/>
        <c:crossBetween val="midCat"/>
      </c:valAx>
      <c:valAx>
        <c:axId val="142904128"/>
        <c:scaling>
          <c:logBase val="10"/>
          <c:orientation val="minMax"/>
          <c:max val="100000"/>
          <c:min val="10"/>
        </c:scaling>
        <c:delete val="0"/>
        <c:axPos val="l"/>
        <c:majorGridlines/>
        <c:title>
          <c:tx>
            <c:rich>
              <a:bodyPr/>
              <a:lstStyle/>
              <a:p>
                <a:pPr>
                  <a:defRPr sz="1400"/>
                </a:pPr>
                <a:r>
                  <a:rPr lang="en-US" altLang="ja-JP" sz="1400"/>
                  <a:t>Fluorescence intensity [-]</a:t>
                </a:r>
                <a:endParaRPr lang="ja-JP" altLang="en-US" sz="1400"/>
              </a:p>
            </c:rich>
          </c:tx>
          <c:layout/>
          <c:overlay val="0"/>
        </c:title>
        <c:numFmt formatCode="General" sourceLinked="1"/>
        <c:majorTickMark val="in"/>
        <c:minorTickMark val="in"/>
        <c:tickLblPos val="nextTo"/>
        <c:spPr>
          <a:ln>
            <a:solidFill>
              <a:schemeClr val="tx1"/>
            </a:solidFill>
          </a:ln>
        </c:spPr>
        <c:txPr>
          <a:bodyPr/>
          <a:lstStyle/>
          <a:p>
            <a:pPr>
              <a:defRPr sz="1200" b="1"/>
            </a:pPr>
            <a:endParaRPr lang="ja-JP"/>
          </a:p>
        </c:txPr>
        <c:crossAx val="142903552"/>
        <c:crossesAt val="0.1"/>
        <c:crossBetween val="midCat"/>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5521158617281"/>
          <c:y val="6.5043996653283837E-2"/>
          <c:w val="0.53096753648528061"/>
          <c:h val="0.70875804241284002"/>
        </c:manualLayout>
      </c:layout>
      <c:scatterChart>
        <c:scatterStyle val="lineMarker"/>
        <c:varyColors val="0"/>
        <c:ser>
          <c:idx val="0"/>
          <c:order val="0"/>
          <c:tx>
            <c:v>scFv(RNase)-PM</c:v>
          </c:tx>
          <c:spPr>
            <a:ln w="28575">
              <a:noFill/>
            </a:ln>
          </c:spPr>
          <c:marker>
            <c:spPr>
              <a:solidFill>
                <a:srgbClr val="FF0000"/>
              </a:solidFill>
              <a:ln>
                <a:solidFill>
                  <a:srgbClr val="FF0000"/>
                </a:solidFill>
              </a:ln>
            </c:spPr>
          </c:marker>
          <c:xVal>
            <c:numRef>
              <c:f>Sheet1!$M$4:$M$7</c:f>
              <c:numCache>
                <c:formatCode>General</c:formatCode>
                <c:ptCount val="4"/>
                <c:pt idx="0">
                  <c:v>1000</c:v>
                </c:pt>
                <c:pt idx="1">
                  <c:v>50</c:v>
                </c:pt>
                <c:pt idx="2">
                  <c:v>2.5</c:v>
                </c:pt>
                <c:pt idx="3">
                  <c:v>0</c:v>
                </c:pt>
              </c:numCache>
            </c:numRef>
          </c:xVal>
          <c:yVal>
            <c:numRef>
              <c:f>Sheet1!$N$4:$N$7</c:f>
              <c:numCache>
                <c:formatCode>General</c:formatCode>
                <c:ptCount val="4"/>
                <c:pt idx="0">
                  <c:v>7206.2206409999999</c:v>
                </c:pt>
                <c:pt idx="1">
                  <c:v>3578.247331</c:v>
                </c:pt>
                <c:pt idx="2">
                  <c:v>559.95462599999996</c:v>
                </c:pt>
                <c:pt idx="3">
                  <c:v>140.26957300000001</c:v>
                </c:pt>
              </c:numCache>
            </c:numRef>
          </c:yVal>
          <c:smooth val="0"/>
        </c:ser>
        <c:ser>
          <c:idx val="1"/>
          <c:order val="1"/>
          <c:tx>
            <c:v>scdFv(RNase)-PM</c:v>
          </c:tx>
          <c:spPr>
            <a:ln w="28575">
              <a:noFill/>
            </a:ln>
          </c:spPr>
          <c:marker>
            <c:spPr>
              <a:solidFill>
                <a:schemeClr val="bg2">
                  <a:lumMod val="25000"/>
                </a:schemeClr>
              </a:solidFill>
              <a:ln>
                <a:noFill/>
              </a:ln>
            </c:spPr>
          </c:marker>
          <c:xVal>
            <c:numRef>
              <c:f>Sheet1!$M$4:$M$7</c:f>
              <c:numCache>
                <c:formatCode>General</c:formatCode>
                <c:ptCount val="4"/>
                <c:pt idx="0">
                  <c:v>1000</c:v>
                </c:pt>
                <c:pt idx="1">
                  <c:v>50</c:v>
                </c:pt>
                <c:pt idx="2">
                  <c:v>2.5</c:v>
                </c:pt>
                <c:pt idx="3">
                  <c:v>0</c:v>
                </c:pt>
              </c:numCache>
            </c:numRef>
          </c:xVal>
          <c:yVal>
            <c:numRef>
              <c:f>Sheet1!$O$4:$O$7</c:f>
              <c:numCache>
                <c:formatCode>General</c:formatCode>
                <c:ptCount val="4"/>
                <c:pt idx="0">
                  <c:v>3284.0240210000002</c:v>
                </c:pt>
                <c:pt idx="1">
                  <c:v>1227.8505339999999</c:v>
                </c:pt>
                <c:pt idx="2">
                  <c:v>223.637011</c:v>
                </c:pt>
                <c:pt idx="3">
                  <c:v>89.738433999999998</c:v>
                </c:pt>
              </c:numCache>
            </c:numRef>
          </c:yVal>
          <c:smooth val="0"/>
        </c:ser>
        <c:dLbls>
          <c:showLegendKey val="0"/>
          <c:showVal val="0"/>
          <c:showCatName val="0"/>
          <c:showSerName val="0"/>
          <c:showPercent val="0"/>
          <c:showBubbleSize val="0"/>
        </c:dLbls>
        <c:axId val="142905856"/>
        <c:axId val="142906432"/>
      </c:scatterChart>
      <c:valAx>
        <c:axId val="142905856"/>
        <c:scaling>
          <c:logBase val="10"/>
          <c:orientation val="minMax"/>
          <c:max val="1000"/>
          <c:min val="0.1"/>
        </c:scaling>
        <c:delete val="0"/>
        <c:axPos val="b"/>
        <c:title>
          <c:tx>
            <c:rich>
              <a:bodyPr/>
              <a:lstStyle/>
              <a:p>
                <a:pPr>
                  <a:defRPr sz="1400"/>
                </a:pPr>
                <a:r>
                  <a:rPr lang="en-US" altLang="ja-JP" sz="1400"/>
                  <a:t>RNase conc.[μg/ml]</a:t>
                </a:r>
                <a:endParaRPr lang="ja-JP" altLang="en-US" sz="1400"/>
              </a:p>
            </c:rich>
          </c:tx>
          <c:layout>
            <c:manualLayout>
              <c:xMode val="edge"/>
              <c:yMode val="edge"/>
              <c:x val="0.26613296273958975"/>
              <c:y val="0.84569079770780797"/>
            </c:manualLayout>
          </c:layout>
          <c:overlay val="0"/>
        </c:title>
        <c:numFmt formatCode="General" sourceLinked="1"/>
        <c:majorTickMark val="in"/>
        <c:minorTickMark val="in"/>
        <c:tickLblPos val="nextTo"/>
        <c:spPr>
          <a:ln>
            <a:solidFill>
              <a:schemeClr val="tx1"/>
            </a:solidFill>
          </a:ln>
        </c:spPr>
        <c:txPr>
          <a:bodyPr/>
          <a:lstStyle/>
          <a:p>
            <a:pPr>
              <a:defRPr sz="1200" b="1"/>
            </a:pPr>
            <a:endParaRPr lang="ja-JP"/>
          </a:p>
        </c:txPr>
        <c:crossAx val="142906432"/>
        <c:crossesAt val="0"/>
        <c:crossBetween val="midCat"/>
        <c:majorUnit val="10"/>
      </c:valAx>
      <c:valAx>
        <c:axId val="142906432"/>
        <c:scaling>
          <c:logBase val="10"/>
          <c:orientation val="minMax"/>
          <c:max val="10000"/>
          <c:min val="10"/>
        </c:scaling>
        <c:delete val="0"/>
        <c:axPos val="l"/>
        <c:majorGridlines/>
        <c:title>
          <c:tx>
            <c:rich>
              <a:bodyPr/>
              <a:lstStyle/>
              <a:p>
                <a:pPr>
                  <a:defRPr sz="1400"/>
                </a:pPr>
                <a:r>
                  <a:rPr lang="en-US" altLang="ja-JP" sz="1400"/>
                  <a:t>Fluorescence intensity[-]</a:t>
                </a:r>
                <a:endParaRPr lang="ja-JP" altLang="en-US" sz="1400"/>
              </a:p>
            </c:rich>
          </c:tx>
          <c:layout>
            <c:manualLayout>
              <c:xMode val="edge"/>
              <c:yMode val="edge"/>
              <c:x val="1.8741303876288879E-2"/>
              <c:y val="0.11486941032380341"/>
            </c:manualLayout>
          </c:layout>
          <c:overlay val="0"/>
        </c:title>
        <c:numFmt formatCode="General" sourceLinked="1"/>
        <c:majorTickMark val="in"/>
        <c:minorTickMark val="in"/>
        <c:tickLblPos val="nextTo"/>
        <c:spPr>
          <a:ln>
            <a:solidFill>
              <a:schemeClr val="tx1"/>
            </a:solidFill>
          </a:ln>
        </c:spPr>
        <c:txPr>
          <a:bodyPr/>
          <a:lstStyle/>
          <a:p>
            <a:pPr>
              <a:defRPr sz="1200" b="1"/>
            </a:pPr>
            <a:endParaRPr lang="ja-JP"/>
          </a:p>
        </c:txPr>
        <c:crossAx val="142905856"/>
        <c:crossesAt val="0.1"/>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0843255287753"/>
          <c:y val="3.5835243895459425E-2"/>
          <c:w val="0.64372796606323868"/>
          <c:h val="0.76611479195914245"/>
        </c:manualLayout>
      </c:layout>
      <c:barChart>
        <c:barDir val="col"/>
        <c:grouping val="clustered"/>
        <c:varyColors val="0"/>
        <c:ser>
          <c:idx val="0"/>
          <c:order val="0"/>
          <c:tx>
            <c:strRef>
              <c:f>'0mM'!$A$2</c:f>
              <c:strCache>
                <c:ptCount val="1"/>
                <c:pt idx="0">
                  <c:v>0mM</c:v>
                </c:pt>
              </c:strCache>
            </c:strRef>
          </c:tx>
          <c:spPr>
            <a:solidFill>
              <a:srgbClr val="00B05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('0mM'!$M$3,'0mM'!$M$5,'0mM'!$M$7,'0mM'!$M$9,'0mM'!$M$11,'0mM'!$M$13)</c:f>
              <c:numCache>
                <c:formatCode>0.0000</c:formatCode>
                <c:ptCount val="6"/>
                <c:pt idx="0">
                  <c:v>0.23400000000000001</c:v>
                </c:pt>
                <c:pt idx="1">
                  <c:v>0.248</c:v>
                </c:pt>
                <c:pt idx="2">
                  <c:v>0.161</c:v>
                </c:pt>
                <c:pt idx="3">
                  <c:v>8.1000000000000003E-2</c:v>
                </c:pt>
                <c:pt idx="4">
                  <c:v>4.5999999999999999E-2</c:v>
                </c:pt>
                <c:pt idx="5">
                  <c:v>4.3999999999999997E-2</c:v>
                </c:pt>
              </c:numCache>
            </c:numRef>
          </c:val>
        </c:ser>
        <c:ser>
          <c:idx val="1"/>
          <c:order val="1"/>
          <c:tx>
            <c:strRef>
              <c:f>'50mM'!$A$2</c:f>
              <c:strCache>
                <c:ptCount val="1"/>
                <c:pt idx="0">
                  <c:v>50mM</c:v>
                </c:pt>
              </c:strCache>
            </c:strRef>
          </c:tx>
          <c:spPr>
            <a:solidFill>
              <a:srgbClr val="FFC00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('50mM'!$M$3,'50mM'!$M$5,'50mM'!$M$7,'50mM'!$M$9,'50mM'!$M$11,'50mM'!$M$13)</c:f>
              <c:numCache>
                <c:formatCode>0.0000</c:formatCode>
                <c:ptCount val="6"/>
                <c:pt idx="0">
                  <c:v>0.245</c:v>
                </c:pt>
                <c:pt idx="1">
                  <c:v>0.218</c:v>
                </c:pt>
                <c:pt idx="2">
                  <c:v>0.20699999999999999</c:v>
                </c:pt>
                <c:pt idx="3">
                  <c:v>0.107</c:v>
                </c:pt>
                <c:pt idx="4">
                  <c:v>8.2000000000000003E-2</c:v>
                </c:pt>
                <c:pt idx="5">
                  <c:v>0.05</c:v>
                </c:pt>
              </c:numCache>
            </c:numRef>
          </c:val>
        </c:ser>
        <c:ser>
          <c:idx val="2"/>
          <c:order val="2"/>
          <c:tx>
            <c:strRef>
              <c:f>'150mM'!$A$2</c:f>
              <c:strCache>
                <c:ptCount val="1"/>
                <c:pt idx="0">
                  <c:v>150mM</c:v>
                </c:pt>
              </c:strCache>
            </c:strRef>
          </c:tx>
          <c:spPr>
            <a:solidFill>
              <a:srgbClr val="FF000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('150mM'!$M$3,'150mM'!$M$5,'150mM'!$M$7,'150mM'!$M$9,'150mM'!$M$11,'150mM'!$M$13)</c:f>
              <c:numCache>
                <c:formatCode>0.0000</c:formatCode>
                <c:ptCount val="6"/>
                <c:pt idx="0">
                  <c:v>0.224</c:v>
                </c:pt>
                <c:pt idx="1">
                  <c:v>0.20699999999999999</c:v>
                </c:pt>
                <c:pt idx="2">
                  <c:v>0.17799999999999999</c:v>
                </c:pt>
                <c:pt idx="3">
                  <c:v>0.113</c:v>
                </c:pt>
                <c:pt idx="4">
                  <c:v>0.112</c:v>
                </c:pt>
                <c:pt idx="5">
                  <c:v>7.3999999999999996E-2</c:v>
                </c:pt>
              </c:numCache>
            </c:numRef>
          </c:val>
        </c:ser>
        <c:ser>
          <c:idx val="3"/>
          <c:order val="3"/>
          <c:tx>
            <c:strRef>
              <c:f>'300mM'!$A$2</c:f>
              <c:strCache>
                <c:ptCount val="1"/>
                <c:pt idx="0">
                  <c:v>300mM</c:v>
                </c:pt>
              </c:strCache>
            </c:strRef>
          </c:tx>
          <c:spPr>
            <a:solidFill>
              <a:srgbClr val="7030A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('300mM'!$M$3,'300mM'!$M$5,'300mM'!$M$7,'300mM'!$M$9,'300mM'!$M$11,'300mM'!$M$13)</c:f>
              <c:numCache>
                <c:formatCode>0.0000</c:formatCode>
                <c:ptCount val="6"/>
                <c:pt idx="0">
                  <c:v>0.2</c:v>
                </c:pt>
                <c:pt idx="1">
                  <c:v>0.18099999999999999</c:v>
                </c:pt>
                <c:pt idx="2">
                  <c:v>0.16200000000000001</c:v>
                </c:pt>
                <c:pt idx="3">
                  <c:v>0.115</c:v>
                </c:pt>
                <c:pt idx="4">
                  <c:v>0.106</c:v>
                </c:pt>
                <c:pt idx="5">
                  <c:v>0.09</c:v>
                </c:pt>
              </c:numCache>
            </c:numRef>
          </c:val>
        </c:ser>
        <c:dLbls>
          <c:showLegendKey val="0"/>
          <c:showVal val="0"/>
          <c:showCatName val="0"/>
          <c:showSerName val="0"/>
          <c:showPercent val="0"/>
          <c:showBubbleSize val="0"/>
        </c:dLbls>
        <c:gapWidth val="150"/>
        <c:axId val="105588224"/>
        <c:axId val="106275968"/>
      </c:barChart>
      <c:catAx>
        <c:axId val="105588224"/>
        <c:scaling>
          <c:orientation val="minMax"/>
        </c:scaling>
        <c:delete val="0"/>
        <c:axPos val="b"/>
        <c:title>
          <c:tx>
            <c:rich>
              <a:bodyPr/>
              <a:lstStyle/>
              <a:p>
                <a:pPr>
                  <a:defRPr sz="1400"/>
                </a:pPr>
                <a:r>
                  <a:rPr lang="en-US" altLang="ja-JP" sz="1400"/>
                  <a:t>pH</a:t>
                </a:r>
                <a:endParaRPr lang="ja-JP" altLang="en-US" sz="1400"/>
              </a:p>
            </c:rich>
          </c:tx>
          <c:layout>
            <c:manualLayout>
              <c:xMode val="edge"/>
              <c:yMode val="edge"/>
              <c:x val="0.4111016480654901"/>
              <c:y val="0.89633923653872971"/>
            </c:manualLayout>
          </c:layout>
          <c:overlay val="0"/>
        </c:title>
        <c:numFmt formatCode="General" sourceLinked="1"/>
        <c:majorTickMark val="none"/>
        <c:minorTickMark val="none"/>
        <c:tickLblPos val="nextTo"/>
        <c:txPr>
          <a:bodyPr/>
          <a:lstStyle/>
          <a:p>
            <a:pPr>
              <a:defRPr sz="1200" b="1"/>
            </a:pPr>
            <a:endParaRPr lang="ja-JP"/>
          </a:p>
        </c:txPr>
        <c:crossAx val="106275968"/>
        <c:crosses val="autoZero"/>
        <c:auto val="1"/>
        <c:lblAlgn val="ctr"/>
        <c:lblOffset val="100"/>
        <c:noMultiLvlLbl val="0"/>
      </c:catAx>
      <c:valAx>
        <c:axId val="106275968"/>
        <c:scaling>
          <c:orientation val="minMax"/>
          <c:max val="0.4"/>
          <c:min val="0"/>
        </c:scaling>
        <c:delete val="0"/>
        <c:axPos val="l"/>
        <c:majorGridlines/>
        <c:numFmt formatCode="0.0" sourceLinked="0"/>
        <c:majorTickMark val="out"/>
        <c:minorTickMark val="none"/>
        <c:tickLblPos val="nextTo"/>
        <c:txPr>
          <a:bodyPr/>
          <a:lstStyle/>
          <a:p>
            <a:pPr>
              <a:defRPr sz="1200" b="1"/>
            </a:pPr>
            <a:endParaRPr lang="ja-JP"/>
          </a:p>
        </c:txPr>
        <c:crossAx val="105588224"/>
        <c:crosses val="autoZero"/>
        <c:crossBetween val="between"/>
        <c:majorUnit val="0.1"/>
      </c:valAx>
    </c:plotArea>
    <c:legend>
      <c:legendPos val="r"/>
      <c:layout>
        <c:manualLayout>
          <c:xMode val="edge"/>
          <c:yMode val="edge"/>
          <c:x val="0.75459037321667766"/>
          <c:y val="0.32380577242259279"/>
          <c:w val="0.22802116515895907"/>
          <c:h val="0.53808235255184411"/>
        </c:manualLayout>
      </c:layout>
      <c:overlay val="0"/>
      <c:txPr>
        <a:bodyPr/>
        <a:lstStyle/>
        <a:p>
          <a:pPr>
            <a:defRPr sz="1600" b="1"/>
          </a:pPr>
          <a:endParaRPr lang="ja-JP"/>
        </a:p>
      </c:txPr>
    </c:legend>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75284714748533"/>
          <c:y val="5.071368895789434E-2"/>
          <c:w val="0.58761105873828878"/>
          <c:h val="0.68099302780171578"/>
        </c:manualLayout>
      </c:layout>
      <c:barChart>
        <c:barDir val="col"/>
        <c:grouping val="clustered"/>
        <c:varyColors val="0"/>
        <c:ser>
          <c:idx val="0"/>
          <c:order val="0"/>
          <c:tx>
            <c:strRef>
              <c:f>'0mM'!$A$2</c:f>
              <c:strCache>
                <c:ptCount val="1"/>
                <c:pt idx="0">
                  <c:v>0mM</c:v>
                </c:pt>
              </c:strCache>
            </c:strRef>
          </c:tx>
          <c:spPr>
            <a:solidFill>
              <a:srgbClr val="00B05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('0mM'!$N$13,'0mM'!$N$11,'0mM'!$N$9,'0mM'!$N$7,'0mM'!$N$5,'0mM'!$N$3)</c:f>
              <c:numCache>
                <c:formatCode>0.0000</c:formatCode>
                <c:ptCount val="6"/>
                <c:pt idx="0">
                  <c:v>0.19400000000000001</c:v>
                </c:pt>
                <c:pt idx="1">
                  <c:v>0.251</c:v>
                </c:pt>
                <c:pt idx="2">
                  <c:v>0.29699999999999999</c:v>
                </c:pt>
                <c:pt idx="3">
                  <c:v>0.22900000000000001</c:v>
                </c:pt>
                <c:pt idx="4">
                  <c:v>0.215</c:v>
                </c:pt>
                <c:pt idx="5">
                  <c:v>4.7E-2</c:v>
                </c:pt>
              </c:numCache>
            </c:numRef>
          </c:val>
        </c:ser>
        <c:ser>
          <c:idx val="1"/>
          <c:order val="1"/>
          <c:tx>
            <c:strRef>
              <c:f>'50mM'!$A$2</c:f>
              <c:strCache>
                <c:ptCount val="1"/>
                <c:pt idx="0">
                  <c:v>50mM</c:v>
                </c:pt>
              </c:strCache>
            </c:strRef>
          </c:tx>
          <c:spPr>
            <a:solidFill>
              <a:srgbClr val="FFC00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('50mM'!$N$3,'50mM'!$N$5,'50mM'!$N$7,'50mM'!$N$9,'50mM'!$N$11,'50mM'!$N$13)</c:f>
              <c:numCache>
                <c:formatCode>0.0000</c:formatCode>
                <c:ptCount val="6"/>
                <c:pt idx="0">
                  <c:v>9.6000000000000002E-2</c:v>
                </c:pt>
                <c:pt idx="1">
                  <c:v>0.224</c:v>
                </c:pt>
                <c:pt idx="2">
                  <c:v>0.246</c:v>
                </c:pt>
                <c:pt idx="3">
                  <c:v>0.28000000000000003</c:v>
                </c:pt>
                <c:pt idx="4">
                  <c:v>0.23</c:v>
                </c:pt>
                <c:pt idx="5">
                  <c:v>0.182</c:v>
                </c:pt>
              </c:numCache>
            </c:numRef>
          </c:val>
        </c:ser>
        <c:ser>
          <c:idx val="2"/>
          <c:order val="2"/>
          <c:tx>
            <c:strRef>
              <c:f>'150mM'!$A$2</c:f>
              <c:strCache>
                <c:ptCount val="1"/>
                <c:pt idx="0">
                  <c:v>150mM</c:v>
                </c:pt>
              </c:strCache>
            </c:strRef>
          </c:tx>
          <c:spPr>
            <a:solidFill>
              <a:srgbClr val="FF000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('150mM'!$N$3,'150mM'!$N$5,'150mM'!$N$7,'150mM'!$N$9,'150mM'!$N$11,'150mM'!$N$13)</c:f>
              <c:numCache>
                <c:formatCode>0.0000</c:formatCode>
                <c:ptCount val="6"/>
                <c:pt idx="0">
                  <c:v>0.189</c:v>
                </c:pt>
                <c:pt idx="1">
                  <c:v>0.214</c:v>
                </c:pt>
                <c:pt idx="2">
                  <c:v>0.215</c:v>
                </c:pt>
                <c:pt idx="3">
                  <c:v>0.20499999999999999</c:v>
                </c:pt>
                <c:pt idx="4">
                  <c:v>0.20399999999999999</c:v>
                </c:pt>
                <c:pt idx="5">
                  <c:v>0.17100000000000001</c:v>
                </c:pt>
              </c:numCache>
            </c:numRef>
          </c:val>
        </c:ser>
        <c:ser>
          <c:idx val="3"/>
          <c:order val="3"/>
          <c:tx>
            <c:strRef>
              <c:f>'300mM'!$A$2</c:f>
              <c:strCache>
                <c:ptCount val="1"/>
                <c:pt idx="0">
                  <c:v>300mM</c:v>
                </c:pt>
              </c:strCache>
            </c:strRef>
          </c:tx>
          <c:spPr>
            <a:solidFill>
              <a:srgbClr val="7030A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('300mM'!$N$3,'300mM'!$N$5,'300mM'!$N$7,'300mM'!$N$9,'300mM'!$N$11,'300mM'!$N$13)</c:f>
              <c:numCache>
                <c:formatCode>0.0000</c:formatCode>
                <c:ptCount val="6"/>
                <c:pt idx="0">
                  <c:v>0.19</c:v>
                </c:pt>
                <c:pt idx="1">
                  <c:v>0.19700000000000001</c:v>
                </c:pt>
                <c:pt idx="2">
                  <c:v>0.2</c:v>
                </c:pt>
                <c:pt idx="3">
                  <c:v>0.188</c:v>
                </c:pt>
                <c:pt idx="4">
                  <c:v>0.17799999999999999</c:v>
                </c:pt>
                <c:pt idx="5">
                  <c:v>0.127</c:v>
                </c:pt>
              </c:numCache>
            </c:numRef>
          </c:val>
        </c:ser>
        <c:dLbls>
          <c:showLegendKey val="0"/>
          <c:showVal val="0"/>
          <c:showCatName val="0"/>
          <c:showSerName val="0"/>
          <c:showPercent val="0"/>
          <c:showBubbleSize val="0"/>
        </c:dLbls>
        <c:gapWidth val="150"/>
        <c:axId val="105588736"/>
        <c:axId val="91568320"/>
      </c:barChart>
      <c:catAx>
        <c:axId val="105588736"/>
        <c:scaling>
          <c:orientation val="minMax"/>
        </c:scaling>
        <c:delete val="0"/>
        <c:axPos val="b"/>
        <c:numFmt formatCode="General" sourceLinked="1"/>
        <c:majorTickMark val="out"/>
        <c:minorTickMark val="none"/>
        <c:tickLblPos val="nextTo"/>
        <c:txPr>
          <a:bodyPr/>
          <a:lstStyle/>
          <a:p>
            <a:pPr>
              <a:defRPr sz="1200" b="1"/>
            </a:pPr>
            <a:endParaRPr lang="ja-JP"/>
          </a:p>
        </c:txPr>
        <c:crossAx val="91568320"/>
        <c:crosses val="autoZero"/>
        <c:auto val="1"/>
        <c:lblAlgn val="ctr"/>
        <c:lblOffset val="100"/>
        <c:noMultiLvlLbl val="0"/>
      </c:catAx>
      <c:valAx>
        <c:axId val="91568320"/>
        <c:scaling>
          <c:orientation val="minMax"/>
          <c:max val="0.4"/>
        </c:scaling>
        <c:delete val="0"/>
        <c:axPos val="l"/>
        <c:majorGridlines/>
        <c:numFmt formatCode="0.0" sourceLinked="0"/>
        <c:majorTickMark val="out"/>
        <c:minorTickMark val="none"/>
        <c:tickLblPos val="nextTo"/>
        <c:txPr>
          <a:bodyPr/>
          <a:lstStyle/>
          <a:p>
            <a:pPr>
              <a:defRPr sz="1200" b="1"/>
            </a:pPr>
            <a:endParaRPr lang="ja-JP"/>
          </a:p>
        </c:txPr>
        <c:crossAx val="105588736"/>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9480062689461"/>
          <c:y val="6.1453588490167757E-2"/>
          <c:w val="0.63243907877501404"/>
          <c:h val="0.55868410454393969"/>
        </c:manualLayout>
      </c:layout>
      <c:barChart>
        <c:barDir val="col"/>
        <c:grouping val="clustered"/>
        <c:varyColors val="0"/>
        <c:ser>
          <c:idx val="0"/>
          <c:order val="0"/>
          <c:tx>
            <c:strRef>
              <c:f>Sheet1!$AS$4</c:f>
              <c:strCache>
                <c:ptCount val="1"/>
                <c:pt idx="0">
                  <c:v>0mM</c:v>
                </c:pt>
              </c:strCache>
            </c:strRef>
          </c:tx>
          <c:spPr>
            <a:solidFill>
              <a:srgbClr val="00B050"/>
            </a:solidFill>
          </c:spPr>
          <c:invertIfNegative val="0"/>
          <c:cat>
            <c:strRef>
              <c:f>(Sheet1!$AT$3,Sheet1!$AV$3,Sheet1!$AX$3,Sheet1!$AZ$3,Sheet1!$BB$3,Sheet1!$BD$3)</c:f>
              <c:strCache>
                <c:ptCount val="6"/>
                <c:pt idx="0">
                  <c:v>pH6.0 </c:v>
                </c:pt>
                <c:pt idx="1">
                  <c:v>pH6.5 </c:v>
                </c:pt>
                <c:pt idx="2">
                  <c:v>pH7.0 </c:v>
                </c:pt>
                <c:pt idx="3">
                  <c:v>pH7.5 </c:v>
                </c:pt>
                <c:pt idx="4">
                  <c:v>pH8.0 </c:v>
                </c:pt>
                <c:pt idx="5">
                  <c:v>pH8.5 </c:v>
                </c:pt>
              </c:strCache>
            </c:strRef>
          </c:cat>
          <c:val>
            <c:numRef>
              <c:f>(Sheet1!$AT$4,Sheet1!$AV$4,Sheet1!$AX$4,Sheet1!$AZ$4,Sheet1!$BB$4,Sheet1!$BD$4)</c:f>
              <c:numCache>
                <c:formatCode>0.0000</c:formatCode>
                <c:ptCount val="6"/>
                <c:pt idx="0">
                  <c:v>0.22500000000000001</c:v>
                </c:pt>
                <c:pt idx="1">
                  <c:v>0.182</c:v>
                </c:pt>
                <c:pt idx="2">
                  <c:v>5.5E-2</c:v>
                </c:pt>
                <c:pt idx="3">
                  <c:v>4.1000000000000002E-2</c:v>
                </c:pt>
                <c:pt idx="4">
                  <c:v>4.1000000000000002E-2</c:v>
                </c:pt>
                <c:pt idx="5">
                  <c:v>3.7999999999999999E-2</c:v>
                </c:pt>
              </c:numCache>
            </c:numRef>
          </c:val>
        </c:ser>
        <c:ser>
          <c:idx val="1"/>
          <c:order val="1"/>
          <c:tx>
            <c:strRef>
              <c:f>Sheet1!$AS$5</c:f>
              <c:strCache>
                <c:ptCount val="1"/>
                <c:pt idx="0">
                  <c:v>50mM</c:v>
                </c:pt>
              </c:strCache>
            </c:strRef>
          </c:tx>
          <c:spPr>
            <a:solidFill>
              <a:srgbClr val="FFC000"/>
            </a:solidFill>
          </c:spPr>
          <c:invertIfNegative val="0"/>
          <c:cat>
            <c:strRef>
              <c:f>(Sheet1!$AT$3,Sheet1!$AV$3,Sheet1!$AX$3,Sheet1!$AZ$3,Sheet1!$BB$3,Sheet1!$BD$3)</c:f>
              <c:strCache>
                <c:ptCount val="6"/>
                <c:pt idx="0">
                  <c:v>pH6.0 </c:v>
                </c:pt>
                <c:pt idx="1">
                  <c:v>pH6.5 </c:v>
                </c:pt>
                <c:pt idx="2">
                  <c:v>pH7.0 </c:v>
                </c:pt>
                <c:pt idx="3">
                  <c:v>pH7.5 </c:v>
                </c:pt>
                <c:pt idx="4">
                  <c:v>pH8.0 </c:v>
                </c:pt>
                <c:pt idx="5">
                  <c:v>pH8.5 </c:v>
                </c:pt>
              </c:strCache>
            </c:strRef>
          </c:cat>
          <c:val>
            <c:numRef>
              <c:f>(Sheet1!$AT$5,Sheet1!$AV$5,Sheet1!$AX$5,Sheet1!$AZ$5,Sheet1!$BB$5,Sheet1!$BD$5)</c:f>
              <c:numCache>
                <c:formatCode>0.0000</c:formatCode>
                <c:ptCount val="6"/>
                <c:pt idx="0">
                  <c:v>0.249</c:v>
                </c:pt>
                <c:pt idx="1">
                  <c:v>0.153</c:v>
                </c:pt>
                <c:pt idx="2">
                  <c:v>5.8000000000000003E-2</c:v>
                </c:pt>
                <c:pt idx="3">
                  <c:v>4.2999999999999997E-2</c:v>
                </c:pt>
                <c:pt idx="4">
                  <c:v>4.2000000000000003E-2</c:v>
                </c:pt>
                <c:pt idx="5">
                  <c:v>3.9E-2</c:v>
                </c:pt>
              </c:numCache>
            </c:numRef>
          </c:val>
        </c:ser>
        <c:ser>
          <c:idx val="2"/>
          <c:order val="2"/>
          <c:tx>
            <c:strRef>
              <c:f>Sheet1!$AS$6</c:f>
              <c:strCache>
                <c:ptCount val="1"/>
                <c:pt idx="0">
                  <c:v>150mM</c:v>
                </c:pt>
              </c:strCache>
            </c:strRef>
          </c:tx>
          <c:spPr>
            <a:solidFill>
              <a:srgbClr val="FF0000"/>
            </a:solidFill>
          </c:spPr>
          <c:invertIfNegative val="0"/>
          <c:cat>
            <c:strRef>
              <c:f>(Sheet1!$AT$3,Sheet1!$AV$3,Sheet1!$AX$3,Sheet1!$AZ$3,Sheet1!$BB$3,Sheet1!$BD$3)</c:f>
              <c:strCache>
                <c:ptCount val="6"/>
                <c:pt idx="0">
                  <c:v>pH6.0 </c:v>
                </c:pt>
                <c:pt idx="1">
                  <c:v>pH6.5 </c:v>
                </c:pt>
                <c:pt idx="2">
                  <c:v>pH7.0 </c:v>
                </c:pt>
                <c:pt idx="3">
                  <c:v>pH7.5 </c:v>
                </c:pt>
                <c:pt idx="4">
                  <c:v>pH8.0 </c:v>
                </c:pt>
                <c:pt idx="5">
                  <c:v>pH8.5 </c:v>
                </c:pt>
              </c:strCache>
            </c:strRef>
          </c:cat>
          <c:val>
            <c:numRef>
              <c:f>(Sheet1!$AT$6,Sheet1!$AV$6,Sheet1!$AX$6,Sheet1!$AZ$6,Sheet1!$BB$6,Sheet1!$BD$6)</c:f>
              <c:numCache>
                <c:formatCode>0.0000</c:formatCode>
                <c:ptCount val="6"/>
                <c:pt idx="0">
                  <c:v>0.32800000000000001</c:v>
                </c:pt>
                <c:pt idx="1">
                  <c:v>6.0999999999999999E-2</c:v>
                </c:pt>
                <c:pt idx="2">
                  <c:v>4.9000000000000002E-2</c:v>
                </c:pt>
                <c:pt idx="3">
                  <c:v>4.7E-2</c:v>
                </c:pt>
                <c:pt idx="4">
                  <c:v>4.2999999999999997E-2</c:v>
                </c:pt>
                <c:pt idx="5">
                  <c:v>4.2999999999999997E-2</c:v>
                </c:pt>
              </c:numCache>
            </c:numRef>
          </c:val>
        </c:ser>
        <c:ser>
          <c:idx val="3"/>
          <c:order val="3"/>
          <c:tx>
            <c:strRef>
              <c:f>Sheet1!$AS$7</c:f>
              <c:strCache>
                <c:ptCount val="1"/>
                <c:pt idx="0">
                  <c:v>300mM</c:v>
                </c:pt>
              </c:strCache>
            </c:strRef>
          </c:tx>
          <c:spPr>
            <a:solidFill>
              <a:srgbClr val="7030A0"/>
            </a:solidFill>
          </c:spPr>
          <c:invertIfNegative val="0"/>
          <c:cat>
            <c:strRef>
              <c:f>(Sheet1!$AT$3,Sheet1!$AV$3,Sheet1!$AX$3,Sheet1!$AZ$3,Sheet1!$BB$3,Sheet1!$BD$3)</c:f>
              <c:strCache>
                <c:ptCount val="6"/>
                <c:pt idx="0">
                  <c:v>pH6.0 </c:v>
                </c:pt>
                <c:pt idx="1">
                  <c:v>pH6.5 </c:v>
                </c:pt>
                <c:pt idx="2">
                  <c:v>pH7.0 </c:v>
                </c:pt>
                <c:pt idx="3">
                  <c:v>pH7.5 </c:v>
                </c:pt>
                <c:pt idx="4">
                  <c:v>pH8.0 </c:v>
                </c:pt>
                <c:pt idx="5">
                  <c:v>pH8.5 </c:v>
                </c:pt>
              </c:strCache>
            </c:strRef>
          </c:cat>
          <c:val>
            <c:numRef>
              <c:f>(Sheet1!$AT$7,Sheet1!$AV$7,Sheet1!$AX$7,Sheet1!$AZ$7,Sheet1!$BB$7,Sheet1!$BD$7)</c:f>
              <c:numCache>
                <c:formatCode>0.0000</c:formatCode>
                <c:ptCount val="6"/>
                <c:pt idx="0">
                  <c:v>7.2999999999999995E-2</c:v>
                </c:pt>
                <c:pt idx="1">
                  <c:v>4.7E-2</c:v>
                </c:pt>
                <c:pt idx="2">
                  <c:v>4.1000000000000002E-2</c:v>
                </c:pt>
                <c:pt idx="3">
                  <c:v>0.04</c:v>
                </c:pt>
                <c:pt idx="4">
                  <c:v>4.2000000000000003E-2</c:v>
                </c:pt>
                <c:pt idx="5">
                  <c:v>4.1000000000000002E-2</c:v>
                </c:pt>
              </c:numCache>
            </c:numRef>
          </c:val>
        </c:ser>
        <c:dLbls>
          <c:showLegendKey val="0"/>
          <c:showVal val="0"/>
          <c:showCatName val="0"/>
          <c:showSerName val="0"/>
          <c:showPercent val="0"/>
          <c:showBubbleSize val="0"/>
        </c:dLbls>
        <c:gapWidth val="150"/>
        <c:axId val="103510016"/>
        <c:axId val="106277696"/>
      </c:barChart>
      <c:catAx>
        <c:axId val="103510016"/>
        <c:scaling>
          <c:orientation val="minMax"/>
        </c:scaling>
        <c:delete val="0"/>
        <c:axPos val="b"/>
        <c:title>
          <c:tx>
            <c:rich>
              <a:bodyPr/>
              <a:lstStyle/>
              <a:p>
                <a:pPr>
                  <a:defRPr sz="1600"/>
                </a:pPr>
                <a:r>
                  <a:rPr lang="en-US" altLang="ja-JP" sz="1600" dirty="0" smtClean="0"/>
                  <a:t>pH</a:t>
                </a:r>
                <a:endParaRPr lang="ja-JP" altLang="en-US" sz="1600" dirty="0"/>
              </a:p>
            </c:rich>
          </c:tx>
          <c:layout>
            <c:manualLayout>
              <c:xMode val="edge"/>
              <c:yMode val="edge"/>
              <c:x val="0.4660464720394934"/>
              <c:y val="0.88800549938895679"/>
            </c:manualLayout>
          </c:layout>
          <c:overlay val="0"/>
        </c:title>
        <c:numFmt formatCode="General" sourceLinked="1"/>
        <c:majorTickMark val="none"/>
        <c:minorTickMark val="none"/>
        <c:tickLblPos val="nextTo"/>
        <c:txPr>
          <a:bodyPr/>
          <a:lstStyle/>
          <a:p>
            <a:pPr>
              <a:defRPr sz="1600" b="1"/>
            </a:pPr>
            <a:endParaRPr lang="ja-JP"/>
          </a:p>
        </c:txPr>
        <c:crossAx val="106277696"/>
        <c:crosses val="autoZero"/>
        <c:auto val="1"/>
        <c:lblAlgn val="ctr"/>
        <c:lblOffset val="100"/>
        <c:noMultiLvlLbl val="0"/>
      </c:catAx>
      <c:valAx>
        <c:axId val="106277696"/>
        <c:scaling>
          <c:orientation val="minMax"/>
          <c:max val="0.4"/>
        </c:scaling>
        <c:delete val="0"/>
        <c:axPos val="l"/>
        <c:majorGridlines/>
        <c:numFmt formatCode="0.0" sourceLinked="0"/>
        <c:majorTickMark val="out"/>
        <c:minorTickMark val="none"/>
        <c:tickLblPos val="nextTo"/>
        <c:txPr>
          <a:bodyPr/>
          <a:lstStyle/>
          <a:p>
            <a:pPr>
              <a:defRPr sz="1600" b="1"/>
            </a:pPr>
            <a:endParaRPr lang="ja-JP"/>
          </a:p>
        </c:txPr>
        <c:crossAx val="103510016"/>
        <c:crosses val="autoZero"/>
        <c:crossBetween val="between"/>
        <c:majorUnit val="0.1"/>
      </c:valAx>
    </c:plotArea>
    <c:legend>
      <c:legendPos val="r"/>
      <c:layout>
        <c:manualLayout>
          <c:xMode val="edge"/>
          <c:yMode val="edge"/>
          <c:x val="0.77583362837233572"/>
          <c:y val="0.20285107210309966"/>
          <c:w val="0.19371674817202358"/>
          <c:h val="0.41792856349294522"/>
        </c:manualLayout>
      </c:layout>
      <c:overlay val="0"/>
      <c:txPr>
        <a:bodyPr/>
        <a:lstStyle/>
        <a:p>
          <a:pPr>
            <a:defRPr sz="1600" b="1"/>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0843255287753"/>
          <c:y val="6.5022486304333688E-2"/>
          <c:w val="0.71481033221303103"/>
          <c:h val="0.52010831773289201"/>
        </c:manualLayout>
      </c:layout>
      <c:barChart>
        <c:barDir val="col"/>
        <c:grouping val="clustered"/>
        <c:varyColors val="0"/>
        <c:ser>
          <c:idx val="0"/>
          <c:order val="0"/>
          <c:tx>
            <c:strRef>
              <c:f>'0mM'!$A$2</c:f>
              <c:strCache>
                <c:ptCount val="1"/>
                <c:pt idx="0">
                  <c:v>0mM</c:v>
                </c:pt>
              </c:strCache>
            </c:strRef>
          </c:tx>
          <c:spPr>
            <a:solidFill>
              <a:srgbClr val="00B05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('0mM'!$M$3,'0mM'!$M$5,'0mM'!$M$7,'0mM'!$M$9,'0mM'!$M$11,'0mM'!$M$13)</c:f>
              <c:numCache>
                <c:formatCode>0.0000</c:formatCode>
                <c:ptCount val="6"/>
                <c:pt idx="0">
                  <c:v>0.23400000000000001</c:v>
                </c:pt>
                <c:pt idx="1">
                  <c:v>0.248</c:v>
                </c:pt>
                <c:pt idx="2">
                  <c:v>0.161</c:v>
                </c:pt>
                <c:pt idx="3">
                  <c:v>8.1000000000000003E-2</c:v>
                </c:pt>
                <c:pt idx="4">
                  <c:v>4.5999999999999999E-2</c:v>
                </c:pt>
                <c:pt idx="5">
                  <c:v>4.3999999999999997E-2</c:v>
                </c:pt>
              </c:numCache>
            </c:numRef>
          </c:val>
        </c:ser>
        <c:ser>
          <c:idx val="1"/>
          <c:order val="1"/>
          <c:tx>
            <c:strRef>
              <c:f>'50mM'!$A$2</c:f>
              <c:strCache>
                <c:ptCount val="1"/>
                <c:pt idx="0">
                  <c:v>50mM</c:v>
                </c:pt>
              </c:strCache>
            </c:strRef>
          </c:tx>
          <c:spPr>
            <a:solidFill>
              <a:srgbClr val="FFC00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('50mM'!$M$3,'50mM'!$M$5,'50mM'!$M$7,'50mM'!$M$9,'50mM'!$M$11,'50mM'!$M$13)</c:f>
              <c:numCache>
                <c:formatCode>0.0000</c:formatCode>
                <c:ptCount val="6"/>
                <c:pt idx="0">
                  <c:v>0.245</c:v>
                </c:pt>
                <c:pt idx="1">
                  <c:v>0.218</c:v>
                </c:pt>
                <c:pt idx="2">
                  <c:v>0.20699999999999999</c:v>
                </c:pt>
                <c:pt idx="3">
                  <c:v>0.107</c:v>
                </c:pt>
                <c:pt idx="4">
                  <c:v>8.2000000000000003E-2</c:v>
                </c:pt>
                <c:pt idx="5">
                  <c:v>0.05</c:v>
                </c:pt>
              </c:numCache>
            </c:numRef>
          </c:val>
        </c:ser>
        <c:ser>
          <c:idx val="2"/>
          <c:order val="2"/>
          <c:tx>
            <c:strRef>
              <c:f>'150mM'!$A$2</c:f>
              <c:strCache>
                <c:ptCount val="1"/>
                <c:pt idx="0">
                  <c:v>150mM</c:v>
                </c:pt>
              </c:strCache>
            </c:strRef>
          </c:tx>
          <c:spPr>
            <a:solidFill>
              <a:srgbClr val="FF000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('150mM'!$M$3,'150mM'!$M$5,'150mM'!$M$7,'150mM'!$M$9,'150mM'!$M$11,'150mM'!$M$13)</c:f>
              <c:numCache>
                <c:formatCode>0.0000</c:formatCode>
                <c:ptCount val="6"/>
                <c:pt idx="0">
                  <c:v>0.224</c:v>
                </c:pt>
                <c:pt idx="1">
                  <c:v>0.20699999999999999</c:v>
                </c:pt>
                <c:pt idx="2">
                  <c:v>0.17799999999999999</c:v>
                </c:pt>
                <c:pt idx="3">
                  <c:v>0.113</c:v>
                </c:pt>
                <c:pt idx="4">
                  <c:v>0.112</c:v>
                </c:pt>
                <c:pt idx="5">
                  <c:v>7.3999999999999996E-2</c:v>
                </c:pt>
              </c:numCache>
            </c:numRef>
          </c:val>
        </c:ser>
        <c:ser>
          <c:idx val="3"/>
          <c:order val="3"/>
          <c:tx>
            <c:strRef>
              <c:f>'300mM'!$A$2</c:f>
              <c:strCache>
                <c:ptCount val="1"/>
                <c:pt idx="0">
                  <c:v>300mM</c:v>
                </c:pt>
              </c:strCache>
            </c:strRef>
          </c:tx>
          <c:spPr>
            <a:solidFill>
              <a:srgbClr val="7030A0"/>
            </a:solidFill>
          </c:spPr>
          <c:invertIfNegative val="0"/>
          <c:cat>
            <c:strRef>
              <c:f>('0mM'!$A$3,'0mM'!$A$5,'0mM'!$A$7,'0mM'!$A$9,'0mM'!$A$11,'0mM'!$A$13)</c:f>
              <c:strCache>
                <c:ptCount val="6"/>
                <c:pt idx="0">
                  <c:v>pH6.0 -</c:v>
                </c:pt>
                <c:pt idx="1">
                  <c:v>pH6.5 -</c:v>
                </c:pt>
                <c:pt idx="2">
                  <c:v>pH7.0 -</c:v>
                </c:pt>
                <c:pt idx="3">
                  <c:v>pH7.5 -</c:v>
                </c:pt>
                <c:pt idx="4">
                  <c:v>pH8.0 -</c:v>
                </c:pt>
                <c:pt idx="5">
                  <c:v>pH8.5 -</c:v>
                </c:pt>
              </c:strCache>
            </c:strRef>
          </c:cat>
          <c:val>
            <c:numRef>
              <c:f>('300mM'!$M$3,'300mM'!$M$5,'300mM'!$M$7,'300mM'!$M$9,'300mM'!$M$11,'300mM'!$M$13)</c:f>
              <c:numCache>
                <c:formatCode>0.0000</c:formatCode>
                <c:ptCount val="6"/>
                <c:pt idx="0">
                  <c:v>0.2</c:v>
                </c:pt>
                <c:pt idx="1">
                  <c:v>0.18099999999999999</c:v>
                </c:pt>
                <c:pt idx="2">
                  <c:v>0.16200000000000001</c:v>
                </c:pt>
                <c:pt idx="3">
                  <c:v>0.115</c:v>
                </c:pt>
                <c:pt idx="4">
                  <c:v>0.106</c:v>
                </c:pt>
                <c:pt idx="5">
                  <c:v>0.09</c:v>
                </c:pt>
              </c:numCache>
            </c:numRef>
          </c:val>
        </c:ser>
        <c:dLbls>
          <c:showLegendKey val="0"/>
          <c:showVal val="0"/>
          <c:showCatName val="0"/>
          <c:showSerName val="0"/>
          <c:showPercent val="0"/>
          <c:showBubbleSize val="0"/>
        </c:dLbls>
        <c:gapWidth val="150"/>
        <c:axId val="103510528"/>
        <c:axId val="106279424"/>
      </c:barChart>
      <c:catAx>
        <c:axId val="103510528"/>
        <c:scaling>
          <c:orientation val="minMax"/>
        </c:scaling>
        <c:delete val="0"/>
        <c:axPos val="b"/>
        <c:title>
          <c:tx>
            <c:rich>
              <a:bodyPr/>
              <a:lstStyle/>
              <a:p>
                <a:pPr>
                  <a:defRPr sz="1600"/>
                </a:pPr>
                <a:r>
                  <a:rPr lang="en-US" altLang="ja-JP" sz="1600"/>
                  <a:t>pH</a:t>
                </a:r>
                <a:endParaRPr lang="ja-JP" altLang="en-US" sz="1600"/>
              </a:p>
            </c:rich>
          </c:tx>
          <c:layout>
            <c:manualLayout>
              <c:xMode val="edge"/>
              <c:yMode val="edge"/>
              <c:x val="0.4111016483934723"/>
              <c:y val="0.83796465621792771"/>
            </c:manualLayout>
          </c:layout>
          <c:overlay val="0"/>
        </c:title>
        <c:numFmt formatCode="General" sourceLinked="1"/>
        <c:majorTickMark val="none"/>
        <c:minorTickMark val="none"/>
        <c:tickLblPos val="nextTo"/>
        <c:txPr>
          <a:bodyPr/>
          <a:lstStyle/>
          <a:p>
            <a:pPr>
              <a:defRPr sz="1600" b="1"/>
            </a:pPr>
            <a:endParaRPr lang="ja-JP"/>
          </a:p>
        </c:txPr>
        <c:crossAx val="106279424"/>
        <c:crosses val="autoZero"/>
        <c:auto val="1"/>
        <c:lblAlgn val="ctr"/>
        <c:lblOffset val="100"/>
        <c:noMultiLvlLbl val="0"/>
      </c:catAx>
      <c:valAx>
        <c:axId val="106279424"/>
        <c:scaling>
          <c:orientation val="minMax"/>
          <c:max val="0.4"/>
          <c:min val="0"/>
        </c:scaling>
        <c:delete val="0"/>
        <c:axPos val="l"/>
        <c:majorGridlines/>
        <c:numFmt formatCode="0.0" sourceLinked="0"/>
        <c:majorTickMark val="out"/>
        <c:minorTickMark val="none"/>
        <c:tickLblPos val="nextTo"/>
        <c:txPr>
          <a:bodyPr/>
          <a:lstStyle/>
          <a:p>
            <a:pPr>
              <a:defRPr sz="1600" b="1"/>
            </a:pPr>
            <a:endParaRPr lang="ja-JP"/>
          </a:p>
        </c:txPr>
        <c:crossAx val="103510528"/>
        <c:crosses val="autoZero"/>
        <c:crossBetween val="between"/>
        <c:majorUnit val="0.1"/>
      </c:valAx>
    </c:plotArea>
    <c:plotVisOnly val="1"/>
    <c:dispBlanksAs val="gap"/>
    <c:showDLblsOverMax val="0"/>
  </c:chart>
  <c:spPr>
    <a:noFill/>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17771931031927"/>
          <c:y val="6.1736195978224641E-2"/>
          <c:w val="0.59418969925727505"/>
          <c:h val="0.74639917145958146"/>
        </c:manualLayout>
      </c:layout>
      <c:barChart>
        <c:barDir val="col"/>
        <c:grouping val="clustered"/>
        <c:varyColors val="0"/>
        <c:ser>
          <c:idx val="0"/>
          <c:order val="0"/>
          <c:tx>
            <c:v>pH6.5</c:v>
          </c:tx>
          <c:spPr>
            <a:solidFill>
              <a:srgbClr val="00B05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Sheet1!$H$3:$H$8</c:f>
              <c:numCache>
                <c:formatCode>General</c:formatCode>
                <c:ptCount val="6"/>
                <c:pt idx="0">
                  <c:v>7081.4568630000003</c:v>
                </c:pt>
                <c:pt idx="1">
                  <c:v>10136.485621</c:v>
                </c:pt>
                <c:pt idx="2">
                  <c:v>13052.16732</c:v>
                </c:pt>
                <c:pt idx="3">
                  <c:v>17422.100073000001</c:v>
                </c:pt>
                <c:pt idx="4">
                  <c:v>18906.634568000001</c:v>
                </c:pt>
                <c:pt idx="5">
                  <c:v>35697.259695000001</c:v>
                </c:pt>
              </c:numCache>
            </c:numRef>
          </c:val>
        </c:ser>
        <c:ser>
          <c:idx val="1"/>
          <c:order val="1"/>
          <c:tx>
            <c:v>pH7</c:v>
          </c:tx>
          <c:spPr>
            <a:solidFill>
              <a:srgbClr val="FFC00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Sheet1!$I$3:$I$8</c:f>
              <c:numCache>
                <c:formatCode>General</c:formatCode>
                <c:ptCount val="6"/>
                <c:pt idx="0">
                  <c:v>19005.663471</c:v>
                </c:pt>
                <c:pt idx="1">
                  <c:v>38983.730500999998</c:v>
                </c:pt>
                <c:pt idx="2">
                  <c:v>46790.270879000003</c:v>
                </c:pt>
                <c:pt idx="3">
                  <c:v>49559.761146999997</c:v>
                </c:pt>
                <c:pt idx="4">
                  <c:v>55877.537907999998</c:v>
                </c:pt>
                <c:pt idx="5">
                  <c:v>52226.687581999999</c:v>
                </c:pt>
              </c:numCache>
            </c:numRef>
          </c:val>
        </c:ser>
        <c:ser>
          <c:idx val="2"/>
          <c:order val="2"/>
          <c:tx>
            <c:v>pH7.5</c:v>
          </c:tx>
          <c:spPr>
            <a:solidFill>
              <a:srgbClr val="FF000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Sheet1!$J$3:$J$8</c:f>
              <c:numCache>
                <c:formatCode>General</c:formatCode>
                <c:ptCount val="6"/>
                <c:pt idx="0">
                  <c:v>11199.251634</c:v>
                </c:pt>
                <c:pt idx="1">
                  <c:v>24738.655991</c:v>
                </c:pt>
                <c:pt idx="2">
                  <c:v>30262.116921000001</c:v>
                </c:pt>
                <c:pt idx="3">
                  <c:v>32077.675308999998</c:v>
                </c:pt>
                <c:pt idx="4">
                  <c:v>44016.908279000003</c:v>
                </c:pt>
                <c:pt idx="5">
                  <c:v>42919.394915999997</c:v>
                </c:pt>
              </c:numCache>
            </c:numRef>
          </c:val>
        </c:ser>
        <c:ser>
          <c:idx val="3"/>
          <c:order val="3"/>
          <c:tx>
            <c:v>pH8</c:v>
          </c:tx>
          <c:spPr>
            <a:solidFill>
              <a:srgbClr val="7030A0"/>
            </a:solidFill>
          </c:spPr>
          <c:invertIfNegative val="0"/>
          <c:cat>
            <c:numRef>
              <c:f>Sheet1!$G$3:$G$8</c:f>
              <c:numCache>
                <c:formatCode>General</c:formatCode>
                <c:ptCount val="6"/>
                <c:pt idx="0">
                  <c:v>0</c:v>
                </c:pt>
                <c:pt idx="1">
                  <c:v>25</c:v>
                </c:pt>
                <c:pt idx="2">
                  <c:v>50</c:v>
                </c:pt>
                <c:pt idx="3">
                  <c:v>75</c:v>
                </c:pt>
                <c:pt idx="4">
                  <c:v>100</c:v>
                </c:pt>
                <c:pt idx="5">
                  <c:v>150</c:v>
                </c:pt>
              </c:numCache>
            </c:numRef>
          </c:cat>
          <c:val>
            <c:numRef>
              <c:f>Sheet1!$K$3:$K$8</c:f>
              <c:numCache>
                <c:formatCode>General</c:formatCode>
                <c:ptCount val="6"/>
                <c:pt idx="0">
                  <c:v>8084.7001449999998</c:v>
                </c:pt>
                <c:pt idx="1">
                  <c:v>16219.938125999999</c:v>
                </c:pt>
                <c:pt idx="2">
                  <c:v>21039.646914000001</c:v>
                </c:pt>
                <c:pt idx="3">
                  <c:v>23430.467829000001</c:v>
                </c:pt>
                <c:pt idx="4">
                  <c:v>26424.504574999999</c:v>
                </c:pt>
                <c:pt idx="5">
                  <c:v>32022.751198000002</c:v>
                </c:pt>
              </c:numCache>
            </c:numRef>
          </c:val>
        </c:ser>
        <c:dLbls>
          <c:showLegendKey val="0"/>
          <c:showVal val="0"/>
          <c:showCatName val="0"/>
          <c:showSerName val="0"/>
          <c:showPercent val="0"/>
          <c:showBubbleSize val="0"/>
        </c:dLbls>
        <c:gapWidth val="150"/>
        <c:axId val="107111936"/>
        <c:axId val="106281728"/>
      </c:barChart>
      <c:catAx>
        <c:axId val="107111936"/>
        <c:scaling>
          <c:orientation val="minMax"/>
        </c:scaling>
        <c:delete val="0"/>
        <c:axPos val="b"/>
        <c:title>
          <c:tx>
            <c:rich>
              <a:bodyPr/>
              <a:lstStyle/>
              <a:p>
                <a:pPr>
                  <a:defRPr sz="1800"/>
                </a:pPr>
                <a:r>
                  <a:rPr lang="en-US" altLang="ja-JP" sz="1800" dirty="0" err="1"/>
                  <a:t>NaCl</a:t>
                </a:r>
                <a:r>
                  <a:rPr lang="en-US" altLang="ja-JP" sz="1800" dirty="0"/>
                  <a:t> conc</a:t>
                </a:r>
                <a:r>
                  <a:rPr lang="en-US" altLang="ja-JP" sz="1800" dirty="0" smtClean="0"/>
                  <a:t>. [</a:t>
                </a:r>
                <a:r>
                  <a:rPr lang="en-US" altLang="ja-JP" sz="1800" dirty="0" err="1"/>
                  <a:t>mM</a:t>
                </a:r>
                <a:r>
                  <a:rPr lang="en-US" altLang="ja-JP" sz="1800" dirty="0"/>
                  <a:t>]</a:t>
                </a:r>
                <a:endParaRPr lang="ja-JP" altLang="en-US" sz="1800" dirty="0"/>
              </a:p>
            </c:rich>
          </c:tx>
          <c:layout/>
          <c:overlay val="0"/>
        </c:title>
        <c:numFmt formatCode="General" sourceLinked="1"/>
        <c:majorTickMark val="none"/>
        <c:minorTickMark val="none"/>
        <c:tickLblPos val="nextTo"/>
        <c:txPr>
          <a:bodyPr/>
          <a:lstStyle/>
          <a:p>
            <a:pPr>
              <a:defRPr sz="1400" b="1"/>
            </a:pPr>
            <a:endParaRPr lang="ja-JP"/>
          </a:p>
        </c:txPr>
        <c:crossAx val="106281728"/>
        <c:crosses val="autoZero"/>
        <c:auto val="1"/>
        <c:lblAlgn val="ctr"/>
        <c:lblOffset val="100"/>
        <c:noMultiLvlLbl val="0"/>
      </c:catAx>
      <c:valAx>
        <c:axId val="106281728"/>
        <c:scaling>
          <c:orientation val="minMax"/>
        </c:scaling>
        <c:delete val="0"/>
        <c:axPos val="l"/>
        <c:majorGridlines/>
        <c:title>
          <c:tx>
            <c:rich>
              <a:bodyPr/>
              <a:lstStyle/>
              <a:p>
                <a:pPr>
                  <a:defRPr sz="1400"/>
                </a:pPr>
                <a:r>
                  <a:rPr lang="en-US" altLang="ja-JP" sz="1400" dirty="0" smtClean="0"/>
                  <a:t>Fluorescence Intensity </a:t>
                </a:r>
              </a:p>
              <a:p>
                <a:pPr>
                  <a:defRPr sz="1400"/>
                </a:pPr>
                <a:r>
                  <a:rPr lang="en-US" altLang="ja-JP" sz="1400" dirty="0" smtClean="0"/>
                  <a:t>[-/pixel]</a:t>
                </a:r>
                <a:endParaRPr lang="ja-JP" altLang="en-US" sz="1400" dirty="0"/>
              </a:p>
            </c:rich>
          </c:tx>
          <c:layout>
            <c:manualLayout>
              <c:xMode val="edge"/>
              <c:yMode val="edge"/>
              <c:x val="0"/>
              <c:y val="0.16209310076658145"/>
            </c:manualLayout>
          </c:layout>
          <c:overlay val="0"/>
        </c:title>
        <c:numFmt formatCode="General" sourceLinked="1"/>
        <c:majorTickMark val="out"/>
        <c:minorTickMark val="none"/>
        <c:tickLblPos val="nextTo"/>
        <c:txPr>
          <a:bodyPr/>
          <a:lstStyle/>
          <a:p>
            <a:pPr>
              <a:defRPr sz="1200" b="1"/>
            </a:pPr>
            <a:endParaRPr lang="ja-JP"/>
          </a:p>
        </c:txPr>
        <c:crossAx val="107111936"/>
        <c:crosses val="autoZero"/>
        <c:crossBetween val="between"/>
      </c:valAx>
    </c:plotArea>
    <c:legend>
      <c:legendPos val="r"/>
      <c:layout>
        <c:manualLayout>
          <c:xMode val="edge"/>
          <c:yMode val="edge"/>
          <c:x val="0.8234156877484794"/>
          <c:y val="0.40030915368377873"/>
          <c:w val="0.17389504444173867"/>
          <c:h val="0.36896755061403436"/>
        </c:manualLayout>
      </c:layout>
      <c:overlay val="0"/>
      <c:txPr>
        <a:bodyPr/>
        <a:lstStyle/>
        <a:p>
          <a:pPr>
            <a:defRPr sz="1600" b="1"/>
          </a:pPr>
          <a:endParaRPr lang="ja-JP"/>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8128072243373"/>
          <c:y val="9.4119306172836856E-2"/>
          <c:w val="0.76331167078081985"/>
          <c:h val="0.72283386611316269"/>
        </c:manualLayout>
      </c:layout>
      <c:scatterChart>
        <c:scatterStyle val="lineMarker"/>
        <c:varyColors val="0"/>
        <c:ser>
          <c:idx val="2"/>
          <c:order val="0"/>
          <c:tx>
            <c:v>scFv(RNase)-PM</c:v>
          </c:tx>
          <c:spPr>
            <a:ln w="28575">
              <a:noFill/>
            </a:ln>
          </c:spPr>
          <c:marker>
            <c:symbol val="diamond"/>
            <c:size val="7"/>
            <c:spPr>
              <a:solidFill>
                <a:srgbClr val="FF0000"/>
              </a:solidFill>
              <a:ln>
                <a:noFill/>
              </a:ln>
            </c:spPr>
          </c:marker>
          <c:xVal>
            <c:numRef>
              <c:f>Sheet1!$E$29:$E$36</c:f>
              <c:numCache>
                <c:formatCode>General</c:formatCode>
                <c:ptCount val="8"/>
                <c:pt idx="0">
                  <c:v>715.9</c:v>
                </c:pt>
                <c:pt idx="1">
                  <c:v>357.95</c:v>
                </c:pt>
                <c:pt idx="2">
                  <c:v>178.97499999999999</c:v>
                </c:pt>
                <c:pt idx="3">
                  <c:v>89.487499999999997</c:v>
                </c:pt>
                <c:pt idx="4">
                  <c:v>44.743749999999999</c:v>
                </c:pt>
                <c:pt idx="5">
                  <c:v>22.371874999999999</c:v>
                </c:pt>
                <c:pt idx="6">
                  <c:v>11.1859375</c:v>
                </c:pt>
                <c:pt idx="7">
                  <c:v>0</c:v>
                </c:pt>
              </c:numCache>
            </c:numRef>
          </c:xVal>
          <c:yVal>
            <c:numRef>
              <c:f>Sheet1!$F$29:$F$36</c:f>
              <c:numCache>
                <c:formatCode>General</c:formatCode>
                <c:ptCount val="8"/>
                <c:pt idx="0">
                  <c:v>2.8638870000000001</c:v>
                </c:pt>
                <c:pt idx="1">
                  <c:v>3.0202770000000001</c:v>
                </c:pt>
                <c:pt idx="2">
                  <c:v>2.707497</c:v>
                </c:pt>
                <c:pt idx="3">
                  <c:v>1.7378789999999997</c:v>
                </c:pt>
                <c:pt idx="4">
                  <c:v>1.049763</c:v>
                </c:pt>
                <c:pt idx="5">
                  <c:v>0.62750999999999979</c:v>
                </c:pt>
                <c:pt idx="6">
                  <c:v>0.42420299999999989</c:v>
                </c:pt>
                <c:pt idx="7">
                  <c:v>8.0144999999999911E-2</c:v>
                </c:pt>
              </c:numCache>
            </c:numRef>
          </c:yVal>
          <c:smooth val="0"/>
        </c:ser>
        <c:ser>
          <c:idx val="1"/>
          <c:order val="1"/>
          <c:tx>
            <c:v>scFv(RNase)-D10</c:v>
          </c:tx>
          <c:spPr>
            <a:ln w="28575">
              <a:noFill/>
            </a:ln>
          </c:spPr>
          <c:marker>
            <c:spPr>
              <a:solidFill>
                <a:schemeClr val="bg2">
                  <a:lumMod val="25000"/>
                </a:schemeClr>
              </a:solidFill>
              <a:ln>
                <a:noFill/>
              </a:ln>
            </c:spPr>
          </c:marker>
          <c:xVal>
            <c:numRef>
              <c:f>Sheet1!$A$29:$A$36</c:f>
              <c:numCache>
                <c:formatCode>General</c:formatCode>
                <c:ptCount val="8"/>
                <c:pt idx="0">
                  <c:v>250</c:v>
                </c:pt>
                <c:pt idx="1">
                  <c:v>125</c:v>
                </c:pt>
                <c:pt idx="2">
                  <c:v>62.5</c:v>
                </c:pt>
                <c:pt idx="3">
                  <c:v>31.25</c:v>
                </c:pt>
                <c:pt idx="4">
                  <c:v>15.625</c:v>
                </c:pt>
                <c:pt idx="5">
                  <c:v>7.8125</c:v>
                </c:pt>
                <c:pt idx="6">
                  <c:v>3.90625</c:v>
                </c:pt>
                <c:pt idx="7">
                  <c:v>0</c:v>
                </c:pt>
              </c:numCache>
            </c:numRef>
          </c:xVal>
          <c:yVal>
            <c:numRef>
              <c:f>Sheet1!$C$29:$C$36</c:f>
              <c:numCache>
                <c:formatCode>General</c:formatCode>
                <c:ptCount val="8"/>
                <c:pt idx="0">
                  <c:v>0.98720699999999995</c:v>
                </c:pt>
                <c:pt idx="1">
                  <c:v>0.98720699999999995</c:v>
                </c:pt>
                <c:pt idx="2">
                  <c:v>0.84645599999999988</c:v>
                </c:pt>
                <c:pt idx="3">
                  <c:v>0.799539</c:v>
                </c:pt>
                <c:pt idx="4">
                  <c:v>0.53367600000000004</c:v>
                </c:pt>
                <c:pt idx="5">
                  <c:v>0.28345200000000004</c:v>
                </c:pt>
                <c:pt idx="6">
                  <c:v>0.26781300000000008</c:v>
                </c:pt>
                <c:pt idx="7">
                  <c:v>3.3227999999999924E-2</c:v>
                </c:pt>
              </c:numCache>
            </c:numRef>
          </c:yVal>
          <c:smooth val="0"/>
        </c:ser>
        <c:dLbls>
          <c:showLegendKey val="0"/>
          <c:showVal val="0"/>
          <c:showCatName val="0"/>
          <c:showSerName val="0"/>
          <c:showPercent val="0"/>
          <c:showBubbleSize val="0"/>
        </c:dLbls>
        <c:axId val="105505920"/>
        <c:axId val="105506496"/>
      </c:scatterChart>
      <c:valAx>
        <c:axId val="105505920"/>
        <c:scaling>
          <c:orientation val="minMax"/>
          <c:max val="400"/>
          <c:min val="0"/>
        </c:scaling>
        <c:delete val="0"/>
        <c:axPos val="b"/>
        <c:title>
          <c:tx>
            <c:rich>
              <a:bodyPr/>
              <a:lstStyle/>
              <a:p>
                <a:pPr>
                  <a:defRPr sz="1600"/>
                </a:pPr>
                <a:r>
                  <a:rPr lang="en-US" altLang="ja-JP" sz="1600"/>
                  <a:t>scFv conc. [μg/ml]</a:t>
                </a:r>
                <a:endParaRPr lang="ja-JP" altLang="en-US" sz="1600"/>
              </a:p>
            </c:rich>
          </c:tx>
          <c:layout>
            <c:manualLayout>
              <c:xMode val="edge"/>
              <c:yMode val="edge"/>
              <c:x val="0.29893397793341475"/>
              <c:y val="0.90241074000846599"/>
            </c:manualLayout>
          </c:layout>
          <c:overlay val="0"/>
        </c:title>
        <c:numFmt formatCode="General" sourceLinked="1"/>
        <c:majorTickMark val="in"/>
        <c:minorTickMark val="none"/>
        <c:tickLblPos val="nextTo"/>
        <c:spPr>
          <a:ln>
            <a:solidFill>
              <a:schemeClr val="tx1"/>
            </a:solidFill>
          </a:ln>
        </c:spPr>
        <c:txPr>
          <a:bodyPr/>
          <a:lstStyle/>
          <a:p>
            <a:pPr>
              <a:defRPr sz="1400" b="1"/>
            </a:pPr>
            <a:endParaRPr lang="ja-JP"/>
          </a:p>
        </c:txPr>
        <c:crossAx val="105506496"/>
        <c:crosses val="autoZero"/>
        <c:crossBetween val="midCat"/>
      </c:valAx>
      <c:valAx>
        <c:axId val="105506496"/>
        <c:scaling>
          <c:orientation val="minMax"/>
        </c:scaling>
        <c:delete val="0"/>
        <c:axPos val="l"/>
        <c:majorGridlines/>
        <c:title>
          <c:tx>
            <c:rich>
              <a:bodyPr/>
              <a:lstStyle/>
              <a:p>
                <a:pPr>
                  <a:defRPr sz="1600"/>
                </a:pPr>
                <a:r>
                  <a:rPr lang="en-US" altLang="ja-JP" sz="1600"/>
                  <a:t>Adsorption density [μg/cm</a:t>
                </a:r>
                <a:r>
                  <a:rPr lang="en-US" altLang="ja-JP" sz="1600" baseline="30000"/>
                  <a:t>2</a:t>
                </a:r>
                <a:r>
                  <a:rPr lang="en-US" altLang="ja-JP" sz="1600"/>
                  <a:t>]</a:t>
                </a:r>
                <a:endParaRPr lang="ja-JP" altLang="en-US" sz="1600"/>
              </a:p>
            </c:rich>
          </c:tx>
          <c:layout>
            <c:manualLayout>
              <c:xMode val="edge"/>
              <c:yMode val="edge"/>
              <c:x val="0"/>
              <c:y val="0.1080810508432437"/>
            </c:manualLayout>
          </c:layout>
          <c:overlay val="0"/>
        </c:title>
        <c:numFmt formatCode="General" sourceLinked="1"/>
        <c:majorTickMark val="in"/>
        <c:minorTickMark val="none"/>
        <c:tickLblPos val="nextTo"/>
        <c:spPr>
          <a:noFill/>
          <a:ln>
            <a:solidFill>
              <a:schemeClr val="tx1"/>
            </a:solidFill>
          </a:ln>
        </c:spPr>
        <c:txPr>
          <a:bodyPr/>
          <a:lstStyle/>
          <a:p>
            <a:pPr>
              <a:defRPr sz="1400" b="1"/>
            </a:pPr>
            <a:endParaRPr lang="ja-JP"/>
          </a:p>
        </c:txPr>
        <c:crossAx val="105505920"/>
        <c:crosses val="autoZero"/>
        <c:crossBetween val="midCat"/>
      </c:valAx>
      <c:spPr>
        <a:solidFill>
          <a:schemeClr val="bg1"/>
        </a:solidFill>
        <a:ln>
          <a:solidFill>
            <a:schemeClr val="tx1"/>
          </a:solidFill>
        </a:ln>
      </c:spPr>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5110682723734"/>
          <c:y val="6.3805104408352672E-2"/>
          <c:w val="0.64412006260907728"/>
          <c:h val="0.69259897289215366"/>
        </c:manualLayout>
      </c:layout>
      <c:scatterChart>
        <c:scatterStyle val="lineMarker"/>
        <c:varyColors val="0"/>
        <c:ser>
          <c:idx val="0"/>
          <c:order val="0"/>
          <c:tx>
            <c:v>scFv(RNase)-PM</c:v>
          </c:tx>
          <c:spPr>
            <a:ln w="28575">
              <a:noFill/>
            </a:ln>
          </c:spPr>
          <c:marker>
            <c:spPr>
              <a:solidFill>
                <a:srgbClr val="FF0000"/>
              </a:solidFill>
              <a:ln>
                <a:noFill/>
              </a:ln>
            </c:spPr>
          </c:marker>
          <c:xVal>
            <c:numRef>
              <c:f>Sheet1!$F$3:$F$6</c:f>
              <c:numCache>
                <c:formatCode>General</c:formatCode>
                <c:ptCount val="4"/>
                <c:pt idx="0">
                  <c:v>1000</c:v>
                </c:pt>
                <c:pt idx="1">
                  <c:v>50</c:v>
                </c:pt>
                <c:pt idx="2">
                  <c:v>2.5</c:v>
                </c:pt>
                <c:pt idx="3">
                  <c:v>0</c:v>
                </c:pt>
              </c:numCache>
            </c:numRef>
          </c:xVal>
          <c:yVal>
            <c:numRef>
              <c:f>Sheet1!$G$3:$G$6</c:f>
              <c:numCache>
                <c:formatCode>General</c:formatCode>
                <c:ptCount val="4"/>
                <c:pt idx="0">
                  <c:v>12692.858174999999</c:v>
                </c:pt>
                <c:pt idx="1">
                  <c:v>1677.9437029999999</c:v>
                </c:pt>
                <c:pt idx="2">
                  <c:v>250.23623799999999</c:v>
                </c:pt>
                <c:pt idx="3">
                  <c:v>80.738489000000001</c:v>
                </c:pt>
              </c:numCache>
            </c:numRef>
          </c:yVal>
          <c:smooth val="0"/>
        </c:ser>
        <c:ser>
          <c:idx val="1"/>
          <c:order val="1"/>
          <c:tx>
            <c:v>scFv(RNase)-D10</c:v>
          </c:tx>
          <c:spPr>
            <a:ln w="28575">
              <a:noFill/>
            </a:ln>
          </c:spPr>
          <c:marker>
            <c:spPr>
              <a:solidFill>
                <a:schemeClr val="bg2">
                  <a:lumMod val="25000"/>
                </a:schemeClr>
              </a:solidFill>
              <a:ln>
                <a:noFill/>
              </a:ln>
            </c:spPr>
          </c:marker>
          <c:xVal>
            <c:numRef>
              <c:f>Sheet1!$F$3:$F$6</c:f>
              <c:numCache>
                <c:formatCode>General</c:formatCode>
                <c:ptCount val="4"/>
                <c:pt idx="0">
                  <c:v>1000</c:v>
                </c:pt>
                <c:pt idx="1">
                  <c:v>50</c:v>
                </c:pt>
                <c:pt idx="2">
                  <c:v>2.5</c:v>
                </c:pt>
                <c:pt idx="3">
                  <c:v>0</c:v>
                </c:pt>
              </c:numCache>
            </c:numRef>
          </c:xVal>
          <c:yVal>
            <c:numRef>
              <c:f>Sheet1!$H$3:$H$6</c:f>
              <c:numCache>
                <c:formatCode>General</c:formatCode>
                <c:ptCount val="4"/>
                <c:pt idx="0">
                  <c:v>922.93675699999994</c:v>
                </c:pt>
                <c:pt idx="1">
                  <c:v>369.36784499999999</c:v>
                </c:pt>
                <c:pt idx="2">
                  <c:v>97.972258999999994</c:v>
                </c:pt>
                <c:pt idx="3">
                  <c:v>55.812272999999998</c:v>
                </c:pt>
              </c:numCache>
            </c:numRef>
          </c:yVal>
          <c:smooth val="0"/>
        </c:ser>
        <c:dLbls>
          <c:showLegendKey val="0"/>
          <c:showVal val="0"/>
          <c:showCatName val="0"/>
          <c:showSerName val="0"/>
          <c:showPercent val="0"/>
          <c:showBubbleSize val="0"/>
        </c:dLbls>
        <c:axId val="105508224"/>
        <c:axId val="105509952"/>
      </c:scatterChart>
      <c:valAx>
        <c:axId val="105508224"/>
        <c:scaling>
          <c:logBase val="10"/>
          <c:orientation val="minMax"/>
          <c:max val="1000"/>
          <c:min val="0.1"/>
        </c:scaling>
        <c:delete val="0"/>
        <c:axPos val="b"/>
        <c:title>
          <c:tx>
            <c:rich>
              <a:bodyPr/>
              <a:lstStyle/>
              <a:p>
                <a:pPr>
                  <a:defRPr sz="1600"/>
                </a:pPr>
                <a:r>
                  <a:rPr lang="en-US" altLang="ja-JP" sz="1600" dirty="0" err="1"/>
                  <a:t>RNase</a:t>
                </a:r>
                <a:r>
                  <a:rPr lang="en-US" altLang="ja-JP" sz="1600" dirty="0"/>
                  <a:t> conc</a:t>
                </a:r>
                <a:r>
                  <a:rPr lang="en-US" altLang="ja-JP" sz="1600" dirty="0" smtClean="0"/>
                  <a:t>. [</a:t>
                </a:r>
                <a:r>
                  <a:rPr lang="en-US" altLang="ja-JP" sz="1600" dirty="0" err="1"/>
                  <a:t>ng</a:t>
                </a:r>
                <a:r>
                  <a:rPr lang="en-US" altLang="ja-JP" sz="1600" dirty="0"/>
                  <a:t>/ml]</a:t>
                </a:r>
                <a:endParaRPr lang="ja-JP" altLang="en-US" sz="1600" dirty="0"/>
              </a:p>
            </c:rich>
          </c:tx>
          <c:layout>
            <c:manualLayout>
              <c:xMode val="edge"/>
              <c:yMode val="edge"/>
              <c:x val="0.33330031231097779"/>
              <c:y val="0.83856289768800862"/>
            </c:manualLayout>
          </c:layout>
          <c:overlay val="0"/>
        </c:title>
        <c:numFmt formatCode="General" sourceLinked="1"/>
        <c:majorTickMark val="in"/>
        <c:minorTickMark val="in"/>
        <c:tickLblPos val="nextTo"/>
        <c:spPr>
          <a:ln>
            <a:solidFill>
              <a:schemeClr val="tx1"/>
            </a:solidFill>
          </a:ln>
        </c:spPr>
        <c:txPr>
          <a:bodyPr/>
          <a:lstStyle/>
          <a:p>
            <a:pPr>
              <a:defRPr sz="1400" b="1"/>
            </a:pPr>
            <a:endParaRPr lang="ja-JP"/>
          </a:p>
        </c:txPr>
        <c:crossAx val="105509952"/>
        <c:crossesAt val="1"/>
        <c:crossBetween val="midCat"/>
        <c:majorUnit val="10"/>
      </c:valAx>
      <c:valAx>
        <c:axId val="105509952"/>
        <c:scaling>
          <c:logBase val="10"/>
          <c:orientation val="minMax"/>
          <c:max val="100000"/>
          <c:min val="10"/>
        </c:scaling>
        <c:delete val="0"/>
        <c:axPos val="l"/>
        <c:majorGridlines/>
        <c:title>
          <c:tx>
            <c:rich>
              <a:bodyPr/>
              <a:lstStyle/>
              <a:p>
                <a:pPr>
                  <a:defRPr sz="1400"/>
                </a:pPr>
                <a:r>
                  <a:rPr lang="en-US" altLang="en-US" sz="1400" dirty="0"/>
                  <a:t>Fluorescence Intensity </a:t>
                </a:r>
                <a:r>
                  <a:rPr lang="en-US" altLang="en-US" sz="1400" dirty="0" smtClean="0"/>
                  <a:t>[-/pixel]</a:t>
                </a:r>
                <a:endParaRPr lang="en-US" altLang="en-US" sz="1400" dirty="0"/>
              </a:p>
            </c:rich>
          </c:tx>
          <c:layout>
            <c:manualLayout>
              <c:xMode val="edge"/>
              <c:yMode val="edge"/>
              <c:x val="0"/>
              <c:y val="0.13335861058767756"/>
            </c:manualLayout>
          </c:layout>
          <c:overlay val="0"/>
        </c:title>
        <c:numFmt formatCode="General" sourceLinked="1"/>
        <c:majorTickMark val="in"/>
        <c:minorTickMark val="in"/>
        <c:tickLblPos val="nextTo"/>
        <c:spPr>
          <a:ln>
            <a:solidFill>
              <a:schemeClr val="tx1"/>
            </a:solidFill>
          </a:ln>
        </c:spPr>
        <c:txPr>
          <a:bodyPr/>
          <a:lstStyle/>
          <a:p>
            <a:pPr>
              <a:defRPr sz="1400" b="1"/>
            </a:pPr>
            <a:endParaRPr lang="ja-JP"/>
          </a:p>
        </c:txPr>
        <c:crossAx val="105508224"/>
        <c:crossesAt val="0.1"/>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0.66388</cdr:x>
      <cdr:y>0.37253</cdr:y>
    </cdr:from>
    <cdr:to>
      <cdr:x>0.81424</cdr:x>
      <cdr:y>0.475</cdr:y>
    </cdr:to>
    <cdr:sp macro="" textlink="">
      <cdr:nvSpPr>
        <cdr:cNvPr id="2" name="正方形/長方形 1"/>
        <cdr:cNvSpPr/>
      </cdr:nvSpPr>
      <cdr:spPr>
        <a:xfrm xmlns:a="http://schemas.openxmlformats.org/drawingml/2006/main">
          <a:off x="3121425" y="941277"/>
          <a:ext cx="706959" cy="25891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dirty="0"/>
        </a:p>
      </cdr:txBody>
    </cdr:sp>
  </cdr:relSizeAnchor>
</c:userShapes>
</file>

<file path=ppt/drawings/drawing10.xml><?xml version="1.0" encoding="utf-8"?>
<c:userShapes xmlns:c="http://schemas.openxmlformats.org/drawingml/2006/chart">
  <cdr:relSizeAnchor xmlns:cdr="http://schemas.openxmlformats.org/drawingml/2006/chartDrawing">
    <cdr:from>
      <cdr:x>0.16548</cdr:x>
      <cdr:y>0.17857</cdr:y>
    </cdr:from>
    <cdr:to>
      <cdr:x>0.31638</cdr:x>
      <cdr:y>0.77698</cdr:y>
    </cdr:to>
    <cdr:sp macro="" textlink="">
      <cdr:nvSpPr>
        <cdr:cNvPr id="4" name="フリーフォーム 3"/>
        <cdr:cNvSpPr/>
      </cdr:nvSpPr>
      <cdr:spPr>
        <a:xfrm xmlns:a="http://schemas.openxmlformats.org/drawingml/2006/main">
          <a:off x="899592" y="732939"/>
          <a:ext cx="820307" cy="2456147"/>
        </a:xfrm>
        <a:custGeom xmlns:a="http://schemas.openxmlformats.org/drawingml/2006/main">
          <a:avLst/>
          <a:gdLst>
            <a:gd name="connsiteX0" fmla="*/ 13912 w 756862"/>
            <a:gd name="connsiteY0" fmla="*/ 1447800 h 1447800"/>
            <a:gd name="connsiteX1" fmla="*/ 99637 w 756862"/>
            <a:gd name="connsiteY1" fmla="*/ 266700 h 1447800"/>
            <a:gd name="connsiteX2" fmla="*/ 756862 w 756862"/>
            <a:gd name="connsiteY2" fmla="*/ 0 h 1447800"/>
          </a:gdLst>
          <a:ahLst/>
          <a:cxnLst>
            <a:cxn ang="0">
              <a:pos x="connsiteX0" y="connsiteY0"/>
            </a:cxn>
            <a:cxn ang="0">
              <a:pos x="connsiteX1" y="connsiteY1"/>
            </a:cxn>
            <a:cxn ang="0">
              <a:pos x="connsiteX2" y="connsiteY2"/>
            </a:cxn>
          </a:cxnLst>
          <a:rect l="l" t="t" r="r" b="b"/>
          <a:pathLst>
            <a:path w="756862" h="1447800">
              <a:moveTo>
                <a:pt x="13912" y="1447800"/>
              </a:moveTo>
              <a:cubicBezTo>
                <a:pt x="-5138" y="977900"/>
                <a:pt x="-24188" y="508000"/>
                <a:pt x="99637" y="266700"/>
              </a:cubicBezTo>
              <a:cubicBezTo>
                <a:pt x="223462" y="25400"/>
                <a:pt x="490162" y="12700"/>
                <a:pt x="756862" y="0"/>
              </a:cubicBezTo>
            </a:path>
          </a:pathLst>
        </a:cu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0.30466</cdr:x>
      <cdr:y>0.21053</cdr:y>
    </cdr:from>
    <cdr:to>
      <cdr:x>0.78153</cdr:x>
      <cdr:y>0.35088</cdr:y>
    </cdr:to>
    <cdr:sp macro="" textlink="">
      <cdr:nvSpPr>
        <cdr:cNvPr id="5" name="テキスト ボックス 1"/>
        <cdr:cNvSpPr txBox="1"/>
      </cdr:nvSpPr>
      <cdr:spPr>
        <a:xfrm xmlns:a="http://schemas.openxmlformats.org/drawingml/2006/main">
          <a:off x="1656184" y="864096"/>
          <a:ext cx="2592288" cy="576064"/>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oAutofit/>
        </a:bodyPr>
        <a:lstStyle xmlns:a="http://schemas.openxmlformats.org/drawingml/2006/main"/>
        <a:p xmlns:a="http://schemas.openxmlformats.org/drawingml/2006/main">
          <a:pPr>
            <a:spcAft>
              <a:spcPts val="0"/>
            </a:spcAft>
          </a:pPr>
          <a:r>
            <a:rPr lang="ja-JP" altLang="en-US" sz="1600" b="1" dirty="0" smtClean="0">
              <a:effectLst/>
              <a:latin typeface="Century"/>
              <a:ea typeface="ＭＳ 明朝"/>
              <a:cs typeface="Times New Roman"/>
            </a:rPr>
            <a:t>　　</a:t>
          </a:r>
          <a:r>
            <a:rPr lang="en-US" sz="1600" b="1" dirty="0" smtClean="0">
              <a:effectLst/>
              <a:latin typeface="Century"/>
              <a:ea typeface="ＭＳ 明朝"/>
              <a:cs typeface="Times New Roman"/>
            </a:rPr>
            <a:t>anti-CEA </a:t>
          </a:r>
          <a:r>
            <a:rPr lang="en-US" sz="1600" b="1" dirty="0" err="1">
              <a:effectLst/>
              <a:latin typeface="Century"/>
              <a:ea typeface="ＭＳ 明朝"/>
              <a:cs typeface="Times New Roman"/>
            </a:rPr>
            <a:t>scFv</a:t>
          </a:r>
          <a:r>
            <a:rPr lang="en-US" sz="1600" b="1" dirty="0">
              <a:effectLst/>
              <a:latin typeface="Century"/>
              <a:ea typeface="ＭＳ 明朝"/>
              <a:cs typeface="Times New Roman"/>
            </a:rPr>
            <a:t>-PM</a:t>
          </a:r>
          <a:endParaRPr lang="ja-JP" sz="1600" b="1" dirty="0">
            <a:effectLst/>
            <a:latin typeface="ＭＳ Ｐゴシック"/>
            <a:cs typeface="ＭＳ Ｐゴシック"/>
          </a:endParaRPr>
        </a:p>
        <a:p xmlns:a="http://schemas.openxmlformats.org/drawingml/2006/main">
          <a:pPr>
            <a:spcAft>
              <a:spcPts val="0"/>
            </a:spcAft>
          </a:pPr>
          <a:r>
            <a:rPr lang="ja-JP" altLang="en-US" sz="1600" b="1" dirty="0" smtClean="0">
              <a:effectLst/>
              <a:latin typeface="Century"/>
              <a:ea typeface="ＭＳ 明朝"/>
              <a:cs typeface="Times New Roman"/>
            </a:rPr>
            <a:t>　　</a:t>
          </a:r>
          <a:r>
            <a:rPr lang="en-US" sz="1600" b="1" dirty="0" smtClean="0">
              <a:effectLst/>
              <a:latin typeface="Century"/>
              <a:ea typeface="ＭＳ 明朝"/>
              <a:cs typeface="Times New Roman"/>
            </a:rPr>
            <a:t>anti-CEA </a:t>
          </a:r>
          <a:r>
            <a:rPr lang="en-US" sz="1600" b="1" dirty="0">
              <a:effectLst/>
              <a:latin typeface="Century"/>
              <a:ea typeface="ＭＳ 明朝"/>
              <a:cs typeface="Times New Roman"/>
            </a:rPr>
            <a:t>scFv-D5</a:t>
          </a:r>
          <a:endParaRPr lang="ja-JP" sz="1600" b="1" dirty="0">
            <a:effectLst/>
            <a:latin typeface="ＭＳ Ｐゴシック"/>
            <a:cs typeface="ＭＳ Ｐゴシック"/>
          </a:endParaRPr>
        </a:p>
      </cdr:txBody>
    </cdr:sp>
  </cdr:relSizeAnchor>
  <cdr:relSizeAnchor xmlns:cdr="http://schemas.openxmlformats.org/drawingml/2006/chartDrawing">
    <cdr:from>
      <cdr:x>0.1722</cdr:x>
      <cdr:y>0.77193</cdr:y>
    </cdr:from>
    <cdr:to>
      <cdr:x>0.79471</cdr:x>
      <cdr:y>0.77193</cdr:y>
    </cdr:to>
    <cdr:cxnSp macro="">
      <cdr:nvCxnSpPr>
        <cdr:cNvPr id="6" name="直線コネクタ 5"/>
        <cdr:cNvCxnSpPr/>
      </cdr:nvCxnSpPr>
      <cdr:spPr>
        <a:xfrm xmlns:a="http://schemas.openxmlformats.org/drawingml/2006/main">
          <a:off x="936104" y="3168352"/>
          <a:ext cx="3384000" cy="0"/>
        </a:xfrm>
        <a:prstGeom xmlns:a="http://schemas.openxmlformats.org/drawingml/2006/main" prst="line">
          <a:avLst/>
        </a:prstGeom>
        <a:ln xmlns:a="http://schemas.openxmlformats.org/drawingml/2006/main" w="34925">
          <a:solidFill>
            <a:srgbClr val="FF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0.12821</cdr:x>
      <cdr:y>0.12698</cdr:y>
    </cdr:from>
    <cdr:to>
      <cdr:x>0.66506</cdr:x>
      <cdr:y>0.67175</cdr:y>
    </cdr:to>
    <cdr:sp macro="" textlink="">
      <cdr:nvSpPr>
        <cdr:cNvPr id="3" name="フリーフォーム 2"/>
        <cdr:cNvSpPr/>
      </cdr:nvSpPr>
      <cdr:spPr>
        <a:xfrm xmlns:a="http://schemas.openxmlformats.org/drawingml/2006/main">
          <a:off x="720080" y="576064"/>
          <a:ext cx="3015340" cy="2471351"/>
        </a:xfrm>
        <a:custGeom xmlns:a="http://schemas.openxmlformats.org/drawingml/2006/main">
          <a:avLst/>
          <a:gdLst>
            <a:gd name="connsiteX0" fmla="*/ 0 w 2517569"/>
            <a:gd name="connsiteY0" fmla="*/ 1245349 h 1245349"/>
            <a:gd name="connsiteX1" fmla="*/ 498763 w 2517569"/>
            <a:gd name="connsiteY1" fmla="*/ 164694 h 1245349"/>
            <a:gd name="connsiteX2" fmla="*/ 2517569 w 2517569"/>
            <a:gd name="connsiteY2" fmla="*/ 22191 h 1245349"/>
          </a:gdLst>
          <a:ahLst/>
          <a:cxnLst>
            <a:cxn ang="0">
              <a:pos x="connsiteX0" y="connsiteY0"/>
            </a:cxn>
            <a:cxn ang="0">
              <a:pos x="connsiteX1" y="connsiteY1"/>
            </a:cxn>
            <a:cxn ang="0">
              <a:pos x="connsiteX2" y="connsiteY2"/>
            </a:cxn>
          </a:cxnLst>
          <a:rect l="l" t="t" r="r" b="b"/>
          <a:pathLst>
            <a:path w="2517569" h="1245349">
              <a:moveTo>
                <a:pt x="0" y="1245349"/>
              </a:moveTo>
              <a:cubicBezTo>
                <a:pt x="39584" y="806951"/>
                <a:pt x="79168" y="368554"/>
                <a:pt x="498763" y="164694"/>
              </a:cubicBezTo>
              <a:cubicBezTo>
                <a:pt x="918358" y="-39166"/>
                <a:pt x="1717963" y="-8488"/>
                <a:pt x="2517569" y="22191"/>
              </a:cubicBezTo>
            </a:path>
          </a:pathLst>
        </a:cu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0.12934</cdr:x>
      <cdr:y>0.61905</cdr:y>
    </cdr:from>
    <cdr:to>
      <cdr:x>0.66667</cdr:x>
      <cdr:y>0.68568</cdr:y>
    </cdr:to>
    <cdr:sp macro="" textlink="">
      <cdr:nvSpPr>
        <cdr:cNvPr id="5" name="フリーフォーム 4"/>
        <cdr:cNvSpPr/>
      </cdr:nvSpPr>
      <cdr:spPr>
        <a:xfrm xmlns:a="http://schemas.openxmlformats.org/drawingml/2006/main">
          <a:off x="726429" y="2808311"/>
          <a:ext cx="3017987" cy="302271"/>
        </a:xfrm>
        <a:custGeom xmlns:a="http://schemas.openxmlformats.org/drawingml/2006/main">
          <a:avLst/>
          <a:gdLst>
            <a:gd name="connsiteX0" fmla="*/ 0 w 2501900"/>
            <a:gd name="connsiteY0" fmla="*/ 186003 h 186003"/>
            <a:gd name="connsiteX1" fmla="*/ 596900 w 2501900"/>
            <a:gd name="connsiteY1" fmla="*/ 14553 h 186003"/>
            <a:gd name="connsiteX2" fmla="*/ 2501900 w 2501900"/>
            <a:gd name="connsiteY2" fmla="*/ 20903 h 186003"/>
          </a:gdLst>
          <a:ahLst/>
          <a:cxnLst>
            <a:cxn ang="0">
              <a:pos x="connsiteX0" y="connsiteY0"/>
            </a:cxn>
            <a:cxn ang="0">
              <a:pos x="connsiteX1" y="connsiteY1"/>
            </a:cxn>
            <a:cxn ang="0">
              <a:pos x="connsiteX2" y="connsiteY2"/>
            </a:cxn>
          </a:cxnLst>
          <a:rect l="l" t="t" r="r" b="b"/>
          <a:pathLst>
            <a:path w="2501900" h="186003">
              <a:moveTo>
                <a:pt x="0" y="186003"/>
              </a:moveTo>
              <a:cubicBezTo>
                <a:pt x="89958" y="114036"/>
                <a:pt x="179917" y="42070"/>
                <a:pt x="596900" y="14553"/>
              </a:cubicBezTo>
              <a:cubicBezTo>
                <a:pt x="1013883" y="-12964"/>
                <a:pt x="1757891" y="3969"/>
                <a:pt x="2501900" y="20903"/>
              </a:cubicBezTo>
            </a:path>
          </a:pathLst>
        </a:custGeom>
        <a:noFill xmlns:a="http://schemas.openxmlformats.org/drawingml/2006/main"/>
        <a:ln xmlns:a="http://schemas.openxmlformats.org/drawingml/2006/main" w="38100">
          <a:solidFill>
            <a:schemeClr val="bg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0.24359</cdr:x>
      <cdr:y>0.34921</cdr:y>
    </cdr:from>
    <cdr:to>
      <cdr:x>0.73077</cdr:x>
      <cdr:y>0.49206</cdr:y>
    </cdr:to>
    <cdr:sp macro="" textlink="">
      <cdr:nvSpPr>
        <cdr:cNvPr id="7" name="テキスト ボックス 1"/>
        <cdr:cNvSpPr txBox="1"/>
      </cdr:nvSpPr>
      <cdr:spPr>
        <a:xfrm xmlns:a="http://schemas.openxmlformats.org/drawingml/2006/main">
          <a:off x="1368152" y="1584176"/>
          <a:ext cx="2736304" cy="648072"/>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oAutofit/>
        </a:bodyPr>
        <a:lstStyle xmlns:a="http://schemas.openxmlformats.org/drawingml/2006/main"/>
        <a:p xmlns:a="http://schemas.openxmlformats.org/drawingml/2006/main">
          <a:pPr>
            <a:spcAft>
              <a:spcPts val="0"/>
            </a:spcAft>
          </a:pPr>
          <a:r>
            <a:rPr lang="en-US" sz="1600" b="1" dirty="0" smtClean="0">
              <a:effectLst/>
              <a:latin typeface="Century"/>
              <a:ea typeface="ＭＳ 明朝"/>
              <a:cs typeface="Times New Roman"/>
            </a:rPr>
            <a:t>       anti-</a:t>
          </a:r>
          <a:r>
            <a:rPr lang="en-US" sz="1600" b="1" dirty="0" err="1" smtClean="0">
              <a:effectLst/>
              <a:latin typeface="Century"/>
              <a:ea typeface="ＭＳ 明朝"/>
              <a:cs typeface="Times New Roman"/>
            </a:rPr>
            <a:t>RNase</a:t>
          </a:r>
          <a:r>
            <a:rPr lang="en-US" sz="1600" b="1" dirty="0" smtClean="0">
              <a:effectLst/>
              <a:latin typeface="Century"/>
              <a:ea typeface="ＭＳ 明朝"/>
              <a:cs typeface="Times New Roman"/>
            </a:rPr>
            <a:t> </a:t>
          </a:r>
          <a:r>
            <a:rPr lang="en-US" sz="1600" b="1" dirty="0" err="1">
              <a:effectLst/>
              <a:latin typeface="Century"/>
              <a:ea typeface="ＭＳ 明朝"/>
              <a:cs typeface="Times New Roman"/>
            </a:rPr>
            <a:t>scFv</a:t>
          </a:r>
          <a:r>
            <a:rPr lang="en-US" sz="1600" b="1" dirty="0">
              <a:effectLst/>
              <a:latin typeface="Century"/>
              <a:ea typeface="ＭＳ 明朝"/>
              <a:cs typeface="Times New Roman"/>
            </a:rPr>
            <a:t>-PM</a:t>
          </a:r>
          <a:endParaRPr lang="ja-JP" sz="1600" b="1" dirty="0">
            <a:effectLst/>
            <a:latin typeface="ＭＳ Ｐゴシック"/>
            <a:cs typeface="ＭＳ Ｐゴシック"/>
          </a:endParaRPr>
        </a:p>
        <a:p xmlns:a="http://schemas.openxmlformats.org/drawingml/2006/main">
          <a:pPr>
            <a:spcAft>
              <a:spcPts val="0"/>
            </a:spcAft>
          </a:pPr>
          <a:r>
            <a:rPr lang="en-US" sz="1600" b="1" dirty="0" smtClean="0">
              <a:effectLst/>
              <a:latin typeface="Century"/>
              <a:ea typeface="ＭＳ 明朝"/>
              <a:cs typeface="Times New Roman"/>
            </a:rPr>
            <a:t>       anti-</a:t>
          </a:r>
          <a:r>
            <a:rPr lang="en-US" sz="1600" b="1" dirty="0" err="1" smtClean="0">
              <a:effectLst/>
              <a:latin typeface="Century"/>
              <a:ea typeface="ＭＳ 明朝"/>
              <a:cs typeface="Times New Roman"/>
            </a:rPr>
            <a:t>RNase</a:t>
          </a:r>
          <a:r>
            <a:rPr lang="en-US" sz="1600" b="1" dirty="0" smtClean="0">
              <a:effectLst/>
              <a:latin typeface="Century"/>
              <a:ea typeface="ＭＳ 明朝"/>
              <a:cs typeface="Times New Roman"/>
            </a:rPr>
            <a:t> </a:t>
          </a:r>
          <a:r>
            <a:rPr lang="en-US" sz="1600" b="1" dirty="0">
              <a:effectLst/>
              <a:latin typeface="Century"/>
              <a:ea typeface="ＭＳ 明朝"/>
              <a:cs typeface="Times New Roman"/>
            </a:rPr>
            <a:t>scFv-D10</a:t>
          </a:r>
          <a:endParaRPr lang="ja-JP" sz="1600" b="1" dirty="0">
            <a:effectLst/>
            <a:latin typeface="ＭＳ Ｐゴシック"/>
            <a:cs typeface="ＭＳ Ｐゴシック"/>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0.1283</cdr:x>
      <cdr:y>0.7626</cdr:y>
    </cdr:from>
    <cdr:to>
      <cdr:x>0.66964</cdr:x>
      <cdr:y>0.78674</cdr:y>
    </cdr:to>
    <cdr:sp macro="" textlink="">
      <cdr:nvSpPr>
        <cdr:cNvPr id="2" name="フリーフォーム 1"/>
        <cdr:cNvSpPr/>
      </cdr:nvSpPr>
      <cdr:spPr>
        <a:xfrm xmlns:a="http://schemas.openxmlformats.org/drawingml/2006/main">
          <a:off x="673378" y="2019337"/>
          <a:ext cx="2841099" cy="63904"/>
        </a:xfrm>
        <a:custGeom xmlns:a="http://schemas.openxmlformats.org/drawingml/2006/main">
          <a:avLst/>
          <a:gdLst>
            <a:gd name="connsiteX0" fmla="*/ 50191 w 2841099"/>
            <a:gd name="connsiteY0" fmla="*/ 63904 h 63904"/>
            <a:gd name="connsiteX1" fmla="*/ 376195 w 2841099"/>
            <a:gd name="connsiteY1" fmla="*/ 8245 h 63904"/>
            <a:gd name="connsiteX2" fmla="*/ 2841099 w 2841099"/>
            <a:gd name="connsiteY2" fmla="*/ 294 h 63904"/>
          </a:gdLst>
          <a:ahLst/>
          <a:cxnLst>
            <a:cxn ang="0">
              <a:pos x="connsiteX0" y="connsiteY0"/>
            </a:cxn>
            <a:cxn ang="0">
              <a:pos x="connsiteX1" y="connsiteY1"/>
            </a:cxn>
            <a:cxn ang="0">
              <a:pos x="connsiteX2" y="connsiteY2"/>
            </a:cxn>
          </a:cxnLst>
          <a:rect l="l" t="t" r="r" b="b"/>
          <a:pathLst>
            <a:path w="2841099" h="63904">
              <a:moveTo>
                <a:pt x="50191" y="63904"/>
              </a:moveTo>
              <a:cubicBezTo>
                <a:pt x="-19383" y="41375"/>
                <a:pt x="-88956" y="18847"/>
                <a:pt x="376195" y="8245"/>
              </a:cubicBezTo>
              <a:cubicBezTo>
                <a:pt x="841346" y="-2357"/>
                <a:pt x="2841099" y="294"/>
                <a:pt x="2841099" y="294"/>
              </a:cubicBezTo>
            </a:path>
          </a:pathLst>
        </a:custGeom>
        <a:noFill xmlns:a="http://schemas.openxmlformats.org/drawingml/2006/main"/>
        <a:ln xmlns:a="http://schemas.openxmlformats.org/drawingml/2006/main">
          <a:solidFill>
            <a:schemeClr val="bg2">
              <a:lumMod val="25000"/>
            </a:schemeClr>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13.xml><?xml version="1.0" encoding="utf-8"?>
<c:userShapes xmlns:c="http://schemas.openxmlformats.org/drawingml/2006/chart">
  <cdr:relSizeAnchor xmlns:cdr="http://schemas.openxmlformats.org/drawingml/2006/chartDrawing">
    <cdr:from>
      <cdr:x>0.14835</cdr:x>
      <cdr:y>0.68182</cdr:y>
    </cdr:from>
    <cdr:to>
      <cdr:x>0.76329</cdr:x>
      <cdr:y>0.68182</cdr:y>
    </cdr:to>
    <cdr:sp macro="" textlink="">
      <cdr:nvSpPr>
        <cdr:cNvPr id="3" name="フリーフォーム 2"/>
        <cdr:cNvSpPr/>
      </cdr:nvSpPr>
      <cdr:spPr>
        <a:xfrm xmlns:a="http://schemas.openxmlformats.org/drawingml/2006/main">
          <a:off x="755576" y="2160240"/>
          <a:ext cx="3132000" cy="0"/>
        </a:xfrm>
        <a:custGeom xmlns:a="http://schemas.openxmlformats.org/drawingml/2006/main">
          <a:avLst/>
          <a:gdLst>
            <a:gd name="connsiteX0" fmla="*/ 0 w 2243470"/>
            <a:gd name="connsiteY0" fmla="*/ 0 h 0"/>
            <a:gd name="connsiteX1" fmla="*/ 2243470 w 2243470"/>
            <a:gd name="connsiteY1" fmla="*/ 0 h 0"/>
          </a:gdLst>
          <a:ahLst/>
          <a:cxnLst>
            <a:cxn ang="0">
              <a:pos x="connsiteX0" y="connsiteY0"/>
            </a:cxn>
            <a:cxn ang="0">
              <a:pos x="connsiteX1" y="connsiteY1"/>
            </a:cxn>
          </a:cxnLst>
          <a:rect l="l" t="t" r="r" b="b"/>
          <a:pathLst>
            <a:path w="2243470">
              <a:moveTo>
                <a:pt x="0" y="0"/>
              </a:moveTo>
              <a:lnTo>
                <a:pt x="2243470" y="0"/>
              </a:lnTo>
            </a:path>
          </a:pathLst>
        </a:cu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0.14835</cdr:x>
      <cdr:y>0.68182</cdr:y>
    </cdr:from>
    <cdr:to>
      <cdr:x>0.77036</cdr:x>
      <cdr:y>0.69625</cdr:y>
    </cdr:to>
    <cdr:sp macro="" textlink="">
      <cdr:nvSpPr>
        <cdr:cNvPr id="4" name="フリーフォーム 3"/>
        <cdr:cNvSpPr/>
      </cdr:nvSpPr>
      <cdr:spPr>
        <a:xfrm xmlns:a="http://schemas.openxmlformats.org/drawingml/2006/main">
          <a:off x="755576" y="2160240"/>
          <a:ext cx="3168000" cy="45719"/>
        </a:xfrm>
        <a:custGeom xmlns:a="http://schemas.openxmlformats.org/drawingml/2006/main">
          <a:avLst/>
          <a:gdLst>
            <a:gd name="connsiteX0" fmla="*/ 0 w 2243470"/>
            <a:gd name="connsiteY0" fmla="*/ 0 h 0"/>
            <a:gd name="connsiteX1" fmla="*/ 2243470 w 2243470"/>
            <a:gd name="connsiteY1" fmla="*/ 0 h 0"/>
          </a:gdLst>
          <a:ahLst/>
          <a:cxnLst>
            <a:cxn ang="0">
              <a:pos x="connsiteX0" y="connsiteY0"/>
            </a:cxn>
            <a:cxn ang="0">
              <a:pos x="connsiteX1" y="connsiteY1"/>
            </a:cxn>
          </a:cxnLst>
          <a:rect l="l" t="t" r="r" b="b"/>
          <a:pathLst>
            <a:path w="2243470">
              <a:moveTo>
                <a:pt x="0" y="0"/>
              </a:moveTo>
              <a:lnTo>
                <a:pt x="2243470" y="0"/>
              </a:lnTo>
            </a:path>
          </a:pathLst>
        </a:custGeom>
        <a:noFill xmlns:a="http://schemas.openxmlformats.org/drawingml/2006/main"/>
        <a:ln xmlns:a="http://schemas.openxmlformats.org/drawingml/2006/main">
          <a:solidFill>
            <a:schemeClr val="bg2">
              <a:lumMod val="2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relSizeAnchor>
</c:userShapes>
</file>

<file path=ppt/drawings/drawing2.xml><?xml version="1.0" encoding="utf-8"?>
<c:userShapes xmlns:c="http://schemas.openxmlformats.org/drawingml/2006/chart">
  <cdr:relSizeAnchor xmlns:cdr="http://schemas.openxmlformats.org/drawingml/2006/chartDrawing">
    <cdr:from>
      <cdr:x>0.20802</cdr:x>
      <cdr:y>0.81818</cdr:y>
    </cdr:from>
    <cdr:to>
      <cdr:x>0.2221</cdr:x>
      <cdr:y>0.9697</cdr:y>
    </cdr:to>
    <cdr:sp macro="" textlink="">
      <cdr:nvSpPr>
        <cdr:cNvPr id="2" name="正方形/長方形 1"/>
        <cdr:cNvSpPr/>
      </cdr:nvSpPr>
      <cdr:spPr>
        <a:xfrm xmlns:a="http://schemas.openxmlformats.org/drawingml/2006/main">
          <a:off x="1063511" y="1944216"/>
          <a:ext cx="72008"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0.3207</cdr:x>
      <cdr:y>0.81818</cdr:y>
    </cdr:from>
    <cdr:to>
      <cdr:x>0.33478</cdr:x>
      <cdr:y>0.9697</cdr:y>
    </cdr:to>
    <cdr:sp macro="" textlink="">
      <cdr:nvSpPr>
        <cdr:cNvPr id="3" name="正方形/長方形 2"/>
        <cdr:cNvSpPr/>
      </cdr:nvSpPr>
      <cdr:spPr>
        <a:xfrm xmlns:a="http://schemas.openxmlformats.org/drawingml/2006/main">
          <a:off x="1639575" y="1944216"/>
          <a:ext cx="72008"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0.42369</cdr:x>
      <cdr:y>0.80851</cdr:y>
    </cdr:from>
    <cdr:to>
      <cdr:x>0.43792</cdr:x>
      <cdr:y>0.87814</cdr:y>
    </cdr:to>
    <cdr:sp macro="" textlink="">
      <cdr:nvSpPr>
        <cdr:cNvPr id="4" name="正方形/長方形 3"/>
        <cdr:cNvSpPr/>
      </cdr:nvSpPr>
      <cdr:spPr>
        <a:xfrm xmlns:a="http://schemas.openxmlformats.org/drawingml/2006/main">
          <a:off x="2143631" y="2736304"/>
          <a:ext cx="72008" cy="23566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0.53196</cdr:x>
      <cdr:y>0.84848</cdr:y>
    </cdr:from>
    <cdr:to>
      <cdr:x>0.54605</cdr:x>
      <cdr:y>1</cdr:y>
    </cdr:to>
    <cdr:sp macro="" textlink="">
      <cdr:nvSpPr>
        <cdr:cNvPr id="5" name="正方形/長方形 4"/>
        <cdr:cNvSpPr/>
      </cdr:nvSpPr>
      <cdr:spPr>
        <a:xfrm xmlns:a="http://schemas.openxmlformats.org/drawingml/2006/main">
          <a:off x="2719695" y="2016224"/>
          <a:ext cx="72008"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0.64431</cdr:x>
      <cdr:y>0.80851</cdr:y>
    </cdr:from>
    <cdr:to>
      <cdr:x>0.65697</cdr:x>
      <cdr:y>0.94401</cdr:y>
    </cdr:to>
    <cdr:sp macro="" textlink="">
      <cdr:nvSpPr>
        <cdr:cNvPr id="6" name="正方形/長方形 5"/>
        <cdr:cNvSpPr/>
      </cdr:nvSpPr>
      <cdr:spPr>
        <a:xfrm xmlns:a="http://schemas.openxmlformats.org/drawingml/2006/main">
          <a:off x="3259830" y="2736303"/>
          <a:ext cx="64065" cy="45858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0.74323</cdr:x>
      <cdr:y>0.81818</cdr:y>
    </cdr:from>
    <cdr:to>
      <cdr:x>0.75731</cdr:x>
      <cdr:y>0.9697</cdr:y>
    </cdr:to>
    <cdr:sp macro="" textlink="">
      <cdr:nvSpPr>
        <cdr:cNvPr id="7" name="正方形/長方形 6"/>
        <cdr:cNvSpPr/>
      </cdr:nvSpPr>
      <cdr:spPr>
        <a:xfrm xmlns:a="http://schemas.openxmlformats.org/drawingml/2006/main">
          <a:off x="3799815" y="1944216"/>
          <a:ext cx="72008"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3.xml><?xml version="1.0" encoding="utf-8"?>
<c:userShapes xmlns:c="http://schemas.openxmlformats.org/drawingml/2006/chart">
  <cdr:relSizeAnchor xmlns:cdr="http://schemas.openxmlformats.org/drawingml/2006/chartDrawing">
    <cdr:from>
      <cdr:x>0.44548</cdr:x>
      <cdr:y>0.81081</cdr:y>
    </cdr:from>
    <cdr:to>
      <cdr:x>0.53779</cdr:x>
      <cdr:y>0.92423</cdr:y>
    </cdr:to>
    <cdr:sp macro="" textlink="">
      <cdr:nvSpPr>
        <cdr:cNvPr id="2" name="テキスト ボックス 1"/>
        <cdr:cNvSpPr txBox="1"/>
      </cdr:nvSpPr>
      <cdr:spPr>
        <a:xfrm xmlns:a="http://schemas.openxmlformats.org/drawingml/2006/main">
          <a:off x="2448272" y="2160240"/>
          <a:ext cx="507322" cy="302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t>pH</a:t>
          </a:r>
          <a:endParaRPr lang="ja-JP" alt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0.74323</cdr:x>
      <cdr:y>0.81818</cdr:y>
    </cdr:from>
    <cdr:to>
      <cdr:x>0.75731</cdr:x>
      <cdr:y>0.9697</cdr:y>
    </cdr:to>
    <cdr:sp macro="" textlink="">
      <cdr:nvSpPr>
        <cdr:cNvPr id="7" name="正方形/長方形 6"/>
        <cdr:cNvSpPr/>
      </cdr:nvSpPr>
      <cdr:spPr>
        <a:xfrm xmlns:a="http://schemas.openxmlformats.org/drawingml/2006/main">
          <a:off x="3799815" y="1944216"/>
          <a:ext cx="72008"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5.xml><?xml version="1.0" encoding="utf-8"?>
<c:userShapes xmlns:c="http://schemas.openxmlformats.org/drawingml/2006/chart">
  <cdr:relSizeAnchor xmlns:cdr="http://schemas.openxmlformats.org/drawingml/2006/chartDrawing">
    <cdr:from>
      <cdr:x>0.23161</cdr:x>
      <cdr:y>0.38309</cdr:y>
    </cdr:from>
    <cdr:to>
      <cdr:x>0.72124</cdr:x>
      <cdr:y>0.82802</cdr:y>
    </cdr:to>
    <cdr:sp macro="" textlink="">
      <cdr:nvSpPr>
        <cdr:cNvPr id="2" name="フリーフォーム 1"/>
        <cdr:cNvSpPr/>
      </cdr:nvSpPr>
      <cdr:spPr>
        <a:xfrm xmlns:a="http://schemas.openxmlformats.org/drawingml/2006/main">
          <a:off x="1270725" y="1435281"/>
          <a:ext cx="2686334" cy="1666935"/>
        </a:xfrm>
        <a:custGeom xmlns:a="http://schemas.openxmlformats.org/drawingml/2006/main">
          <a:avLst/>
          <a:gdLst>
            <a:gd name="connsiteX0" fmla="*/ 0 w 2496457"/>
            <a:gd name="connsiteY0" fmla="*/ 1452783 h 1452783"/>
            <a:gd name="connsiteX1" fmla="*/ 1204685 w 2496457"/>
            <a:gd name="connsiteY1" fmla="*/ 233583 h 1452783"/>
            <a:gd name="connsiteX2" fmla="*/ 2496457 w 2496457"/>
            <a:gd name="connsiteY2" fmla="*/ 1354 h 1452783"/>
          </a:gdLst>
          <a:ahLst/>
          <a:cxnLst>
            <a:cxn ang="0">
              <a:pos x="connsiteX0" y="connsiteY0"/>
            </a:cxn>
            <a:cxn ang="0">
              <a:pos x="connsiteX1" y="connsiteY1"/>
            </a:cxn>
            <a:cxn ang="0">
              <a:pos x="connsiteX2" y="connsiteY2"/>
            </a:cxn>
          </a:cxnLst>
          <a:rect l="l" t="t" r="r" b="b"/>
          <a:pathLst>
            <a:path w="2496457" h="1452783">
              <a:moveTo>
                <a:pt x="0" y="1452783"/>
              </a:moveTo>
              <a:cubicBezTo>
                <a:pt x="394304" y="964135"/>
                <a:pt x="788609" y="475488"/>
                <a:pt x="1204685" y="233583"/>
              </a:cubicBezTo>
              <a:cubicBezTo>
                <a:pt x="1620761" y="-8322"/>
                <a:pt x="2058609" y="-3484"/>
                <a:pt x="2496457" y="1354"/>
              </a:cubicBezTo>
            </a:path>
          </a:pathLst>
        </a:custGeom>
        <a:noFill xmlns:a="http://schemas.openxmlformats.org/drawingml/2006/main"/>
        <a:ln xmlns:a="http://schemas.openxmlformats.org/drawingml/2006/main" w="38100">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0.23733</cdr:x>
      <cdr:y>0.60865</cdr:y>
    </cdr:from>
    <cdr:to>
      <cdr:x>0.7481</cdr:x>
      <cdr:y>0.82354</cdr:y>
    </cdr:to>
    <cdr:sp macro="" textlink="">
      <cdr:nvSpPr>
        <cdr:cNvPr id="5" name="フリーフォーム 4"/>
        <cdr:cNvSpPr/>
      </cdr:nvSpPr>
      <cdr:spPr>
        <a:xfrm xmlns:a="http://schemas.openxmlformats.org/drawingml/2006/main">
          <a:off x="1302107" y="2280355"/>
          <a:ext cx="2802349" cy="805077"/>
        </a:xfrm>
        <a:custGeom xmlns:a="http://schemas.openxmlformats.org/drawingml/2006/main">
          <a:avLst/>
          <a:gdLst>
            <a:gd name="connsiteX0" fmla="*/ 0 w 2583543"/>
            <a:gd name="connsiteY0" fmla="*/ 740211 h 740211"/>
            <a:gd name="connsiteX1" fmla="*/ 362857 w 2583543"/>
            <a:gd name="connsiteY1" fmla="*/ 609583 h 740211"/>
            <a:gd name="connsiteX2" fmla="*/ 1248229 w 2583543"/>
            <a:gd name="connsiteY2" fmla="*/ 58040 h 740211"/>
            <a:gd name="connsiteX3" fmla="*/ 2583543 w 2583543"/>
            <a:gd name="connsiteY3" fmla="*/ 43526 h 740211"/>
          </a:gdLst>
          <a:ahLst/>
          <a:cxnLst>
            <a:cxn ang="0">
              <a:pos x="connsiteX0" y="connsiteY0"/>
            </a:cxn>
            <a:cxn ang="0">
              <a:pos x="connsiteX1" y="connsiteY1"/>
            </a:cxn>
            <a:cxn ang="0">
              <a:pos x="connsiteX2" y="connsiteY2"/>
            </a:cxn>
            <a:cxn ang="0">
              <a:pos x="connsiteX3" y="connsiteY3"/>
            </a:cxn>
          </a:cxnLst>
          <a:rect l="l" t="t" r="r" b="b"/>
          <a:pathLst>
            <a:path w="2583543" h="740211">
              <a:moveTo>
                <a:pt x="0" y="740211"/>
              </a:moveTo>
              <a:cubicBezTo>
                <a:pt x="77409" y="731744"/>
                <a:pt x="154819" y="723278"/>
                <a:pt x="362857" y="609583"/>
              </a:cubicBezTo>
              <a:cubicBezTo>
                <a:pt x="570895" y="495888"/>
                <a:pt x="878115" y="152383"/>
                <a:pt x="1248229" y="58040"/>
              </a:cubicBezTo>
              <a:cubicBezTo>
                <a:pt x="1618343" y="-36303"/>
                <a:pt x="2100943" y="3611"/>
                <a:pt x="2583543" y="43526"/>
              </a:cubicBezTo>
            </a:path>
          </a:pathLst>
        </a:custGeom>
        <a:noFill xmlns:a="http://schemas.openxmlformats.org/drawingml/2006/main"/>
        <a:ln xmlns:a="http://schemas.openxmlformats.org/drawingml/2006/main" w="38100">
          <a:solidFill>
            <a:schemeClr val="tx1">
              <a:lumMod val="85000"/>
              <a:lumOff val="15000"/>
            </a:schemeClr>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6.xml><?xml version="1.0" encoding="utf-8"?>
<c:userShapes xmlns:c="http://schemas.openxmlformats.org/drawingml/2006/chart">
  <cdr:relSizeAnchor xmlns:cdr="http://schemas.openxmlformats.org/drawingml/2006/chartDrawing">
    <cdr:from>
      <cdr:x>0.2029</cdr:x>
      <cdr:y>0.13188</cdr:y>
    </cdr:from>
    <cdr:to>
      <cdr:x>0.36973</cdr:x>
      <cdr:y>0.82833</cdr:y>
    </cdr:to>
    <cdr:sp macro="" textlink="">
      <cdr:nvSpPr>
        <cdr:cNvPr id="3" name="フリーフォーム 2"/>
        <cdr:cNvSpPr/>
      </cdr:nvSpPr>
      <cdr:spPr>
        <a:xfrm xmlns:a="http://schemas.openxmlformats.org/drawingml/2006/main">
          <a:off x="1008112" y="417842"/>
          <a:ext cx="828896" cy="2206607"/>
        </a:xfrm>
        <a:custGeom xmlns:a="http://schemas.openxmlformats.org/drawingml/2006/main">
          <a:avLst/>
          <a:gdLst>
            <a:gd name="connsiteX0" fmla="*/ 0 w 870857"/>
            <a:gd name="connsiteY0" fmla="*/ 2206171 h 2206607"/>
            <a:gd name="connsiteX1" fmla="*/ 101600 w 870857"/>
            <a:gd name="connsiteY1" fmla="*/ 1915885 h 2206607"/>
            <a:gd name="connsiteX2" fmla="*/ 391885 w 870857"/>
            <a:gd name="connsiteY2" fmla="*/ 435428 h 2206607"/>
            <a:gd name="connsiteX3" fmla="*/ 870857 w 870857"/>
            <a:gd name="connsiteY3" fmla="*/ 0 h 2206607"/>
          </a:gdLst>
          <a:ahLst/>
          <a:cxnLst>
            <a:cxn ang="0">
              <a:pos x="connsiteX0" y="connsiteY0"/>
            </a:cxn>
            <a:cxn ang="0">
              <a:pos x="connsiteX1" y="connsiteY1"/>
            </a:cxn>
            <a:cxn ang="0">
              <a:pos x="connsiteX2" y="connsiteY2"/>
            </a:cxn>
            <a:cxn ang="0">
              <a:pos x="connsiteX3" y="connsiteY3"/>
            </a:cxn>
          </a:cxnLst>
          <a:rect l="l" t="t" r="r" b="b"/>
          <a:pathLst>
            <a:path w="870857" h="2206607">
              <a:moveTo>
                <a:pt x="0" y="2206171"/>
              </a:moveTo>
              <a:cubicBezTo>
                <a:pt x="18143" y="2208590"/>
                <a:pt x="36286" y="2211009"/>
                <a:pt x="101600" y="1915885"/>
              </a:cubicBezTo>
              <a:cubicBezTo>
                <a:pt x="166914" y="1620761"/>
                <a:pt x="263676" y="754742"/>
                <a:pt x="391885" y="435428"/>
              </a:cubicBezTo>
              <a:cubicBezTo>
                <a:pt x="520095" y="116114"/>
                <a:pt x="695476" y="58057"/>
                <a:pt x="870857" y="0"/>
              </a:cubicBezTo>
            </a:path>
          </a:pathLst>
        </a:custGeom>
        <a:noFill xmlns:a="http://schemas.openxmlformats.org/drawingml/2006/main"/>
        <a:ln xmlns:a="http://schemas.openxmlformats.org/drawingml/2006/main" w="38100">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0.20935</cdr:x>
      <cdr:y>0.18699</cdr:y>
    </cdr:from>
    <cdr:to>
      <cdr:x>0.39286</cdr:x>
      <cdr:y>0.81558</cdr:y>
    </cdr:to>
    <cdr:sp macro="" textlink="">
      <cdr:nvSpPr>
        <cdr:cNvPr id="5" name="フリーフォーム 4"/>
        <cdr:cNvSpPr/>
      </cdr:nvSpPr>
      <cdr:spPr>
        <a:xfrm xmlns:a="http://schemas.openxmlformats.org/drawingml/2006/main">
          <a:off x="1092809" y="592449"/>
          <a:ext cx="957943" cy="1991582"/>
        </a:xfrm>
        <a:custGeom xmlns:a="http://schemas.openxmlformats.org/drawingml/2006/main">
          <a:avLst/>
          <a:gdLst>
            <a:gd name="connsiteX0" fmla="*/ 0 w 957943"/>
            <a:gd name="connsiteY0" fmla="*/ 1973943 h 1991582"/>
            <a:gd name="connsiteX1" fmla="*/ 159657 w 957943"/>
            <a:gd name="connsiteY1" fmla="*/ 1886857 h 1991582"/>
            <a:gd name="connsiteX2" fmla="*/ 290286 w 957943"/>
            <a:gd name="connsiteY2" fmla="*/ 1175657 h 1991582"/>
            <a:gd name="connsiteX3" fmla="*/ 595086 w 957943"/>
            <a:gd name="connsiteY3" fmla="*/ 203200 h 1991582"/>
            <a:gd name="connsiteX4" fmla="*/ 957943 w 957943"/>
            <a:gd name="connsiteY4" fmla="*/ 0 h 1991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43" h="1991582">
              <a:moveTo>
                <a:pt x="0" y="1973943"/>
              </a:moveTo>
              <a:cubicBezTo>
                <a:pt x="55638" y="1996924"/>
                <a:pt x="111276" y="2019905"/>
                <a:pt x="159657" y="1886857"/>
              </a:cubicBezTo>
              <a:cubicBezTo>
                <a:pt x="208038" y="1753809"/>
                <a:pt x="217715" y="1456266"/>
                <a:pt x="290286" y="1175657"/>
              </a:cubicBezTo>
              <a:cubicBezTo>
                <a:pt x="362857" y="895048"/>
                <a:pt x="483810" y="399143"/>
                <a:pt x="595086" y="203200"/>
              </a:cubicBezTo>
              <a:cubicBezTo>
                <a:pt x="706362" y="7257"/>
                <a:pt x="832152" y="3628"/>
                <a:pt x="957943" y="0"/>
              </a:cubicBezTo>
            </a:path>
          </a:pathLst>
        </a:cu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7.xml><?xml version="1.0" encoding="utf-8"?>
<c:userShapes xmlns:c="http://schemas.openxmlformats.org/drawingml/2006/chart">
  <cdr:relSizeAnchor xmlns:cdr="http://schemas.openxmlformats.org/drawingml/2006/chartDrawing">
    <cdr:from>
      <cdr:x>0.17497</cdr:x>
      <cdr:y>0.40242</cdr:y>
    </cdr:from>
    <cdr:to>
      <cdr:x>0.85146</cdr:x>
      <cdr:y>0.76744</cdr:y>
    </cdr:to>
    <cdr:sp macro="" textlink="">
      <cdr:nvSpPr>
        <cdr:cNvPr id="5" name="フリーフォーム 4"/>
        <cdr:cNvSpPr/>
      </cdr:nvSpPr>
      <cdr:spPr>
        <a:xfrm xmlns:a="http://schemas.openxmlformats.org/drawingml/2006/main">
          <a:off x="713792" y="1223287"/>
          <a:ext cx="2759862" cy="1109578"/>
        </a:xfrm>
        <a:custGeom xmlns:a="http://schemas.openxmlformats.org/drawingml/2006/main">
          <a:avLst/>
          <a:gdLst>
            <a:gd name="connsiteX0" fmla="*/ 0 w 2130250"/>
            <a:gd name="connsiteY0" fmla="*/ 473425 h 474156"/>
            <a:gd name="connsiteX1" fmla="*/ 241160 w 2130250"/>
            <a:gd name="connsiteY1" fmla="*/ 443280 h 474156"/>
            <a:gd name="connsiteX2" fmla="*/ 522514 w 2130250"/>
            <a:gd name="connsiteY2" fmla="*/ 272458 h 474156"/>
            <a:gd name="connsiteX3" fmla="*/ 1034980 w 2130250"/>
            <a:gd name="connsiteY3" fmla="*/ 41346 h 474156"/>
            <a:gd name="connsiteX4" fmla="*/ 2130250 w 2130250"/>
            <a:gd name="connsiteY4" fmla="*/ 1152 h 47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250" h="474156">
              <a:moveTo>
                <a:pt x="0" y="473425"/>
              </a:moveTo>
              <a:cubicBezTo>
                <a:pt x="77037" y="475100"/>
                <a:pt x="154074" y="476775"/>
                <a:pt x="241160" y="443280"/>
              </a:cubicBezTo>
              <a:cubicBezTo>
                <a:pt x="328246" y="409785"/>
                <a:pt x="390211" y="339447"/>
                <a:pt x="522514" y="272458"/>
              </a:cubicBezTo>
              <a:cubicBezTo>
                <a:pt x="654817" y="205469"/>
                <a:pt x="767024" y="86564"/>
                <a:pt x="1034980" y="41346"/>
              </a:cubicBezTo>
              <a:cubicBezTo>
                <a:pt x="1302936" y="-3872"/>
                <a:pt x="1716593" y="-1360"/>
                <a:pt x="2130250" y="1152"/>
              </a:cubicBezTo>
            </a:path>
          </a:pathLst>
        </a:cu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8.xml><?xml version="1.0" encoding="utf-8"?>
<c:userShapes xmlns:c="http://schemas.openxmlformats.org/drawingml/2006/chart">
  <cdr:relSizeAnchor xmlns:cdr="http://schemas.openxmlformats.org/drawingml/2006/chartDrawing">
    <cdr:from>
      <cdr:x>0.22567</cdr:x>
      <cdr:y>0.10323</cdr:y>
    </cdr:from>
    <cdr:to>
      <cdr:x>0.71469</cdr:x>
      <cdr:y>0.80764</cdr:y>
    </cdr:to>
    <cdr:sp macro="" textlink="">
      <cdr:nvSpPr>
        <cdr:cNvPr id="3" name="フリーフォーム 2"/>
        <cdr:cNvSpPr/>
      </cdr:nvSpPr>
      <cdr:spPr>
        <a:xfrm xmlns:a="http://schemas.openxmlformats.org/drawingml/2006/main">
          <a:off x="1082181" y="306022"/>
          <a:ext cx="2345049" cy="2088232"/>
        </a:xfrm>
        <a:custGeom xmlns:a="http://schemas.openxmlformats.org/drawingml/2006/main">
          <a:avLst/>
          <a:gdLst>
            <a:gd name="connsiteX0" fmla="*/ 0 w 1426464"/>
            <a:gd name="connsiteY0" fmla="*/ 1236996 h 1267421"/>
            <a:gd name="connsiteX1" fmla="*/ 138989 w 1426464"/>
            <a:gd name="connsiteY1" fmla="*/ 1200420 h 1267421"/>
            <a:gd name="connsiteX2" fmla="*/ 709575 w 1426464"/>
            <a:gd name="connsiteY2" fmla="*/ 644465 h 1267421"/>
            <a:gd name="connsiteX3" fmla="*/ 1192378 w 1426464"/>
            <a:gd name="connsiteY3" fmla="*/ 103140 h 1267421"/>
            <a:gd name="connsiteX4" fmla="*/ 1426464 w 1426464"/>
            <a:gd name="connsiteY4" fmla="*/ 727 h 126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464" h="1267421">
              <a:moveTo>
                <a:pt x="0" y="1236996"/>
              </a:moveTo>
              <a:cubicBezTo>
                <a:pt x="10363" y="1268085"/>
                <a:pt x="20726" y="1299175"/>
                <a:pt x="138989" y="1200420"/>
              </a:cubicBezTo>
              <a:cubicBezTo>
                <a:pt x="257252" y="1101665"/>
                <a:pt x="534010" y="827345"/>
                <a:pt x="709575" y="644465"/>
              </a:cubicBezTo>
              <a:cubicBezTo>
                <a:pt x="885140" y="461585"/>
                <a:pt x="1072897" y="210430"/>
                <a:pt x="1192378" y="103140"/>
              </a:cubicBezTo>
              <a:cubicBezTo>
                <a:pt x="1311859" y="-4150"/>
                <a:pt x="1369161" y="-1712"/>
                <a:pt x="1426464" y="727"/>
              </a:cubicBezTo>
            </a:path>
          </a:pathLst>
        </a:cu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9.xml><?xml version="1.0" encoding="utf-8"?>
<c:userShapes xmlns:c="http://schemas.openxmlformats.org/drawingml/2006/chart">
  <cdr:relSizeAnchor xmlns:cdr="http://schemas.openxmlformats.org/drawingml/2006/chartDrawing">
    <cdr:from>
      <cdr:x>0.22283</cdr:x>
      <cdr:y>0.69674</cdr:y>
    </cdr:from>
    <cdr:to>
      <cdr:x>0.35703</cdr:x>
      <cdr:y>0.77416</cdr:y>
    </cdr:to>
    <cdr:sp macro="" textlink="">
      <cdr:nvSpPr>
        <cdr:cNvPr id="2" name="フリーフォーム 1"/>
        <cdr:cNvSpPr/>
      </cdr:nvSpPr>
      <cdr:spPr>
        <a:xfrm xmlns:a="http://schemas.openxmlformats.org/drawingml/2006/main">
          <a:off x="891301" y="2061260"/>
          <a:ext cx="536800" cy="229041"/>
        </a:xfrm>
        <a:custGeom xmlns:a="http://schemas.openxmlformats.org/drawingml/2006/main">
          <a:avLst/>
          <a:gdLst>
            <a:gd name="connsiteX0" fmla="*/ 0 w 351692"/>
            <a:gd name="connsiteY0" fmla="*/ 130629 h 130629"/>
            <a:gd name="connsiteX1" fmla="*/ 351692 w 351692"/>
            <a:gd name="connsiteY1" fmla="*/ 0 h 130629"/>
          </a:gdLst>
          <a:ahLst/>
          <a:cxnLst>
            <a:cxn ang="0">
              <a:pos x="connsiteX0" y="connsiteY0"/>
            </a:cxn>
            <a:cxn ang="0">
              <a:pos x="connsiteX1" y="connsiteY1"/>
            </a:cxn>
          </a:cxnLst>
          <a:rect l="l" t="t" r="r" b="b"/>
          <a:pathLst>
            <a:path w="351692" h="130629">
              <a:moveTo>
                <a:pt x="0" y="130629"/>
              </a:moveTo>
              <a:lnTo>
                <a:pt x="351692" y="0"/>
              </a:lnTo>
            </a:path>
          </a:pathLst>
        </a:cu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0.2109</cdr:x>
      <cdr:y>0.64416</cdr:y>
    </cdr:from>
    <cdr:to>
      <cdr:x>0.65102</cdr:x>
      <cdr:y>0.78813</cdr:y>
    </cdr:to>
    <cdr:sp macro="" textlink="">
      <cdr:nvSpPr>
        <cdr:cNvPr id="3" name="フリーフォーム 2"/>
        <cdr:cNvSpPr/>
      </cdr:nvSpPr>
      <cdr:spPr>
        <a:xfrm xmlns:a="http://schemas.openxmlformats.org/drawingml/2006/main">
          <a:off x="843615" y="1905684"/>
          <a:ext cx="1760458" cy="425924"/>
        </a:xfrm>
        <a:custGeom xmlns:a="http://schemas.openxmlformats.org/drawingml/2006/main">
          <a:avLst/>
          <a:gdLst>
            <a:gd name="connsiteX0" fmla="*/ 0 w 974690"/>
            <a:gd name="connsiteY0" fmla="*/ 160774 h 160774"/>
            <a:gd name="connsiteX1" fmla="*/ 251209 w 974690"/>
            <a:gd name="connsiteY1" fmla="*/ 50242 h 160774"/>
            <a:gd name="connsiteX2" fmla="*/ 974690 w 974690"/>
            <a:gd name="connsiteY2" fmla="*/ 0 h 160774"/>
          </a:gdLst>
          <a:ahLst/>
          <a:cxnLst>
            <a:cxn ang="0">
              <a:pos x="connsiteX0" y="connsiteY0"/>
            </a:cxn>
            <a:cxn ang="0">
              <a:pos x="connsiteX1" y="connsiteY1"/>
            </a:cxn>
            <a:cxn ang="0">
              <a:pos x="connsiteX2" y="connsiteY2"/>
            </a:cxn>
          </a:cxnLst>
          <a:rect l="l" t="t" r="r" b="b"/>
          <a:pathLst>
            <a:path w="974690" h="160774">
              <a:moveTo>
                <a:pt x="0" y="160774"/>
              </a:moveTo>
              <a:cubicBezTo>
                <a:pt x="44380" y="118906"/>
                <a:pt x="88761" y="77038"/>
                <a:pt x="251209" y="50242"/>
              </a:cubicBezTo>
              <a:cubicBezTo>
                <a:pt x="413657" y="23446"/>
                <a:pt x="694173" y="11723"/>
                <a:pt x="974690" y="0"/>
              </a:cubicBezTo>
            </a:path>
          </a:pathLst>
        </a:custGeom>
        <a:noFill xmlns:a="http://schemas.openxmlformats.org/drawingml/2006/main"/>
        <a:ln xmlns:a="http://schemas.openxmlformats.org/drawingml/2006/main" w="3810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0.20601</cdr:x>
      <cdr:y>0.3463</cdr:y>
    </cdr:from>
    <cdr:to>
      <cdr:x>0.84923</cdr:x>
      <cdr:y>0.792</cdr:y>
    </cdr:to>
    <cdr:sp macro="" textlink="">
      <cdr:nvSpPr>
        <cdr:cNvPr id="4" name="フリーフォーム 3"/>
        <cdr:cNvSpPr/>
      </cdr:nvSpPr>
      <cdr:spPr>
        <a:xfrm xmlns:a="http://schemas.openxmlformats.org/drawingml/2006/main">
          <a:off x="824047" y="1024491"/>
          <a:ext cx="2572879" cy="1318580"/>
        </a:xfrm>
        <a:custGeom xmlns:a="http://schemas.openxmlformats.org/drawingml/2006/main">
          <a:avLst/>
          <a:gdLst>
            <a:gd name="connsiteX0" fmla="*/ 0 w 1487156"/>
            <a:gd name="connsiteY0" fmla="*/ 622998 h 622998"/>
            <a:gd name="connsiteX1" fmla="*/ 753627 w 1487156"/>
            <a:gd name="connsiteY1" fmla="*/ 371789 h 622998"/>
            <a:gd name="connsiteX2" fmla="*/ 1487156 w 1487156"/>
            <a:gd name="connsiteY2" fmla="*/ 0 h 622998"/>
          </a:gdLst>
          <a:ahLst/>
          <a:cxnLst>
            <a:cxn ang="0">
              <a:pos x="connsiteX0" y="connsiteY0"/>
            </a:cxn>
            <a:cxn ang="0">
              <a:pos x="connsiteX1" y="connsiteY1"/>
            </a:cxn>
            <a:cxn ang="0">
              <a:pos x="connsiteX2" y="connsiteY2"/>
            </a:cxn>
          </a:cxnLst>
          <a:rect l="l" t="t" r="r" b="b"/>
          <a:pathLst>
            <a:path w="1487156" h="622998">
              <a:moveTo>
                <a:pt x="0" y="622998"/>
              </a:moveTo>
              <a:cubicBezTo>
                <a:pt x="252884" y="549310"/>
                <a:pt x="505768" y="475622"/>
                <a:pt x="753627" y="371789"/>
              </a:cubicBezTo>
              <a:cubicBezTo>
                <a:pt x="1001486" y="267956"/>
                <a:pt x="1244321" y="133978"/>
                <a:pt x="1487156" y="0"/>
              </a:cubicBezTo>
            </a:path>
          </a:pathLst>
        </a:custGeom>
        <a:noFill xmlns:a="http://schemas.openxmlformats.org/drawingml/2006/main"/>
        <a:ln xmlns:a="http://schemas.openxmlformats.org/drawingml/2006/main" w="38100">
          <a:solidFill>
            <a:srgbClr val="FF33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0.20617</cdr:x>
      <cdr:y>0.1817</cdr:y>
    </cdr:from>
    <cdr:to>
      <cdr:x>0.78821</cdr:x>
      <cdr:y>0.7902</cdr:y>
    </cdr:to>
    <cdr:sp macro="" textlink="">
      <cdr:nvSpPr>
        <cdr:cNvPr id="5" name="フリーフォーム 4"/>
        <cdr:cNvSpPr/>
      </cdr:nvSpPr>
      <cdr:spPr>
        <a:xfrm xmlns:a="http://schemas.openxmlformats.org/drawingml/2006/main">
          <a:off x="824680" y="537532"/>
          <a:ext cx="2328156" cy="1800199"/>
        </a:xfrm>
        <a:custGeom xmlns:a="http://schemas.openxmlformats.org/drawingml/2006/main">
          <a:avLst/>
          <a:gdLst>
            <a:gd name="connsiteX0" fmla="*/ 0 w 1326382"/>
            <a:gd name="connsiteY0" fmla="*/ 803868 h 803868"/>
            <a:gd name="connsiteX1" fmla="*/ 673239 w 1326382"/>
            <a:gd name="connsiteY1" fmla="*/ 512466 h 803868"/>
            <a:gd name="connsiteX2" fmla="*/ 1326382 w 1326382"/>
            <a:gd name="connsiteY2" fmla="*/ 0 h 803868"/>
          </a:gdLst>
          <a:ahLst/>
          <a:cxnLst>
            <a:cxn ang="0">
              <a:pos x="connsiteX0" y="connsiteY0"/>
            </a:cxn>
            <a:cxn ang="0">
              <a:pos x="connsiteX1" y="connsiteY1"/>
            </a:cxn>
            <a:cxn ang="0">
              <a:pos x="connsiteX2" y="connsiteY2"/>
            </a:cxn>
          </a:cxnLst>
          <a:rect l="l" t="t" r="r" b="b"/>
          <a:pathLst>
            <a:path w="1326382" h="803868">
              <a:moveTo>
                <a:pt x="0" y="803868"/>
              </a:moveTo>
              <a:cubicBezTo>
                <a:pt x="226087" y="725156"/>
                <a:pt x="452175" y="646444"/>
                <a:pt x="673239" y="512466"/>
              </a:cubicBezTo>
              <a:cubicBezTo>
                <a:pt x="894303" y="378488"/>
                <a:pt x="1110342" y="189244"/>
                <a:pt x="1326382" y="0"/>
              </a:cubicBezTo>
            </a:path>
          </a:pathLst>
        </a:custGeom>
        <a:noFill xmlns:a="http://schemas.openxmlformats.org/drawingml/2006/main"/>
        <a:ln xmlns:a="http://schemas.openxmlformats.org/drawingml/2006/main" w="38100">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6" cy="340281"/>
          </a:xfrm>
          <a:prstGeom prst="rect">
            <a:avLst/>
          </a:prstGeom>
        </p:spPr>
        <p:txBody>
          <a:bodyPr vert="horz" lIns="91440" tIns="45720" rIns="91440" bIns="45720" rtlCol="0"/>
          <a:lstStyle>
            <a:lvl1pPr algn="r">
              <a:defRPr sz="1200"/>
            </a:lvl1pPr>
          </a:lstStyle>
          <a:p>
            <a:fld id="{838C332D-5561-4217-A0E3-D1DDD1EBC3D4}" type="datetimeFigureOut">
              <a:rPr kumimoji="1" lang="ja-JP" altLang="en-US" smtClean="0"/>
              <a:t>2013/2/17</a:t>
            </a:fld>
            <a:endParaRPr kumimoji="1" lang="ja-JP" altLang="en-US"/>
          </a:p>
        </p:txBody>
      </p:sp>
      <p:sp>
        <p:nvSpPr>
          <p:cNvPr id="4" name="フッター プレースホルダー 3"/>
          <p:cNvSpPr>
            <a:spLocks noGrp="1"/>
          </p:cNvSpPr>
          <p:nvPr>
            <p:ph type="ftr" sz="quarter" idx="2"/>
          </p:nvPr>
        </p:nvSpPr>
        <p:spPr>
          <a:xfrm>
            <a:off x="0" y="6464151"/>
            <a:ext cx="4307046"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4151"/>
            <a:ext cx="4307046" cy="340281"/>
          </a:xfrm>
          <a:prstGeom prst="rect">
            <a:avLst/>
          </a:prstGeom>
        </p:spPr>
        <p:txBody>
          <a:bodyPr vert="horz" lIns="91440" tIns="45720" rIns="91440" bIns="45720" rtlCol="0" anchor="b"/>
          <a:lstStyle>
            <a:lvl1pPr algn="r">
              <a:defRPr sz="1200"/>
            </a:lvl1pPr>
          </a:lstStyle>
          <a:p>
            <a:fld id="{6E29BA55-B77D-4F93-9393-DA6F87AA95AA}" type="slidenum">
              <a:rPr kumimoji="1" lang="ja-JP" altLang="en-US" smtClean="0"/>
              <a:t>‹#›</a:t>
            </a:fld>
            <a:endParaRPr kumimoji="1" lang="ja-JP" altLang="en-US"/>
          </a:p>
        </p:txBody>
      </p:sp>
    </p:spTree>
    <p:extLst>
      <p:ext uri="{BB962C8B-B14F-4D97-AF65-F5344CB8AC3E}">
        <p14:creationId xmlns:p14="http://schemas.microsoft.com/office/powerpoint/2010/main" val="4072853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29992" y="0"/>
            <a:ext cx="4307046" cy="340281"/>
          </a:xfrm>
          <a:prstGeom prst="rect">
            <a:avLst/>
          </a:prstGeom>
        </p:spPr>
        <p:txBody>
          <a:bodyPr vert="horz" lIns="91440" tIns="45720" rIns="91440" bIns="45720" rtlCol="0"/>
          <a:lstStyle>
            <a:lvl1pPr algn="r">
              <a:defRPr sz="1200"/>
            </a:lvl1pPr>
          </a:lstStyle>
          <a:p>
            <a:fld id="{76647DE4-CAC4-472D-A66B-755BADDEA3FF}" type="datetimeFigureOut">
              <a:rPr kumimoji="1" lang="ja-JP" altLang="en-US" smtClean="0"/>
              <a:t>2013/2/17</a:t>
            </a:fld>
            <a:endParaRPr kumimoji="1" lang="ja-JP" altLang="en-US" dirty="0"/>
          </a:p>
        </p:txBody>
      </p:sp>
      <p:sp>
        <p:nvSpPr>
          <p:cNvPr id="4" name="スライド イメージ プレースホルダー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93934" y="3232666"/>
            <a:ext cx="7951470" cy="3062526"/>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4151"/>
            <a:ext cx="4307046" cy="340281"/>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29992" y="6464151"/>
            <a:ext cx="4307046" cy="340281"/>
          </a:xfrm>
          <a:prstGeom prst="rect">
            <a:avLst/>
          </a:prstGeom>
        </p:spPr>
        <p:txBody>
          <a:bodyPr vert="horz" lIns="91440" tIns="45720" rIns="91440" bIns="45720" rtlCol="0" anchor="b"/>
          <a:lstStyle>
            <a:lvl1pPr algn="r">
              <a:defRPr sz="1200"/>
            </a:lvl1pPr>
          </a:lstStyle>
          <a:p>
            <a:fld id="{77402DD3-6E9C-414E-8E59-D6FCFE212D54}" type="slidenum">
              <a:rPr kumimoji="1" lang="ja-JP" altLang="en-US" smtClean="0"/>
              <a:t>‹#›</a:t>
            </a:fld>
            <a:endParaRPr kumimoji="1" lang="ja-JP" altLang="en-US" dirty="0"/>
          </a:p>
        </p:txBody>
      </p:sp>
    </p:spTree>
    <p:extLst>
      <p:ext uri="{BB962C8B-B14F-4D97-AF65-F5344CB8AC3E}">
        <p14:creationId xmlns:p14="http://schemas.microsoft.com/office/powerpoint/2010/main" val="35414121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2</a:t>
            </a:fld>
            <a:endParaRPr kumimoji="1" lang="ja-JP" altLang="en-US" dirty="0"/>
          </a:p>
        </p:txBody>
      </p:sp>
    </p:spTree>
    <p:extLst>
      <p:ext uri="{BB962C8B-B14F-4D97-AF65-F5344CB8AC3E}">
        <p14:creationId xmlns:p14="http://schemas.microsoft.com/office/powerpoint/2010/main" val="253645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47</a:t>
            </a:fld>
            <a:endParaRPr kumimoji="1" lang="ja-JP" altLang="en-US" dirty="0"/>
          </a:p>
        </p:txBody>
      </p:sp>
    </p:spTree>
    <p:extLst>
      <p:ext uri="{BB962C8B-B14F-4D97-AF65-F5344CB8AC3E}">
        <p14:creationId xmlns:p14="http://schemas.microsoft.com/office/powerpoint/2010/main" val="334989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7</a:t>
            </a:fld>
            <a:endParaRPr kumimoji="1" lang="ja-JP" altLang="en-US" dirty="0"/>
          </a:p>
        </p:txBody>
      </p:sp>
    </p:spTree>
    <p:extLst>
      <p:ext uri="{BB962C8B-B14F-4D97-AF65-F5344CB8AC3E}">
        <p14:creationId xmlns:p14="http://schemas.microsoft.com/office/powerpoint/2010/main" val="330051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13</a:t>
            </a:fld>
            <a:endParaRPr kumimoji="1" lang="ja-JP" altLang="en-US"/>
          </a:p>
        </p:txBody>
      </p:sp>
    </p:spTree>
    <p:extLst>
      <p:ext uri="{BB962C8B-B14F-4D97-AF65-F5344CB8AC3E}">
        <p14:creationId xmlns:p14="http://schemas.microsoft.com/office/powerpoint/2010/main" val="287131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14</a:t>
            </a:fld>
            <a:endParaRPr kumimoji="1" lang="ja-JP" altLang="en-US"/>
          </a:p>
        </p:txBody>
      </p:sp>
    </p:spTree>
    <p:extLst>
      <p:ext uri="{BB962C8B-B14F-4D97-AF65-F5344CB8AC3E}">
        <p14:creationId xmlns:p14="http://schemas.microsoft.com/office/powerpoint/2010/main" val="287131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21</a:t>
            </a:fld>
            <a:endParaRPr kumimoji="1" lang="ja-JP" altLang="en-US"/>
          </a:p>
        </p:txBody>
      </p:sp>
    </p:spTree>
    <p:extLst>
      <p:ext uri="{BB962C8B-B14F-4D97-AF65-F5344CB8AC3E}">
        <p14:creationId xmlns:p14="http://schemas.microsoft.com/office/powerpoint/2010/main" val="70471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32</a:t>
            </a:fld>
            <a:endParaRPr kumimoji="1" lang="ja-JP" altLang="en-US"/>
          </a:p>
        </p:txBody>
      </p:sp>
    </p:spTree>
    <p:extLst>
      <p:ext uri="{BB962C8B-B14F-4D97-AF65-F5344CB8AC3E}">
        <p14:creationId xmlns:p14="http://schemas.microsoft.com/office/powerpoint/2010/main" val="352613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37</a:t>
            </a:fld>
            <a:endParaRPr kumimoji="1" lang="ja-JP" altLang="en-US" dirty="0"/>
          </a:p>
        </p:txBody>
      </p:sp>
    </p:spTree>
    <p:extLst>
      <p:ext uri="{BB962C8B-B14F-4D97-AF65-F5344CB8AC3E}">
        <p14:creationId xmlns:p14="http://schemas.microsoft.com/office/powerpoint/2010/main" val="69792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39</a:t>
            </a:fld>
            <a:endParaRPr kumimoji="1" lang="ja-JP" altLang="en-US" dirty="0"/>
          </a:p>
        </p:txBody>
      </p:sp>
    </p:spTree>
    <p:extLst>
      <p:ext uri="{BB962C8B-B14F-4D97-AF65-F5344CB8AC3E}">
        <p14:creationId xmlns:p14="http://schemas.microsoft.com/office/powerpoint/2010/main" val="418728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402DD3-6E9C-414E-8E59-D6FCFE212D54}" type="slidenum">
              <a:rPr kumimoji="1" lang="ja-JP" altLang="en-US" smtClean="0"/>
              <a:t>40</a:t>
            </a:fld>
            <a:endParaRPr kumimoji="1" lang="ja-JP" altLang="en-US" dirty="0"/>
          </a:p>
        </p:txBody>
      </p:sp>
    </p:spTree>
    <p:extLst>
      <p:ext uri="{BB962C8B-B14F-4D97-AF65-F5344CB8AC3E}">
        <p14:creationId xmlns:p14="http://schemas.microsoft.com/office/powerpoint/2010/main" val="422322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79" name="Picture 7" descr="photo_yellow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3600"/>
            <a:ext cx="7772400" cy="12954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371600" y="3429000"/>
            <a:ext cx="6400800" cy="1752600"/>
          </a:xfrm>
        </p:spPr>
        <p:txBody>
          <a:bodyPr/>
          <a:lstStyle>
            <a:lvl1pPr marL="0" indent="0" algn="ctr">
              <a:buFont typeface="ＭＳ Ｐゴシック" charset="-128"/>
              <a:buNone/>
              <a:defRPr/>
            </a:lvl1pPr>
          </a:lstStyle>
          <a:p>
            <a:pPr lvl="0"/>
            <a:r>
              <a:rPr lang="ja-JP" altLang="en-US" noProof="0" smtClean="0"/>
              <a:t>マスター サブタイトルの書式設定</a:t>
            </a:r>
          </a:p>
        </p:txBody>
      </p:sp>
      <p:sp>
        <p:nvSpPr>
          <p:cNvPr id="3077" name="Rectangle 5"/>
          <p:cNvSpPr>
            <a:spLocks noGrp="1" noChangeArrowheads="1"/>
          </p:cNvSpPr>
          <p:nvPr>
            <p:ph type="ftr" sz="quarter" idx="3"/>
          </p:nvPr>
        </p:nvSpPr>
        <p:spPr/>
        <p:txBody>
          <a:bodyPr/>
          <a:lstStyle>
            <a:lvl1pPr>
              <a:defRPr/>
            </a:lvl1pPr>
          </a:lstStyle>
          <a:p>
            <a:endParaRPr lang="en-US" altLang="ja-JP" dirty="0"/>
          </a:p>
        </p:txBody>
      </p:sp>
      <p:sp>
        <p:nvSpPr>
          <p:cNvPr id="3078" name="Rectangle 6"/>
          <p:cNvSpPr>
            <a:spLocks noGrp="1" noChangeArrowheads="1"/>
          </p:cNvSpPr>
          <p:nvPr>
            <p:ph type="sldNum" sz="quarter" idx="4"/>
          </p:nvPr>
        </p:nvSpPr>
        <p:spPr/>
        <p:txBody>
          <a:bodyPr/>
          <a:lstStyle>
            <a:lvl1pPr>
              <a:defRPr/>
            </a:lvl1pPr>
          </a:lstStyle>
          <a:p>
            <a:fld id="{950D6D82-EB47-4F60-8976-DFF2F5556869}" type="slidenum">
              <a:rPr lang="en-US" altLang="ja-JP"/>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F6F0055A-DDA7-4E90-9DC5-9AC064F2C839}" type="slidenum">
              <a:rPr lang="en-US" altLang="ja-JP"/>
              <a:pPr/>
              <a:t>‹#›</a:t>
            </a:fld>
            <a:endParaRPr lang="en-US" altLang="ja-JP" dirty="0"/>
          </a:p>
        </p:txBody>
      </p:sp>
    </p:spTree>
    <p:extLst>
      <p:ext uri="{BB962C8B-B14F-4D97-AF65-F5344CB8AC3E}">
        <p14:creationId xmlns:p14="http://schemas.microsoft.com/office/powerpoint/2010/main" val="285321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60350"/>
            <a:ext cx="2057400" cy="589438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60350"/>
            <a:ext cx="6019800" cy="589438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AE681964-F72E-4E73-A5A9-FFD33919527A}" type="slidenum">
              <a:rPr lang="en-US" altLang="ja-JP"/>
              <a:pPr/>
              <a:t>‹#›</a:t>
            </a:fld>
            <a:endParaRPr lang="en-US" altLang="ja-JP" dirty="0"/>
          </a:p>
        </p:txBody>
      </p:sp>
    </p:spTree>
    <p:extLst>
      <p:ext uri="{BB962C8B-B14F-4D97-AF65-F5344CB8AC3E}">
        <p14:creationId xmlns:p14="http://schemas.microsoft.com/office/powerpoint/2010/main" val="255884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EA126832-7847-4E57-AE4C-618288C89407}" type="slidenum">
              <a:rPr lang="en-US" altLang="ja-JP"/>
              <a:pPr/>
              <a:t>‹#›</a:t>
            </a:fld>
            <a:endParaRPr lang="en-US" altLang="ja-JP" dirty="0"/>
          </a:p>
        </p:txBody>
      </p:sp>
    </p:spTree>
    <p:extLst>
      <p:ext uri="{BB962C8B-B14F-4D97-AF65-F5344CB8AC3E}">
        <p14:creationId xmlns:p14="http://schemas.microsoft.com/office/powerpoint/2010/main" val="398963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1849EADF-682D-4CE3-AAAD-5B37A07B2A0A}" type="slidenum">
              <a:rPr lang="en-US" altLang="ja-JP"/>
              <a:pPr/>
              <a:t>‹#›</a:t>
            </a:fld>
            <a:endParaRPr lang="en-US" altLang="ja-JP" dirty="0"/>
          </a:p>
        </p:txBody>
      </p:sp>
    </p:spTree>
    <p:extLst>
      <p:ext uri="{BB962C8B-B14F-4D97-AF65-F5344CB8AC3E}">
        <p14:creationId xmlns:p14="http://schemas.microsoft.com/office/powerpoint/2010/main" val="118264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196975"/>
            <a:ext cx="4038600" cy="495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96975"/>
            <a:ext cx="4038600" cy="495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1"/>
          </p:nvPr>
        </p:nvSpPr>
        <p:spPr/>
        <p:txBody>
          <a:bodyPr/>
          <a:lstStyle>
            <a:lvl1pPr>
              <a:defRPr/>
            </a:lvl1pPr>
          </a:lstStyle>
          <a:p>
            <a:fld id="{65946446-02A3-4987-A93C-EC7BBBFD94AF}" type="slidenum">
              <a:rPr lang="en-US" altLang="ja-JP"/>
              <a:pPr/>
              <a:t>‹#›</a:t>
            </a:fld>
            <a:endParaRPr lang="en-US" altLang="ja-JP" dirty="0"/>
          </a:p>
        </p:txBody>
      </p:sp>
    </p:spTree>
    <p:extLst>
      <p:ext uri="{BB962C8B-B14F-4D97-AF65-F5344CB8AC3E}">
        <p14:creationId xmlns:p14="http://schemas.microsoft.com/office/powerpoint/2010/main" val="213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dirty="0"/>
          </a:p>
        </p:txBody>
      </p:sp>
      <p:sp>
        <p:nvSpPr>
          <p:cNvPr id="8" name="スライド番号プレースホルダー 7"/>
          <p:cNvSpPr>
            <a:spLocks noGrp="1"/>
          </p:cNvSpPr>
          <p:nvPr>
            <p:ph type="sldNum" sz="quarter" idx="11"/>
          </p:nvPr>
        </p:nvSpPr>
        <p:spPr/>
        <p:txBody>
          <a:bodyPr/>
          <a:lstStyle>
            <a:lvl1pPr>
              <a:defRPr/>
            </a:lvl1pPr>
          </a:lstStyle>
          <a:p>
            <a:fld id="{83A15A50-9B32-48AC-BEBB-60AE54BBB2A4}" type="slidenum">
              <a:rPr lang="en-US" altLang="ja-JP"/>
              <a:pPr/>
              <a:t>‹#›</a:t>
            </a:fld>
            <a:endParaRPr lang="en-US" altLang="ja-JP" dirty="0"/>
          </a:p>
        </p:txBody>
      </p:sp>
    </p:spTree>
    <p:extLst>
      <p:ext uri="{BB962C8B-B14F-4D97-AF65-F5344CB8AC3E}">
        <p14:creationId xmlns:p14="http://schemas.microsoft.com/office/powerpoint/2010/main" val="830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dirty="0"/>
          </a:p>
        </p:txBody>
      </p:sp>
      <p:sp>
        <p:nvSpPr>
          <p:cNvPr id="4" name="スライド番号プレースホルダー 3"/>
          <p:cNvSpPr>
            <a:spLocks noGrp="1"/>
          </p:cNvSpPr>
          <p:nvPr>
            <p:ph type="sldNum" sz="quarter" idx="11"/>
          </p:nvPr>
        </p:nvSpPr>
        <p:spPr/>
        <p:txBody>
          <a:bodyPr/>
          <a:lstStyle>
            <a:lvl1pPr>
              <a:defRPr/>
            </a:lvl1pPr>
          </a:lstStyle>
          <a:p>
            <a:fld id="{A1E238A8-B179-441F-8745-789E1C84B201}" type="slidenum">
              <a:rPr lang="en-US" altLang="ja-JP"/>
              <a:pPr/>
              <a:t>‹#›</a:t>
            </a:fld>
            <a:endParaRPr lang="en-US" altLang="ja-JP" dirty="0"/>
          </a:p>
        </p:txBody>
      </p:sp>
    </p:spTree>
    <p:extLst>
      <p:ext uri="{BB962C8B-B14F-4D97-AF65-F5344CB8AC3E}">
        <p14:creationId xmlns:p14="http://schemas.microsoft.com/office/powerpoint/2010/main" val="160984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dirty="0"/>
          </a:p>
        </p:txBody>
      </p:sp>
      <p:sp>
        <p:nvSpPr>
          <p:cNvPr id="3" name="スライド番号プレースホルダー 2"/>
          <p:cNvSpPr>
            <a:spLocks noGrp="1"/>
          </p:cNvSpPr>
          <p:nvPr>
            <p:ph type="sldNum" sz="quarter" idx="11"/>
          </p:nvPr>
        </p:nvSpPr>
        <p:spPr/>
        <p:txBody>
          <a:bodyPr/>
          <a:lstStyle>
            <a:lvl1pPr>
              <a:defRPr/>
            </a:lvl1pPr>
          </a:lstStyle>
          <a:p>
            <a:fld id="{9BCC5D96-433F-445B-973D-54C21BA94EFE}" type="slidenum">
              <a:rPr lang="en-US" altLang="ja-JP"/>
              <a:pPr/>
              <a:t>‹#›</a:t>
            </a:fld>
            <a:endParaRPr lang="en-US" altLang="ja-JP" dirty="0"/>
          </a:p>
        </p:txBody>
      </p:sp>
    </p:spTree>
    <p:extLst>
      <p:ext uri="{BB962C8B-B14F-4D97-AF65-F5344CB8AC3E}">
        <p14:creationId xmlns:p14="http://schemas.microsoft.com/office/powerpoint/2010/main" val="115046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1"/>
          </p:nvPr>
        </p:nvSpPr>
        <p:spPr/>
        <p:txBody>
          <a:bodyPr/>
          <a:lstStyle>
            <a:lvl1pPr>
              <a:defRPr/>
            </a:lvl1pPr>
          </a:lstStyle>
          <a:p>
            <a:fld id="{74A80065-40A4-45B2-8628-B8C604FB4F22}" type="slidenum">
              <a:rPr lang="en-US" altLang="ja-JP"/>
              <a:pPr/>
              <a:t>‹#›</a:t>
            </a:fld>
            <a:endParaRPr lang="en-US" altLang="ja-JP" dirty="0"/>
          </a:p>
        </p:txBody>
      </p:sp>
    </p:spTree>
    <p:extLst>
      <p:ext uri="{BB962C8B-B14F-4D97-AF65-F5344CB8AC3E}">
        <p14:creationId xmlns:p14="http://schemas.microsoft.com/office/powerpoint/2010/main" val="34779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1"/>
          </p:nvPr>
        </p:nvSpPr>
        <p:spPr/>
        <p:txBody>
          <a:bodyPr/>
          <a:lstStyle>
            <a:lvl1pPr>
              <a:defRPr/>
            </a:lvl1pPr>
          </a:lstStyle>
          <a:p>
            <a:fld id="{5F6C2D2F-683A-4BDB-B1B3-0330D15AA2BD}" type="slidenum">
              <a:rPr lang="en-US" altLang="ja-JP"/>
              <a:pPr/>
              <a:t>‹#›</a:t>
            </a:fld>
            <a:endParaRPr lang="en-US" altLang="ja-JP" dirty="0"/>
          </a:p>
        </p:txBody>
      </p:sp>
    </p:spTree>
    <p:extLst>
      <p:ext uri="{BB962C8B-B14F-4D97-AF65-F5344CB8AC3E}">
        <p14:creationId xmlns:p14="http://schemas.microsoft.com/office/powerpoint/2010/main" val="2546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hoto_yellow_p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6035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196975"/>
            <a:ext cx="8229600"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0" y="6381750"/>
            <a:ext cx="3492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dirty="0"/>
          </a:p>
        </p:txBody>
      </p:sp>
      <p:sp>
        <p:nvSpPr>
          <p:cNvPr id="1030" name="Rectangle 6"/>
          <p:cNvSpPr>
            <a:spLocks noGrp="1" noChangeArrowheads="1"/>
          </p:cNvSpPr>
          <p:nvPr>
            <p:ph type="sldNum" sz="quarter" idx="4"/>
          </p:nvPr>
        </p:nvSpPr>
        <p:spPr bwMode="auto">
          <a:xfrm>
            <a:off x="3505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fld id="{C039B7C7-8C61-460F-BA9A-051434FF6216}"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lr>
          <a:srgbClr val="FFCC00"/>
        </a:buClr>
        <a:buFont typeface="ＭＳ Ｐゴシック" charset="-128"/>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ＭＳ Ｐゴシック"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FFCC00"/>
        </a:buClr>
        <a:buFont typeface="ＭＳ Ｐゴシック"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FFCC00"/>
        </a:buClr>
        <a:buFont typeface="ＭＳ Ｐゴシック"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FFCC00"/>
        </a:buClr>
        <a:buFont typeface="ＭＳ Ｐゴシック"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FFCC00"/>
        </a:buClr>
        <a:buFont typeface="ＭＳ Ｐゴシック"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FFCC00"/>
        </a:buClr>
        <a:buFont typeface="ＭＳ Ｐゴシック"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FFCC00"/>
        </a:buClr>
        <a:buFont typeface="ＭＳ Ｐゴシック"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FFCC00"/>
        </a:buClr>
        <a:buFont typeface="ＭＳ Ｐゴシック" charset="-128"/>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6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2132856"/>
            <a:ext cx="7772400" cy="1295400"/>
          </a:xfrm>
        </p:spPr>
        <p:txBody>
          <a:bodyPr/>
          <a:lstStyle/>
          <a:p>
            <a:r>
              <a:rPr lang="en-US" altLang="ja-JP" dirty="0"/>
              <a:t>PMMA</a:t>
            </a:r>
            <a:r>
              <a:rPr lang="ja-JP" altLang="ja-JP" dirty="0"/>
              <a:t>親和性ペプチド融合単鎖抗体を用いた高感度バイオチップの</a:t>
            </a:r>
            <a:r>
              <a:rPr lang="ja-JP" altLang="ja-JP" dirty="0" smtClean="0"/>
              <a:t>作成</a:t>
            </a:r>
            <a:endParaRPr lang="ja-JP" altLang="ja-JP" dirty="0"/>
          </a:p>
        </p:txBody>
      </p:sp>
      <p:sp>
        <p:nvSpPr>
          <p:cNvPr id="2051" name="Rectangle 3"/>
          <p:cNvSpPr>
            <a:spLocks noGrp="1" noChangeArrowheads="1"/>
          </p:cNvSpPr>
          <p:nvPr>
            <p:ph type="subTitle" idx="1"/>
          </p:nvPr>
        </p:nvSpPr>
        <p:spPr>
          <a:xfrm>
            <a:off x="1403648" y="3717032"/>
            <a:ext cx="6400800" cy="1224136"/>
          </a:xfrm>
        </p:spPr>
        <p:txBody>
          <a:bodyPr/>
          <a:lstStyle/>
          <a:p>
            <a:r>
              <a:rPr lang="ja-JP" altLang="en-US" dirty="0" smtClean="0"/>
              <a:t>化学工学研究室</a:t>
            </a:r>
            <a:endParaRPr lang="en-US" altLang="ja-JP" dirty="0" smtClean="0"/>
          </a:p>
          <a:p>
            <a:r>
              <a:rPr lang="en-US" altLang="ja-JP" dirty="0" smtClean="0"/>
              <a:t>11613002</a:t>
            </a:r>
            <a:r>
              <a:rPr lang="ja-JP" altLang="en-US" dirty="0" smtClean="0"/>
              <a:t>　石川　泰行</a:t>
            </a:r>
            <a:endParaRPr lang="ja-JP"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066"/>
          <p:cNvSpPr txBox="1"/>
          <p:nvPr/>
        </p:nvSpPr>
        <p:spPr>
          <a:xfrm>
            <a:off x="1225355" y="1628800"/>
            <a:ext cx="2107844"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b="1" kern="100" dirty="0">
                <a:effectLst/>
                <a:ea typeface="ＭＳ 明朝"/>
                <a:cs typeface="Times New Roman"/>
              </a:rPr>
              <a:t>(</a:t>
            </a:r>
            <a:r>
              <a:rPr lang="en-US" b="1" kern="100" dirty="0" smtClean="0">
                <a:effectLst/>
                <a:ea typeface="ＭＳ 明朝"/>
                <a:cs typeface="Times New Roman"/>
              </a:rPr>
              <a:t>a)</a:t>
            </a:r>
            <a:r>
              <a:rPr lang="ja-JP" altLang="en-US" b="1" kern="100" dirty="0" smtClean="0">
                <a:effectLst/>
                <a:ea typeface="ＭＳ 明朝"/>
                <a:cs typeface="Times New Roman"/>
              </a:rPr>
              <a:t> </a:t>
            </a:r>
            <a:r>
              <a:rPr lang="en-US" b="1" kern="100" dirty="0" smtClean="0">
                <a:effectLst/>
                <a:ea typeface="ＭＳ 明朝"/>
                <a:cs typeface="Times New Roman"/>
              </a:rPr>
              <a:t>PS</a:t>
            </a:r>
            <a:endParaRPr lang="ja-JP" b="1" kern="100" dirty="0">
              <a:effectLst/>
              <a:ea typeface="ＭＳ 明朝"/>
              <a:cs typeface="Times New Roman"/>
            </a:endParaRPr>
          </a:p>
        </p:txBody>
      </p:sp>
      <p:sp>
        <p:nvSpPr>
          <p:cNvPr id="6" name="テキスト ボックス 1069"/>
          <p:cNvSpPr txBox="1"/>
          <p:nvPr/>
        </p:nvSpPr>
        <p:spPr>
          <a:xfrm>
            <a:off x="3520043" y="1628800"/>
            <a:ext cx="2407455" cy="3105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b="1" kern="100" dirty="0">
                <a:effectLst/>
                <a:ea typeface="ＭＳ 明朝"/>
                <a:cs typeface="Times New Roman"/>
              </a:rPr>
              <a:t>(</a:t>
            </a:r>
            <a:r>
              <a:rPr lang="en-US" b="1" kern="100" dirty="0" smtClean="0">
                <a:effectLst/>
                <a:ea typeface="ＭＳ 明朝"/>
                <a:cs typeface="Times New Roman"/>
              </a:rPr>
              <a:t>b)</a:t>
            </a:r>
            <a:r>
              <a:rPr lang="en-US" altLang="ja-JP" b="1" kern="100" dirty="0" smtClean="0">
                <a:effectLst/>
                <a:ea typeface="ＭＳ 明朝"/>
                <a:cs typeface="Times New Roman"/>
              </a:rPr>
              <a:t>PMMA</a:t>
            </a:r>
            <a:endParaRPr lang="ja-JP" b="1" kern="100" dirty="0">
              <a:effectLst/>
              <a:ea typeface="ＭＳ 明朝"/>
              <a:cs typeface="Times New Roman"/>
            </a:endParaRPr>
          </a:p>
        </p:txBody>
      </p:sp>
      <p:sp>
        <p:nvSpPr>
          <p:cNvPr id="7" name="テキスト ボックス 1073"/>
          <p:cNvSpPr txBox="1"/>
          <p:nvPr/>
        </p:nvSpPr>
        <p:spPr>
          <a:xfrm>
            <a:off x="0" y="2069685"/>
            <a:ext cx="1292079" cy="32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b="1" kern="100" dirty="0">
                <a:effectLst/>
                <a:ea typeface="ＭＳ 明朝"/>
                <a:cs typeface="Times New Roman"/>
              </a:rPr>
              <a:t>GST-PS</a:t>
            </a:r>
            <a:endParaRPr lang="ja-JP" b="1" kern="100" dirty="0">
              <a:effectLst/>
              <a:ea typeface="ＭＳ 明朝"/>
              <a:cs typeface="Times New Roman"/>
            </a:endParaRPr>
          </a:p>
        </p:txBody>
      </p:sp>
      <p:sp>
        <p:nvSpPr>
          <p:cNvPr id="8" name="テキスト ボックス 1074"/>
          <p:cNvSpPr txBox="1"/>
          <p:nvPr/>
        </p:nvSpPr>
        <p:spPr>
          <a:xfrm>
            <a:off x="0" y="2416055"/>
            <a:ext cx="1292079" cy="32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b="1" kern="100" dirty="0">
                <a:effectLst/>
                <a:ea typeface="ＭＳ 明朝"/>
                <a:cs typeface="Times New Roman"/>
              </a:rPr>
              <a:t>GST-PM</a:t>
            </a:r>
            <a:endParaRPr lang="ja-JP" b="1" kern="100" dirty="0">
              <a:effectLst/>
              <a:ea typeface="ＭＳ 明朝"/>
              <a:cs typeface="Times New Roman"/>
            </a:endParaRPr>
          </a:p>
        </p:txBody>
      </p:sp>
      <p:sp>
        <p:nvSpPr>
          <p:cNvPr id="9" name="テキスト ボックス 1075"/>
          <p:cNvSpPr txBox="1"/>
          <p:nvPr/>
        </p:nvSpPr>
        <p:spPr>
          <a:xfrm>
            <a:off x="0" y="3108794"/>
            <a:ext cx="1292079" cy="32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b="1" kern="100" dirty="0">
                <a:effectLst/>
                <a:ea typeface="ＭＳ 明朝"/>
                <a:cs typeface="Times New Roman"/>
              </a:rPr>
              <a:t>wt-GST</a:t>
            </a:r>
            <a:endParaRPr lang="ja-JP" b="1" kern="100" dirty="0">
              <a:effectLst/>
              <a:ea typeface="ＭＳ 明朝"/>
              <a:cs typeface="Times New Roman"/>
            </a:endParaRPr>
          </a:p>
        </p:txBody>
      </p:sp>
      <p:sp>
        <p:nvSpPr>
          <p:cNvPr id="10" name="テキスト ボックス 4304"/>
          <p:cNvSpPr txBox="1"/>
          <p:nvPr/>
        </p:nvSpPr>
        <p:spPr>
          <a:xfrm>
            <a:off x="5947647" y="1628800"/>
            <a:ext cx="2305277"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b="1" kern="100" dirty="0">
                <a:effectLst/>
                <a:ea typeface="ＭＳ 明朝"/>
                <a:cs typeface="Times New Roman"/>
              </a:rPr>
              <a:t>(</a:t>
            </a:r>
            <a:r>
              <a:rPr lang="en-US" b="1" kern="100" dirty="0" smtClean="0">
                <a:effectLst/>
                <a:ea typeface="ＭＳ 明朝"/>
                <a:cs typeface="Times New Roman"/>
              </a:rPr>
              <a:t>c)</a:t>
            </a:r>
            <a:r>
              <a:rPr lang="ja-JP" altLang="en-US" b="1" kern="100" dirty="0" smtClean="0">
                <a:effectLst/>
                <a:ea typeface="ＭＳ 明朝"/>
                <a:cs typeface="Times New Roman"/>
              </a:rPr>
              <a:t> </a:t>
            </a:r>
            <a:r>
              <a:rPr lang="en-US" b="1" kern="100" dirty="0" smtClean="0">
                <a:effectLst/>
                <a:ea typeface="ＭＳ 明朝"/>
                <a:cs typeface="Times New Roman"/>
              </a:rPr>
              <a:t>PC</a:t>
            </a:r>
            <a:endParaRPr lang="ja-JP" b="1" kern="100" dirty="0">
              <a:effectLst/>
              <a:ea typeface="ＭＳ 明朝"/>
              <a:cs typeface="Times New Roman"/>
            </a:endParaRPr>
          </a:p>
        </p:txBody>
      </p:sp>
      <p:sp>
        <p:nvSpPr>
          <p:cNvPr id="15" name="タイトル 1"/>
          <p:cNvSpPr txBox="1">
            <a:spLocks noGrp="1"/>
          </p:cNvSpPr>
          <p:nvPr>
            <p:ph type="title"/>
          </p:nvPr>
        </p:nvSpPr>
        <p:spPr bwMode="auto">
          <a:xfrm>
            <a:off x="251520" y="260350"/>
            <a:ext cx="8892480" cy="64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a:lstStyle>
          <a:p>
            <a:r>
              <a:rPr lang="ja-JP" altLang="en-US" dirty="0" smtClean="0"/>
              <a:t>① 親和性ペプチド融合</a:t>
            </a:r>
            <a:r>
              <a:rPr lang="en-US" altLang="ja-JP" dirty="0" smtClean="0"/>
              <a:t>GST</a:t>
            </a:r>
            <a:r>
              <a:rPr lang="ja-JP" altLang="en-US" dirty="0" smtClean="0"/>
              <a:t>の親和性評価</a:t>
            </a:r>
            <a:r>
              <a:rPr lang="en-US" altLang="ja-JP" dirty="0"/>
              <a:t>Ⅱ</a:t>
            </a:r>
            <a:endParaRPr lang="ja-JP" altLang="en-US" dirty="0"/>
          </a:p>
        </p:txBody>
      </p:sp>
      <p:sp>
        <p:nvSpPr>
          <p:cNvPr id="16" name="右矢印 15"/>
          <p:cNvSpPr/>
          <p:nvPr/>
        </p:nvSpPr>
        <p:spPr>
          <a:xfrm>
            <a:off x="950895" y="4289901"/>
            <a:ext cx="234149"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676690" y="4305870"/>
            <a:ext cx="6227528" cy="400110"/>
          </a:xfrm>
          <a:prstGeom prst="rect">
            <a:avLst/>
          </a:prstGeom>
          <a:noFill/>
        </p:spPr>
        <p:txBody>
          <a:bodyPr wrap="square" rtlCol="0">
            <a:spAutoFit/>
          </a:bodyPr>
          <a:lstStyle/>
          <a:p>
            <a:r>
              <a:rPr kumimoji="1" lang="en-US" altLang="ja-JP" sz="2000" dirty="0" smtClean="0">
                <a:solidFill>
                  <a:srgbClr val="FF0000"/>
                </a:solidFill>
                <a:latin typeface="HG明朝E" pitchFamily="17" charset="-128"/>
                <a:ea typeface="HG明朝E" pitchFamily="17" charset="-128"/>
              </a:rPr>
              <a:t>PMMA</a:t>
            </a:r>
            <a:r>
              <a:rPr kumimoji="1" lang="ja-JP" altLang="en-US" sz="2000" dirty="0" smtClean="0">
                <a:solidFill>
                  <a:srgbClr val="FF0000"/>
                </a:solidFill>
                <a:latin typeface="HG明朝E" pitchFamily="17" charset="-128"/>
                <a:ea typeface="HG明朝E" pitchFamily="17" charset="-128"/>
              </a:rPr>
              <a:t>基板で</a:t>
            </a:r>
            <a:r>
              <a:rPr kumimoji="1" lang="en-US" altLang="ja-JP" sz="2000" dirty="0" smtClean="0">
                <a:solidFill>
                  <a:srgbClr val="FF0000"/>
                </a:solidFill>
                <a:latin typeface="HG明朝E" pitchFamily="17" charset="-128"/>
                <a:ea typeface="HG明朝E" pitchFamily="17" charset="-128"/>
              </a:rPr>
              <a:t>tag</a:t>
            </a:r>
            <a:r>
              <a:rPr kumimoji="1" lang="ja-JP" altLang="en-US" sz="2000" dirty="0" smtClean="0">
                <a:solidFill>
                  <a:srgbClr val="FF0000"/>
                </a:solidFill>
                <a:latin typeface="HG明朝E" pitchFamily="17" charset="-128"/>
                <a:ea typeface="HG明朝E" pitchFamily="17" charset="-128"/>
              </a:rPr>
              <a:t>の有無によって親和性に差が見られた。</a:t>
            </a:r>
            <a:endParaRPr kumimoji="1" lang="ja-JP" altLang="en-US" sz="2000" dirty="0">
              <a:solidFill>
                <a:srgbClr val="FF0000"/>
              </a:solidFill>
              <a:latin typeface="HG明朝E" pitchFamily="17" charset="-128"/>
              <a:ea typeface="HG明朝E" pitchFamily="17" charset="-128"/>
            </a:endParaRPr>
          </a:p>
        </p:txBody>
      </p:sp>
      <p:sp>
        <p:nvSpPr>
          <p:cNvPr id="18" name="正方形/長方形 17"/>
          <p:cNvSpPr/>
          <p:nvPr/>
        </p:nvSpPr>
        <p:spPr>
          <a:xfrm>
            <a:off x="7479314" y="5415245"/>
            <a:ext cx="1649696"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074"/>
          <p:cNvSpPr txBox="1"/>
          <p:nvPr/>
        </p:nvSpPr>
        <p:spPr>
          <a:xfrm>
            <a:off x="0" y="2762425"/>
            <a:ext cx="1292079" cy="32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b="1" kern="100" dirty="0" smtClean="0">
                <a:effectLst/>
                <a:ea typeface="ＭＳ 明朝"/>
                <a:cs typeface="Times New Roman"/>
              </a:rPr>
              <a:t>GST-P</a:t>
            </a:r>
            <a:r>
              <a:rPr lang="en-US" altLang="ja-JP" b="1" kern="100" dirty="0" smtClean="0">
                <a:effectLst/>
                <a:ea typeface="ＭＳ 明朝"/>
                <a:cs typeface="Times New Roman"/>
              </a:rPr>
              <a:t>C</a:t>
            </a:r>
            <a:endParaRPr lang="ja-JP" b="1" kern="100" dirty="0">
              <a:effectLst/>
              <a:ea typeface="ＭＳ 明朝"/>
              <a:cs typeface="Times New Roman"/>
            </a:endParaRPr>
          </a:p>
        </p:txBody>
      </p:sp>
      <p:sp>
        <p:nvSpPr>
          <p:cNvPr id="4" name="正方形/長方形 3"/>
          <p:cNvSpPr/>
          <p:nvPr/>
        </p:nvSpPr>
        <p:spPr>
          <a:xfrm>
            <a:off x="1184346" y="4899647"/>
            <a:ext cx="6171035" cy="461665"/>
          </a:xfrm>
          <a:prstGeom prst="rect">
            <a:avLst/>
          </a:prstGeom>
        </p:spPr>
        <p:txBody>
          <a:bodyPr wrap="square">
            <a:spAutoFit/>
          </a:bodyPr>
          <a:lstStyle/>
          <a:p>
            <a:pPr algn="ctr"/>
            <a:r>
              <a:rPr lang="en-US" altLang="ja-JP" sz="2400" b="1" dirty="0" err="1" smtClean="0">
                <a:solidFill>
                  <a:srgbClr val="FF0000"/>
                </a:solidFill>
                <a:latin typeface="HGS明朝B" pitchFamily="18" charset="-128"/>
                <a:ea typeface="HGS明朝B" pitchFamily="18" charset="-128"/>
              </a:rPr>
              <a:t>scFv</a:t>
            </a:r>
            <a:r>
              <a:rPr lang="ja-JP" altLang="en-US" sz="2400" b="1" dirty="0" smtClean="0">
                <a:solidFill>
                  <a:srgbClr val="FF0000"/>
                </a:solidFill>
                <a:latin typeface="HGS明朝B" pitchFamily="18" charset="-128"/>
                <a:ea typeface="HGS明朝B" pitchFamily="18" charset="-128"/>
              </a:rPr>
              <a:t>の固定化基板に</a:t>
            </a:r>
            <a:r>
              <a:rPr lang="en-US" altLang="ja-JP" sz="2400" b="1" dirty="0" smtClean="0">
                <a:solidFill>
                  <a:srgbClr val="FF0000"/>
                </a:solidFill>
                <a:latin typeface="HGS明朝B" pitchFamily="18" charset="-128"/>
                <a:ea typeface="HGS明朝B" pitchFamily="18" charset="-128"/>
              </a:rPr>
              <a:t>PMMA</a:t>
            </a:r>
            <a:endParaRPr lang="en-US" altLang="ja-JP" b="1" dirty="0">
              <a:solidFill>
                <a:srgbClr val="FF0000"/>
              </a:solidFill>
              <a:latin typeface="HGS明朝B" pitchFamily="18" charset="-128"/>
              <a:ea typeface="HGS明朝B" pitchFamily="18" charset="-128"/>
            </a:endParaRPr>
          </a:p>
        </p:txBody>
      </p:sp>
      <p:sp>
        <p:nvSpPr>
          <p:cNvPr id="12" name="テキスト ボックス 11"/>
          <p:cNvSpPr txBox="1"/>
          <p:nvPr/>
        </p:nvSpPr>
        <p:spPr>
          <a:xfrm>
            <a:off x="6256784" y="4991980"/>
            <a:ext cx="843501" cy="369332"/>
          </a:xfrm>
          <a:prstGeom prst="rect">
            <a:avLst/>
          </a:prstGeom>
          <a:noFill/>
        </p:spPr>
        <p:txBody>
          <a:bodyPr wrap="none" rtlCol="0">
            <a:spAutoFit/>
          </a:bodyPr>
          <a:lstStyle/>
          <a:p>
            <a:r>
              <a:rPr lang="ja-JP" altLang="en-US" b="1" dirty="0"/>
              <a:t>を使用</a:t>
            </a:r>
            <a:endParaRPr kumimoji="1" lang="ja-JP" altLang="en-US" b="1" dirty="0"/>
          </a:p>
        </p:txBody>
      </p:sp>
      <p:sp>
        <p:nvSpPr>
          <p:cNvPr id="13" name="テキスト ボックス 12"/>
          <p:cNvSpPr txBox="1"/>
          <p:nvPr/>
        </p:nvSpPr>
        <p:spPr>
          <a:xfrm>
            <a:off x="2958005" y="3429000"/>
            <a:ext cx="316195" cy="338554"/>
          </a:xfrm>
          <a:prstGeom prst="rect">
            <a:avLst/>
          </a:prstGeom>
          <a:noFill/>
        </p:spPr>
        <p:txBody>
          <a:bodyPr wrap="square" rtlCol="0">
            <a:spAutoFit/>
          </a:bodyPr>
          <a:lstStyle/>
          <a:p>
            <a:r>
              <a:rPr lang="en-US" altLang="ja-JP" sz="1600" b="1" dirty="0"/>
              <a:t>5</a:t>
            </a:r>
            <a:endParaRPr kumimoji="1" lang="ja-JP" altLang="en-US" sz="1600" b="1" dirty="0"/>
          </a:p>
        </p:txBody>
      </p:sp>
      <p:sp>
        <p:nvSpPr>
          <p:cNvPr id="21" name="テキスト ボックス 20"/>
          <p:cNvSpPr txBox="1"/>
          <p:nvPr/>
        </p:nvSpPr>
        <p:spPr>
          <a:xfrm>
            <a:off x="2555373" y="3429000"/>
            <a:ext cx="499795" cy="338554"/>
          </a:xfrm>
          <a:prstGeom prst="rect">
            <a:avLst/>
          </a:prstGeom>
          <a:noFill/>
        </p:spPr>
        <p:txBody>
          <a:bodyPr wrap="square" rtlCol="0">
            <a:spAutoFit/>
          </a:bodyPr>
          <a:lstStyle/>
          <a:p>
            <a:r>
              <a:rPr lang="en-US" altLang="ja-JP" sz="1600" b="1" dirty="0" smtClean="0"/>
              <a:t>2.5</a:t>
            </a:r>
            <a:endParaRPr kumimoji="1" lang="ja-JP" altLang="en-US" sz="1600" b="1" dirty="0"/>
          </a:p>
        </p:txBody>
      </p:sp>
      <p:sp>
        <p:nvSpPr>
          <p:cNvPr id="22" name="テキスト ボックス 21"/>
          <p:cNvSpPr txBox="1"/>
          <p:nvPr/>
        </p:nvSpPr>
        <p:spPr>
          <a:xfrm>
            <a:off x="2175292" y="3429000"/>
            <a:ext cx="499795" cy="338554"/>
          </a:xfrm>
          <a:prstGeom prst="rect">
            <a:avLst/>
          </a:prstGeom>
          <a:noFill/>
        </p:spPr>
        <p:txBody>
          <a:bodyPr wrap="square" rtlCol="0">
            <a:spAutoFit/>
          </a:bodyPr>
          <a:lstStyle/>
          <a:p>
            <a:r>
              <a:rPr lang="en-US" altLang="ja-JP" sz="1600" b="1" dirty="0" smtClean="0"/>
              <a:t>1.3</a:t>
            </a:r>
            <a:endParaRPr kumimoji="1" lang="ja-JP" altLang="en-US" sz="1600" b="1" dirty="0"/>
          </a:p>
        </p:txBody>
      </p:sp>
      <p:sp>
        <p:nvSpPr>
          <p:cNvPr id="23" name="テキスト ボックス 22"/>
          <p:cNvSpPr txBox="1"/>
          <p:nvPr/>
        </p:nvSpPr>
        <p:spPr>
          <a:xfrm>
            <a:off x="1719197" y="3429000"/>
            <a:ext cx="603580" cy="338554"/>
          </a:xfrm>
          <a:prstGeom prst="rect">
            <a:avLst/>
          </a:prstGeom>
          <a:noFill/>
        </p:spPr>
        <p:txBody>
          <a:bodyPr wrap="square" rtlCol="0">
            <a:spAutoFit/>
          </a:bodyPr>
          <a:lstStyle/>
          <a:p>
            <a:r>
              <a:rPr lang="en-US" altLang="ja-JP" sz="1600" b="1" dirty="0" smtClean="0"/>
              <a:t>0.63</a:t>
            </a:r>
            <a:endParaRPr kumimoji="1" lang="ja-JP" altLang="en-US" sz="1600" b="1" dirty="0"/>
          </a:p>
        </p:txBody>
      </p:sp>
      <p:sp>
        <p:nvSpPr>
          <p:cNvPr id="24" name="テキスト ボックス 23"/>
          <p:cNvSpPr txBox="1"/>
          <p:nvPr/>
        </p:nvSpPr>
        <p:spPr>
          <a:xfrm>
            <a:off x="1259632" y="3429000"/>
            <a:ext cx="603580" cy="338554"/>
          </a:xfrm>
          <a:prstGeom prst="rect">
            <a:avLst/>
          </a:prstGeom>
          <a:noFill/>
        </p:spPr>
        <p:txBody>
          <a:bodyPr wrap="square" rtlCol="0">
            <a:spAutoFit/>
          </a:bodyPr>
          <a:lstStyle/>
          <a:p>
            <a:r>
              <a:rPr lang="en-US" altLang="ja-JP" sz="1600" b="1" dirty="0" smtClean="0"/>
              <a:t>0.32</a:t>
            </a:r>
            <a:endParaRPr kumimoji="1" lang="ja-JP" altLang="en-US" sz="1600" b="1" dirty="0"/>
          </a:p>
        </p:txBody>
      </p:sp>
      <p:sp>
        <p:nvSpPr>
          <p:cNvPr id="14" name="テキスト ボックス 13"/>
          <p:cNvSpPr txBox="1"/>
          <p:nvPr/>
        </p:nvSpPr>
        <p:spPr>
          <a:xfrm>
            <a:off x="1965162" y="3654549"/>
            <a:ext cx="836176" cy="338554"/>
          </a:xfrm>
          <a:prstGeom prst="rect">
            <a:avLst/>
          </a:prstGeom>
          <a:noFill/>
        </p:spPr>
        <p:txBody>
          <a:bodyPr wrap="square" rtlCol="0">
            <a:spAutoFit/>
          </a:bodyPr>
          <a:lstStyle/>
          <a:p>
            <a:r>
              <a:rPr kumimoji="1" lang="en-US" altLang="ja-JP" sz="1600" b="1" dirty="0" err="1" smtClean="0"/>
              <a:t>μg</a:t>
            </a:r>
            <a:r>
              <a:rPr kumimoji="1" lang="en-US" altLang="ja-JP" sz="1600" b="1" dirty="0" smtClean="0"/>
              <a:t>/ml</a:t>
            </a:r>
            <a:endParaRPr kumimoji="1" lang="ja-JP" altLang="en-US" sz="1600" b="1" dirty="0"/>
          </a:p>
        </p:txBody>
      </p:sp>
      <p:sp>
        <p:nvSpPr>
          <p:cNvPr id="20" name="テキスト ボックス 19"/>
          <p:cNvSpPr txBox="1"/>
          <p:nvPr/>
        </p:nvSpPr>
        <p:spPr>
          <a:xfrm>
            <a:off x="35497" y="5910371"/>
            <a:ext cx="9145015" cy="830997"/>
          </a:xfrm>
          <a:prstGeom prst="rect">
            <a:avLst/>
          </a:prstGeom>
          <a:noFill/>
        </p:spPr>
        <p:txBody>
          <a:bodyPr wrap="square" rtlCol="0">
            <a:spAutoFit/>
          </a:bodyPr>
          <a:lstStyle/>
          <a:p>
            <a:r>
              <a:rPr lang="en-US" altLang="ja-JP" sz="2400" dirty="0"/>
              <a:t>PMMA-tag</a:t>
            </a:r>
            <a:r>
              <a:rPr lang="ja-JP" altLang="en-US" sz="2400" dirty="0"/>
              <a:t>融合</a:t>
            </a:r>
            <a:r>
              <a:rPr lang="en-US" altLang="ja-JP" sz="2400" dirty="0" err="1" smtClean="0"/>
              <a:t>scFv</a:t>
            </a:r>
            <a:r>
              <a:rPr lang="ja-JP" altLang="en-US" sz="2400" dirty="0" smtClean="0"/>
              <a:t>について</a:t>
            </a:r>
            <a:endParaRPr lang="ja-JP" altLang="en-US" sz="2400" dirty="0"/>
          </a:p>
          <a:p>
            <a:r>
              <a:rPr kumimoji="1" lang="ja-JP" altLang="en-US" sz="2400" b="1" dirty="0" smtClean="0"/>
              <a:t>高濃度で回収、高密度で</a:t>
            </a:r>
            <a:r>
              <a:rPr kumimoji="1" lang="en-US" altLang="ja-JP" sz="2400" b="1" dirty="0" smtClean="0"/>
              <a:t>PMMA</a:t>
            </a:r>
            <a:r>
              <a:rPr kumimoji="1" lang="ja-JP" altLang="en-US" sz="2400" b="1" dirty="0" smtClean="0"/>
              <a:t>基板に固定化するための条件</a:t>
            </a:r>
            <a:r>
              <a:rPr lang="ja-JP" altLang="en-US" sz="2400" b="1" dirty="0"/>
              <a:t>を</a:t>
            </a:r>
            <a:r>
              <a:rPr kumimoji="1" lang="ja-JP" altLang="en-US" sz="2400" b="1" dirty="0" smtClean="0"/>
              <a:t>検討</a:t>
            </a:r>
            <a:endParaRPr kumimoji="1" lang="ja-JP" altLang="en-US" sz="2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498" y="2069685"/>
            <a:ext cx="7085012" cy="135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01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検討事項</a:t>
            </a:r>
            <a:r>
              <a:rPr lang="en-US" altLang="ja-JP" dirty="0"/>
              <a:t>Ⅱ</a:t>
            </a:r>
            <a:endParaRPr kumimoji="1" lang="ja-JP" altLang="en-US" dirty="0"/>
          </a:p>
        </p:txBody>
      </p:sp>
      <p:sp>
        <p:nvSpPr>
          <p:cNvPr id="7" name="テキスト ボックス 6"/>
          <p:cNvSpPr txBox="1"/>
          <p:nvPr/>
        </p:nvSpPr>
        <p:spPr>
          <a:xfrm>
            <a:off x="539552" y="1772817"/>
            <a:ext cx="7632848"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Ⅱ</a:t>
            </a:r>
            <a:r>
              <a:rPr kumimoji="1" lang="ja-JP" altLang="en-US" sz="2400" dirty="0" smtClean="0">
                <a:solidFill>
                  <a:srgbClr val="FF0000"/>
                </a:solidFill>
                <a:latin typeface="HG明朝E" pitchFamily="17" charset="-128"/>
                <a:ea typeface="HG明朝E" pitchFamily="17" charset="-128"/>
              </a:rPr>
              <a:t>　</a:t>
            </a:r>
            <a:r>
              <a:rPr lang="en-US" altLang="ja-JP" sz="2400" b="1" dirty="0">
                <a:solidFill>
                  <a:srgbClr val="FF0000"/>
                </a:solidFill>
                <a:latin typeface="HGS明朝B" pitchFamily="18" charset="-128"/>
                <a:ea typeface="HGS明朝B" pitchFamily="18" charset="-128"/>
              </a:rPr>
              <a:t> PMMA-tag</a:t>
            </a:r>
            <a:r>
              <a:rPr lang="ja-JP" altLang="en-US" sz="2400" b="1" dirty="0">
                <a:solidFill>
                  <a:srgbClr val="FF0000"/>
                </a:solidFill>
                <a:latin typeface="HGS明朝B" pitchFamily="18" charset="-128"/>
                <a:ea typeface="HGS明朝B" pitchFamily="18" charset="-128"/>
              </a:rPr>
              <a:t>融合</a:t>
            </a:r>
            <a:r>
              <a:rPr lang="en-US" altLang="ja-JP" sz="2400" b="1" dirty="0" err="1">
                <a:solidFill>
                  <a:srgbClr val="FF0000"/>
                </a:solidFill>
                <a:latin typeface="HGS明朝B" pitchFamily="18" charset="-128"/>
                <a:ea typeface="HGS明朝B" pitchFamily="18" charset="-128"/>
              </a:rPr>
              <a:t>scFv</a:t>
            </a:r>
            <a:r>
              <a:rPr lang="ja-JP" altLang="en-US" sz="2400" b="1" dirty="0" smtClean="0">
                <a:solidFill>
                  <a:srgbClr val="FF0000"/>
                </a:solidFill>
                <a:latin typeface="HGS明朝B" pitchFamily="18" charset="-128"/>
                <a:ea typeface="HGS明朝B" pitchFamily="18" charset="-128"/>
              </a:rPr>
              <a:t>のリフォールディング</a:t>
            </a:r>
            <a:endParaRPr kumimoji="1" lang="ja-JP" altLang="en-US" sz="2400" dirty="0">
              <a:solidFill>
                <a:srgbClr val="FF0000"/>
              </a:solidFill>
              <a:latin typeface="HG明朝E" pitchFamily="17" charset="-128"/>
              <a:ea typeface="HG明朝E" pitchFamily="17" charset="-128"/>
            </a:endParaRPr>
          </a:p>
        </p:txBody>
      </p:sp>
      <p:sp>
        <p:nvSpPr>
          <p:cNvPr id="11" name="正方形/長方形 10"/>
          <p:cNvSpPr/>
          <p:nvPr/>
        </p:nvSpPr>
        <p:spPr>
          <a:xfrm>
            <a:off x="6933274" y="5142203"/>
            <a:ext cx="2195736"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 name="グループ化 22"/>
          <p:cNvGrpSpPr/>
          <p:nvPr/>
        </p:nvGrpSpPr>
        <p:grpSpPr>
          <a:xfrm>
            <a:off x="1218245" y="2564904"/>
            <a:ext cx="5369979" cy="369332"/>
            <a:chOff x="1074229" y="2348880"/>
            <a:chExt cx="5369979" cy="369332"/>
          </a:xfrm>
        </p:grpSpPr>
        <p:sp>
          <p:nvSpPr>
            <p:cNvPr id="13" name="テキスト ボックス 12"/>
            <p:cNvSpPr txBox="1"/>
            <p:nvPr/>
          </p:nvSpPr>
          <p:spPr>
            <a:xfrm>
              <a:off x="1074229" y="2348880"/>
              <a:ext cx="473435"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7" name="テキスト ボックス 16"/>
            <p:cNvSpPr txBox="1"/>
            <p:nvPr/>
          </p:nvSpPr>
          <p:spPr>
            <a:xfrm>
              <a:off x="1921991" y="2348880"/>
              <a:ext cx="4522217" cy="369332"/>
            </a:xfrm>
            <a:prstGeom prst="rect">
              <a:avLst/>
            </a:prstGeom>
            <a:noFill/>
          </p:spPr>
          <p:txBody>
            <a:bodyPr wrap="square" rtlCol="0">
              <a:spAutoFit/>
            </a:bodyPr>
            <a:lstStyle/>
            <a:p>
              <a:r>
                <a:rPr kumimoji="1" lang="en-US" altLang="ja-JP" dirty="0" smtClean="0"/>
                <a:t>PMMA</a:t>
              </a:r>
              <a:r>
                <a:rPr kumimoji="1" lang="ja-JP" altLang="en-US" dirty="0" smtClean="0"/>
                <a:t>親和性ペプチド融合単鎖抗体の調製</a:t>
              </a:r>
              <a:endParaRPr kumimoji="1" lang="ja-JP" altLang="en-US" dirty="0"/>
            </a:p>
          </p:txBody>
        </p:sp>
      </p:grpSp>
      <p:grpSp>
        <p:nvGrpSpPr>
          <p:cNvPr id="24" name="グループ化 23"/>
          <p:cNvGrpSpPr/>
          <p:nvPr/>
        </p:nvGrpSpPr>
        <p:grpSpPr>
          <a:xfrm>
            <a:off x="1218245" y="3154635"/>
            <a:ext cx="5369979" cy="369332"/>
            <a:chOff x="1074229" y="2941999"/>
            <a:chExt cx="5369979" cy="369332"/>
          </a:xfrm>
        </p:grpSpPr>
        <p:sp>
          <p:nvSpPr>
            <p:cNvPr id="14" name="テキスト ボックス 13"/>
            <p:cNvSpPr txBox="1"/>
            <p:nvPr/>
          </p:nvSpPr>
          <p:spPr>
            <a:xfrm>
              <a:off x="1074229" y="2941999"/>
              <a:ext cx="473435"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18" name="テキスト ボックス 17"/>
            <p:cNvSpPr txBox="1"/>
            <p:nvPr/>
          </p:nvSpPr>
          <p:spPr>
            <a:xfrm>
              <a:off x="1921991" y="2941999"/>
              <a:ext cx="4522217" cy="369332"/>
            </a:xfrm>
            <a:prstGeom prst="rect">
              <a:avLst/>
            </a:prstGeom>
            <a:noFill/>
          </p:spPr>
          <p:txBody>
            <a:bodyPr wrap="square" rtlCol="0">
              <a:spAutoFit/>
            </a:bodyPr>
            <a:lstStyle/>
            <a:p>
              <a:r>
                <a:rPr kumimoji="1" lang="ja-JP" altLang="en-US" dirty="0" smtClean="0"/>
                <a:t>リフォールディング最適条件の探索</a:t>
              </a:r>
              <a:endParaRPr kumimoji="1" lang="ja-JP" altLang="en-US" dirty="0"/>
            </a:p>
          </p:txBody>
        </p:sp>
      </p:grpSp>
      <p:sp>
        <p:nvSpPr>
          <p:cNvPr id="29" name="左中かっこ 28"/>
          <p:cNvSpPr/>
          <p:nvPr/>
        </p:nvSpPr>
        <p:spPr>
          <a:xfrm>
            <a:off x="683568" y="2564904"/>
            <a:ext cx="534677" cy="10801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1858662" y="4958521"/>
            <a:ext cx="5616624" cy="523220"/>
          </a:xfrm>
          <a:prstGeom prst="rect">
            <a:avLst/>
          </a:prstGeom>
          <a:noFill/>
        </p:spPr>
        <p:txBody>
          <a:bodyPr wrap="square" rtlCol="0">
            <a:spAutoFit/>
          </a:bodyPr>
          <a:lstStyle/>
          <a:p>
            <a:pPr algn="ctr"/>
            <a:r>
              <a:rPr lang="en-US" altLang="ja-JP" sz="2800" b="1" dirty="0" smtClean="0"/>
              <a:t>Anti-CEA </a:t>
            </a:r>
            <a:r>
              <a:rPr lang="ja-JP" altLang="en-US" sz="2800" b="1" dirty="0"/>
              <a:t>抗体</a:t>
            </a:r>
            <a:endParaRPr lang="en-US" altLang="ja-JP" sz="2800" b="1" dirty="0"/>
          </a:p>
        </p:txBody>
      </p:sp>
      <p:sp>
        <p:nvSpPr>
          <p:cNvPr id="16" name="正方形/長方形 15"/>
          <p:cNvSpPr/>
          <p:nvPr/>
        </p:nvSpPr>
        <p:spPr>
          <a:xfrm>
            <a:off x="3066416" y="4437112"/>
            <a:ext cx="3191386" cy="523220"/>
          </a:xfrm>
          <a:prstGeom prst="rect">
            <a:avLst/>
          </a:prstGeom>
        </p:spPr>
        <p:txBody>
          <a:bodyPr wrap="none">
            <a:spAutoFit/>
          </a:bodyPr>
          <a:lstStyle/>
          <a:p>
            <a:pPr algn="ctr"/>
            <a:r>
              <a:rPr lang="en-US" altLang="ja-JP" sz="2800" b="1" dirty="0" smtClean="0"/>
              <a:t>Anti-</a:t>
            </a:r>
            <a:r>
              <a:rPr lang="en-US" altLang="ja-JP" sz="2800" b="1" dirty="0" err="1" smtClean="0"/>
              <a:t>RNaseA</a:t>
            </a:r>
            <a:r>
              <a:rPr lang="en-US" altLang="ja-JP" sz="2800" b="1" dirty="0" smtClean="0"/>
              <a:t> </a:t>
            </a:r>
            <a:r>
              <a:rPr lang="ja-JP" altLang="en-US" sz="2800" b="1" dirty="0"/>
              <a:t>抗体</a:t>
            </a:r>
            <a:endParaRPr lang="en-US" altLang="ja-JP" sz="2800" b="1" dirty="0"/>
          </a:p>
        </p:txBody>
      </p:sp>
      <p:sp>
        <p:nvSpPr>
          <p:cNvPr id="19" name="テキスト ボックス 18"/>
          <p:cNvSpPr txBox="1"/>
          <p:nvPr/>
        </p:nvSpPr>
        <p:spPr>
          <a:xfrm>
            <a:off x="3698300" y="3979853"/>
            <a:ext cx="1937348" cy="461665"/>
          </a:xfrm>
          <a:prstGeom prst="rect">
            <a:avLst/>
          </a:prstGeom>
          <a:noFill/>
        </p:spPr>
        <p:txBody>
          <a:bodyPr wrap="square" rtlCol="0">
            <a:spAutoFit/>
          </a:bodyPr>
          <a:lstStyle/>
          <a:p>
            <a:pPr algn="ctr"/>
            <a:r>
              <a:rPr kumimoji="1" lang="ja-JP" altLang="en-US" sz="2400" b="1" dirty="0" smtClean="0"/>
              <a:t>モデル抗体</a:t>
            </a:r>
            <a:endParaRPr kumimoji="1" lang="ja-JP" altLang="en-US" sz="2400" b="1" dirty="0"/>
          </a:p>
        </p:txBody>
      </p:sp>
    </p:spTree>
    <p:extLst>
      <p:ext uri="{BB962C8B-B14F-4D97-AF65-F5344CB8AC3E}">
        <p14:creationId xmlns:p14="http://schemas.microsoft.com/office/powerpoint/2010/main" val="896939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検討事項</a:t>
            </a:r>
            <a:r>
              <a:rPr lang="en-US" altLang="ja-JP" dirty="0"/>
              <a:t>Ⅱ</a:t>
            </a:r>
            <a:endParaRPr kumimoji="1" lang="ja-JP" altLang="en-US" dirty="0"/>
          </a:p>
        </p:txBody>
      </p:sp>
      <p:sp>
        <p:nvSpPr>
          <p:cNvPr id="7" name="テキスト ボックス 6"/>
          <p:cNvSpPr txBox="1"/>
          <p:nvPr/>
        </p:nvSpPr>
        <p:spPr>
          <a:xfrm>
            <a:off x="539552" y="1772816"/>
            <a:ext cx="3384376"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Ⅱ</a:t>
            </a:r>
            <a:r>
              <a:rPr kumimoji="1" lang="ja-JP" altLang="en-US" sz="2400" dirty="0" smtClean="0">
                <a:solidFill>
                  <a:srgbClr val="FF0000"/>
                </a:solidFill>
                <a:latin typeface="HG明朝E" pitchFamily="17" charset="-128"/>
                <a:ea typeface="HG明朝E" pitchFamily="17" charset="-128"/>
              </a:rPr>
              <a:t>　</a:t>
            </a:r>
            <a:endParaRPr kumimoji="1" lang="ja-JP" altLang="en-US" sz="2400" dirty="0">
              <a:solidFill>
                <a:srgbClr val="FF0000"/>
              </a:solidFill>
              <a:latin typeface="HG明朝E" pitchFamily="17" charset="-128"/>
              <a:ea typeface="HG明朝E" pitchFamily="17" charset="-128"/>
            </a:endParaRPr>
          </a:p>
        </p:txBody>
      </p:sp>
      <p:sp>
        <p:nvSpPr>
          <p:cNvPr id="11" name="正方形/長方形 10"/>
          <p:cNvSpPr/>
          <p:nvPr/>
        </p:nvSpPr>
        <p:spPr>
          <a:xfrm>
            <a:off x="7308304" y="5301209"/>
            <a:ext cx="1835696" cy="15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左中かっこ 11"/>
          <p:cNvSpPr/>
          <p:nvPr/>
        </p:nvSpPr>
        <p:spPr>
          <a:xfrm>
            <a:off x="683568" y="2564904"/>
            <a:ext cx="534677" cy="10801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3" name="グループ化 22"/>
          <p:cNvGrpSpPr/>
          <p:nvPr/>
        </p:nvGrpSpPr>
        <p:grpSpPr>
          <a:xfrm>
            <a:off x="1218245" y="2564904"/>
            <a:ext cx="5369979" cy="369332"/>
            <a:chOff x="1074229" y="2348880"/>
            <a:chExt cx="5369979" cy="369332"/>
          </a:xfrm>
        </p:grpSpPr>
        <p:sp>
          <p:nvSpPr>
            <p:cNvPr id="13" name="テキスト ボックス 12"/>
            <p:cNvSpPr txBox="1"/>
            <p:nvPr/>
          </p:nvSpPr>
          <p:spPr>
            <a:xfrm>
              <a:off x="1074229" y="2348880"/>
              <a:ext cx="473435"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7" name="テキスト ボックス 16"/>
            <p:cNvSpPr txBox="1"/>
            <p:nvPr/>
          </p:nvSpPr>
          <p:spPr>
            <a:xfrm>
              <a:off x="1921991" y="2348880"/>
              <a:ext cx="4522217" cy="369332"/>
            </a:xfrm>
            <a:prstGeom prst="rect">
              <a:avLst/>
            </a:prstGeom>
            <a:noFill/>
          </p:spPr>
          <p:txBody>
            <a:bodyPr wrap="square" rtlCol="0">
              <a:spAutoFit/>
            </a:bodyPr>
            <a:lstStyle/>
            <a:p>
              <a:r>
                <a:rPr kumimoji="1" lang="en-US" altLang="ja-JP" dirty="0" smtClean="0"/>
                <a:t>PMMA</a:t>
              </a:r>
              <a:r>
                <a:rPr kumimoji="1" lang="ja-JP" altLang="en-US" dirty="0" smtClean="0"/>
                <a:t>親和性ペプチド融合単鎖抗体の調製</a:t>
              </a:r>
              <a:endParaRPr kumimoji="1" lang="ja-JP" altLang="en-US" dirty="0"/>
            </a:p>
          </p:txBody>
        </p:sp>
      </p:grpSp>
      <p:grpSp>
        <p:nvGrpSpPr>
          <p:cNvPr id="24" name="グループ化 23"/>
          <p:cNvGrpSpPr/>
          <p:nvPr/>
        </p:nvGrpSpPr>
        <p:grpSpPr>
          <a:xfrm>
            <a:off x="1218245" y="3154635"/>
            <a:ext cx="5369979" cy="369332"/>
            <a:chOff x="1074229" y="2941999"/>
            <a:chExt cx="5369979" cy="369332"/>
          </a:xfrm>
        </p:grpSpPr>
        <p:sp>
          <p:nvSpPr>
            <p:cNvPr id="14" name="テキスト ボックス 13"/>
            <p:cNvSpPr txBox="1"/>
            <p:nvPr/>
          </p:nvSpPr>
          <p:spPr>
            <a:xfrm>
              <a:off x="1074229" y="2941999"/>
              <a:ext cx="473435" cy="369332"/>
            </a:xfrm>
            <a:prstGeom prst="rect">
              <a:avLst/>
            </a:prstGeom>
            <a:noFill/>
          </p:spPr>
          <p:txBody>
            <a:bodyPr wrap="square" rtlCol="0">
              <a:spAutoFit/>
            </a:bodyPr>
            <a:lstStyle/>
            <a:p>
              <a:r>
                <a:rPr kumimoji="1" lang="ja-JP" altLang="en-US" dirty="0" smtClean="0">
                  <a:solidFill>
                    <a:schemeClr val="bg1">
                      <a:lumMod val="65000"/>
                    </a:schemeClr>
                  </a:solidFill>
                </a:rPr>
                <a:t>②</a:t>
              </a:r>
              <a:endParaRPr kumimoji="1" lang="ja-JP" altLang="en-US" dirty="0">
                <a:solidFill>
                  <a:schemeClr val="bg1">
                    <a:lumMod val="65000"/>
                  </a:schemeClr>
                </a:solidFill>
              </a:endParaRPr>
            </a:p>
          </p:txBody>
        </p:sp>
        <p:sp>
          <p:nvSpPr>
            <p:cNvPr id="18" name="テキスト ボックス 17"/>
            <p:cNvSpPr txBox="1"/>
            <p:nvPr/>
          </p:nvSpPr>
          <p:spPr>
            <a:xfrm>
              <a:off x="1921991" y="2941999"/>
              <a:ext cx="4522217" cy="369332"/>
            </a:xfrm>
            <a:prstGeom prst="rect">
              <a:avLst/>
            </a:prstGeom>
            <a:noFill/>
          </p:spPr>
          <p:txBody>
            <a:bodyPr wrap="square" rtlCol="0">
              <a:spAutoFit/>
            </a:bodyPr>
            <a:lstStyle/>
            <a:p>
              <a:r>
                <a:rPr kumimoji="1" lang="ja-JP" altLang="en-US" dirty="0" smtClean="0">
                  <a:solidFill>
                    <a:schemeClr val="bg1">
                      <a:lumMod val="65000"/>
                    </a:schemeClr>
                  </a:solidFill>
                </a:rPr>
                <a:t>リフォールディング最適条件の探索</a:t>
              </a:r>
              <a:endParaRPr kumimoji="1" lang="ja-JP" altLang="en-US" dirty="0">
                <a:solidFill>
                  <a:schemeClr val="bg1">
                    <a:lumMod val="65000"/>
                  </a:schemeClr>
                </a:solidFill>
              </a:endParaRPr>
            </a:p>
          </p:txBody>
        </p:sp>
      </p:grpSp>
      <p:sp>
        <p:nvSpPr>
          <p:cNvPr id="29" name="テキスト ボックス 28"/>
          <p:cNvSpPr txBox="1"/>
          <p:nvPr/>
        </p:nvSpPr>
        <p:spPr>
          <a:xfrm>
            <a:off x="539552" y="1772817"/>
            <a:ext cx="7776864"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Ⅱ</a:t>
            </a:r>
            <a:r>
              <a:rPr kumimoji="1" lang="ja-JP" altLang="en-US" sz="2400" dirty="0" smtClean="0">
                <a:solidFill>
                  <a:srgbClr val="FF0000"/>
                </a:solidFill>
                <a:latin typeface="HG明朝E" pitchFamily="17" charset="-128"/>
                <a:ea typeface="HG明朝E" pitchFamily="17" charset="-128"/>
              </a:rPr>
              <a:t>　</a:t>
            </a:r>
            <a:r>
              <a:rPr lang="en-US" altLang="ja-JP" sz="2400" b="1" dirty="0">
                <a:solidFill>
                  <a:srgbClr val="FF0000"/>
                </a:solidFill>
                <a:latin typeface="HGS明朝B" pitchFamily="18" charset="-128"/>
                <a:ea typeface="HGS明朝B" pitchFamily="18" charset="-128"/>
              </a:rPr>
              <a:t> PMMA-tag</a:t>
            </a:r>
            <a:r>
              <a:rPr lang="ja-JP" altLang="en-US" sz="2400" b="1" dirty="0">
                <a:solidFill>
                  <a:srgbClr val="FF0000"/>
                </a:solidFill>
                <a:latin typeface="HGS明朝B" pitchFamily="18" charset="-128"/>
                <a:ea typeface="HGS明朝B" pitchFamily="18" charset="-128"/>
              </a:rPr>
              <a:t>融合</a:t>
            </a:r>
            <a:r>
              <a:rPr lang="en-US" altLang="ja-JP" sz="2400" b="1" dirty="0" err="1">
                <a:solidFill>
                  <a:srgbClr val="FF0000"/>
                </a:solidFill>
                <a:latin typeface="HGS明朝B" pitchFamily="18" charset="-128"/>
                <a:ea typeface="HGS明朝B" pitchFamily="18" charset="-128"/>
              </a:rPr>
              <a:t>scFv</a:t>
            </a:r>
            <a:r>
              <a:rPr lang="ja-JP" altLang="en-US" sz="2400" b="1" dirty="0" smtClean="0">
                <a:solidFill>
                  <a:srgbClr val="FF0000"/>
                </a:solidFill>
                <a:latin typeface="HGS明朝B" pitchFamily="18" charset="-128"/>
                <a:ea typeface="HGS明朝B" pitchFamily="18" charset="-128"/>
              </a:rPr>
              <a:t>のリフォールディング</a:t>
            </a:r>
            <a:endParaRPr kumimoji="1" lang="ja-JP" altLang="en-US" sz="2400" dirty="0">
              <a:solidFill>
                <a:srgbClr val="FF0000"/>
              </a:solidFill>
              <a:latin typeface="HG明朝E" pitchFamily="17" charset="-128"/>
              <a:ea typeface="HG明朝E" pitchFamily="17" charset="-128"/>
            </a:endParaRPr>
          </a:p>
        </p:txBody>
      </p:sp>
      <p:sp>
        <p:nvSpPr>
          <p:cNvPr id="16" name="テキスト ボックス 15"/>
          <p:cNvSpPr txBox="1"/>
          <p:nvPr/>
        </p:nvSpPr>
        <p:spPr>
          <a:xfrm>
            <a:off x="3707904" y="3979853"/>
            <a:ext cx="1937348" cy="461665"/>
          </a:xfrm>
          <a:prstGeom prst="rect">
            <a:avLst/>
          </a:prstGeom>
          <a:noFill/>
        </p:spPr>
        <p:txBody>
          <a:bodyPr wrap="square" rtlCol="0">
            <a:spAutoFit/>
          </a:bodyPr>
          <a:lstStyle/>
          <a:p>
            <a:pPr algn="ctr"/>
            <a:r>
              <a:rPr kumimoji="1" lang="ja-JP" altLang="en-US" sz="2400" b="1" dirty="0" smtClean="0"/>
              <a:t>モデル抗体</a:t>
            </a:r>
            <a:endParaRPr kumimoji="1" lang="ja-JP" altLang="en-US" sz="2400" b="1" dirty="0"/>
          </a:p>
        </p:txBody>
      </p:sp>
      <p:sp>
        <p:nvSpPr>
          <p:cNvPr id="19" name="テキスト ボックス 18"/>
          <p:cNvSpPr txBox="1"/>
          <p:nvPr/>
        </p:nvSpPr>
        <p:spPr>
          <a:xfrm>
            <a:off x="1858662" y="4958521"/>
            <a:ext cx="5616624" cy="523220"/>
          </a:xfrm>
          <a:prstGeom prst="rect">
            <a:avLst/>
          </a:prstGeom>
          <a:noFill/>
        </p:spPr>
        <p:txBody>
          <a:bodyPr wrap="square" rtlCol="0">
            <a:spAutoFit/>
          </a:bodyPr>
          <a:lstStyle/>
          <a:p>
            <a:pPr algn="ctr"/>
            <a:r>
              <a:rPr lang="en-US" altLang="ja-JP" sz="2800" b="1" dirty="0" smtClean="0">
                <a:solidFill>
                  <a:schemeClr val="bg2">
                    <a:lumMod val="60000"/>
                    <a:lumOff val="40000"/>
                  </a:schemeClr>
                </a:solidFill>
              </a:rPr>
              <a:t>Anti-CEA </a:t>
            </a:r>
            <a:r>
              <a:rPr lang="ja-JP" altLang="en-US" sz="2800" b="1" dirty="0">
                <a:solidFill>
                  <a:schemeClr val="bg2">
                    <a:lumMod val="60000"/>
                    <a:lumOff val="40000"/>
                  </a:schemeClr>
                </a:solidFill>
              </a:rPr>
              <a:t>抗体</a:t>
            </a:r>
            <a:endParaRPr lang="en-US" altLang="ja-JP" sz="2800" b="1" dirty="0">
              <a:solidFill>
                <a:schemeClr val="bg2">
                  <a:lumMod val="60000"/>
                  <a:lumOff val="40000"/>
                </a:schemeClr>
              </a:solidFill>
            </a:endParaRPr>
          </a:p>
        </p:txBody>
      </p:sp>
      <p:sp>
        <p:nvSpPr>
          <p:cNvPr id="20" name="正方形/長方形 19"/>
          <p:cNvSpPr/>
          <p:nvPr/>
        </p:nvSpPr>
        <p:spPr>
          <a:xfrm>
            <a:off x="3066416" y="4437112"/>
            <a:ext cx="3191386" cy="523220"/>
          </a:xfrm>
          <a:prstGeom prst="rect">
            <a:avLst/>
          </a:prstGeom>
        </p:spPr>
        <p:txBody>
          <a:bodyPr wrap="none">
            <a:spAutoFit/>
          </a:bodyPr>
          <a:lstStyle/>
          <a:p>
            <a:pPr algn="ctr"/>
            <a:r>
              <a:rPr lang="en-US" altLang="ja-JP" sz="2800" b="1" dirty="0" smtClean="0"/>
              <a:t>Anti-</a:t>
            </a:r>
            <a:r>
              <a:rPr lang="en-US" altLang="ja-JP" sz="2800" b="1" dirty="0" err="1" smtClean="0"/>
              <a:t>RNaseA</a:t>
            </a:r>
            <a:r>
              <a:rPr lang="en-US" altLang="ja-JP" sz="2800" b="1" dirty="0" smtClean="0"/>
              <a:t> </a:t>
            </a:r>
            <a:r>
              <a:rPr lang="ja-JP" altLang="en-US" sz="2800" b="1" dirty="0"/>
              <a:t>抗体</a:t>
            </a:r>
            <a:endParaRPr lang="en-US" altLang="ja-JP" sz="2800" b="1" dirty="0"/>
          </a:p>
        </p:txBody>
      </p:sp>
    </p:spTree>
    <p:extLst>
      <p:ext uri="{BB962C8B-B14F-4D97-AF65-F5344CB8AC3E}">
        <p14:creationId xmlns:p14="http://schemas.microsoft.com/office/powerpoint/2010/main" val="1778761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512" y="4452944"/>
            <a:ext cx="1536576" cy="756884"/>
          </a:xfrm>
          <a:prstGeom prst="roundRect">
            <a:avLst/>
          </a:prstGeom>
          <a:solidFill>
            <a:schemeClr val="accent3">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7452320" y="5244248"/>
            <a:ext cx="1655852" cy="1585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① </a:t>
            </a:r>
            <a:r>
              <a:rPr kumimoji="1" lang="en-US" altLang="ja-JP" dirty="0" smtClean="0"/>
              <a:t>PMMA-tag</a:t>
            </a:r>
            <a:r>
              <a:rPr kumimoji="1" lang="ja-JP" altLang="en-US" dirty="0" smtClean="0"/>
              <a:t>融合</a:t>
            </a:r>
            <a:r>
              <a:rPr kumimoji="1" lang="en-US" altLang="ja-JP" dirty="0" err="1" smtClean="0"/>
              <a:t>scFv</a:t>
            </a:r>
            <a:r>
              <a:rPr kumimoji="1" lang="ja-JP" altLang="en-US" dirty="0" smtClean="0"/>
              <a:t>の調製</a:t>
            </a:r>
            <a:endParaRPr kumimoji="1" lang="ja-JP" altLang="en-US" dirty="0"/>
          </a:p>
        </p:txBody>
      </p:sp>
      <p:sp>
        <p:nvSpPr>
          <p:cNvPr id="4" name="テキスト ボックス 108"/>
          <p:cNvSpPr txBox="1">
            <a:spLocks noChangeArrowheads="1"/>
          </p:cNvSpPr>
          <p:nvPr/>
        </p:nvSpPr>
        <p:spPr bwMode="auto">
          <a:xfrm>
            <a:off x="3887959" y="2952047"/>
            <a:ext cx="27606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sz="1600" dirty="0" smtClean="0">
                <a:latin typeface="Arial" charset="0"/>
              </a:rPr>
              <a:t>PMMA</a:t>
            </a:r>
            <a:r>
              <a:rPr lang="ja-JP" altLang="en-US" sz="1600" dirty="0" smtClean="0">
                <a:latin typeface="Arial" charset="0"/>
              </a:rPr>
              <a:t>親和性</a:t>
            </a:r>
            <a:r>
              <a:rPr lang="ja-JP" altLang="en-US" sz="1600" dirty="0">
                <a:latin typeface="Arial" charset="0"/>
              </a:rPr>
              <a:t>ペプチドの</a:t>
            </a:r>
            <a:r>
              <a:rPr lang="en-US" altLang="ja-JP" sz="1600" dirty="0">
                <a:latin typeface="Arial" charset="0"/>
              </a:rPr>
              <a:t>DNA</a:t>
            </a:r>
          </a:p>
        </p:txBody>
      </p:sp>
      <p:sp>
        <p:nvSpPr>
          <p:cNvPr id="5" name="テキスト ボックス 113"/>
          <p:cNvSpPr txBox="1">
            <a:spLocks noChangeArrowheads="1"/>
          </p:cNvSpPr>
          <p:nvPr/>
        </p:nvSpPr>
        <p:spPr bwMode="auto">
          <a:xfrm>
            <a:off x="1996803" y="1166014"/>
            <a:ext cx="24288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b="1" dirty="0">
                <a:solidFill>
                  <a:srgbClr val="000000"/>
                </a:solidFill>
                <a:latin typeface="Arial" charset="0"/>
              </a:rPr>
              <a:t>P</a:t>
            </a:r>
            <a:r>
              <a:rPr lang="en-US" altLang="ja-JP" sz="1800" b="1" dirty="0" smtClean="0">
                <a:solidFill>
                  <a:srgbClr val="000000"/>
                </a:solidFill>
                <a:latin typeface="Arial" charset="0"/>
              </a:rPr>
              <a:t>MMA</a:t>
            </a:r>
            <a:r>
              <a:rPr lang="ja-JP" altLang="en-US" sz="1800" b="1" dirty="0" smtClean="0">
                <a:solidFill>
                  <a:srgbClr val="000000"/>
                </a:solidFill>
                <a:latin typeface="Arial" charset="0"/>
              </a:rPr>
              <a:t>親和性</a:t>
            </a:r>
            <a:r>
              <a:rPr lang="ja-JP" altLang="en-US" sz="1800" b="1" dirty="0">
                <a:solidFill>
                  <a:srgbClr val="000000"/>
                </a:solidFill>
                <a:latin typeface="Arial" charset="0"/>
              </a:rPr>
              <a:t>ペプチド</a:t>
            </a:r>
            <a:r>
              <a:rPr lang="ja-JP" altLang="en-US" sz="1800" b="1" dirty="0" smtClean="0">
                <a:solidFill>
                  <a:srgbClr val="000000"/>
                </a:solidFill>
                <a:latin typeface="Arial" charset="0"/>
              </a:rPr>
              <a:t>融合</a:t>
            </a:r>
            <a:r>
              <a:rPr lang="en-US" altLang="ja-JP" sz="1800" b="1" dirty="0" err="1" smtClean="0">
                <a:solidFill>
                  <a:srgbClr val="000000"/>
                </a:solidFill>
                <a:latin typeface="Arial" charset="0"/>
              </a:rPr>
              <a:t>scFv</a:t>
            </a:r>
            <a:r>
              <a:rPr lang="ja-JP" altLang="en-US" sz="1800" b="1" dirty="0" smtClean="0">
                <a:solidFill>
                  <a:srgbClr val="000000"/>
                </a:solidFill>
                <a:latin typeface="Arial" charset="0"/>
              </a:rPr>
              <a:t>発現</a:t>
            </a:r>
            <a:r>
              <a:rPr lang="en-US" altLang="ja-JP" sz="1800" b="1" dirty="0">
                <a:solidFill>
                  <a:srgbClr val="000000"/>
                </a:solidFill>
                <a:latin typeface="Arial" charset="0"/>
              </a:rPr>
              <a:t>Vector</a:t>
            </a:r>
          </a:p>
        </p:txBody>
      </p:sp>
      <p:sp>
        <p:nvSpPr>
          <p:cNvPr id="6" name="テキスト ボックス 194"/>
          <p:cNvSpPr txBox="1">
            <a:spLocks noChangeArrowheads="1"/>
          </p:cNvSpPr>
          <p:nvPr/>
        </p:nvSpPr>
        <p:spPr bwMode="auto">
          <a:xfrm>
            <a:off x="571500" y="2916808"/>
            <a:ext cx="171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sz="1600">
                <a:latin typeface="Arial" charset="0"/>
              </a:rPr>
              <a:t>親和性ペプチドの遺伝子</a:t>
            </a:r>
            <a:endParaRPr lang="en-US" altLang="ja-JP" sz="1600">
              <a:latin typeface="Arial" charset="0"/>
            </a:endParaRPr>
          </a:p>
        </p:txBody>
      </p:sp>
      <p:grpSp>
        <p:nvGrpSpPr>
          <p:cNvPr id="7" name="グループ化 197"/>
          <p:cNvGrpSpPr>
            <a:grpSpLocks/>
          </p:cNvGrpSpPr>
          <p:nvPr/>
        </p:nvGrpSpPr>
        <p:grpSpPr bwMode="auto">
          <a:xfrm>
            <a:off x="811213" y="1859533"/>
            <a:ext cx="1235075" cy="962025"/>
            <a:chOff x="3757612" y="1371601"/>
            <a:chExt cx="1235075" cy="962025"/>
          </a:xfrm>
        </p:grpSpPr>
        <p:cxnSp>
          <p:nvCxnSpPr>
            <p:cNvPr id="8" name="直線コネクタ 7"/>
            <p:cNvCxnSpPr/>
            <p:nvPr/>
          </p:nvCxnSpPr>
          <p:spPr bwMode="auto">
            <a:xfrm rot="5400000">
              <a:off x="3686175" y="1728788"/>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bwMode="auto">
            <a:xfrm rot="5400000">
              <a:off x="3752850" y="1833563"/>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auto">
            <a:xfrm rot="16200000" flipH="1">
              <a:off x="3876674" y="172878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bwMode="auto">
            <a:xfrm rot="16200000" flipH="1">
              <a:off x="3835399" y="1800226"/>
              <a:ext cx="71438"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rot="16200000" flipH="1">
              <a:off x="3797299" y="187483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bwMode="auto">
            <a:xfrm rot="5400000">
              <a:off x="3838575" y="1881188"/>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bwMode="auto">
            <a:xfrm rot="5400000">
              <a:off x="3905250" y="1985963"/>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bwMode="auto">
            <a:xfrm rot="16200000" flipH="1">
              <a:off x="4029074" y="188118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rot="16200000" flipH="1">
              <a:off x="3987799" y="1952626"/>
              <a:ext cx="71438"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bwMode="auto">
            <a:xfrm rot="16200000" flipH="1">
              <a:off x="3949699" y="202723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bwMode="auto">
            <a:xfrm rot="5400000">
              <a:off x="4114800" y="1943101"/>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rot="5400000">
              <a:off x="4181475" y="2047876"/>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rot="16200000" flipH="1">
              <a:off x="4305299" y="1943101"/>
              <a:ext cx="71438"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rot="16200000" flipH="1">
              <a:off x="4264024" y="201453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16200000" flipH="1">
              <a:off x="4225924" y="2089151"/>
              <a:ext cx="71438"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5400000">
              <a:off x="4400550" y="1728788"/>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bwMode="auto">
            <a:xfrm rot="5400000">
              <a:off x="4467225" y="1833563"/>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bwMode="auto">
            <a:xfrm rot="16200000" flipH="1">
              <a:off x="4591049" y="172878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rot="16200000" flipH="1">
              <a:off x="4549774" y="1800226"/>
              <a:ext cx="71438"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rot="16200000" flipH="1">
              <a:off x="4511674" y="187483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rot="5400000">
              <a:off x="4257675" y="1443038"/>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bwMode="auto">
            <a:xfrm rot="5400000">
              <a:off x="4324350" y="1547813"/>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rot="16200000" flipH="1">
              <a:off x="4448174" y="144303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bwMode="auto">
            <a:xfrm rot="16200000" flipH="1">
              <a:off x="4406899" y="1514476"/>
              <a:ext cx="71438"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rot="16200000" flipH="1">
              <a:off x="4368799" y="1589089"/>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auto">
            <a:xfrm rot="5400000">
              <a:off x="3976687" y="1514476"/>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auto">
            <a:xfrm rot="5400000">
              <a:off x="4043362" y="1619251"/>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bwMode="auto">
            <a:xfrm rot="16200000" flipH="1">
              <a:off x="4167187" y="1514476"/>
              <a:ext cx="71438" cy="71437"/>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rot="16200000" flipH="1">
              <a:off x="4125912" y="1585914"/>
              <a:ext cx="71437" cy="71437"/>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rot="16200000" flipH="1">
              <a:off x="4087812" y="1660526"/>
              <a:ext cx="71438" cy="71437"/>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auto">
            <a:xfrm rot="5400000">
              <a:off x="4711700" y="1585913"/>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bwMode="auto">
            <a:xfrm rot="5400000">
              <a:off x="4778375" y="1690688"/>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bwMode="auto">
            <a:xfrm rot="16200000" flipH="1">
              <a:off x="4902199" y="1585914"/>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bwMode="auto">
            <a:xfrm rot="16200000" flipH="1">
              <a:off x="4860924" y="1657351"/>
              <a:ext cx="71438"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bwMode="auto">
            <a:xfrm rot="16200000" flipH="1">
              <a:off x="4822824" y="1731964"/>
              <a:ext cx="71437" cy="71438"/>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bwMode="auto">
            <a:xfrm rot="5400000">
              <a:off x="4497387" y="2014538"/>
              <a:ext cx="285750" cy="142875"/>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bwMode="auto">
            <a:xfrm rot="5400000">
              <a:off x="4564062" y="2119313"/>
              <a:ext cx="285750" cy="142875"/>
            </a:xfrm>
            <a:prstGeom prst="line">
              <a:avLst/>
            </a:prstGeom>
            <a:ln w="25400">
              <a:solidFill>
                <a:srgbClr val="FF00FF"/>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bwMode="auto">
            <a:xfrm rot="16200000" flipH="1">
              <a:off x="4687887" y="2014539"/>
              <a:ext cx="71437" cy="71437"/>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bwMode="auto">
            <a:xfrm rot="16200000" flipH="1">
              <a:off x="4646612" y="2085976"/>
              <a:ext cx="71438" cy="71437"/>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bwMode="auto">
            <a:xfrm rot="16200000" flipH="1">
              <a:off x="4608512" y="2160589"/>
              <a:ext cx="71437" cy="71437"/>
            </a:xfrm>
            <a:prstGeom prst="line">
              <a:avLst/>
            </a:prstGeom>
            <a:ln w="15875">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52" name="テキスト ボックス 86"/>
          <p:cNvSpPr txBox="1">
            <a:spLocks noChangeArrowheads="1"/>
          </p:cNvSpPr>
          <p:nvPr/>
        </p:nvSpPr>
        <p:spPr bwMode="auto">
          <a:xfrm>
            <a:off x="2286000" y="2037333"/>
            <a:ext cx="1354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sz="1800" b="1">
                <a:solidFill>
                  <a:srgbClr val="000000"/>
                </a:solidFill>
                <a:latin typeface="Arial" charset="0"/>
              </a:rPr>
              <a:t>Vector</a:t>
            </a:r>
            <a:r>
              <a:rPr lang="ja-JP" altLang="en-US" sz="1800" b="1">
                <a:solidFill>
                  <a:srgbClr val="000000"/>
                </a:solidFill>
                <a:latin typeface="Arial" charset="0"/>
              </a:rPr>
              <a:t>構築</a:t>
            </a:r>
          </a:p>
        </p:txBody>
      </p:sp>
      <p:sp>
        <p:nvSpPr>
          <p:cNvPr id="53" name="Line 28"/>
          <p:cNvSpPr>
            <a:spLocks noChangeShapeType="1"/>
          </p:cNvSpPr>
          <p:nvPr/>
        </p:nvSpPr>
        <p:spPr bwMode="auto">
          <a:xfrm rot="21480000">
            <a:off x="2282825" y="2400871"/>
            <a:ext cx="1360488" cy="44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4" name="テキスト ボックス 86"/>
          <p:cNvSpPr txBox="1">
            <a:spLocks noChangeArrowheads="1"/>
          </p:cNvSpPr>
          <p:nvPr/>
        </p:nvSpPr>
        <p:spPr bwMode="auto">
          <a:xfrm>
            <a:off x="6473675" y="2008645"/>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ja-JP" altLang="en-US" sz="1800" b="1" dirty="0">
                <a:solidFill>
                  <a:srgbClr val="000000"/>
                </a:solidFill>
                <a:latin typeface="Arial" charset="0"/>
              </a:rPr>
              <a:t>形質転換</a:t>
            </a:r>
          </a:p>
        </p:txBody>
      </p:sp>
      <p:sp>
        <p:nvSpPr>
          <p:cNvPr id="55" name="Line 28"/>
          <p:cNvSpPr>
            <a:spLocks noChangeShapeType="1"/>
          </p:cNvSpPr>
          <p:nvPr/>
        </p:nvSpPr>
        <p:spPr bwMode="auto">
          <a:xfrm>
            <a:off x="5643563" y="2423096"/>
            <a:ext cx="273411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6" name="Rectangle 16"/>
          <p:cNvSpPr>
            <a:spLocks noChangeArrowheads="1"/>
          </p:cNvSpPr>
          <p:nvPr/>
        </p:nvSpPr>
        <p:spPr bwMode="auto">
          <a:xfrm>
            <a:off x="7829069" y="4587968"/>
            <a:ext cx="980603" cy="34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p>
            <a:pPr>
              <a:spcBef>
                <a:spcPct val="50000"/>
              </a:spcBef>
            </a:pPr>
            <a:r>
              <a:rPr lang="ja-JP" altLang="en-US" sz="1600" b="1" dirty="0">
                <a:latin typeface="Arial" charset="0"/>
              </a:rPr>
              <a:t>本培養</a:t>
            </a:r>
          </a:p>
        </p:txBody>
      </p:sp>
      <p:grpSp>
        <p:nvGrpSpPr>
          <p:cNvPr id="57" name="Group 93"/>
          <p:cNvGrpSpPr>
            <a:grpSpLocks/>
          </p:cNvGrpSpPr>
          <p:nvPr/>
        </p:nvGrpSpPr>
        <p:grpSpPr bwMode="auto">
          <a:xfrm>
            <a:off x="3179693" y="4265950"/>
            <a:ext cx="739775" cy="1079500"/>
            <a:chOff x="4379" y="738"/>
            <a:chExt cx="540" cy="788"/>
          </a:xfrm>
        </p:grpSpPr>
        <p:sp>
          <p:nvSpPr>
            <p:cNvPr id="58" name="AutoShape 47"/>
            <p:cNvSpPr>
              <a:spLocks noChangeAspect="1" noChangeArrowheads="1"/>
            </p:cNvSpPr>
            <p:nvPr/>
          </p:nvSpPr>
          <p:spPr bwMode="auto">
            <a:xfrm>
              <a:off x="4512" y="738"/>
              <a:ext cx="282" cy="2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17 w 21600"/>
                <a:gd name="T13" fmla="*/ 3244 h 21600"/>
                <a:gd name="T14" fmla="*/ 18383 w 21600"/>
                <a:gd name="T15" fmla="*/ 18356 h 21600"/>
              </a:gdLst>
              <a:ahLst/>
              <a:cxnLst>
                <a:cxn ang="T8">
                  <a:pos x="T0" y="T1"/>
                </a:cxn>
                <a:cxn ang="T9">
                  <a:pos x="T2" y="T3"/>
                </a:cxn>
                <a:cxn ang="T10">
                  <a:pos x="T4" y="T5"/>
                </a:cxn>
                <a:cxn ang="T11">
                  <a:pos x="T6" y="T7"/>
                </a:cxn>
              </a:cxnLst>
              <a:rect l="T12" t="T13" r="T14" b="T15"/>
              <a:pathLst>
                <a:path w="21600" h="21600">
                  <a:moveTo>
                    <a:pt x="0" y="0"/>
                  </a:moveTo>
                  <a:lnTo>
                    <a:pt x="2838" y="21600"/>
                  </a:lnTo>
                  <a:lnTo>
                    <a:pt x="18762" y="21600"/>
                  </a:lnTo>
                  <a:lnTo>
                    <a:pt x="21600" y="0"/>
                  </a:lnTo>
                  <a:close/>
                </a:path>
              </a:pathLst>
            </a:custGeom>
            <a:solidFill>
              <a:srgbClr val="FF9999"/>
            </a:solidFill>
            <a:ln w="9525" algn="ctr">
              <a:solidFill>
                <a:srgbClr val="000000"/>
              </a:solidFill>
              <a:miter lim="800000"/>
              <a:headEnd/>
              <a:tailEnd/>
            </a:ln>
          </p:spPr>
          <p:txBody>
            <a:bodyPr wrap="none" anchor="ctr"/>
            <a:lstStyle/>
            <a:p>
              <a:endParaRPr lang="ja-JP" altLang="ja-JP" sz="1800">
                <a:latin typeface="Arial" charset="0"/>
              </a:endParaRPr>
            </a:p>
          </p:txBody>
        </p:sp>
        <p:sp>
          <p:nvSpPr>
            <p:cNvPr id="59" name="Oval 159"/>
            <p:cNvSpPr>
              <a:spLocks noChangeAspect="1" noChangeArrowheads="1"/>
            </p:cNvSpPr>
            <p:nvPr/>
          </p:nvSpPr>
          <p:spPr bwMode="auto">
            <a:xfrm flipV="1">
              <a:off x="4380" y="1344"/>
              <a:ext cx="534" cy="182"/>
            </a:xfrm>
            <a:prstGeom prst="ellipse">
              <a:avLst/>
            </a:prstGeom>
            <a:solidFill>
              <a:srgbClr val="FFFFCC"/>
            </a:solidFill>
            <a:ln w="9525">
              <a:solidFill>
                <a:srgbClr val="000000"/>
              </a:solidFill>
              <a:round/>
              <a:headEnd/>
              <a:tailEnd/>
            </a:ln>
          </p:spPr>
          <p:txBody>
            <a:bodyPr rot="10800000" wrap="none" anchor="ctr"/>
            <a:lstStyle/>
            <a:p>
              <a:pPr algn="l"/>
              <a:endParaRPr lang="ja-JP" altLang="ja-JP" sz="1800">
                <a:latin typeface="Arial" charset="0"/>
              </a:endParaRPr>
            </a:p>
          </p:txBody>
        </p:sp>
        <p:sp>
          <p:nvSpPr>
            <p:cNvPr id="60" name="Line 162"/>
            <p:cNvSpPr>
              <a:spLocks noChangeAspect="1" noChangeShapeType="1"/>
            </p:cNvSpPr>
            <p:nvPr/>
          </p:nvSpPr>
          <p:spPr bwMode="auto">
            <a:xfrm>
              <a:off x="4538" y="895"/>
              <a:ext cx="0" cy="1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 name="Line 163"/>
            <p:cNvSpPr>
              <a:spLocks noChangeAspect="1" noChangeShapeType="1"/>
            </p:cNvSpPr>
            <p:nvPr/>
          </p:nvSpPr>
          <p:spPr bwMode="auto">
            <a:xfrm>
              <a:off x="4767" y="894"/>
              <a:ext cx="0" cy="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 name="Oval 170"/>
            <p:cNvSpPr>
              <a:spLocks noChangeAspect="1" noChangeArrowheads="1"/>
            </p:cNvSpPr>
            <p:nvPr/>
          </p:nvSpPr>
          <p:spPr bwMode="auto">
            <a:xfrm flipV="1">
              <a:off x="4402" y="1311"/>
              <a:ext cx="494" cy="133"/>
            </a:xfrm>
            <a:prstGeom prst="ellipse">
              <a:avLst/>
            </a:prstGeom>
            <a:solidFill>
              <a:srgbClr val="FFFFCC"/>
            </a:solidFill>
            <a:ln w="6350">
              <a:solidFill>
                <a:srgbClr val="4D4D4D"/>
              </a:solidFill>
              <a:round/>
              <a:headEnd/>
              <a:tailEnd/>
            </a:ln>
          </p:spPr>
          <p:txBody>
            <a:bodyPr rot="10800000" wrap="none" anchor="ctr"/>
            <a:lstStyle/>
            <a:p>
              <a:pPr algn="l"/>
              <a:endParaRPr lang="ja-JP" altLang="ja-JP" sz="1800">
                <a:latin typeface="Arial" charset="0"/>
              </a:endParaRPr>
            </a:p>
          </p:txBody>
        </p:sp>
        <p:sp>
          <p:nvSpPr>
            <p:cNvPr id="63" name="Line 55"/>
            <p:cNvSpPr>
              <a:spLocks noChangeAspect="1" noChangeShapeType="1"/>
            </p:cNvSpPr>
            <p:nvPr/>
          </p:nvSpPr>
          <p:spPr bwMode="auto">
            <a:xfrm>
              <a:off x="4534" y="895"/>
              <a:ext cx="232"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4" name="Line 161"/>
            <p:cNvSpPr>
              <a:spLocks noChangeAspect="1" noChangeShapeType="1"/>
            </p:cNvSpPr>
            <p:nvPr/>
          </p:nvSpPr>
          <p:spPr bwMode="auto">
            <a:xfrm rot="8192812" flipH="1">
              <a:off x="4766" y="1055"/>
              <a:ext cx="153" cy="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 name="Line 160"/>
            <p:cNvSpPr>
              <a:spLocks noChangeAspect="1" noChangeShapeType="1"/>
            </p:cNvSpPr>
            <p:nvPr/>
          </p:nvSpPr>
          <p:spPr bwMode="auto">
            <a:xfrm flipH="1">
              <a:off x="4379" y="1059"/>
              <a:ext cx="159" cy="3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66" name="Rectangle 83"/>
          <p:cNvSpPr>
            <a:spLocks noChangeArrowheads="1"/>
          </p:cNvSpPr>
          <p:nvPr/>
        </p:nvSpPr>
        <p:spPr bwMode="auto">
          <a:xfrm>
            <a:off x="5699967" y="5817319"/>
            <a:ext cx="26777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50000"/>
              </a:lnSpc>
              <a:spcBef>
                <a:spcPct val="50000"/>
              </a:spcBef>
            </a:pPr>
            <a:r>
              <a:rPr lang="en-US" altLang="ja-JP" sz="1600" b="1" dirty="0">
                <a:solidFill>
                  <a:srgbClr val="000000"/>
                </a:solidFill>
                <a:latin typeface="Arial" charset="0"/>
              </a:rPr>
              <a:t>37℃</a:t>
            </a:r>
          </a:p>
          <a:p>
            <a:pPr>
              <a:lnSpc>
                <a:spcPct val="50000"/>
              </a:lnSpc>
              <a:spcBef>
                <a:spcPct val="50000"/>
              </a:spcBef>
            </a:pPr>
            <a:r>
              <a:rPr lang="en-US" altLang="ja-JP" sz="1600" b="1" dirty="0" smtClean="0">
                <a:solidFill>
                  <a:srgbClr val="000000"/>
                </a:solidFill>
              </a:rPr>
              <a:t>Over night</a:t>
            </a:r>
            <a:r>
              <a:rPr lang="en-US" altLang="ja-JP" sz="1600" b="1" dirty="0" smtClean="0">
                <a:solidFill>
                  <a:srgbClr val="000000"/>
                </a:solidFill>
                <a:latin typeface="Arial" charset="0"/>
              </a:rPr>
              <a:t> express</a:t>
            </a:r>
            <a:r>
              <a:rPr lang="ja-JP" altLang="en-US" sz="1600" b="1" dirty="0" smtClean="0">
                <a:solidFill>
                  <a:srgbClr val="000000"/>
                </a:solidFill>
                <a:latin typeface="Arial" charset="0"/>
              </a:rPr>
              <a:t>培地</a:t>
            </a:r>
            <a:endParaRPr lang="ja-JP" altLang="en-US" sz="1600" b="1" dirty="0">
              <a:solidFill>
                <a:srgbClr val="000000"/>
              </a:solidFill>
              <a:latin typeface="Arial" charset="0"/>
            </a:endParaRPr>
          </a:p>
          <a:p>
            <a:pPr>
              <a:lnSpc>
                <a:spcPct val="50000"/>
              </a:lnSpc>
              <a:spcBef>
                <a:spcPct val="50000"/>
              </a:spcBef>
            </a:pPr>
            <a:r>
              <a:rPr lang="ja-JP" altLang="en-US" sz="1600" b="1" dirty="0">
                <a:solidFill>
                  <a:srgbClr val="000000"/>
                </a:solidFill>
                <a:latin typeface="Arial" charset="0"/>
              </a:rPr>
              <a:t>（抗生物質：</a:t>
            </a:r>
            <a:r>
              <a:rPr lang="en-US" altLang="ja-JP" sz="1600" b="1" dirty="0" err="1" smtClean="0">
                <a:solidFill>
                  <a:srgbClr val="000000"/>
                </a:solidFill>
                <a:latin typeface="Arial" charset="0"/>
              </a:rPr>
              <a:t>Amp,Cm</a:t>
            </a:r>
            <a:r>
              <a:rPr lang="ja-JP" altLang="en-US" sz="1600" b="1" dirty="0" smtClean="0">
                <a:solidFill>
                  <a:srgbClr val="000000"/>
                </a:solidFill>
                <a:latin typeface="Arial" charset="0"/>
              </a:rPr>
              <a:t>）</a:t>
            </a:r>
            <a:endParaRPr lang="ja-JP" altLang="en-US" sz="1600" b="1" dirty="0">
              <a:solidFill>
                <a:srgbClr val="000000"/>
              </a:solidFill>
              <a:latin typeface="Arial" charset="0"/>
            </a:endParaRPr>
          </a:p>
        </p:txBody>
      </p:sp>
      <p:sp>
        <p:nvSpPr>
          <p:cNvPr id="67" name="Rectangle 1194"/>
          <p:cNvSpPr>
            <a:spLocks noChangeArrowheads="1"/>
          </p:cNvSpPr>
          <p:nvPr/>
        </p:nvSpPr>
        <p:spPr bwMode="auto">
          <a:xfrm>
            <a:off x="5699134" y="5715965"/>
            <a:ext cx="2473265" cy="765176"/>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8" name="Line 28"/>
          <p:cNvSpPr>
            <a:spLocks noChangeShapeType="1"/>
          </p:cNvSpPr>
          <p:nvPr/>
        </p:nvSpPr>
        <p:spPr bwMode="auto">
          <a:xfrm>
            <a:off x="4332158" y="4986249"/>
            <a:ext cx="115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cxnSp>
        <p:nvCxnSpPr>
          <p:cNvPr id="70" name="直線矢印コネクタ 111"/>
          <p:cNvCxnSpPr>
            <a:cxnSpLocks noChangeShapeType="1"/>
            <a:stCxn id="76" idx="2"/>
          </p:cNvCxnSpPr>
          <p:nvPr/>
        </p:nvCxnSpPr>
        <p:spPr bwMode="auto">
          <a:xfrm flipH="1">
            <a:off x="5291140" y="1518637"/>
            <a:ext cx="122108" cy="331371"/>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1" name="グループ化 118"/>
          <p:cNvGrpSpPr>
            <a:grpSpLocks/>
          </p:cNvGrpSpPr>
          <p:nvPr/>
        </p:nvGrpSpPr>
        <p:grpSpPr bwMode="auto">
          <a:xfrm>
            <a:off x="3975100" y="1572196"/>
            <a:ext cx="1296988" cy="1349375"/>
            <a:chOff x="3975085" y="1392222"/>
            <a:chExt cx="1296988" cy="1349375"/>
          </a:xfrm>
        </p:grpSpPr>
        <p:sp>
          <p:nvSpPr>
            <p:cNvPr id="72" name="円/楕円 71"/>
            <p:cNvSpPr/>
            <p:nvPr/>
          </p:nvSpPr>
          <p:spPr bwMode="auto">
            <a:xfrm>
              <a:off x="3975085" y="1395397"/>
              <a:ext cx="1296988" cy="1296987"/>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73" name="Text Box 97"/>
            <p:cNvSpPr txBox="1">
              <a:spLocks noChangeArrowheads="1"/>
            </p:cNvSpPr>
            <p:nvPr/>
          </p:nvSpPr>
          <p:spPr bwMode="auto">
            <a:xfrm>
              <a:off x="4131710" y="1845222"/>
              <a:ext cx="985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spcBef>
                  <a:spcPct val="50000"/>
                </a:spcBef>
              </a:pPr>
              <a:r>
                <a:rPr lang="en-US" altLang="ja-JP" sz="1800" b="1" dirty="0" smtClean="0">
                  <a:latin typeface="Arial" charset="0"/>
                </a:rPr>
                <a:t>pET22</a:t>
              </a:r>
              <a:endParaRPr lang="en-US" altLang="ja-JP" sz="1800" b="1" dirty="0">
                <a:latin typeface="Arial" charset="0"/>
              </a:endParaRPr>
            </a:p>
          </p:txBody>
        </p:sp>
        <p:sp>
          <p:nvSpPr>
            <p:cNvPr id="74" name="アーチ 73"/>
            <p:cNvSpPr/>
            <p:nvPr/>
          </p:nvSpPr>
          <p:spPr bwMode="auto">
            <a:xfrm rot="1380000">
              <a:off x="3975085" y="1392222"/>
              <a:ext cx="1296988" cy="1349375"/>
            </a:xfrm>
            <a:prstGeom prst="blockArc">
              <a:avLst>
                <a:gd name="adj1" fmla="val 16255130"/>
                <a:gd name="adj2" fmla="val 1878740"/>
                <a:gd name="adj3" fmla="val 1568"/>
              </a:avLst>
            </a:prstGeom>
            <a:solidFill>
              <a:srgbClr val="0070C0"/>
            </a:solidFill>
            <a:ln w="889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solidFill>
                  <a:schemeClr val="tx1"/>
                </a:solidFill>
              </a:endParaRPr>
            </a:p>
          </p:txBody>
        </p:sp>
      </p:grpSp>
      <p:sp>
        <p:nvSpPr>
          <p:cNvPr id="75" name="アーチ 74"/>
          <p:cNvSpPr/>
          <p:nvPr/>
        </p:nvSpPr>
        <p:spPr bwMode="auto">
          <a:xfrm>
            <a:off x="3975100" y="1564258"/>
            <a:ext cx="1296988" cy="1349375"/>
          </a:xfrm>
          <a:prstGeom prst="blockArc">
            <a:avLst>
              <a:gd name="adj1" fmla="val 16255130"/>
              <a:gd name="adj2" fmla="val 1878740"/>
              <a:gd name="adj3" fmla="val 1568"/>
            </a:avLst>
          </a:prstGeom>
          <a:solidFill>
            <a:srgbClr val="0070C0"/>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solidFill>
                <a:schemeClr val="tx1"/>
              </a:solidFill>
            </a:endParaRPr>
          </a:p>
        </p:txBody>
      </p:sp>
      <p:sp>
        <p:nvSpPr>
          <p:cNvPr id="76" name="テキスト ボックス 108"/>
          <p:cNvSpPr txBox="1">
            <a:spLocks noChangeArrowheads="1"/>
          </p:cNvSpPr>
          <p:nvPr/>
        </p:nvSpPr>
        <p:spPr bwMode="auto">
          <a:xfrm>
            <a:off x="4786313" y="1180083"/>
            <a:ext cx="12538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sz="1600" dirty="0" err="1" smtClean="0">
                <a:latin typeface="Arial" charset="0"/>
              </a:rPr>
              <a:t>scFv</a:t>
            </a:r>
            <a:r>
              <a:rPr lang="ja-JP" altLang="en-US" sz="1600" dirty="0" smtClean="0">
                <a:latin typeface="Arial" charset="0"/>
              </a:rPr>
              <a:t>の</a:t>
            </a:r>
            <a:r>
              <a:rPr lang="en-US" altLang="ja-JP" sz="1600" dirty="0">
                <a:latin typeface="Arial" charset="0"/>
              </a:rPr>
              <a:t>DNA</a:t>
            </a:r>
          </a:p>
        </p:txBody>
      </p:sp>
      <p:cxnSp>
        <p:nvCxnSpPr>
          <p:cNvPr id="77" name="直線矢印コネクタ 111"/>
          <p:cNvCxnSpPr>
            <a:cxnSpLocks noChangeShapeType="1"/>
          </p:cNvCxnSpPr>
          <p:nvPr/>
        </p:nvCxnSpPr>
        <p:spPr bwMode="auto">
          <a:xfrm flipH="1" flipV="1">
            <a:off x="5140571" y="2648520"/>
            <a:ext cx="145809" cy="232142"/>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0" name="テキスト ボックス 49"/>
          <p:cNvSpPr txBox="1"/>
          <p:nvPr/>
        </p:nvSpPr>
        <p:spPr>
          <a:xfrm>
            <a:off x="-12126" y="5281432"/>
            <a:ext cx="1924269" cy="646331"/>
          </a:xfrm>
          <a:prstGeom prst="rect">
            <a:avLst/>
          </a:prstGeom>
          <a:noFill/>
        </p:spPr>
        <p:txBody>
          <a:bodyPr wrap="square" rtlCol="0">
            <a:spAutoFit/>
          </a:bodyPr>
          <a:lstStyle/>
          <a:p>
            <a:pPr algn="ctr"/>
            <a:r>
              <a:rPr kumimoji="1" lang="ja-JP" altLang="en-US" dirty="0" smtClean="0"/>
              <a:t>コンピテントセル</a:t>
            </a:r>
            <a:endParaRPr kumimoji="1" lang="en-US" altLang="ja-JP" dirty="0" smtClean="0"/>
          </a:p>
          <a:p>
            <a:pPr algn="ctr"/>
            <a:r>
              <a:rPr lang="en-US" altLang="ja-JP" dirty="0" smtClean="0"/>
              <a:t>Rosetta(DE3)</a:t>
            </a:r>
            <a:endParaRPr kumimoji="1" lang="ja-JP" altLang="en-US" dirty="0"/>
          </a:p>
        </p:txBody>
      </p:sp>
      <p:grpSp>
        <p:nvGrpSpPr>
          <p:cNvPr id="133" name="グループ化 118"/>
          <p:cNvGrpSpPr>
            <a:grpSpLocks/>
          </p:cNvGrpSpPr>
          <p:nvPr/>
        </p:nvGrpSpPr>
        <p:grpSpPr bwMode="auto">
          <a:xfrm>
            <a:off x="666391" y="4660263"/>
            <a:ext cx="466263" cy="435464"/>
            <a:chOff x="3975085" y="1392222"/>
            <a:chExt cx="1296988" cy="1349375"/>
          </a:xfrm>
        </p:grpSpPr>
        <p:sp>
          <p:nvSpPr>
            <p:cNvPr id="134" name="円/楕円 133"/>
            <p:cNvSpPr/>
            <p:nvPr/>
          </p:nvSpPr>
          <p:spPr bwMode="auto">
            <a:xfrm>
              <a:off x="3975085" y="1395397"/>
              <a:ext cx="1296988" cy="1296987"/>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36" name="アーチ 135"/>
            <p:cNvSpPr/>
            <p:nvPr/>
          </p:nvSpPr>
          <p:spPr bwMode="auto">
            <a:xfrm rot="1380000">
              <a:off x="3975085" y="1392222"/>
              <a:ext cx="1296988" cy="1349375"/>
            </a:xfrm>
            <a:prstGeom prst="blockArc">
              <a:avLst>
                <a:gd name="adj1" fmla="val 16255130"/>
                <a:gd name="adj2" fmla="val 1878740"/>
                <a:gd name="adj3" fmla="val 1568"/>
              </a:avLst>
            </a:prstGeom>
            <a:solidFill>
              <a:srgbClr val="0070C0"/>
            </a:solidFill>
            <a:ln w="889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solidFill>
                  <a:schemeClr val="tx1"/>
                </a:solidFill>
              </a:endParaRPr>
            </a:p>
          </p:txBody>
        </p:sp>
      </p:grpSp>
      <p:sp>
        <p:nvSpPr>
          <p:cNvPr id="138" name="アーチ 137"/>
          <p:cNvSpPr/>
          <p:nvPr/>
        </p:nvSpPr>
        <p:spPr bwMode="auto">
          <a:xfrm>
            <a:off x="666391" y="4652325"/>
            <a:ext cx="466263" cy="435464"/>
          </a:xfrm>
          <a:prstGeom prst="blockArc">
            <a:avLst>
              <a:gd name="adj1" fmla="val 16255130"/>
              <a:gd name="adj2" fmla="val 1878740"/>
              <a:gd name="adj3" fmla="val 1568"/>
            </a:avLst>
          </a:prstGeom>
          <a:solidFill>
            <a:srgbClr val="0070C0"/>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solidFill>
                <a:schemeClr val="tx1"/>
              </a:solidFill>
            </a:endParaRPr>
          </a:p>
        </p:txBody>
      </p:sp>
      <p:sp>
        <p:nvSpPr>
          <p:cNvPr id="141" name="Rectangle 16"/>
          <p:cNvSpPr>
            <a:spLocks noChangeArrowheads="1"/>
          </p:cNvSpPr>
          <p:nvPr/>
        </p:nvSpPr>
        <p:spPr bwMode="auto">
          <a:xfrm>
            <a:off x="4417856" y="4522122"/>
            <a:ext cx="980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p>
            <a:pPr>
              <a:spcBef>
                <a:spcPct val="50000"/>
              </a:spcBef>
            </a:pPr>
            <a:r>
              <a:rPr lang="ja-JP" altLang="en-US" sz="1600" b="1" dirty="0"/>
              <a:t>前</a:t>
            </a:r>
            <a:r>
              <a:rPr lang="ja-JP" altLang="en-US" sz="1600" b="1" dirty="0" smtClean="0">
                <a:latin typeface="Arial" charset="0"/>
              </a:rPr>
              <a:t>培養</a:t>
            </a:r>
            <a:endParaRPr lang="ja-JP" altLang="en-US" sz="1600" b="1" dirty="0">
              <a:latin typeface="Arial" charset="0"/>
            </a:endParaRPr>
          </a:p>
        </p:txBody>
      </p:sp>
      <p:sp>
        <p:nvSpPr>
          <p:cNvPr id="142" name="Rectangle 83"/>
          <p:cNvSpPr>
            <a:spLocks noChangeArrowheads="1"/>
          </p:cNvSpPr>
          <p:nvPr/>
        </p:nvSpPr>
        <p:spPr bwMode="auto">
          <a:xfrm>
            <a:off x="2357592" y="5792960"/>
            <a:ext cx="218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50000"/>
              </a:lnSpc>
              <a:spcBef>
                <a:spcPct val="50000"/>
              </a:spcBef>
            </a:pPr>
            <a:r>
              <a:rPr lang="en-US" altLang="ja-JP" sz="1600" b="1" dirty="0">
                <a:solidFill>
                  <a:srgbClr val="000000"/>
                </a:solidFill>
                <a:latin typeface="Arial" charset="0"/>
              </a:rPr>
              <a:t>37℃</a:t>
            </a:r>
          </a:p>
          <a:p>
            <a:pPr>
              <a:lnSpc>
                <a:spcPct val="50000"/>
              </a:lnSpc>
              <a:spcBef>
                <a:spcPct val="50000"/>
              </a:spcBef>
            </a:pPr>
            <a:r>
              <a:rPr lang="en-US" altLang="ja-JP" sz="1600" b="1" dirty="0" smtClean="0">
                <a:solidFill>
                  <a:srgbClr val="000000"/>
                </a:solidFill>
              </a:rPr>
              <a:t>2×YT</a:t>
            </a:r>
            <a:r>
              <a:rPr lang="ja-JP" altLang="en-US" sz="1600" b="1" dirty="0" smtClean="0">
                <a:solidFill>
                  <a:srgbClr val="000000"/>
                </a:solidFill>
                <a:latin typeface="Arial" charset="0"/>
              </a:rPr>
              <a:t>培地</a:t>
            </a:r>
            <a:endParaRPr lang="ja-JP" altLang="en-US" sz="1600" b="1" dirty="0">
              <a:solidFill>
                <a:srgbClr val="000000"/>
              </a:solidFill>
              <a:latin typeface="Arial" charset="0"/>
            </a:endParaRPr>
          </a:p>
          <a:p>
            <a:pPr>
              <a:lnSpc>
                <a:spcPct val="50000"/>
              </a:lnSpc>
              <a:spcBef>
                <a:spcPct val="50000"/>
              </a:spcBef>
            </a:pPr>
            <a:r>
              <a:rPr lang="ja-JP" altLang="en-US" sz="1600" b="1" dirty="0">
                <a:solidFill>
                  <a:srgbClr val="000000"/>
                </a:solidFill>
                <a:latin typeface="Arial" charset="0"/>
              </a:rPr>
              <a:t>（抗生物質：</a:t>
            </a:r>
            <a:r>
              <a:rPr lang="en-US" altLang="ja-JP" sz="1600" b="1" dirty="0" err="1" smtClean="0">
                <a:solidFill>
                  <a:srgbClr val="000000"/>
                </a:solidFill>
                <a:latin typeface="Arial" charset="0"/>
              </a:rPr>
              <a:t>Amp,Cm</a:t>
            </a:r>
            <a:r>
              <a:rPr lang="ja-JP" altLang="en-US" sz="1600" b="1" dirty="0" smtClean="0">
                <a:solidFill>
                  <a:srgbClr val="000000"/>
                </a:solidFill>
                <a:latin typeface="Arial" charset="0"/>
              </a:rPr>
              <a:t>）</a:t>
            </a:r>
            <a:endParaRPr lang="ja-JP" altLang="en-US" sz="1600" b="1" dirty="0">
              <a:solidFill>
                <a:srgbClr val="000000"/>
              </a:solidFill>
              <a:latin typeface="Arial" charset="0"/>
            </a:endParaRPr>
          </a:p>
        </p:txBody>
      </p:sp>
      <p:sp>
        <p:nvSpPr>
          <p:cNvPr id="143" name="Rectangle 1194"/>
          <p:cNvSpPr>
            <a:spLocks noChangeArrowheads="1"/>
          </p:cNvSpPr>
          <p:nvPr/>
        </p:nvSpPr>
        <p:spPr bwMode="auto">
          <a:xfrm>
            <a:off x="2356758" y="5715965"/>
            <a:ext cx="2185234" cy="765175"/>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149" name="Group 93"/>
          <p:cNvGrpSpPr>
            <a:grpSpLocks/>
          </p:cNvGrpSpPr>
          <p:nvPr/>
        </p:nvGrpSpPr>
        <p:grpSpPr bwMode="auto">
          <a:xfrm>
            <a:off x="6291471" y="4273888"/>
            <a:ext cx="739775" cy="1079500"/>
            <a:chOff x="4379" y="738"/>
            <a:chExt cx="540" cy="788"/>
          </a:xfrm>
        </p:grpSpPr>
        <p:sp>
          <p:nvSpPr>
            <p:cNvPr id="150" name="AutoShape 47"/>
            <p:cNvSpPr>
              <a:spLocks noChangeAspect="1" noChangeArrowheads="1"/>
            </p:cNvSpPr>
            <p:nvPr/>
          </p:nvSpPr>
          <p:spPr bwMode="auto">
            <a:xfrm>
              <a:off x="4512" y="738"/>
              <a:ext cx="282" cy="2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17 w 21600"/>
                <a:gd name="T13" fmla="*/ 3244 h 21600"/>
                <a:gd name="T14" fmla="*/ 18383 w 21600"/>
                <a:gd name="T15" fmla="*/ 18356 h 21600"/>
              </a:gdLst>
              <a:ahLst/>
              <a:cxnLst>
                <a:cxn ang="T8">
                  <a:pos x="T0" y="T1"/>
                </a:cxn>
                <a:cxn ang="T9">
                  <a:pos x="T2" y="T3"/>
                </a:cxn>
                <a:cxn ang="T10">
                  <a:pos x="T4" y="T5"/>
                </a:cxn>
                <a:cxn ang="T11">
                  <a:pos x="T6" y="T7"/>
                </a:cxn>
              </a:cxnLst>
              <a:rect l="T12" t="T13" r="T14" b="T15"/>
              <a:pathLst>
                <a:path w="21600" h="21600">
                  <a:moveTo>
                    <a:pt x="0" y="0"/>
                  </a:moveTo>
                  <a:lnTo>
                    <a:pt x="2838" y="21600"/>
                  </a:lnTo>
                  <a:lnTo>
                    <a:pt x="18762" y="21600"/>
                  </a:lnTo>
                  <a:lnTo>
                    <a:pt x="21600" y="0"/>
                  </a:lnTo>
                  <a:close/>
                </a:path>
              </a:pathLst>
            </a:custGeom>
            <a:solidFill>
              <a:srgbClr val="FF9999"/>
            </a:solidFill>
            <a:ln w="9525" algn="ctr">
              <a:solidFill>
                <a:srgbClr val="000000"/>
              </a:solidFill>
              <a:miter lim="800000"/>
              <a:headEnd/>
              <a:tailEnd/>
            </a:ln>
          </p:spPr>
          <p:txBody>
            <a:bodyPr wrap="none" anchor="ctr"/>
            <a:lstStyle/>
            <a:p>
              <a:endParaRPr lang="ja-JP" altLang="ja-JP" sz="1800">
                <a:latin typeface="Arial" charset="0"/>
              </a:endParaRPr>
            </a:p>
          </p:txBody>
        </p:sp>
        <p:sp>
          <p:nvSpPr>
            <p:cNvPr id="168" name="Oval 159"/>
            <p:cNvSpPr>
              <a:spLocks noChangeAspect="1" noChangeArrowheads="1"/>
            </p:cNvSpPr>
            <p:nvPr/>
          </p:nvSpPr>
          <p:spPr bwMode="auto">
            <a:xfrm flipV="1">
              <a:off x="4380" y="1344"/>
              <a:ext cx="534" cy="182"/>
            </a:xfrm>
            <a:prstGeom prst="ellipse">
              <a:avLst/>
            </a:prstGeom>
            <a:solidFill>
              <a:srgbClr val="FFFFCC"/>
            </a:solidFill>
            <a:ln w="9525">
              <a:solidFill>
                <a:srgbClr val="000000"/>
              </a:solidFill>
              <a:round/>
              <a:headEnd/>
              <a:tailEnd/>
            </a:ln>
          </p:spPr>
          <p:txBody>
            <a:bodyPr rot="10800000" wrap="none" anchor="ctr"/>
            <a:lstStyle/>
            <a:p>
              <a:pPr algn="l"/>
              <a:endParaRPr lang="ja-JP" altLang="ja-JP" sz="1800">
                <a:latin typeface="Arial" charset="0"/>
              </a:endParaRPr>
            </a:p>
          </p:txBody>
        </p:sp>
        <p:sp>
          <p:nvSpPr>
            <p:cNvPr id="169" name="Line 162"/>
            <p:cNvSpPr>
              <a:spLocks noChangeAspect="1" noChangeShapeType="1"/>
            </p:cNvSpPr>
            <p:nvPr/>
          </p:nvSpPr>
          <p:spPr bwMode="auto">
            <a:xfrm>
              <a:off x="4538" y="895"/>
              <a:ext cx="0" cy="1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0" name="Line 163"/>
            <p:cNvSpPr>
              <a:spLocks noChangeAspect="1" noChangeShapeType="1"/>
            </p:cNvSpPr>
            <p:nvPr/>
          </p:nvSpPr>
          <p:spPr bwMode="auto">
            <a:xfrm>
              <a:off x="4767" y="894"/>
              <a:ext cx="0" cy="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 name="Oval 170"/>
            <p:cNvSpPr>
              <a:spLocks noChangeAspect="1" noChangeArrowheads="1"/>
            </p:cNvSpPr>
            <p:nvPr/>
          </p:nvSpPr>
          <p:spPr bwMode="auto">
            <a:xfrm flipV="1">
              <a:off x="4402" y="1311"/>
              <a:ext cx="494" cy="133"/>
            </a:xfrm>
            <a:prstGeom prst="ellipse">
              <a:avLst/>
            </a:prstGeom>
            <a:solidFill>
              <a:srgbClr val="FFFFCC"/>
            </a:solidFill>
            <a:ln w="6350">
              <a:solidFill>
                <a:srgbClr val="4D4D4D"/>
              </a:solidFill>
              <a:round/>
              <a:headEnd/>
              <a:tailEnd/>
            </a:ln>
          </p:spPr>
          <p:txBody>
            <a:bodyPr rot="10800000" wrap="none" anchor="ctr"/>
            <a:lstStyle/>
            <a:p>
              <a:pPr algn="l"/>
              <a:endParaRPr lang="ja-JP" altLang="ja-JP" sz="1800">
                <a:latin typeface="Arial" charset="0"/>
              </a:endParaRPr>
            </a:p>
          </p:txBody>
        </p:sp>
        <p:sp>
          <p:nvSpPr>
            <p:cNvPr id="190" name="Line 55"/>
            <p:cNvSpPr>
              <a:spLocks noChangeAspect="1" noChangeShapeType="1"/>
            </p:cNvSpPr>
            <p:nvPr/>
          </p:nvSpPr>
          <p:spPr bwMode="auto">
            <a:xfrm>
              <a:off x="4534" y="895"/>
              <a:ext cx="232"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1" name="Line 161"/>
            <p:cNvSpPr>
              <a:spLocks noChangeAspect="1" noChangeShapeType="1"/>
            </p:cNvSpPr>
            <p:nvPr/>
          </p:nvSpPr>
          <p:spPr bwMode="auto">
            <a:xfrm rot="8192812" flipH="1">
              <a:off x="4766" y="1055"/>
              <a:ext cx="153" cy="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2" name="Line 160"/>
            <p:cNvSpPr>
              <a:spLocks noChangeAspect="1" noChangeShapeType="1"/>
            </p:cNvSpPr>
            <p:nvPr/>
          </p:nvSpPr>
          <p:spPr bwMode="auto">
            <a:xfrm flipH="1">
              <a:off x="4379" y="1059"/>
              <a:ext cx="159" cy="3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93" name="Line 28"/>
          <p:cNvSpPr>
            <a:spLocks noChangeShapeType="1"/>
          </p:cNvSpPr>
          <p:nvPr/>
        </p:nvSpPr>
        <p:spPr bwMode="auto">
          <a:xfrm>
            <a:off x="7743371" y="4986249"/>
            <a:ext cx="115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1" name="テキスト ボックス 80"/>
          <p:cNvSpPr txBox="1"/>
          <p:nvPr/>
        </p:nvSpPr>
        <p:spPr>
          <a:xfrm>
            <a:off x="6424627" y="2503542"/>
            <a:ext cx="1443474" cy="369332"/>
          </a:xfrm>
          <a:prstGeom prst="rect">
            <a:avLst/>
          </a:prstGeom>
          <a:noFill/>
        </p:spPr>
        <p:txBody>
          <a:bodyPr wrap="square" rtlCol="0">
            <a:spAutoFit/>
          </a:bodyPr>
          <a:lstStyle/>
          <a:p>
            <a:r>
              <a:rPr kumimoji="1" lang="ja-JP" altLang="en-US" dirty="0" smtClean="0"/>
              <a:t>ヒートショック</a:t>
            </a:r>
            <a:endParaRPr kumimoji="1" lang="ja-JP" altLang="en-US" dirty="0"/>
          </a:p>
        </p:txBody>
      </p:sp>
      <p:sp>
        <p:nvSpPr>
          <p:cNvPr id="82" name="テキスト ボックス 81"/>
          <p:cNvSpPr txBox="1"/>
          <p:nvPr/>
        </p:nvSpPr>
        <p:spPr>
          <a:xfrm>
            <a:off x="5790408" y="3586903"/>
            <a:ext cx="1736419" cy="646331"/>
          </a:xfrm>
          <a:prstGeom prst="rect">
            <a:avLst/>
          </a:prstGeom>
          <a:noFill/>
        </p:spPr>
        <p:txBody>
          <a:bodyPr wrap="square" rtlCol="0">
            <a:spAutoFit/>
          </a:bodyPr>
          <a:lstStyle/>
          <a:p>
            <a:r>
              <a:rPr kumimoji="1" lang="en-US" altLang="ja-JP" dirty="0" smtClean="0"/>
              <a:t>OD</a:t>
            </a:r>
            <a:r>
              <a:rPr kumimoji="1" lang="en-US" altLang="ja-JP" baseline="-25000" dirty="0" smtClean="0"/>
              <a:t>600</a:t>
            </a:r>
            <a:r>
              <a:rPr kumimoji="1" lang="en-US" altLang="ja-JP" dirty="0" smtClean="0"/>
              <a:t>=0.1</a:t>
            </a:r>
            <a:r>
              <a:rPr kumimoji="1" lang="ja-JP" altLang="en-US" dirty="0" smtClean="0"/>
              <a:t>に</a:t>
            </a:r>
            <a:endParaRPr kumimoji="1" lang="en-US" altLang="ja-JP" dirty="0" smtClean="0"/>
          </a:p>
          <a:p>
            <a:r>
              <a:rPr kumimoji="1" lang="ja-JP" altLang="en-US" dirty="0" smtClean="0"/>
              <a:t>なるように添加</a:t>
            </a:r>
            <a:endParaRPr kumimoji="1" lang="ja-JP" altLang="en-US" dirty="0"/>
          </a:p>
        </p:txBody>
      </p:sp>
      <p:sp>
        <p:nvSpPr>
          <p:cNvPr id="194" name="Rectangle 16"/>
          <p:cNvSpPr>
            <a:spLocks noChangeArrowheads="1"/>
          </p:cNvSpPr>
          <p:nvPr/>
        </p:nvSpPr>
        <p:spPr bwMode="auto">
          <a:xfrm>
            <a:off x="4285031" y="5092835"/>
            <a:ext cx="1199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p>
            <a:pPr algn="ctr">
              <a:spcBef>
                <a:spcPct val="50000"/>
              </a:spcBef>
            </a:pPr>
            <a:r>
              <a:rPr lang="ja-JP" altLang="en-US" sz="1600" b="1" dirty="0" smtClean="0">
                <a:latin typeface="Arial" charset="0"/>
              </a:rPr>
              <a:t>一晩</a:t>
            </a:r>
            <a:r>
              <a:rPr lang="en-US" altLang="ja-JP" sz="1600" b="1" dirty="0"/>
              <a:t> </a:t>
            </a:r>
            <a:r>
              <a:rPr lang="en-US" altLang="ja-JP" sz="1600" b="1" dirty="0" smtClean="0"/>
              <a:t>37</a:t>
            </a:r>
            <a:r>
              <a:rPr lang="ja-JP" altLang="en-US" sz="1600" b="1" dirty="0" smtClean="0"/>
              <a:t>℃</a:t>
            </a:r>
            <a:endParaRPr lang="en-US" altLang="ja-JP" sz="1600" b="1" dirty="0" smtClean="0">
              <a:latin typeface="Arial" charset="0"/>
            </a:endParaRPr>
          </a:p>
        </p:txBody>
      </p:sp>
      <p:sp>
        <p:nvSpPr>
          <p:cNvPr id="195" name="Rectangle 16"/>
          <p:cNvSpPr>
            <a:spLocks noChangeArrowheads="1"/>
          </p:cNvSpPr>
          <p:nvPr/>
        </p:nvSpPr>
        <p:spPr bwMode="auto">
          <a:xfrm>
            <a:off x="7680682" y="5127544"/>
            <a:ext cx="1199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p>
            <a:pPr algn="ctr">
              <a:spcBef>
                <a:spcPct val="50000"/>
              </a:spcBef>
            </a:pPr>
            <a:r>
              <a:rPr lang="en-US" altLang="ja-JP" sz="1600" b="1" dirty="0" smtClean="0"/>
              <a:t>24h, 37</a:t>
            </a:r>
            <a:r>
              <a:rPr lang="ja-JP" altLang="en-US" sz="1600" b="1" dirty="0" smtClean="0"/>
              <a:t>℃</a:t>
            </a:r>
            <a:endParaRPr lang="en-US" altLang="ja-JP" sz="1600" b="1" dirty="0" smtClean="0">
              <a:latin typeface="Arial" charset="0"/>
            </a:endParaRPr>
          </a:p>
        </p:txBody>
      </p:sp>
      <p:sp>
        <p:nvSpPr>
          <p:cNvPr id="84" name="正方形/長方形 83"/>
          <p:cNvSpPr/>
          <p:nvPr/>
        </p:nvSpPr>
        <p:spPr>
          <a:xfrm>
            <a:off x="6328370" y="5346633"/>
            <a:ext cx="710451" cy="369332"/>
          </a:xfrm>
          <a:prstGeom prst="rect">
            <a:avLst/>
          </a:prstGeom>
        </p:spPr>
        <p:txBody>
          <a:bodyPr wrap="none">
            <a:spAutoFit/>
          </a:bodyPr>
          <a:lstStyle/>
          <a:p>
            <a:r>
              <a:rPr lang="en-US" altLang="ja-JP" b="1" dirty="0" smtClean="0">
                <a:solidFill>
                  <a:srgbClr val="000000"/>
                </a:solidFill>
              </a:rPr>
              <a:t>50ml</a:t>
            </a:r>
            <a:endParaRPr lang="ja-JP" altLang="en-US" dirty="0"/>
          </a:p>
        </p:txBody>
      </p:sp>
      <p:sp>
        <p:nvSpPr>
          <p:cNvPr id="196" name="Line 28"/>
          <p:cNvSpPr>
            <a:spLocks noChangeShapeType="1"/>
          </p:cNvSpPr>
          <p:nvPr/>
        </p:nvSpPr>
        <p:spPr bwMode="auto">
          <a:xfrm flipV="1">
            <a:off x="1746328" y="4955487"/>
            <a:ext cx="1025680" cy="158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Tree>
    <p:extLst>
      <p:ext uri="{BB962C8B-B14F-4D97-AF65-F5344CB8AC3E}">
        <p14:creationId xmlns:p14="http://schemas.microsoft.com/office/powerpoint/2010/main" val="567482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正方形/長方形 144"/>
          <p:cNvSpPr/>
          <p:nvPr/>
        </p:nvSpPr>
        <p:spPr>
          <a:xfrm>
            <a:off x="7452320" y="5244248"/>
            <a:ext cx="1655852" cy="1585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① </a:t>
            </a:r>
            <a:r>
              <a:rPr kumimoji="1" lang="en-US" altLang="ja-JP" dirty="0" smtClean="0"/>
              <a:t>PMMA-tag</a:t>
            </a:r>
            <a:r>
              <a:rPr kumimoji="1" lang="ja-JP" altLang="en-US" dirty="0" smtClean="0"/>
              <a:t>融合</a:t>
            </a:r>
            <a:r>
              <a:rPr kumimoji="1" lang="en-US" altLang="ja-JP" dirty="0" err="1" smtClean="0"/>
              <a:t>scFv</a:t>
            </a:r>
            <a:r>
              <a:rPr kumimoji="1" lang="ja-JP" altLang="en-US" dirty="0" smtClean="0"/>
              <a:t>の調製</a:t>
            </a:r>
            <a:endParaRPr kumimoji="1" lang="ja-JP" altLang="en-US" dirty="0"/>
          </a:p>
        </p:txBody>
      </p:sp>
      <p:sp>
        <p:nvSpPr>
          <p:cNvPr id="48" name="Rectangle 16"/>
          <p:cNvSpPr>
            <a:spLocks noChangeArrowheads="1"/>
          </p:cNvSpPr>
          <p:nvPr/>
        </p:nvSpPr>
        <p:spPr bwMode="auto">
          <a:xfrm>
            <a:off x="957338" y="4311968"/>
            <a:ext cx="804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spcBef>
                <a:spcPct val="50000"/>
              </a:spcBef>
            </a:pPr>
            <a:r>
              <a:rPr lang="ja-JP" altLang="en-US" sz="1800" b="1" dirty="0">
                <a:solidFill>
                  <a:srgbClr val="000000"/>
                </a:solidFill>
                <a:latin typeface="Arial" charset="0"/>
              </a:rPr>
              <a:t>精製</a:t>
            </a:r>
          </a:p>
        </p:txBody>
      </p:sp>
      <p:sp>
        <p:nvSpPr>
          <p:cNvPr id="68" name="Line 28"/>
          <p:cNvSpPr>
            <a:spLocks noChangeShapeType="1"/>
          </p:cNvSpPr>
          <p:nvPr/>
        </p:nvSpPr>
        <p:spPr bwMode="auto">
          <a:xfrm>
            <a:off x="317141" y="4792294"/>
            <a:ext cx="2085256" cy="201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3" name="Text Box 25"/>
          <p:cNvSpPr txBox="1">
            <a:spLocks noChangeArrowheads="1"/>
          </p:cNvSpPr>
          <p:nvPr/>
        </p:nvSpPr>
        <p:spPr bwMode="auto">
          <a:xfrm>
            <a:off x="2846693" y="3429000"/>
            <a:ext cx="25981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spcBef>
                <a:spcPct val="50000"/>
              </a:spcBef>
            </a:pPr>
            <a:r>
              <a:rPr lang="en-US" altLang="ja-JP" sz="1800" b="1" dirty="0" smtClean="0">
                <a:latin typeface="Arial" charset="0"/>
              </a:rPr>
              <a:t>PMMA-tag</a:t>
            </a:r>
            <a:r>
              <a:rPr lang="ja-JP" altLang="en-US" sz="1800" b="1" dirty="0" smtClean="0">
                <a:latin typeface="Arial" charset="0"/>
              </a:rPr>
              <a:t>融合</a:t>
            </a:r>
            <a:r>
              <a:rPr lang="en-US" altLang="ja-JP" sz="1800" b="1" dirty="0" err="1" smtClean="0">
                <a:latin typeface="Arial" charset="0"/>
              </a:rPr>
              <a:t>scFv</a:t>
            </a:r>
            <a:endParaRPr lang="en-US" altLang="ja-JP" sz="1800" b="1" dirty="0" smtClean="0">
              <a:latin typeface="Arial" charset="0"/>
            </a:endParaRPr>
          </a:p>
          <a:p>
            <a:pPr algn="ctr" eaLnBrk="1" hangingPunct="1">
              <a:spcBef>
                <a:spcPct val="50000"/>
              </a:spcBef>
            </a:pPr>
            <a:r>
              <a:rPr lang="en-US" altLang="ja-JP" sz="1800" b="1" dirty="0" smtClean="0">
                <a:latin typeface="Arial" charset="0"/>
              </a:rPr>
              <a:t>(</a:t>
            </a:r>
            <a:r>
              <a:rPr lang="en-US" altLang="ja-JP" sz="1800" b="1" dirty="0" err="1" smtClean="0">
                <a:latin typeface="Arial" charset="0"/>
              </a:rPr>
              <a:t>scFv</a:t>
            </a:r>
            <a:r>
              <a:rPr lang="en-US" altLang="ja-JP" sz="1800" b="1" dirty="0" smtClean="0">
                <a:latin typeface="Arial" charset="0"/>
              </a:rPr>
              <a:t>-PM)</a:t>
            </a:r>
            <a:endParaRPr lang="ja-JP" altLang="en-US" sz="1800" b="1" dirty="0">
              <a:latin typeface="Arial" charset="0"/>
            </a:endParaRPr>
          </a:p>
        </p:txBody>
      </p:sp>
      <p:sp>
        <p:nvSpPr>
          <p:cNvPr id="124" name="テキスト ボックス 17"/>
          <p:cNvSpPr txBox="1"/>
          <p:nvPr/>
        </p:nvSpPr>
        <p:spPr>
          <a:xfrm>
            <a:off x="5489142" y="3102312"/>
            <a:ext cx="830752" cy="278352"/>
          </a:xfrm>
          <a:prstGeom prst="rect">
            <a:avLst/>
          </a:prstGeom>
          <a:noFill/>
        </p:spPr>
        <p:txBody>
          <a:bodyPr wrap="square" rtlCol="0">
            <a:noAutofit/>
          </a:bodyPr>
          <a:lstStyle/>
          <a:p>
            <a:pPr>
              <a:spcAft>
                <a:spcPts val="0"/>
              </a:spcAft>
            </a:pPr>
            <a:r>
              <a:rPr lang="ja-JP" sz="1400" b="1" kern="1200" dirty="0">
                <a:solidFill>
                  <a:srgbClr val="000000"/>
                </a:solidFill>
                <a:effectLst/>
                <a:latin typeface="Century"/>
                <a:ea typeface="ＭＳ 明朝"/>
                <a:cs typeface="Times New Roman"/>
              </a:rPr>
              <a:t>×</a:t>
            </a:r>
            <a:r>
              <a:rPr lang="en-US" sz="1400" b="1" kern="1200" dirty="0" err="1">
                <a:solidFill>
                  <a:srgbClr val="000000"/>
                </a:solidFill>
                <a:effectLst/>
                <a:latin typeface="Century"/>
                <a:ea typeface="ＭＳ 明朝"/>
                <a:cs typeface="Times New Roman"/>
              </a:rPr>
              <a:t>kDa</a:t>
            </a:r>
            <a:endParaRPr lang="ja-JP" sz="1400" dirty="0">
              <a:effectLst/>
              <a:latin typeface="ＭＳ Ｐゴシック"/>
              <a:cs typeface="ＭＳ Ｐゴシック"/>
            </a:endParaRPr>
          </a:p>
        </p:txBody>
      </p:sp>
      <p:sp>
        <p:nvSpPr>
          <p:cNvPr id="125" name="テキスト ボックス 20"/>
          <p:cNvSpPr txBox="1"/>
          <p:nvPr/>
        </p:nvSpPr>
        <p:spPr>
          <a:xfrm>
            <a:off x="5616546" y="3354411"/>
            <a:ext cx="575945" cy="320040"/>
          </a:xfrm>
          <a:prstGeom prst="rect">
            <a:avLst/>
          </a:prstGeom>
          <a:noFill/>
        </p:spPr>
        <p:txBody>
          <a:bodyPr wrap="square" rtlCol="0">
            <a:spAutoFit/>
          </a:bodyPr>
          <a:lstStyle/>
          <a:p>
            <a:pPr algn="ctr">
              <a:spcAft>
                <a:spcPts val="0"/>
              </a:spcAft>
            </a:pPr>
            <a:r>
              <a:rPr lang="en-US" sz="1400" b="1" kern="1200">
                <a:solidFill>
                  <a:srgbClr val="000000"/>
                </a:solidFill>
                <a:effectLst/>
                <a:latin typeface="Century"/>
                <a:ea typeface="ＭＳ 明朝"/>
                <a:cs typeface="Times New Roman"/>
              </a:rPr>
              <a:t>200</a:t>
            </a:r>
            <a:endParaRPr lang="ja-JP" sz="1400">
              <a:effectLst/>
              <a:latin typeface="ＭＳ Ｐゴシック"/>
              <a:cs typeface="ＭＳ Ｐゴシック"/>
            </a:endParaRPr>
          </a:p>
        </p:txBody>
      </p:sp>
      <p:sp>
        <p:nvSpPr>
          <p:cNvPr id="126" name="テキスト ボックス 25"/>
          <p:cNvSpPr txBox="1"/>
          <p:nvPr/>
        </p:nvSpPr>
        <p:spPr>
          <a:xfrm>
            <a:off x="5616546" y="3714451"/>
            <a:ext cx="575945" cy="320040"/>
          </a:xfrm>
          <a:prstGeom prst="rect">
            <a:avLst/>
          </a:prstGeom>
          <a:noFill/>
        </p:spPr>
        <p:txBody>
          <a:bodyPr wrap="square" rtlCol="0">
            <a:spAutoFit/>
          </a:bodyPr>
          <a:lstStyle/>
          <a:p>
            <a:pPr algn="ctr">
              <a:spcAft>
                <a:spcPts val="0"/>
              </a:spcAft>
            </a:pPr>
            <a:r>
              <a:rPr lang="en-US" sz="1400" b="1" kern="1200">
                <a:solidFill>
                  <a:srgbClr val="000000"/>
                </a:solidFill>
                <a:effectLst/>
                <a:latin typeface="Century"/>
                <a:ea typeface="ＭＳ 明朝"/>
                <a:cs typeface="Times New Roman"/>
              </a:rPr>
              <a:t>116</a:t>
            </a:r>
            <a:endParaRPr lang="ja-JP" sz="1400">
              <a:effectLst/>
              <a:latin typeface="ＭＳ Ｐゴシック"/>
              <a:cs typeface="ＭＳ Ｐゴシック"/>
            </a:endParaRPr>
          </a:p>
        </p:txBody>
      </p:sp>
      <p:sp>
        <p:nvSpPr>
          <p:cNvPr id="127" name="テキスト ボックス 26"/>
          <p:cNvSpPr txBox="1"/>
          <p:nvPr/>
        </p:nvSpPr>
        <p:spPr>
          <a:xfrm>
            <a:off x="5616546" y="4016551"/>
            <a:ext cx="575945" cy="320040"/>
          </a:xfrm>
          <a:prstGeom prst="rect">
            <a:avLst/>
          </a:prstGeom>
          <a:noFill/>
        </p:spPr>
        <p:txBody>
          <a:bodyPr wrap="square" rtlCol="0">
            <a:spAutoFit/>
          </a:bodyPr>
          <a:lstStyle/>
          <a:p>
            <a:pPr algn="ctr">
              <a:spcAft>
                <a:spcPts val="0"/>
              </a:spcAft>
            </a:pPr>
            <a:r>
              <a:rPr lang="en-US" sz="1400" b="1" kern="1200" dirty="0">
                <a:solidFill>
                  <a:srgbClr val="000000"/>
                </a:solidFill>
                <a:effectLst/>
                <a:latin typeface="Century"/>
                <a:ea typeface="ＭＳ 明朝"/>
                <a:cs typeface="Times New Roman"/>
              </a:rPr>
              <a:t>66</a:t>
            </a:r>
            <a:endParaRPr lang="ja-JP" sz="1400" dirty="0">
              <a:effectLst/>
              <a:latin typeface="ＭＳ Ｐゴシック"/>
              <a:cs typeface="ＭＳ Ｐゴシック"/>
            </a:endParaRPr>
          </a:p>
        </p:txBody>
      </p:sp>
      <p:sp>
        <p:nvSpPr>
          <p:cNvPr id="128" name="テキスト ボックス 27"/>
          <p:cNvSpPr txBox="1"/>
          <p:nvPr/>
        </p:nvSpPr>
        <p:spPr>
          <a:xfrm>
            <a:off x="5616546" y="4434531"/>
            <a:ext cx="575945" cy="320040"/>
          </a:xfrm>
          <a:prstGeom prst="rect">
            <a:avLst/>
          </a:prstGeom>
          <a:noFill/>
        </p:spPr>
        <p:txBody>
          <a:bodyPr wrap="square" rtlCol="0">
            <a:spAutoFit/>
          </a:bodyPr>
          <a:lstStyle/>
          <a:p>
            <a:pPr algn="ctr">
              <a:spcAft>
                <a:spcPts val="0"/>
              </a:spcAft>
            </a:pPr>
            <a:r>
              <a:rPr lang="en-US" sz="1400" b="1" kern="1200">
                <a:solidFill>
                  <a:srgbClr val="000000"/>
                </a:solidFill>
                <a:effectLst/>
                <a:latin typeface="Century"/>
                <a:ea typeface="ＭＳ 明朝"/>
                <a:cs typeface="Times New Roman"/>
              </a:rPr>
              <a:t>45</a:t>
            </a:r>
            <a:endParaRPr lang="ja-JP" sz="1400">
              <a:effectLst/>
              <a:latin typeface="ＭＳ Ｐゴシック"/>
              <a:cs typeface="ＭＳ Ｐゴシック"/>
            </a:endParaRPr>
          </a:p>
        </p:txBody>
      </p:sp>
      <p:sp>
        <p:nvSpPr>
          <p:cNvPr id="129" name="テキスト ボックス 28"/>
          <p:cNvSpPr txBox="1"/>
          <p:nvPr/>
        </p:nvSpPr>
        <p:spPr>
          <a:xfrm>
            <a:off x="5616546" y="5082603"/>
            <a:ext cx="575945" cy="320040"/>
          </a:xfrm>
          <a:prstGeom prst="rect">
            <a:avLst/>
          </a:prstGeom>
          <a:noFill/>
        </p:spPr>
        <p:txBody>
          <a:bodyPr wrap="square" rtlCol="0">
            <a:spAutoFit/>
          </a:bodyPr>
          <a:lstStyle/>
          <a:p>
            <a:pPr algn="ctr">
              <a:spcAft>
                <a:spcPts val="0"/>
              </a:spcAft>
            </a:pPr>
            <a:r>
              <a:rPr lang="en-US" sz="1400" b="1" kern="1200" dirty="0">
                <a:solidFill>
                  <a:srgbClr val="000000"/>
                </a:solidFill>
                <a:effectLst/>
                <a:latin typeface="Century"/>
                <a:ea typeface="ＭＳ 明朝"/>
                <a:cs typeface="Times New Roman"/>
              </a:rPr>
              <a:t>31</a:t>
            </a:r>
            <a:endParaRPr lang="ja-JP" sz="1400" dirty="0">
              <a:effectLst/>
              <a:latin typeface="ＭＳ Ｐゴシック"/>
              <a:cs typeface="ＭＳ Ｐゴシック"/>
            </a:endParaRPr>
          </a:p>
        </p:txBody>
      </p:sp>
      <p:sp>
        <p:nvSpPr>
          <p:cNvPr id="130" name="テキスト ボックス 29"/>
          <p:cNvSpPr txBox="1"/>
          <p:nvPr/>
        </p:nvSpPr>
        <p:spPr>
          <a:xfrm>
            <a:off x="5616546" y="5298627"/>
            <a:ext cx="575945" cy="320040"/>
          </a:xfrm>
          <a:prstGeom prst="rect">
            <a:avLst/>
          </a:prstGeom>
          <a:noFill/>
        </p:spPr>
        <p:txBody>
          <a:bodyPr wrap="square" rtlCol="0">
            <a:spAutoFit/>
          </a:bodyPr>
          <a:lstStyle/>
          <a:p>
            <a:pPr algn="ctr">
              <a:spcAft>
                <a:spcPts val="0"/>
              </a:spcAft>
            </a:pPr>
            <a:r>
              <a:rPr lang="en-US" sz="1400" b="1" kern="1200">
                <a:solidFill>
                  <a:srgbClr val="000000"/>
                </a:solidFill>
                <a:effectLst/>
                <a:latin typeface="Century"/>
                <a:ea typeface="ＭＳ 明朝"/>
                <a:cs typeface="Times New Roman"/>
              </a:rPr>
              <a:t>21</a:t>
            </a:r>
            <a:endParaRPr lang="ja-JP" sz="1400">
              <a:effectLst/>
              <a:latin typeface="ＭＳ Ｐゴシック"/>
              <a:cs typeface="ＭＳ Ｐゴシック"/>
            </a:endParaRPr>
          </a:p>
        </p:txBody>
      </p:sp>
      <p:sp>
        <p:nvSpPr>
          <p:cNvPr id="131" name="テキスト ボックス 30"/>
          <p:cNvSpPr txBox="1"/>
          <p:nvPr/>
        </p:nvSpPr>
        <p:spPr>
          <a:xfrm>
            <a:off x="5616546" y="5802683"/>
            <a:ext cx="575945" cy="320040"/>
          </a:xfrm>
          <a:prstGeom prst="rect">
            <a:avLst/>
          </a:prstGeom>
          <a:noFill/>
        </p:spPr>
        <p:txBody>
          <a:bodyPr wrap="square" rtlCol="0">
            <a:spAutoFit/>
          </a:bodyPr>
          <a:lstStyle/>
          <a:p>
            <a:pPr algn="ctr">
              <a:spcAft>
                <a:spcPts val="0"/>
              </a:spcAft>
            </a:pPr>
            <a:r>
              <a:rPr lang="en-US" sz="1400" b="1" kern="1200">
                <a:solidFill>
                  <a:srgbClr val="000000"/>
                </a:solidFill>
                <a:effectLst/>
                <a:latin typeface="Century"/>
                <a:ea typeface="ＭＳ 明朝"/>
                <a:cs typeface="Times New Roman"/>
              </a:rPr>
              <a:t>14</a:t>
            </a:r>
            <a:endParaRPr lang="ja-JP" sz="1400">
              <a:effectLst/>
              <a:latin typeface="ＭＳ Ｐゴシック"/>
              <a:cs typeface="ＭＳ Ｐゴシック"/>
            </a:endParaRPr>
          </a:p>
        </p:txBody>
      </p:sp>
      <p:sp>
        <p:nvSpPr>
          <p:cNvPr id="146" name="テキスト ボックス 4160"/>
          <p:cNvSpPr txBox="1"/>
          <p:nvPr/>
        </p:nvSpPr>
        <p:spPr>
          <a:xfrm>
            <a:off x="7344816" y="3950553"/>
            <a:ext cx="1907704" cy="4497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smtClean="0">
                <a:effectLst/>
                <a:ea typeface="ＭＳ 明朝"/>
                <a:cs typeface="Times New Roman"/>
              </a:rPr>
              <a:t>①</a:t>
            </a:r>
            <a:r>
              <a:rPr lang="en-US" altLang="ja-JP" sz="1600" b="1" kern="100" dirty="0" smtClean="0">
                <a:effectLst/>
                <a:ea typeface="ＭＳ 明朝"/>
                <a:cs typeface="Times New Roman"/>
              </a:rPr>
              <a:t> </a:t>
            </a:r>
            <a:r>
              <a:rPr lang="ja-JP" altLang="en-US" sz="1600" b="1" kern="100" dirty="0" smtClean="0">
                <a:ea typeface="ＭＳ 明朝"/>
                <a:cs typeface="Times New Roman"/>
              </a:rPr>
              <a:t>分子量マーカー</a:t>
            </a:r>
            <a:endParaRPr lang="ja-JP" sz="1200" b="1" kern="100" dirty="0">
              <a:effectLst/>
              <a:ea typeface="ＭＳ 明朝"/>
              <a:cs typeface="Times New Roman"/>
            </a:endParaRPr>
          </a:p>
        </p:txBody>
      </p:sp>
      <p:sp>
        <p:nvSpPr>
          <p:cNvPr id="147" name="テキスト ボックス 4161"/>
          <p:cNvSpPr txBox="1"/>
          <p:nvPr/>
        </p:nvSpPr>
        <p:spPr>
          <a:xfrm>
            <a:off x="7344816" y="4452178"/>
            <a:ext cx="1907704" cy="3848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smtClean="0">
                <a:effectLst/>
                <a:ea typeface="ＭＳ 明朝"/>
                <a:cs typeface="Times New Roman"/>
              </a:rPr>
              <a:t>②</a:t>
            </a:r>
            <a:r>
              <a:rPr lang="en-US" altLang="ja-JP" sz="1600" b="1" kern="100" dirty="0" smtClean="0">
                <a:effectLst/>
                <a:ea typeface="ＭＳ 明朝"/>
                <a:cs typeface="Times New Roman"/>
              </a:rPr>
              <a:t> </a:t>
            </a:r>
            <a:r>
              <a:rPr lang="en-US" altLang="ja-JP" sz="1600" b="1" kern="100" dirty="0" err="1" smtClean="0">
                <a:ea typeface="ＭＳ 明朝"/>
                <a:cs typeface="Times New Roman"/>
              </a:rPr>
              <a:t>scFv</a:t>
            </a:r>
            <a:endParaRPr lang="ja-JP" sz="1200" b="1" kern="100" dirty="0">
              <a:effectLst/>
              <a:ea typeface="ＭＳ 明朝"/>
              <a:cs typeface="Times New Roman"/>
            </a:endParaRPr>
          </a:p>
        </p:txBody>
      </p:sp>
      <p:grpSp>
        <p:nvGrpSpPr>
          <p:cNvPr id="155" name="グループ化 154"/>
          <p:cNvGrpSpPr/>
          <p:nvPr/>
        </p:nvGrpSpPr>
        <p:grpSpPr>
          <a:xfrm>
            <a:off x="3436393" y="4260195"/>
            <a:ext cx="640080" cy="528335"/>
            <a:chOff x="1212851" y="3647616"/>
            <a:chExt cx="640080" cy="528335"/>
          </a:xfrm>
        </p:grpSpPr>
        <p:sp>
          <p:nvSpPr>
            <p:cNvPr id="151" name="フリーフォーム 150"/>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2" name="フリーフォーム 151"/>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3" name="フリーフォーム 152"/>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4" name="フリーフォーム 153"/>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6" name="グループ化 155"/>
          <p:cNvGrpSpPr/>
          <p:nvPr/>
        </p:nvGrpSpPr>
        <p:grpSpPr>
          <a:xfrm>
            <a:off x="3750175" y="4451385"/>
            <a:ext cx="640080" cy="528335"/>
            <a:chOff x="1212851" y="3647616"/>
            <a:chExt cx="640080" cy="528335"/>
          </a:xfrm>
        </p:grpSpPr>
        <p:sp>
          <p:nvSpPr>
            <p:cNvPr id="157" name="フリーフォーム 156"/>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8" name="フリーフォーム 157"/>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9" name="フリーフォーム 158"/>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0" name="フリーフォーム 159"/>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1" name="グループ化 160"/>
          <p:cNvGrpSpPr/>
          <p:nvPr/>
        </p:nvGrpSpPr>
        <p:grpSpPr>
          <a:xfrm>
            <a:off x="4128542" y="4263562"/>
            <a:ext cx="640080" cy="528335"/>
            <a:chOff x="1212851" y="3647616"/>
            <a:chExt cx="640080" cy="528335"/>
          </a:xfrm>
        </p:grpSpPr>
        <p:sp>
          <p:nvSpPr>
            <p:cNvPr id="162" name="フリーフォーム 161"/>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3" name="フリーフォーム 162"/>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4" name="フリーフォーム 163"/>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5" name="フリーフォーム 164"/>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6" name="テキスト ボックス 165"/>
          <p:cNvSpPr txBox="1"/>
          <p:nvPr/>
        </p:nvSpPr>
        <p:spPr>
          <a:xfrm>
            <a:off x="3193001" y="5458647"/>
            <a:ext cx="1766944" cy="646331"/>
          </a:xfrm>
          <a:prstGeom prst="rect">
            <a:avLst/>
          </a:prstGeom>
          <a:noFill/>
        </p:spPr>
        <p:txBody>
          <a:bodyPr wrap="square" rtlCol="0">
            <a:spAutoFit/>
          </a:bodyPr>
          <a:lstStyle/>
          <a:p>
            <a:pPr algn="ctr"/>
            <a:r>
              <a:rPr kumimoji="1" lang="en-US" altLang="ja-JP" b="1" dirty="0" smtClean="0"/>
              <a:t>8MUreaPBS</a:t>
            </a:r>
            <a:r>
              <a:rPr kumimoji="1" lang="ja-JP" altLang="en-US" b="1" dirty="0" smtClean="0"/>
              <a:t>中</a:t>
            </a:r>
            <a:endParaRPr kumimoji="1" lang="en-US" altLang="ja-JP" b="1" dirty="0" smtClean="0"/>
          </a:p>
          <a:p>
            <a:pPr algn="ctr"/>
            <a:r>
              <a:rPr lang="ja-JP" altLang="en-US" b="1" dirty="0" smtClean="0"/>
              <a:t>変性状態</a:t>
            </a:r>
            <a:endParaRPr kumimoji="1" lang="ja-JP" altLang="en-US" b="1" dirty="0"/>
          </a:p>
        </p:txBody>
      </p:sp>
      <p:sp>
        <p:nvSpPr>
          <p:cNvPr id="167" name="円/楕円 166"/>
          <p:cNvSpPr/>
          <p:nvPr/>
        </p:nvSpPr>
        <p:spPr>
          <a:xfrm>
            <a:off x="4243041" y="4223874"/>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0" name="円/楕円 169"/>
          <p:cNvSpPr/>
          <p:nvPr/>
        </p:nvSpPr>
        <p:spPr>
          <a:xfrm>
            <a:off x="4471105" y="4425600"/>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2" name="円/楕円 171"/>
          <p:cNvSpPr/>
          <p:nvPr/>
        </p:nvSpPr>
        <p:spPr>
          <a:xfrm>
            <a:off x="3474650" y="4304893"/>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3" name="円/楕円 172"/>
          <p:cNvSpPr/>
          <p:nvPr/>
        </p:nvSpPr>
        <p:spPr>
          <a:xfrm>
            <a:off x="3734406" y="4465287"/>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4" name="円/楕円 173"/>
          <p:cNvSpPr/>
          <p:nvPr/>
        </p:nvSpPr>
        <p:spPr>
          <a:xfrm>
            <a:off x="3715157" y="4864574"/>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5" name="円/楕円 174"/>
          <p:cNvSpPr/>
          <p:nvPr/>
        </p:nvSpPr>
        <p:spPr>
          <a:xfrm>
            <a:off x="4283968" y="4583914"/>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8" name="円/楕円 177"/>
          <p:cNvSpPr/>
          <p:nvPr/>
        </p:nvSpPr>
        <p:spPr>
          <a:xfrm>
            <a:off x="3978048" y="4781401"/>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9" name="円/楕円 178"/>
          <p:cNvSpPr/>
          <p:nvPr/>
        </p:nvSpPr>
        <p:spPr>
          <a:xfrm>
            <a:off x="3541485" y="4656313"/>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8" name="テキスト ボックス 4163"/>
          <p:cNvSpPr txBox="1"/>
          <p:nvPr/>
        </p:nvSpPr>
        <p:spPr>
          <a:xfrm>
            <a:off x="7344816" y="4943058"/>
            <a:ext cx="1846337" cy="4275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smtClean="0">
                <a:effectLst/>
                <a:ea typeface="ＭＳ 明朝"/>
                <a:cs typeface="Times New Roman"/>
              </a:rPr>
              <a:t>③</a:t>
            </a:r>
            <a:r>
              <a:rPr lang="en-US" altLang="ja-JP" sz="1600" b="1" kern="100" dirty="0" smtClean="0">
                <a:effectLst/>
                <a:ea typeface="ＭＳ 明朝"/>
                <a:cs typeface="Times New Roman"/>
              </a:rPr>
              <a:t> </a:t>
            </a:r>
            <a:r>
              <a:rPr lang="en-US" altLang="ja-JP" sz="1600" b="1" kern="100" dirty="0" err="1" smtClean="0">
                <a:effectLst/>
                <a:ea typeface="ＭＳ 明朝"/>
                <a:cs typeface="Times New Roman"/>
              </a:rPr>
              <a:t>scFv</a:t>
            </a:r>
            <a:r>
              <a:rPr lang="en-US" altLang="ja-JP" sz="1600" b="1" kern="100" dirty="0" smtClean="0">
                <a:effectLst/>
                <a:ea typeface="ＭＳ 明朝"/>
                <a:cs typeface="Times New Roman"/>
              </a:rPr>
              <a:t>-PM</a:t>
            </a:r>
            <a:endParaRPr lang="ja-JP" sz="1200" b="1" kern="100" dirty="0">
              <a:effectLst/>
              <a:ea typeface="ＭＳ 明朝"/>
              <a:cs typeface="Times New Roman"/>
            </a:endParaRPr>
          </a:p>
        </p:txBody>
      </p:sp>
      <p:cxnSp>
        <p:nvCxnSpPr>
          <p:cNvPr id="51" name="直線コネクタ 50"/>
          <p:cNvCxnSpPr/>
          <p:nvPr/>
        </p:nvCxnSpPr>
        <p:spPr>
          <a:xfrm>
            <a:off x="6130980" y="3526094"/>
            <a:ext cx="288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6130980" y="3821138"/>
            <a:ext cx="288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a:off x="6130980" y="4145855"/>
            <a:ext cx="288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6130980" y="4583179"/>
            <a:ext cx="288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6130980" y="5271527"/>
            <a:ext cx="288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6130980" y="5497867"/>
            <a:ext cx="288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a:off x="6130980" y="5928787"/>
            <a:ext cx="288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544" y="3355544"/>
            <a:ext cx="777264" cy="309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93660" y="3011332"/>
            <a:ext cx="286963"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81" name="テキスト ボックス 180"/>
          <p:cNvSpPr txBox="1"/>
          <p:nvPr/>
        </p:nvSpPr>
        <p:spPr>
          <a:xfrm>
            <a:off x="6694628" y="3011332"/>
            <a:ext cx="286963"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182" name="テキスト ボックス 181"/>
          <p:cNvSpPr txBox="1"/>
          <p:nvPr/>
        </p:nvSpPr>
        <p:spPr>
          <a:xfrm>
            <a:off x="6985845" y="3011332"/>
            <a:ext cx="286963"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49" name="テキスト ボックス 48"/>
          <p:cNvSpPr txBox="1"/>
          <p:nvPr/>
        </p:nvSpPr>
        <p:spPr>
          <a:xfrm>
            <a:off x="2564327" y="6393563"/>
            <a:ext cx="3768760" cy="369332"/>
          </a:xfrm>
          <a:prstGeom prst="rect">
            <a:avLst/>
          </a:prstGeom>
          <a:noFill/>
          <a:ln>
            <a:solidFill>
              <a:srgbClr val="FF0000"/>
            </a:solidFill>
          </a:ln>
        </p:spPr>
        <p:txBody>
          <a:bodyPr wrap="square" rtlCol="0">
            <a:spAutoFit/>
          </a:bodyPr>
          <a:lstStyle/>
          <a:p>
            <a:pPr algn="ctr"/>
            <a:r>
              <a:rPr kumimoji="1" lang="en-US" altLang="ja-JP" b="1" dirty="0" smtClean="0"/>
              <a:t>PMMA-tag</a:t>
            </a:r>
            <a:r>
              <a:rPr kumimoji="1" lang="ja-JP" altLang="en-US" b="1" dirty="0" smtClean="0"/>
              <a:t>融合</a:t>
            </a:r>
            <a:r>
              <a:rPr kumimoji="1" lang="en-US" altLang="ja-JP" b="1" dirty="0" err="1" smtClean="0"/>
              <a:t>scFv</a:t>
            </a:r>
            <a:r>
              <a:rPr kumimoji="1" lang="ja-JP" altLang="en-US" b="1" dirty="0" smtClean="0"/>
              <a:t>を調製</a:t>
            </a:r>
            <a:endParaRPr kumimoji="1" lang="ja-JP" altLang="en-US" b="1" dirty="0"/>
          </a:p>
        </p:txBody>
      </p:sp>
      <p:sp>
        <p:nvSpPr>
          <p:cNvPr id="169" name="Line 28"/>
          <p:cNvSpPr>
            <a:spLocks noChangeShapeType="1"/>
          </p:cNvSpPr>
          <p:nvPr/>
        </p:nvSpPr>
        <p:spPr bwMode="auto">
          <a:xfrm flipV="1">
            <a:off x="1248199" y="1908301"/>
            <a:ext cx="7907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4" name="テキスト ボックス 83"/>
          <p:cNvSpPr txBox="1"/>
          <p:nvPr/>
        </p:nvSpPr>
        <p:spPr>
          <a:xfrm>
            <a:off x="2060602" y="1420033"/>
            <a:ext cx="1431278" cy="369332"/>
          </a:xfrm>
          <a:prstGeom prst="rect">
            <a:avLst/>
          </a:prstGeom>
          <a:noFill/>
        </p:spPr>
        <p:txBody>
          <a:bodyPr wrap="square" rtlCol="0">
            <a:spAutoFit/>
          </a:bodyPr>
          <a:lstStyle/>
          <a:p>
            <a:r>
              <a:rPr kumimoji="1" lang="ja-JP" altLang="en-US" b="1" dirty="0" smtClean="0"/>
              <a:t>超音波</a:t>
            </a:r>
            <a:r>
              <a:rPr lang="ja-JP" altLang="en-US" b="1" dirty="0"/>
              <a:t>破砕</a:t>
            </a:r>
            <a:endParaRPr kumimoji="1" lang="ja-JP" altLang="en-US" b="1" dirty="0"/>
          </a:p>
        </p:txBody>
      </p:sp>
      <p:sp>
        <p:nvSpPr>
          <p:cNvPr id="85" name="テキスト ボックス 84"/>
          <p:cNvSpPr txBox="1"/>
          <p:nvPr/>
        </p:nvSpPr>
        <p:spPr>
          <a:xfrm>
            <a:off x="1010347" y="1420033"/>
            <a:ext cx="1284454" cy="369332"/>
          </a:xfrm>
          <a:prstGeom prst="rect">
            <a:avLst/>
          </a:prstGeom>
          <a:noFill/>
        </p:spPr>
        <p:txBody>
          <a:bodyPr wrap="square" rtlCol="0">
            <a:spAutoFit/>
          </a:bodyPr>
          <a:lstStyle/>
          <a:p>
            <a:r>
              <a:rPr kumimoji="1" lang="ja-JP" altLang="en-US" dirty="0" smtClean="0"/>
              <a:t>遠心分離</a:t>
            </a:r>
            <a:endParaRPr kumimoji="1" lang="ja-JP" altLang="en-US" dirty="0"/>
          </a:p>
        </p:txBody>
      </p:sp>
      <p:sp>
        <p:nvSpPr>
          <p:cNvPr id="191" name="Line 28"/>
          <p:cNvSpPr>
            <a:spLocks noChangeShapeType="1"/>
          </p:cNvSpPr>
          <p:nvPr/>
        </p:nvSpPr>
        <p:spPr bwMode="auto">
          <a:xfrm flipV="1">
            <a:off x="5403444" y="1883065"/>
            <a:ext cx="1548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2" name="テキスト ボックス 191"/>
          <p:cNvSpPr txBox="1"/>
          <p:nvPr/>
        </p:nvSpPr>
        <p:spPr>
          <a:xfrm>
            <a:off x="5731415" y="1436781"/>
            <a:ext cx="892058" cy="369332"/>
          </a:xfrm>
          <a:prstGeom prst="rect">
            <a:avLst/>
          </a:prstGeom>
          <a:noFill/>
        </p:spPr>
        <p:txBody>
          <a:bodyPr wrap="square" rtlCol="0">
            <a:spAutoFit/>
          </a:bodyPr>
          <a:lstStyle/>
          <a:p>
            <a:r>
              <a:rPr kumimoji="1" lang="ja-JP" altLang="en-US" dirty="0" smtClean="0"/>
              <a:t>可溶化</a:t>
            </a:r>
            <a:endParaRPr kumimoji="1" lang="ja-JP" altLang="en-US" dirty="0"/>
          </a:p>
        </p:txBody>
      </p:sp>
      <p:sp>
        <p:nvSpPr>
          <p:cNvPr id="86" name="テキスト ボックス 85"/>
          <p:cNvSpPr txBox="1"/>
          <p:nvPr/>
        </p:nvSpPr>
        <p:spPr>
          <a:xfrm>
            <a:off x="4999327" y="1968676"/>
            <a:ext cx="2641134" cy="861774"/>
          </a:xfrm>
          <a:prstGeom prst="rect">
            <a:avLst/>
          </a:prstGeom>
          <a:noFill/>
        </p:spPr>
        <p:txBody>
          <a:bodyPr wrap="square" rtlCol="0">
            <a:spAutoFit/>
          </a:bodyPr>
          <a:lstStyle/>
          <a:p>
            <a:pPr algn="ctr"/>
            <a:r>
              <a:rPr lang="en-US" altLang="ja-JP" b="1" dirty="0" err="1" smtClean="0"/>
              <a:t>Solubilization</a:t>
            </a:r>
            <a:r>
              <a:rPr lang="en-US" altLang="ja-JP" b="1" dirty="0" smtClean="0"/>
              <a:t> buffer</a:t>
            </a:r>
          </a:p>
          <a:p>
            <a:pPr algn="ctr"/>
            <a:r>
              <a:rPr kumimoji="1" lang="en-US" altLang="ja-JP" sz="1600" dirty="0" err="1" smtClean="0"/>
              <a:t>Gdn-HCl</a:t>
            </a:r>
            <a:r>
              <a:rPr kumimoji="1" lang="en-US" altLang="ja-JP" sz="1600" dirty="0" smtClean="0"/>
              <a:t> (6M)</a:t>
            </a:r>
          </a:p>
          <a:p>
            <a:pPr algn="ctr"/>
            <a:r>
              <a:rPr lang="en-US" altLang="ja-JP" sz="1600" dirty="0" smtClean="0"/>
              <a:t>2-mercaptoethanol(0.01M)</a:t>
            </a:r>
            <a:endParaRPr kumimoji="1" lang="ja-JP" altLang="en-US" sz="1600" dirty="0"/>
          </a:p>
        </p:txBody>
      </p:sp>
      <p:sp>
        <p:nvSpPr>
          <p:cNvPr id="87" name="テキスト ボックス 86"/>
          <p:cNvSpPr txBox="1"/>
          <p:nvPr/>
        </p:nvSpPr>
        <p:spPr>
          <a:xfrm>
            <a:off x="1" y="4992601"/>
            <a:ext cx="2861856" cy="861774"/>
          </a:xfrm>
          <a:prstGeom prst="rect">
            <a:avLst/>
          </a:prstGeom>
          <a:noFill/>
          <a:ln>
            <a:solidFill>
              <a:srgbClr val="7030A0"/>
            </a:solidFill>
          </a:ln>
        </p:spPr>
        <p:txBody>
          <a:bodyPr wrap="square" rtlCol="0">
            <a:spAutoFit/>
          </a:bodyPr>
          <a:lstStyle/>
          <a:p>
            <a:pPr algn="ctr"/>
            <a:r>
              <a:rPr kumimoji="1" lang="en-US" altLang="ja-JP" b="1" dirty="0" smtClean="0"/>
              <a:t>His Trap HP</a:t>
            </a:r>
            <a:r>
              <a:rPr kumimoji="1" lang="ja-JP" altLang="en-US" b="1" dirty="0" smtClean="0"/>
              <a:t>カラム</a:t>
            </a:r>
            <a:endParaRPr kumimoji="1" lang="en-US" altLang="ja-JP" b="1" dirty="0" smtClean="0"/>
          </a:p>
          <a:p>
            <a:r>
              <a:rPr lang="en-US" altLang="ja-JP" sz="1600" dirty="0" smtClean="0"/>
              <a:t>Elution: Urea(8M)</a:t>
            </a:r>
            <a:r>
              <a:rPr kumimoji="1" lang="en-US" altLang="ja-JP" sz="1600" dirty="0" smtClean="0"/>
              <a:t>                        </a:t>
            </a:r>
          </a:p>
          <a:p>
            <a:r>
              <a:rPr lang="en-US" altLang="ja-JP" sz="1600" dirty="0"/>
              <a:t> </a:t>
            </a:r>
            <a:r>
              <a:rPr lang="en-US" altLang="ja-JP" sz="1600" dirty="0" smtClean="0"/>
              <a:t>            </a:t>
            </a:r>
            <a:r>
              <a:rPr kumimoji="1" lang="en-US" altLang="ja-JP" sz="1600" dirty="0" smtClean="0"/>
              <a:t>Imidazole(0.4M)</a:t>
            </a:r>
            <a:endParaRPr kumimoji="1" lang="ja-JP" altLang="en-US" sz="1600" dirty="0"/>
          </a:p>
        </p:txBody>
      </p:sp>
      <p:sp>
        <p:nvSpPr>
          <p:cNvPr id="193" name="Line 28"/>
          <p:cNvSpPr>
            <a:spLocks noChangeShapeType="1"/>
          </p:cNvSpPr>
          <p:nvPr/>
        </p:nvSpPr>
        <p:spPr bwMode="auto">
          <a:xfrm flipV="1">
            <a:off x="2322397" y="1908301"/>
            <a:ext cx="7907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8" name="フリーフォーム 87"/>
          <p:cNvSpPr/>
          <p:nvPr/>
        </p:nvSpPr>
        <p:spPr>
          <a:xfrm>
            <a:off x="3433285" y="1575776"/>
            <a:ext cx="1007996" cy="584274"/>
          </a:xfrm>
          <a:custGeom>
            <a:avLst/>
            <a:gdLst>
              <a:gd name="connsiteX0" fmla="*/ 567966 w 1007996"/>
              <a:gd name="connsiteY0" fmla="*/ 933 h 584274"/>
              <a:gd name="connsiteX1" fmla="*/ 234137 w 1007996"/>
              <a:gd name="connsiteY1" fmla="*/ 508933 h 584274"/>
              <a:gd name="connsiteX2" fmla="*/ 742137 w 1007996"/>
              <a:gd name="connsiteY2" fmla="*/ 465390 h 584274"/>
              <a:gd name="connsiteX3" fmla="*/ 843737 w 1007996"/>
              <a:gd name="connsiteY3" fmla="*/ 218647 h 584274"/>
              <a:gd name="connsiteX4" fmla="*/ 306709 w 1007996"/>
              <a:gd name="connsiteY4" fmla="*/ 146075 h 584274"/>
              <a:gd name="connsiteX5" fmla="*/ 364766 w 1007996"/>
              <a:gd name="connsiteY5" fmla="*/ 276704 h 584274"/>
              <a:gd name="connsiteX6" fmla="*/ 626023 w 1007996"/>
              <a:gd name="connsiteY6" fmla="*/ 436361 h 584274"/>
              <a:gd name="connsiteX7" fmla="*/ 350251 w 1007996"/>
              <a:gd name="connsiteY7" fmla="*/ 581504 h 584274"/>
              <a:gd name="connsiteX8" fmla="*/ 190594 w 1007996"/>
              <a:gd name="connsiteY8" fmla="*/ 421847 h 584274"/>
              <a:gd name="connsiteX9" fmla="*/ 742137 w 1007996"/>
              <a:gd name="connsiteY9" fmla="*/ 291218 h 584274"/>
              <a:gd name="connsiteX10" fmla="*/ 1003394 w 1007996"/>
              <a:gd name="connsiteY10" fmla="*/ 566990 h 584274"/>
              <a:gd name="connsiteX11" fmla="*/ 538937 w 1007996"/>
              <a:gd name="connsiteY11" fmla="*/ 523447 h 584274"/>
              <a:gd name="connsiteX12" fmla="*/ 408309 w 1007996"/>
              <a:gd name="connsiteY12" fmla="*/ 262190 h 584274"/>
              <a:gd name="connsiteX13" fmla="*/ 829223 w 1007996"/>
              <a:gd name="connsiteY13" fmla="*/ 102533 h 584274"/>
              <a:gd name="connsiteX14" fmla="*/ 684080 w 1007996"/>
              <a:gd name="connsiteY14" fmla="*/ 933 h 584274"/>
              <a:gd name="connsiteX15" fmla="*/ 277680 w 1007996"/>
              <a:gd name="connsiteY15" fmla="*/ 160590 h 584274"/>
              <a:gd name="connsiteX16" fmla="*/ 277680 w 1007996"/>
              <a:gd name="connsiteY16" fmla="*/ 305733 h 584274"/>
              <a:gd name="connsiteX17" fmla="*/ 161566 w 1007996"/>
              <a:gd name="connsiteY17" fmla="*/ 537961 h 584274"/>
              <a:gd name="connsiteX18" fmla="*/ 1909 w 1007996"/>
              <a:gd name="connsiteY18" fmla="*/ 305733 h 584274"/>
              <a:gd name="connsiteX19" fmla="*/ 277680 w 1007996"/>
              <a:gd name="connsiteY19" fmla="*/ 73504 h 584274"/>
              <a:gd name="connsiteX20" fmla="*/ 509909 w 1007996"/>
              <a:gd name="connsiteY20" fmla="*/ 58990 h 584274"/>
              <a:gd name="connsiteX21" fmla="*/ 263166 w 1007996"/>
              <a:gd name="connsiteY21" fmla="*/ 334761 h 584274"/>
              <a:gd name="connsiteX22" fmla="*/ 669566 w 1007996"/>
              <a:gd name="connsiteY22" fmla="*/ 334761 h 584274"/>
              <a:gd name="connsiteX23" fmla="*/ 669566 w 1007996"/>
              <a:gd name="connsiteY23" fmla="*/ 334761 h 584274"/>
              <a:gd name="connsiteX24" fmla="*/ 553451 w 1007996"/>
              <a:gd name="connsiteY24" fmla="*/ 523447 h 58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7996" h="584274">
                <a:moveTo>
                  <a:pt x="567966" y="933"/>
                </a:moveTo>
                <a:cubicBezTo>
                  <a:pt x="386537" y="216228"/>
                  <a:pt x="205109" y="431524"/>
                  <a:pt x="234137" y="508933"/>
                </a:cubicBezTo>
                <a:cubicBezTo>
                  <a:pt x="263165" y="586342"/>
                  <a:pt x="640537" y="513771"/>
                  <a:pt x="742137" y="465390"/>
                </a:cubicBezTo>
                <a:cubicBezTo>
                  <a:pt x="843737" y="417009"/>
                  <a:pt x="916308" y="271866"/>
                  <a:pt x="843737" y="218647"/>
                </a:cubicBezTo>
                <a:cubicBezTo>
                  <a:pt x="771166" y="165428"/>
                  <a:pt x="386538" y="136399"/>
                  <a:pt x="306709" y="146075"/>
                </a:cubicBezTo>
                <a:cubicBezTo>
                  <a:pt x="226880" y="155751"/>
                  <a:pt x="311547" y="228323"/>
                  <a:pt x="364766" y="276704"/>
                </a:cubicBezTo>
                <a:cubicBezTo>
                  <a:pt x="417985" y="325085"/>
                  <a:pt x="628442" y="385561"/>
                  <a:pt x="626023" y="436361"/>
                </a:cubicBezTo>
                <a:cubicBezTo>
                  <a:pt x="623604" y="487161"/>
                  <a:pt x="422822" y="583923"/>
                  <a:pt x="350251" y="581504"/>
                </a:cubicBezTo>
                <a:cubicBezTo>
                  <a:pt x="277680" y="579085"/>
                  <a:pt x="125280" y="470228"/>
                  <a:pt x="190594" y="421847"/>
                </a:cubicBezTo>
                <a:cubicBezTo>
                  <a:pt x="255908" y="373466"/>
                  <a:pt x="606670" y="267028"/>
                  <a:pt x="742137" y="291218"/>
                </a:cubicBezTo>
                <a:cubicBezTo>
                  <a:pt x="877604" y="315409"/>
                  <a:pt x="1037261" y="528285"/>
                  <a:pt x="1003394" y="566990"/>
                </a:cubicBezTo>
                <a:cubicBezTo>
                  <a:pt x="969527" y="605695"/>
                  <a:pt x="638118" y="574247"/>
                  <a:pt x="538937" y="523447"/>
                </a:cubicBezTo>
                <a:cubicBezTo>
                  <a:pt x="439756" y="472647"/>
                  <a:pt x="359928" y="332342"/>
                  <a:pt x="408309" y="262190"/>
                </a:cubicBezTo>
                <a:cubicBezTo>
                  <a:pt x="456690" y="192038"/>
                  <a:pt x="783261" y="146076"/>
                  <a:pt x="829223" y="102533"/>
                </a:cubicBezTo>
                <a:cubicBezTo>
                  <a:pt x="875185" y="58990"/>
                  <a:pt x="776004" y="-8743"/>
                  <a:pt x="684080" y="933"/>
                </a:cubicBezTo>
                <a:cubicBezTo>
                  <a:pt x="592156" y="10609"/>
                  <a:pt x="345413" y="109790"/>
                  <a:pt x="277680" y="160590"/>
                </a:cubicBezTo>
                <a:cubicBezTo>
                  <a:pt x="209947" y="211390"/>
                  <a:pt x="297032" y="242838"/>
                  <a:pt x="277680" y="305733"/>
                </a:cubicBezTo>
                <a:cubicBezTo>
                  <a:pt x="258328" y="368628"/>
                  <a:pt x="207528" y="537961"/>
                  <a:pt x="161566" y="537961"/>
                </a:cubicBezTo>
                <a:cubicBezTo>
                  <a:pt x="115604" y="537961"/>
                  <a:pt x="-17443" y="383142"/>
                  <a:pt x="1909" y="305733"/>
                </a:cubicBezTo>
                <a:cubicBezTo>
                  <a:pt x="21261" y="228324"/>
                  <a:pt x="193013" y="114628"/>
                  <a:pt x="277680" y="73504"/>
                </a:cubicBezTo>
                <a:cubicBezTo>
                  <a:pt x="362347" y="32380"/>
                  <a:pt x="512328" y="15447"/>
                  <a:pt x="509909" y="58990"/>
                </a:cubicBezTo>
                <a:cubicBezTo>
                  <a:pt x="507490" y="102533"/>
                  <a:pt x="236556" y="288799"/>
                  <a:pt x="263166" y="334761"/>
                </a:cubicBezTo>
                <a:cubicBezTo>
                  <a:pt x="289775" y="380723"/>
                  <a:pt x="669566" y="334761"/>
                  <a:pt x="669566" y="334761"/>
                </a:cubicBezTo>
                <a:lnTo>
                  <a:pt x="669566" y="334761"/>
                </a:lnTo>
                <a:lnTo>
                  <a:pt x="553451" y="523447"/>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2735156" y="2254942"/>
            <a:ext cx="2404253" cy="369332"/>
          </a:xfrm>
          <a:prstGeom prst="rect">
            <a:avLst/>
          </a:prstGeom>
          <a:noFill/>
        </p:spPr>
        <p:txBody>
          <a:bodyPr wrap="square" rtlCol="0">
            <a:spAutoFit/>
          </a:bodyPr>
          <a:lstStyle/>
          <a:p>
            <a:r>
              <a:rPr kumimoji="1" lang="ja-JP" altLang="en-US" dirty="0" smtClean="0"/>
              <a:t>インクルージョンボディ</a:t>
            </a:r>
            <a:endParaRPr kumimoji="1" lang="ja-JP" altLang="en-US" dirty="0"/>
          </a:p>
        </p:txBody>
      </p:sp>
      <p:sp>
        <p:nvSpPr>
          <p:cNvPr id="218" name="円/楕円 217"/>
          <p:cNvSpPr/>
          <p:nvPr/>
        </p:nvSpPr>
        <p:spPr>
          <a:xfrm>
            <a:off x="4130448" y="4933801"/>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0" name="グループ化 9"/>
          <p:cNvGrpSpPr/>
          <p:nvPr/>
        </p:nvGrpSpPr>
        <p:grpSpPr>
          <a:xfrm>
            <a:off x="7532914" y="1565228"/>
            <a:ext cx="1074184" cy="481769"/>
            <a:chOff x="7131225" y="1452095"/>
            <a:chExt cx="1074184" cy="481769"/>
          </a:xfrm>
        </p:grpSpPr>
        <p:sp>
          <p:nvSpPr>
            <p:cNvPr id="5" name="フリーフォーム 4"/>
            <p:cNvSpPr/>
            <p:nvPr/>
          </p:nvSpPr>
          <p:spPr>
            <a:xfrm>
              <a:off x="7576457" y="1669143"/>
              <a:ext cx="628952" cy="264721"/>
            </a:xfrm>
            <a:custGeom>
              <a:avLst/>
              <a:gdLst>
                <a:gd name="connsiteX0" fmla="*/ 0 w 628952"/>
                <a:gd name="connsiteY0" fmla="*/ 159657 h 264721"/>
                <a:gd name="connsiteX1" fmla="*/ 362857 w 628952"/>
                <a:gd name="connsiteY1" fmla="*/ 43543 h 264721"/>
                <a:gd name="connsiteX2" fmla="*/ 348343 w 628952"/>
                <a:gd name="connsiteY2" fmla="*/ 261257 h 264721"/>
                <a:gd name="connsiteX3" fmla="*/ 609600 w 628952"/>
                <a:gd name="connsiteY3" fmla="*/ 174171 h 264721"/>
                <a:gd name="connsiteX4" fmla="*/ 609600 w 628952"/>
                <a:gd name="connsiteY4" fmla="*/ 130628 h 264721"/>
                <a:gd name="connsiteX5" fmla="*/ 609600 w 628952"/>
                <a:gd name="connsiteY5" fmla="*/ 130628 h 264721"/>
                <a:gd name="connsiteX6" fmla="*/ 624114 w 628952"/>
                <a:gd name="connsiteY6" fmla="*/ 0 h 26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952" h="264721">
                  <a:moveTo>
                    <a:pt x="0" y="159657"/>
                  </a:moveTo>
                  <a:cubicBezTo>
                    <a:pt x="152400" y="93133"/>
                    <a:pt x="304800" y="26610"/>
                    <a:pt x="362857" y="43543"/>
                  </a:cubicBezTo>
                  <a:cubicBezTo>
                    <a:pt x="420914" y="60476"/>
                    <a:pt x="307219" y="239486"/>
                    <a:pt x="348343" y="261257"/>
                  </a:cubicBezTo>
                  <a:cubicBezTo>
                    <a:pt x="389467" y="283028"/>
                    <a:pt x="566057" y="195942"/>
                    <a:pt x="609600" y="174171"/>
                  </a:cubicBezTo>
                  <a:cubicBezTo>
                    <a:pt x="653143" y="152400"/>
                    <a:pt x="609600" y="130628"/>
                    <a:pt x="609600" y="130628"/>
                  </a:cubicBezTo>
                  <a:lnTo>
                    <a:pt x="609600" y="130628"/>
                  </a:lnTo>
                  <a:lnTo>
                    <a:pt x="624114" y="0"/>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7131225" y="1452095"/>
              <a:ext cx="465111" cy="337270"/>
            </a:xfrm>
            <a:custGeom>
              <a:avLst/>
              <a:gdLst>
                <a:gd name="connsiteX0" fmla="*/ 465111 w 465111"/>
                <a:gd name="connsiteY0" fmla="*/ 337270 h 337270"/>
                <a:gd name="connsiteX1" fmla="*/ 654 w 465111"/>
                <a:gd name="connsiteY1" fmla="*/ 235670 h 337270"/>
                <a:gd name="connsiteX2" fmla="*/ 363511 w 465111"/>
                <a:gd name="connsiteY2" fmla="*/ 3441 h 337270"/>
                <a:gd name="connsiteX3" fmla="*/ 378025 w 465111"/>
                <a:gd name="connsiteY3" fmla="*/ 90527 h 337270"/>
                <a:gd name="connsiteX4" fmla="*/ 378025 w 465111"/>
                <a:gd name="connsiteY4" fmla="*/ 90527 h 33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11" h="337270">
                  <a:moveTo>
                    <a:pt x="465111" y="337270"/>
                  </a:moveTo>
                  <a:cubicBezTo>
                    <a:pt x="241349" y="314289"/>
                    <a:pt x="17587" y="291308"/>
                    <a:pt x="654" y="235670"/>
                  </a:cubicBezTo>
                  <a:cubicBezTo>
                    <a:pt x="-16279" y="180032"/>
                    <a:pt x="300616" y="27632"/>
                    <a:pt x="363511" y="3441"/>
                  </a:cubicBezTo>
                  <a:cubicBezTo>
                    <a:pt x="426406" y="-20750"/>
                    <a:pt x="378025" y="90527"/>
                    <a:pt x="378025" y="90527"/>
                  </a:cubicBezTo>
                  <a:lnTo>
                    <a:pt x="378025" y="9052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8026695" y="1584694"/>
              <a:ext cx="174171" cy="116114"/>
            </a:xfrm>
            <a:custGeom>
              <a:avLst/>
              <a:gdLst>
                <a:gd name="connsiteX0" fmla="*/ 174171 w 174171"/>
                <a:gd name="connsiteY0" fmla="*/ 116114 h 116114"/>
                <a:gd name="connsiteX1" fmla="*/ 0 w 174171"/>
                <a:gd name="connsiteY1" fmla="*/ 0 h 116114"/>
              </a:gdLst>
              <a:ahLst/>
              <a:cxnLst>
                <a:cxn ang="0">
                  <a:pos x="connsiteX0" y="connsiteY0"/>
                </a:cxn>
                <a:cxn ang="0">
                  <a:pos x="connsiteX1" y="connsiteY1"/>
                </a:cxn>
              </a:cxnLst>
              <a:rect l="l" t="t" r="r" b="b"/>
              <a:pathLst>
                <a:path w="174171" h="116114">
                  <a:moveTo>
                    <a:pt x="174171" y="116114"/>
                  </a:moveTo>
                  <a:lnTo>
                    <a:pt x="0"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7532914" y="1785257"/>
              <a:ext cx="58057" cy="14514"/>
            </a:xfrm>
            <a:custGeom>
              <a:avLst/>
              <a:gdLst>
                <a:gd name="connsiteX0" fmla="*/ 58057 w 58057"/>
                <a:gd name="connsiteY0" fmla="*/ 14514 h 14514"/>
                <a:gd name="connsiteX1" fmla="*/ 0 w 58057"/>
                <a:gd name="connsiteY1" fmla="*/ 0 h 14514"/>
              </a:gdLst>
              <a:ahLst/>
              <a:cxnLst>
                <a:cxn ang="0">
                  <a:pos x="connsiteX0" y="connsiteY0"/>
                </a:cxn>
                <a:cxn ang="0">
                  <a:pos x="connsiteX1" y="connsiteY1"/>
                </a:cxn>
              </a:cxnLst>
              <a:rect l="l" t="t" r="r" b="b"/>
              <a:pathLst>
                <a:path w="58057" h="14514">
                  <a:moveTo>
                    <a:pt x="58057" y="14514"/>
                  </a:move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3071390" y="5086861"/>
            <a:ext cx="2010165" cy="369332"/>
          </a:xfrm>
          <a:prstGeom prst="rect">
            <a:avLst/>
          </a:prstGeom>
          <a:noFill/>
        </p:spPr>
        <p:txBody>
          <a:bodyPr wrap="square" rtlCol="0">
            <a:spAutoFit/>
          </a:bodyPr>
          <a:lstStyle/>
          <a:p>
            <a:pPr algn="ctr"/>
            <a:r>
              <a:rPr lang="ja-JP" altLang="en-US" b="1" dirty="0" smtClean="0"/>
              <a:t>生産量：</a:t>
            </a:r>
            <a:r>
              <a:rPr kumimoji="1" lang="en-US" altLang="ja-JP" b="1" dirty="0" smtClean="0"/>
              <a:t>0.6g/L</a:t>
            </a:r>
            <a:endParaRPr kumimoji="1" lang="ja-JP" altLang="en-US" b="1" dirty="0"/>
          </a:p>
        </p:txBody>
      </p:sp>
      <p:grpSp>
        <p:nvGrpSpPr>
          <p:cNvPr id="99" name="Group 93"/>
          <p:cNvGrpSpPr>
            <a:grpSpLocks/>
          </p:cNvGrpSpPr>
          <p:nvPr/>
        </p:nvGrpSpPr>
        <p:grpSpPr bwMode="auto">
          <a:xfrm>
            <a:off x="179447" y="1424691"/>
            <a:ext cx="739775" cy="1079500"/>
            <a:chOff x="4379" y="738"/>
            <a:chExt cx="540" cy="788"/>
          </a:xfrm>
        </p:grpSpPr>
        <p:sp>
          <p:nvSpPr>
            <p:cNvPr id="100" name="AutoShape 47"/>
            <p:cNvSpPr>
              <a:spLocks noChangeAspect="1" noChangeArrowheads="1"/>
            </p:cNvSpPr>
            <p:nvPr/>
          </p:nvSpPr>
          <p:spPr bwMode="auto">
            <a:xfrm>
              <a:off x="4512" y="738"/>
              <a:ext cx="282" cy="2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17 w 21600"/>
                <a:gd name="T13" fmla="*/ 3244 h 21600"/>
                <a:gd name="T14" fmla="*/ 18383 w 21600"/>
                <a:gd name="T15" fmla="*/ 18356 h 21600"/>
              </a:gdLst>
              <a:ahLst/>
              <a:cxnLst>
                <a:cxn ang="T8">
                  <a:pos x="T0" y="T1"/>
                </a:cxn>
                <a:cxn ang="T9">
                  <a:pos x="T2" y="T3"/>
                </a:cxn>
                <a:cxn ang="T10">
                  <a:pos x="T4" y="T5"/>
                </a:cxn>
                <a:cxn ang="T11">
                  <a:pos x="T6" y="T7"/>
                </a:cxn>
              </a:cxnLst>
              <a:rect l="T12" t="T13" r="T14" b="T15"/>
              <a:pathLst>
                <a:path w="21600" h="21600">
                  <a:moveTo>
                    <a:pt x="0" y="0"/>
                  </a:moveTo>
                  <a:lnTo>
                    <a:pt x="2838" y="21600"/>
                  </a:lnTo>
                  <a:lnTo>
                    <a:pt x="18762" y="21600"/>
                  </a:lnTo>
                  <a:lnTo>
                    <a:pt x="21600" y="0"/>
                  </a:lnTo>
                  <a:close/>
                </a:path>
              </a:pathLst>
            </a:custGeom>
            <a:solidFill>
              <a:srgbClr val="FF9999"/>
            </a:solidFill>
            <a:ln w="9525" algn="ctr">
              <a:solidFill>
                <a:srgbClr val="000000"/>
              </a:solidFill>
              <a:miter lim="800000"/>
              <a:headEnd/>
              <a:tailEnd/>
            </a:ln>
          </p:spPr>
          <p:txBody>
            <a:bodyPr wrap="none" anchor="ctr"/>
            <a:lstStyle/>
            <a:p>
              <a:endParaRPr lang="ja-JP" altLang="ja-JP" sz="1800">
                <a:latin typeface="Arial" charset="0"/>
              </a:endParaRPr>
            </a:p>
          </p:txBody>
        </p:sp>
        <p:sp>
          <p:nvSpPr>
            <p:cNvPr id="101" name="Oval 159"/>
            <p:cNvSpPr>
              <a:spLocks noChangeAspect="1" noChangeArrowheads="1"/>
            </p:cNvSpPr>
            <p:nvPr/>
          </p:nvSpPr>
          <p:spPr bwMode="auto">
            <a:xfrm flipV="1">
              <a:off x="4380" y="1344"/>
              <a:ext cx="534" cy="182"/>
            </a:xfrm>
            <a:prstGeom prst="ellipse">
              <a:avLst/>
            </a:prstGeom>
            <a:solidFill>
              <a:srgbClr val="CC9900"/>
            </a:solidFill>
            <a:ln w="9525">
              <a:solidFill>
                <a:srgbClr val="000000"/>
              </a:solidFill>
              <a:round/>
              <a:headEnd/>
              <a:tailEnd/>
            </a:ln>
          </p:spPr>
          <p:txBody>
            <a:bodyPr rot="10800000" wrap="none" anchor="ctr"/>
            <a:lstStyle/>
            <a:p>
              <a:pPr algn="l"/>
              <a:endParaRPr lang="ja-JP" altLang="ja-JP" sz="1800">
                <a:latin typeface="Arial" charset="0"/>
              </a:endParaRPr>
            </a:p>
          </p:txBody>
        </p:sp>
        <p:sp>
          <p:nvSpPr>
            <p:cNvPr id="102" name="Line 162"/>
            <p:cNvSpPr>
              <a:spLocks noChangeAspect="1" noChangeShapeType="1"/>
            </p:cNvSpPr>
            <p:nvPr/>
          </p:nvSpPr>
          <p:spPr bwMode="auto">
            <a:xfrm>
              <a:off x="4538" y="895"/>
              <a:ext cx="0" cy="1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 name="Line 163"/>
            <p:cNvSpPr>
              <a:spLocks noChangeAspect="1" noChangeShapeType="1"/>
            </p:cNvSpPr>
            <p:nvPr/>
          </p:nvSpPr>
          <p:spPr bwMode="auto">
            <a:xfrm>
              <a:off x="4767" y="894"/>
              <a:ext cx="0" cy="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 name="Oval 170"/>
            <p:cNvSpPr>
              <a:spLocks noChangeAspect="1" noChangeArrowheads="1"/>
            </p:cNvSpPr>
            <p:nvPr/>
          </p:nvSpPr>
          <p:spPr bwMode="auto">
            <a:xfrm flipV="1">
              <a:off x="4402" y="1311"/>
              <a:ext cx="494" cy="133"/>
            </a:xfrm>
            <a:prstGeom prst="ellipse">
              <a:avLst/>
            </a:prstGeom>
            <a:solidFill>
              <a:srgbClr val="CC9900"/>
            </a:solidFill>
            <a:ln w="6350">
              <a:solidFill>
                <a:srgbClr val="4D4D4D"/>
              </a:solidFill>
              <a:round/>
              <a:headEnd/>
              <a:tailEnd/>
            </a:ln>
          </p:spPr>
          <p:txBody>
            <a:bodyPr rot="10800000" wrap="none" anchor="ctr"/>
            <a:lstStyle/>
            <a:p>
              <a:pPr algn="l"/>
              <a:endParaRPr lang="ja-JP" altLang="ja-JP" sz="1800">
                <a:latin typeface="Arial" charset="0"/>
              </a:endParaRPr>
            </a:p>
          </p:txBody>
        </p:sp>
        <p:sp>
          <p:nvSpPr>
            <p:cNvPr id="105" name="Line 55"/>
            <p:cNvSpPr>
              <a:spLocks noChangeAspect="1" noChangeShapeType="1"/>
            </p:cNvSpPr>
            <p:nvPr/>
          </p:nvSpPr>
          <p:spPr bwMode="auto">
            <a:xfrm>
              <a:off x="4534" y="895"/>
              <a:ext cx="232"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 name="Line 161"/>
            <p:cNvSpPr>
              <a:spLocks noChangeAspect="1" noChangeShapeType="1"/>
            </p:cNvSpPr>
            <p:nvPr/>
          </p:nvSpPr>
          <p:spPr bwMode="auto">
            <a:xfrm rot="8192812" flipH="1">
              <a:off x="4766" y="1055"/>
              <a:ext cx="153" cy="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160"/>
            <p:cNvSpPr>
              <a:spLocks noChangeAspect="1" noChangeShapeType="1"/>
            </p:cNvSpPr>
            <p:nvPr/>
          </p:nvSpPr>
          <p:spPr bwMode="auto">
            <a:xfrm flipH="1">
              <a:off x="4379" y="1059"/>
              <a:ext cx="159" cy="3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Tree>
    <p:extLst>
      <p:ext uri="{BB962C8B-B14F-4D97-AF65-F5344CB8AC3E}">
        <p14:creationId xmlns:p14="http://schemas.microsoft.com/office/powerpoint/2010/main" val="1117773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検討事項 </a:t>
            </a:r>
            <a:r>
              <a:rPr lang="en-US" altLang="ja-JP" dirty="0"/>
              <a:t>Ⅱ</a:t>
            </a:r>
            <a:endParaRPr kumimoji="1" lang="ja-JP" altLang="en-US" dirty="0"/>
          </a:p>
        </p:txBody>
      </p:sp>
      <p:sp>
        <p:nvSpPr>
          <p:cNvPr id="11" name="正方形/長方形 10"/>
          <p:cNvSpPr/>
          <p:nvPr/>
        </p:nvSpPr>
        <p:spPr>
          <a:xfrm>
            <a:off x="7308304" y="5301209"/>
            <a:ext cx="1835696" cy="15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左中かっこ 27"/>
          <p:cNvSpPr/>
          <p:nvPr/>
        </p:nvSpPr>
        <p:spPr>
          <a:xfrm>
            <a:off x="899592" y="3068960"/>
            <a:ext cx="534677" cy="10801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9" name="グループ化 28"/>
          <p:cNvGrpSpPr/>
          <p:nvPr/>
        </p:nvGrpSpPr>
        <p:grpSpPr>
          <a:xfrm>
            <a:off x="1434269" y="3068960"/>
            <a:ext cx="5369979" cy="369332"/>
            <a:chOff x="1074229" y="2348880"/>
            <a:chExt cx="5369979" cy="369332"/>
          </a:xfrm>
        </p:grpSpPr>
        <p:sp>
          <p:nvSpPr>
            <p:cNvPr id="30" name="テキスト ボックス 29"/>
            <p:cNvSpPr txBox="1"/>
            <p:nvPr/>
          </p:nvSpPr>
          <p:spPr>
            <a:xfrm>
              <a:off x="1074229" y="2348880"/>
              <a:ext cx="473435" cy="369332"/>
            </a:xfrm>
            <a:prstGeom prst="rect">
              <a:avLst/>
            </a:prstGeom>
            <a:noFill/>
          </p:spPr>
          <p:txBody>
            <a:bodyPr wrap="square" rtlCol="0">
              <a:spAutoFit/>
            </a:bodyPr>
            <a:lstStyle/>
            <a:p>
              <a:r>
                <a:rPr kumimoji="1" lang="ja-JP" altLang="en-US" dirty="0" smtClean="0">
                  <a:solidFill>
                    <a:schemeClr val="bg1">
                      <a:lumMod val="75000"/>
                    </a:schemeClr>
                  </a:solidFill>
                </a:rPr>
                <a:t>①</a:t>
              </a:r>
              <a:endParaRPr kumimoji="1" lang="ja-JP" altLang="en-US" dirty="0">
                <a:solidFill>
                  <a:schemeClr val="bg1">
                    <a:lumMod val="75000"/>
                  </a:schemeClr>
                </a:solidFill>
              </a:endParaRPr>
            </a:p>
          </p:txBody>
        </p:sp>
        <p:sp>
          <p:nvSpPr>
            <p:cNvPr id="31" name="テキスト ボックス 30"/>
            <p:cNvSpPr txBox="1"/>
            <p:nvPr/>
          </p:nvSpPr>
          <p:spPr>
            <a:xfrm>
              <a:off x="1921991" y="2348880"/>
              <a:ext cx="4522217" cy="369332"/>
            </a:xfrm>
            <a:prstGeom prst="rect">
              <a:avLst/>
            </a:prstGeom>
            <a:noFill/>
          </p:spPr>
          <p:txBody>
            <a:bodyPr wrap="square" rtlCol="0">
              <a:spAutoFit/>
            </a:bodyPr>
            <a:lstStyle/>
            <a:p>
              <a:r>
                <a:rPr kumimoji="1" lang="en-US" altLang="ja-JP" dirty="0" smtClean="0">
                  <a:solidFill>
                    <a:schemeClr val="bg1">
                      <a:lumMod val="75000"/>
                    </a:schemeClr>
                  </a:solidFill>
                </a:rPr>
                <a:t>PMMA</a:t>
              </a:r>
              <a:r>
                <a:rPr kumimoji="1" lang="ja-JP" altLang="en-US" dirty="0" smtClean="0">
                  <a:solidFill>
                    <a:schemeClr val="bg1">
                      <a:lumMod val="75000"/>
                    </a:schemeClr>
                  </a:solidFill>
                </a:rPr>
                <a:t>親和性ペプチド融合単鎖抗体の調製</a:t>
              </a:r>
              <a:endParaRPr kumimoji="1" lang="ja-JP" altLang="en-US" dirty="0">
                <a:solidFill>
                  <a:schemeClr val="bg1">
                    <a:lumMod val="75000"/>
                  </a:schemeClr>
                </a:solidFill>
              </a:endParaRPr>
            </a:p>
          </p:txBody>
        </p:sp>
      </p:grpSp>
      <p:grpSp>
        <p:nvGrpSpPr>
          <p:cNvPr id="32" name="グループ化 31"/>
          <p:cNvGrpSpPr/>
          <p:nvPr/>
        </p:nvGrpSpPr>
        <p:grpSpPr>
          <a:xfrm>
            <a:off x="1434269" y="3658691"/>
            <a:ext cx="5369979" cy="369332"/>
            <a:chOff x="1074229" y="2941999"/>
            <a:chExt cx="5369979" cy="369332"/>
          </a:xfrm>
        </p:grpSpPr>
        <p:sp>
          <p:nvSpPr>
            <p:cNvPr id="33" name="テキスト ボックス 32"/>
            <p:cNvSpPr txBox="1"/>
            <p:nvPr/>
          </p:nvSpPr>
          <p:spPr>
            <a:xfrm>
              <a:off x="1074229" y="2941999"/>
              <a:ext cx="473435"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34" name="テキスト ボックス 33"/>
            <p:cNvSpPr txBox="1"/>
            <p:nvPr/>
          </p:nvSpPr>
          <p:spPr>
            <a:xfrm>
              <a:off x="1921991" y="2941999"/>
              <a:ext cx="4522217" cy="369332"/>
            </a:xfrm>
            <a:prstGeom prst="rect">
              <a:avLst/>
            </a:prstGeom>
            <a:noFill/>
          </p:spPr>
          <p:txBody>
            <a:bodyPr wrap="square" rtlCol="0">
              <a:spAutoFit/>
            </a:bodyPr>
            <a:lstStyle/>
            <a:p>
              <a:r>
                <a:rPr lang="ja-JP" altLang="en-US" dirty="0" smtClean="0"/>
                <a:t>リフォールディング最適条件</a:t>
              </a:r>
              <a:r>
                <a:rPr kumimoji="1" lang="ja-JP" altLang="en-US" dirty="0" smtClean="0"/>
                <a:t>の探索</a:t>
              </a:r>
              <a:endParaRPr kumimoji="1" lang="ja-JP" altLang="en-US" dirty="0"/>
            </a:p>
          </p:txBody>
        </p:sp>
      </p:grpSp>
      <p:sp>
        <p:nvSpPr>
          <p:cNvPr id="35" name="テキスト ボックス 34"/>
          <p:cNvSpPr txBox="1"/>
          <p:nvPr/>
        </p:nvSpPr>
        <p:spPr>
          <a:xfrm>
            <a:off x="539552" y="1772817"/>
            <a:ext cx="7776864"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Ⅱ</a:t>
            </a:r>
            <a:r>
              <a:rPr kumimoji="1" lang="ja-JP" altLang="en-US" sz="2400" dirty="0" smtClean="0">
                <a:solidFill>
                  <a:srgbClr val="FF0000"/>
                </a:solidFill>
                <a:latin typeface="HG明朝E" pitchFamily="17" charset="-128"/>
                <a:ea typeface="HG明朝E" pitchFamily="17" charset="-128"/>
              </a:rPr>
              <a:t>　</a:t>
            </a:r>
            <a:r>
              <a:rPr lang="en-US" altLang="ja-JP" sz="2400" b="1" dirty="0">
                <a:solidFill>
                  <a:srgbClr val="FF0000"/>
                </a:solidFill>
                <a:latin typeface="HGS明朝B" pitchFamily="18" charset="-128"/>
                <a:ea typeface="HGS明朝B" pitchFamily="18" charset="-128"/>
              </a:rPr>
              <a:t> PMMA-tag</a:t>
            </a:r>
            <a:r>
              <a:rPr lang="ja-JP" altLang="en-US" sz="2400" b="1" dirty="0">
                <a:solidFill>
                  <a:srgbClr val="FF0000"/>
                </a:solidFill>
                <a:latin typeface="HGS明朝B" pitchFamily="18" charset="-128"/>
                <a:ea typeface="HGS明朝B" pitchFamily="18" charset="-128"/>
              </a:rPr>
              <a:t>融合</a:t>
            </a:r>
            <a:r>
              <a:rPr lang="en-US" altLang="ja-JP" sz="2400" b="1" dirty="0" err="1">
                <a:solidFill>
                  <a:srgbClr val="FF0000"/>
                </a:solidFill>
                <a:latin typeface="HGS明朝B" pitchFamily="18" charset="-128"/>
                <a:ea typeface="HGS明朝B" pitchFamily="18" charset="-128"/>
              </a:rPr>
              <a:t>scFv</a:t>
            </a:r>
            <a:r>
              <a:rPr lang="ja-JP" altLang="en-US" sz="2400" b="1" dirty="0" smtClean="0">
                <a:solidFill>
                  <a:srgbClr val="FF0000"/>
                </a:solidFill>
                <a:latin typeface="HGS明朝B" pitchFamily="18" charset="-128"/>
                <a:ea typeface="HGS明朝B" pitchFamily="18" charset="-128"/>
              </a:rPr>
              <a:t>のリフォールディング</a:t>
            </a:r>
            <a:endParaRPr kumimoji="1" lang="ja-JP" altLang="en-US" sz="2400" dirty="0">
              <a:solidFill>
                <a:srgbClr val="FF0000"/>
              </a:solidFill>
              <a:latin typeface="HG明朝E" pitchFamily="17" charset="-128"/>
              <a:ea typeface="HG明朝E" pitchFamily="17" charset="-128"/>
            </a:endParaRPr>
          </a:p>
        </p:txBody>
      </p:sp>
    </p:spTree>
    <p:extLst>
      <p:ext uri="{BB962C8B-B14F-4D97-AF65-F5344CB8AC3E}">
        <p14:creationId xmlns:p14="http://schemas.microsoft.com/office/powerpoint/2010/main" val="3564994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② リフォールディング最適条件の探索</a:t>
            </a:r>
            <a:endParaRPr kumimoji="1" lang="ja-JP" altLang="en-US" dirty="0"/>
          </a:p>
        </p:txBody>
      </p:sp>
      <p:sp>
        <p:nvSpPr>
          <p:cNvPr id="56" name="直方体 55"/>
          <p:cNvSpPr/>
          <p:nvPr/>
        </p:nvSpPr>
        <p:spPr>
          <a:xfrm>
            <a:off x="328711" y="3557492"/>
            <a:ext cx="3980313" cy="1234440"/>
          </a:xfrm>
          <a:prstGeom prst="cube">
            <a:avLst>
              <a:gd name="adj" fmla="val 65351"/>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1" name="グループ化 160"/>
          <p:cNvGrpSpPr/>
          <p:nvPr/>
        </p:nvGrpSpPr>
        <p:grpSpPr>
          <a:xfrm>
            <a:off x="1488422" y="3364487"/>
            <a:ext cx="2278452" cy="624119"/>
            <a:chOff x="906106" y="2843237"/>
            <a:chExt cx="2278452" cy="624119"/>
          </a:xfrm>
        </p:grpSpPr>
        <p:sp>
          <p:nvSpPr>
            <p:cNvPr id="162" name="弦 161"/>
            <p:cNvSpPr/>
            <p:nvPr/>
          </p:nvSpPr>
          <p:spPr>
            <a:xfrm rot="16200000">
              <a:off x="2722543"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弦 162"/>
            <p:cNvSpPr/>
            <p:nvPr/>
          </p:nvSpPr>
          <p:spPr>
            <a:xfrm rot="16200000">
              <a:off x="232548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弦 163"/>
            <p:cNvSpPr/>
            <p:nvPr/>
          </p:nvSpPr>
          <p:spPr>
            <a:xfrm rot="16200000">
              <a:off x="193435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弦 164"/>
            <p:cNvSpPr/>
            <p:nvPr/>
          </p:nvSpPr>
          <p:spPr>
            <a:xfrm rot="16200000">
              <a:off x="1535879"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弦 165"/>
            <p:cNvSpPr/>
            <p:nvPr/>
          </p:nvSpPr>
          <p:spPr>
            <a:xfrm rot="16200000">
              <a:off x="114132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弦 166"/>
            <p:cNvSpPr/>
            <p:nvPr/>
          </p:nvSpPr>
          <p:spPr>
            <a:xfrm rot="16200000">
              <a:off x="743241"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8" name="グループ化 167"/>
            <p:cNvGrpSpPr/>
            <p:nvPr/>
          </p:nvGrpSpPr>
          <p:grpSpPr>
            <a:xfrm>
              <a:off x="908383" y="3067384"/>
              <a:ext cx="2276175" cy="101815"/>
              <a:chOff x="1914969" y="3023976"/>
              <a:chExt cx="2361683" cy="117456"/>
            </a:xfrm>
            <a:solidFill>
              <a:schemeClr val="accent5">
                <a:lumMod val="90000"/>
              </a:schemeClr>
            </a:solidFill>
          </p:grpSpPr>
          <p:sp>
            <p:nvSpPr>
              <p:cNvPr id="169" name="円/楕円 168"/>
              <p:cNvSpPr/>
              <p:nvPr/>
            </p:nvSpPr>
            <p:spPr>
              <a:xfrm>
                <a:off x="1914969"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2325646"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736323"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3147000"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557677"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968354"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7" name="グループ化 146"/>
          <p:cNvGrpSpPr/>
          <p:nvPr/>
        </p:nvGrpSpPr>
        <p:grpSpPr>
          <a:xfrm>
            <a:off x="1326221" y="3538196"/>
            <a:ext cx="2278452" cy="624119"/>
            <a:chOff x="906106" y="2843237"/>
            <a:chExt cx="2278452" cy="624119"/>
          </a:xfrm>
        </p:grpSpPr>
        <p:sp>
          <p:nvSpPr>
            <p:cNvPr id="148" name="弦 147"/>
            <p:cNvSpPr/>
            <p:nvPr/>
          </p:nvSpPr>
          <p:spPr>
            <a:xfrm rot="16200000">
              <a:off x="2722543"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弦 148"/>
            <p:cNvSpPr/>
            <p:nvPr/>
          </p:nvSpPr>
          <p:spPr>
            <a:xfrm rot="16200000">
              <a:off x="232548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弦 149"/>
            <p:cNvSpPr/>
            <p:nvPr/>
          </p:nvSpPr>
          <p:spPr>
            <a:xfrm rot="16200000">
              <a:off x="193435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弦 150"/>
            <p:cNvSpPr/>
            <p:nvPr/>
          </p:nvSpPr>
          <p:spPr>
            <a:xfrm rot="16200000">
              <a:off x="1535879"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弦 151"/>
            <p:cNvSpPr/>
            <p:nvPr/>
          </p:nvSpPr>
          <p:spPr>
            <a:xfrm rot="16200000">
              <a:off x="114132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弦 152"/>
            <p:cNvSpPr/>
            <p:nvPr/>
          </p:nvSpPr>
          <p:spPr>
            <a:xfrm rot="16200000">
              <a:off x="743241"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4" name="グループ化 153"/>
            <p:cNvGrpSpPr/>
            <p:nvPr/>
          </p:nvGrpSpPr>
          <p:grpSpPr>
            <a:xfrm>
              <a:off x="908383" y="3067384"/>
              <a:ext cx="2276175" cy="101815"/>
              <a:chOff x="1914969" y="3023976"/>
              <a:chExt cx="2361683" cy="117456"/>
            </a:xfrm>
            <a:solidFill>
              <a:schemeClr val="accent5">
                <a:lumMod val="90000"/>
              </a:schemeClr>
            </a:solidFill>
          </p:grpSpPr>
          <p:sp>
            <p:nvSpPr>
              <p:cNvPr id="155" name="円/楕円 154"/>
              <p:cNvSpPr/>
              <p:nvPr/>
            </p:nvSpPr>
            <p:spPr>
              <a:xfrm>
                <a:off x="1914969"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325646"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2736323"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3147000"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3557677"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3968354"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7" name="グループ化 116"/>
          <p:cNvGrpSpPr/>
          <p:nvPr/>
        </p:nvGrpSpPr>
        <p:grpSpPr>
          <a:xfrm>
            <a:off x="1114308" y="3728269"/>
            <a:ext cx="2278452" cy="624119"/>
            <a:chOff x="906106" y="2843237"/>
            <a:chExt cx="2278452" cy="624119"/>
          </a:xfrm>
        </p:grpSpPr>
        <p:sp>
          <p:nvSpPr>
            <p:cNvPr id="123" name="弦 122"/>
            <p:cNvSpPr/>
            <p:nvPr/>
          </p:nvSpPr>
          <p:spPr>
            <a:xfrm rot="16200000">
              <a:off x="2722543"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弦 125"/>
            <p:cNvSpPr/>
            <p:nvPr/>
          </p:nvSpPr>
          <p:spPr>
            <a:xfrm rot="16200000">
              <a:off x="232548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弦 135"/>
            <p:cNvSpPr/>
            <p:nvPr/>
          </p:nvSpPr>
          <p:spPr>
            <a:xfrm rot="16200000">
              <a:off x="193435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弦 136"/>
            <p:cNvSpPr/>
            <p:nvPr/>
          </p:nvSpPr>
          <p:spPr>
            <a:xfrm rot="16200000">
              <a:off x="1535879"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弦 137"/>
            <p:cNvSpPr/>
            <p:nvPr/>
          </p:nvSpPr>
          <p:spPr>
            <a:xfrm rot="16200000">
              <a:off x="114132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弦 138"/>
            <p:cNvSpPr/>
            <p:nvPr/>
          </p:nvSpPr>
          <p:spPr>
            <a:xfrm rot="16200000">
              <a:off x="743241"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139"/>
            <p:cNvGrpSpPr/>
            <p:nvPr/>
          </p:nvGrpSpPr>
          <p:grpSpPr>
            <a:xfrm>
              <a:off x="908383" y="3067384"/>
              <a:ext cx="2276175" cy="101815"/>
              <a:chOff x="1914969" y="3023976"/>
              <a:chExt cx="2361683" cy="117456"/>
            </a:xfrm>
            <a:solidFill>
              <a:schemeClr val="accent5">
                <a:lumMod val="90000"/>
              </a:schemeClr>
            </a:solidFill>
          </p:grpSpPr>
          <p:sp>
            <p:nvSpPr>
              <p:cNvPr id="141" name="円/楕円 140"/>
              <p:cNvSpPr/>
              <p:nvPr/>
            </p:nvSpPr>
            <p:spPr>
              <a:xfrm>
                <a:off x="1914969"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2325646"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736323"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3147000"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3557677"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3968354"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 name="グループ化 2"/>
          <p:cNvGrpSpPr/>
          <p:nvPr/>
        </p:nvGrpSpPr>
        <p:grpSpPr>
          <a:xfrm>
            <a:off x="906106" y="3918137"/>
            <a:ext cx="2278452" cy="624119"/>
            <a:chOff x="906106" y="2843237"/>
            <a:chExt cx="2278452" cy="624119"/>
          </a:xfrm>
        </p:grpSpPr>
        <p:sp>
          <p:nvSpPr>
            <p:cNvPr id="89" name="弦 88"/>
            <p:cNvSpPr/>
            <p:nvPr/>
          </p:nvSpPr>
          <p:spPr>
            <a:xfrm rot="16200000">
              <a:off x="2722543"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弦 89"/>
            <p:cNvSpPr/>
            <p:nvPr/>
          </p:nvSpPr>
          <p:spPr>
            <a:xfrm rot="16200000">
              <a:off x="232548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弦 90"/>
            <p:cNvSpPr/>
            <p:nvPr/>
          </p:nvSpPr>
          <p:spPr>
            <a:xfrm rot="16200000">
              <a:off x="193435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弦 91"/>
            <p:cNvSpPr/>
            <p:nvPr/>
          </p:nvSpPr>
          <p:spPr>
            <a:xfrm rot="16200000">
              <a:off x="1535879"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弦 92"/>
            <p:cNvSpPr/>
            <p:nvPr/>
          </p:nvSpPr>
          <p:spPr>
            <a:xfrm rot="16200000">
              <a:off x="1141326"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弦 93"/>
            <p:cNvSpPr/>
            <p:nvPr/>
          </p:nvSpPr>
          <p:spPr>
            <a:xfrm rot="16200000">
              <a:off x="743241" y="3006102"/>
              <a:ext cx="624119" cy="298390"/>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p:cNvGrpSpPr/>
            <p:nvPr/>
          </p:nvGrpSpPr>
          <p:grpSpPr>
            <a:xfrm>
              <a:off x="908383" y="3067384"/>
              <a:ext cx="2276175" cy="101815"/>
              <a:chOff x="1914969" y="3023976"/>
              <a:chExt cx="2361683" cy="117456"/>
            </a:xfrm>
            <a:solidFill>
              <a:schemeClr val="accent5">
                <a:lumMod val="90000"/>
              </a:schemeClr>
            </a:solidFill>
          </p:grpSpPr>
          <p:sp>
            <p:nvSpPr>
              <p:cNvPr id="82" name="円/楕円 81"/>
              <p:cNvSpPr/>
              <p:nvPr/>
            </p:nvSpPr>
            <p:spPr>
              <a:xfrm>
                <a:off x="1914969"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2325646"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2736323"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3147000"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3557677"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3968354" y="3023976"/>
                <a:ext cx="308298" cy="11745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7" name="テキスト ボックス 106"/>
          <p:cNvSpPr txBox="1"/>
          <p:nvPr/>
        </p:nvSpPr>
        <p:spPr>
          <a:xfrm>
            <a:off x="858793" y="3224891"/>
            <a:ext cx="962432" cy="369332"/>
          </a:xfrm>
          <a:prstGeom prst="rect">
            <a:avLst/>
          </a:prstGeom>
          <a:noFill/>
        </p:spPr>
        <p:txBody>
          <a:bodyPr wrap="square" rtlCol="0">
            <a:spAutoFit/>
          </a:bodyPr>
          <a:lstStyle/>
          <a:p>
            <a:r>
              <a:rPr kumimoji="1" lang="en-US" altLang="ja-JP" dirty="0" smtClean="0"/>
              <a:t>pH</a:t>
            </a:r>
            <a:r>
              <a:rPr kumimoji="1" lang="ja-JP" altLang="en-US" dirty="0" smtClean="0"/>
              <a:t>→</a:t>
            </a:r>
            <a:endParaRPr kumimoji="1" lang="ja-JP" altLang="en-US" dirty="0"/>
          </a:p>
        </p:txBody>
      </p:sp>
      <p:sp>
        <p:nvSpPr>
          <p:cNvPr id="108" name="テキスト ボックス 107"/>
          <p:cNvSpPr txBox="1"/>
          <p:nvPr/>
        </p:nvSpPr>
        <p:spPr>
          <a:xfrm>
            <a:off x="1473356" y="3224891"/>
            <a:ext cx="548684" cy="369332"/>
          </a:xfrm>
          <a:prstGeom prst="rect">
            <a:avLst/>
          </a:prstGeom>
          <a:noFill/>
        </p:spPr>
        <p:txBody>
          <a:bodyPr wrap="square" rtlCol="0">
            <a:spAutoFit/>
          </a:bodyPr>
          <a:lstStyle/>
          <a:p>
            <a:r>
              <a:rPr kumimoji="1" lang="en-US" altLang="ja-JP" smtClean="0"/>
              <a:t>6.0</a:t>
            </a:r>
            <a:endParaRPr kumimoji="1" lang="ja-JP" altLang="en-US" dirty="0"/>
          </a:p>
        </p:txBody>
      </p:sp>
      <p:sp>
        <p:nvSpPr>
          <p:cNvPr id="109" name="テキスト ボックス 108"/>
          <p:cNvSpPr txBox="1"/>
          <p:nvPr/>
        </p:nvSpPr>
        <p:spPr>
          <a:xfrm>
            <a:off x="1908357" y="3224891"/>
            <a:ext cx="548684" cy="369332"/>
          </a:xfrm>
          <a:prstGeom prst="rect">
            <a:avLst/>
          </a:prstGeom>
          <a:noFill/>
        </p:spPr>
        <p:txBody>
          <a:bodyPr wrap="square" rtlCol="0">
            <a:spAutoFit/>
          </a:bodyPr>
          <a:lstStyle/>
          <a:p>
            <a:r>
              <a:rPr kumimoji="1" lang="en-US" altLang="ja-JP" smtClean="0"/>
              <a:t>6.5</a:t>
            </a:r>
            <a:endParaRPr kumimoji="1" lang="ja-JP" altLang="en-US" dirty="0"/>
          </a:p>
        </p:txBody>
      </p:sp>
      <p:sp>
        <p:nvSpPr>
          <p:cNvPr id="110" name="テキスト ボックス 109"/>
          <p:cNvSpPr txBox="1"/>
          <p:nvPr/>
        </p:nvSpPr>
        <p:spPr>
          <a:xfrm>
            <a:off x="2343358" y="3224891"/>
            <a:ext cx="548684" cy="369332"/>
          </a:xfrm>
          <a:prstGeom prst="rect">
            <a:avLst/>
          </a:prstGeom>
          <a:noFill/>
        </p:spPr>
        <p:txBody>
          <a:bodyPr wrap="square" rtlCol="0">
            <a:spAutoFit/>
          </a:bodyPr>
          <a:lstStyle/>
          <a:p>
            <a:r>
              <a:rPr kumimoji="1" lang="en-US" altLang="ja-JP" dirty="0" smtClean="0"/>
              <a:t>7.0</a:t>
            </a:r>
            <a:endParaRPr kumimoji="1" lang="ja-JP" altLang="en-US" dirty="0"/>
          </a:p>
        </p:txBody>
      </p:sp>
      <p:sp>
        <p:nvSpPr>
          <p:cNvPr id="111" name="テキスト ボックス 110"/>
          <p:cNvSpPr txBox="1"/>
          <p:nvPr/>
        </p:nvSpPr>
        <p:spPr>
          <a:xfrm>
            <a:off x="2778359" y="3224891"/>
            <a:ext cx="548684" cy="369332"/>
          </a:xfrm>
          <a:prstGeom prst="rect">
            <a:avLst/>
          </a:prstGeom>
          <a:noFill/>
        </p:spPr>
        <p:txBody>
          <a:bodyPr wrap="square" rtlCol="0">
            <a:spAutoFit/>
          </a:bodyPr>
          <a:lstStyle/>
          <a:p>
            <a:r>
              <a:rPr kumimoji="1" lang="en-US" altLang="ja-JP" dirty="0" smtClean="0"/>
              <a:t>7.5</a:t>
            </a:r>
            <a:endParaRPr kumimoji="1" lang="ja-JP" altLang="en-US" dirty="0"/>
          </a:p>
        </p:txBody>
      </p:sp>
      <p:sp>
        <p:nvSpPr>
          <p:cNvPr id="112" name="テキスト ボックス 111"/>
          <p:cNvSpPr txBox="1"/>
          <p:nvPr/>
        </p:nvSpPr>
        <p:spPr>
          <a:xfrm>
            <a:off x="3213360" y="3224891"/>
            <a:ext cx="548684" cy="369332"/>
          </a:xfrm>
          <a:prstGeom prst="rect">
            <a:avLst/>
          </a:prstGeom>
          <a:noFill/>
        </p:spPr>
        <p:txBody>
          <a:bodyPr wrap="square" rtlCol="0">
            <a:spAutoFit/>
          </a:bodyPr>
          <a:lstStyle/>
          <a:p>
            <a:r>
              <a:rPr kumimoji="1" lang="en-US" altLang="ja-JP" dirty="0" smtClean="0"/>
              <a:t>8.0</a:t>
            </a:r>
            <a:endParaRPr kumimoji="1" lang="ja-JP" altLang="en-US" dirty="0"/>
          </a:p>
        </p:txBody>
      </p:sp>
      <p:sp>
        <p:nvSpPr>
          <p:cNvPr id="113" name="テキスト ボックス 112"/>
          <p:cNvSpPr txBox="1"/>
          <p:nvPr/>
        </p:nvSpPr>
        <p:spPr>
          <a:xfrm>
            <a:off x="3648362" y="3224891"/>
            <a:ext cx="548684" cy="369332"/>
          </a:xfrm>
          <a:prstGeom prst="rect">
            <a:avLst/>
          </a:prstGeom>
          <a:noFill/>
        </p:spPr>
        <p:txBody>
          <a:bodyPr wrap="square" rtlCol="0">
            <a:spAutoFit/>
          </a:bodyPr>
          <a:lstStyle/>
          <a:p>
            <a:r>
              <a:rPr kumimoji="1" lang="en-US" altLang="ja-JP" dirty="0" smtClean="0"/>
              <a:t>8.5</a:t>
            </a:r>
            <a:endParaRPr kumimoji="1" lang="ja-JP" altLang="en-US" dirty="0"/>
          </a:p>
        </p:txBody>
      </p:sp>
      <p:cxnSp>
        <p:nvCxnSpPr>
          <p:cNvPr id="115" name="直線矢印コネクタ 114"/>
          <p:cNvCxnSpPr/>
          <p:nvPr/>
        </p:nvCxnSpPr>
        <p:spPr>
          <a:xfrm flipH="1">
            <a:off x="3779912" y="3751276"/>
            <a:ext cx="984280" cy="9996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4382797" y="3120469"/>
            <a:ext cx="1558579" cy="667538"/>
          </a:xfrm>
          <a:prstGeom prst="rect">
            <a:avLst/>
          </a:prstGeom>
          <a:noFill/>
        </p:spPr>
        <p:txBody>
          <a:bodyPr wrap="square" rtlCol="0">
            <a:spAutoFit/>
          </a:bodyPr>
          <a:lstStyle/>
          <a:p>
            <a:r>
              <a:rPr kumimoji="1" lang="en-US" altLang="ja-JP" dirty="0" err="1" smtClean="0"/>
              <a:t>NaCl</a:t>
            </a:r>
            <a:r>
              <a:rPr kumimoji="1" lang="en-US" altLang="ja-JP" dirty="0" smtClean="0"/>
              <a:t> conc. [</a:t>
            </a:r>
            <a:r>
              <a:rPr kumimoji="1" lang="en-US" altLang="ja-JP" dirty="0" err="1" smtClean="0"/>
              <a:t>mM</a:t>
            </a:r>
            <a:r>
              <a:rPr kumimoji="1" lang="en-US" altLang="ja-JP" dirty="0" smtClean="0"/>
              <a:t>]</a:t>
            </a:r>
            <a:endParaRPr kumimoji="1" lang="ja-JP" altLang="en-US" dirty="0"/>
          </a:p>
        </p:txBody>
      </p:sp>
      <p:sp>
        <p:nvSpPr>
          <p:cNvPr id="119" name="テキスト ボックス 118"/>
          <p:cNvSpPr txBox="1"/>
          <p:nvPr/>
        </p:nvSpPr>
        <p:spPr>
          <a:xfrm>
            <a:off x="4573224" y="3788007"/>
            <a:ext cx="1296144" cy="380481"/>
          </a:xfrm>
          <a:prstGeom prst="rect">
            <a:avLst/>
          </a:prstGeom>
          <a:noFill/>
        </p:spPr>
        <p:txBody>
          <a:bodyPr wrap="square" rtlCol="0">
            <a:spAutoFit/>
          </a:bodyPr>
          <a:lstStyle/>
          <a:p>
            <a:r>
              <a:rPr kumimoji="1" lang="en-US" altLang="ja-JP" dirty="0" smtClean="0"/>
              <a:t>0</a:t>
            </a:r>
            <a:endParaRPr kumimoji="1" lang="ja-JP" altLang="en-US" dirty="0"/>
          </a:p>
        </p:txBody>
      </p:sp>
      <p:sp>
        <p:nvSpPr>
          <p:cNvPr id="120" name="テキスト ボックス 119"/>
          <p:cNvSpPr txBox="1"/>
          <p:nvPr/>
        </p:nvSpPr>
        <p:spPr>
          <a:xfrm>
            <a:off x="4357200" y="4043500"/>
            <a:ext cx="1296144" cy="380481"/>
          </a:xfrm>
          <a:prstGeom prst="rect">
            <a:avLst/>
          </a:prstGeom>
          <a:noFill/>
        </p:spPr>
        <p:txBody>
          <a:bodyPr wrap="square" rtlCol="0">
            <a:spAutoFit/>
          </a:bodyPr>
          <a:lstStyle/>
          <a:p>
            <a:r>
              <a:rPr lang="en-US" altLang="ja-JP" dirty="0" smtClean="0"/>
              <a:t>50</a:t>
            </a:r>
            <a:endParaRPr kumimoji="1" lang="ja-JP" altLang="en-US" dirty="0"/>
          </a:p>
        </p:txBody>
      </p:sp>
      <p:sp>
        <p:nvSpPr>
          <p:cNvPr id="121" name="テキスト ボックス 120"/>
          <p:cNvSpPr txBox="1"/>
          <p:nvPr/>
        </p:nvSpPr>
        <p:spPr>
          <a:xfrm>
            <a:off x="4086845" y="4299031"/>
            <a:ext cx="1296144" cy="380481"/>
          </a:xfrm>
          <a:prstGeom prst="rect">
            <a:avLst/>
          </a:prstGeom>
          <a:noFill/>
        </p:spPr>
        <p:txBody>
          <a:bodyPr wrap="square" rtlCol="0">
            <a:spAutoFit/>
          </a:bodyPr>
          <a:lstStyle/>
          <a:p>
            <a:r>
              <a:rPr lang="en-US" altLang="ja-JP" dirty="0" smtClean="0"/>
              <a:t>150</a:t>
            </a:r>
            <a:endParaRPr kumimoji="1" lang="ja-JP" altLang="en-US" dirty="0"/>
          </a:p>
        </p:txBody>
      </p:sp>
      <p:cxnSp>
        <p:nvCxnSpPr>
          <p:cNvPr id="124" name="直線矢印コネクタ 123"/>
          <p:cNvCxnSpPr/>
          <p:nvPr/>
        </p:nvCxnSpPr>
        <p:spPr>
          <a:xfrm>
            <a:off x="5116925" y="4040329"/>
            <a:ext cx="16826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5334813" y="3646179"/>
            <a:ext cx="1248717" cy="369332"/>
          </a:xfrm>
          <a:prstGeom prst="rect">
            <a:avLst/>
          </a:prstGeom>
          <a:noFill/>
        </p:spPr>
        <p:txBody>
          <a:bodyPr wrap="square" rtlCol="0">
            <a:spAutoFit/>
          </a:bodyPr>
          <a:lstStyle/>
          <a:p>
            <a:r>
              <a:rPr kumimoji="1" lang="en-US" altLang="ja-JP" dirty="0" smtClean="0"/>
              <a:t>t=0~6h</a:t>
            </a:r>
            <a:endParaRPr kumimoji="1" lang="ja-JP" altLang="en-US" dirty="0"/>
          </a:p>
        </p:txBody>
      </p:sp>
      <p:sp>
        <p:nvSpPr>
          <p:cNvPr id="127" name="テキスト ボックス 126"/>
          <p:cNvSpPr txBox="1"/>
          <p:nvPr/>
        </p:nvSpPr>
        <p:spPr>
          <a:xfrm>
            <a:off x="6799554" y="3839150"/>
            <a:ext cx="2344446" cy="646331"/>
          </a:xfrm>
          <a:prstGeom prst="rect">
            <a:avLst/>
          </a:prstGeom>
          <a:noFill/>
        </p:spPr>
        <p:txBody>
          <a:bodyPr wrap="square" rtlCol="0">
            <a:spAutoFit/>
          </a:bodyPr>
          <a:lstStyle/>
          <a:p>
            <a:r>
              <a:rPr lang="en-US" altLang="ja-JP" dirty="0" smtClean="0"/>
              <a:t>OD</a:t>
            </a:r>
            <a:r>
              <a:rPr lang="ja-JP" altLang="en-US" dirty="0" smtClean="0"/>
              <a:t>値</a:t>
            </a:r>
            <a:r>
              <a:rPr lang="en-US" altLang="ja-JP" dirty="0" smtClean="0"/>
              <a:t>(λ=450nm)</a:t>
            </a:r>
            <a:r>
              <a:rPr lang="ja-JP" altLang="en-US" dirty="0" smtClean="0"/>
              <a:t>で</a:t>
            </a:r>
            <a:endParaRPr lang="en-US" altLang="ja-JP" dirty="0" smtClean="0"/>
          </a:p>
          <a:p>
            <a:r>
              <a:rPr lang="ja-JP" altLang="en-US" dirty="0" smtClean="0"/>
              <a:t>濁度を測定</a:t>
            </a:r>
            <a:endParaRPr kumimoji="1" lang="ja-JP" altLang="en-US" dirty="0"/>
          </a:p>
        </p:txBody>
      </p:sp>
      <p:sp>
        <p:nvSpPr>
          <p:cNvPr id="175" name="正方形/長方形 174"/>
          <p:cNvSpPr/>
          <p:nvPr/>
        </p:nvSpPr>
        <p:spPr>
          <a:xfrm>
            <a:off x="7217402" y="5229201"/>
            <a:ext cx="1873898" cy="1595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328711" y="4366903"/>
            <a:ext cx="318723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95536" y="4797152"/>
            <a:ext cx="3272015" cy="646331"/>
          </a:xfrm>
          <a:prstGeom prst="rect">
            <a:avLst/>
          </a:prstGeom>
          <a:noFill/>
        </p:spPr>
        <p:txBody>
          <a:bodyPr wrap="square" rtlCol="0">
            <a:spAutoFit/>
          </a:bodyPr>
          <a:lstStyle/>
          <a:p>
            <a:r>
              <a:rPr kumimoji="1" lang="en-US" altLang="ja-JP" dirty="0" smtClean="0"/>
              <a:t>Final Urea conc. 0.5M</a:t>
            </a:r>
          </a:p>
          <a:p>
            <a:r>
              <a:rPr kumimoji="1" lang="en-US" altLang="ja-JP" dirty="0" smtClean="0"/>
              <a:t>Final </a:t>
            </a:r>
            <a:r>
              <a:rPr kumimoji="1" lang="en-US" altLang="ja-JP" dirty="0" err="1" smtClean="0"/>
              <a:t>scFv</a:t>
            </a:r>
            <a:r>
              <a:rPr kumimoji="1" lang="en-US" altLang="ja-JP" dirty="0" smtClean="0"/>
              <a:t> conc. 200μg/ml</a:t>
            </a:r>
            <a:endParaRPr kumimoji="1" lang="ja-JP" altLang="en-US" dirty="0"/>
          </a:p>
        </p:txBody>
      </p:sp>
      <p:sp>
        <p:nvSpPr>
          <p:cNvPr id="128" name="テキスト ボックス 127"/>
          <p:cNvSpPr txBox="1"/>
          <p:nvPr/>
        </p:nvSpPr>
        <p:spPr>
          <a:xfrm>
            <a:off x="3959737" y="4560687"/>
            <a:ext cx="1296144" cy="380481"/>
          </a:xfrm>
          <a:prstGeom prst="rect">
            <a:avLst/>
          </a:prstGeom>
          <a:noFill/>
        </p:spPr>
        <p:txBody>
          <a:bodyPr wrap="square" rtlCol="0">
            <a:spAutoFit/>
          </a:bodyPr>
          <a:lstStyle/>
          <a:p>
            <a:r>
              <a:rPr lang="en-US" altLang="ja-JP" dirty="0"/>
              <a:t>30</a:t>
            </a:r>
            <a:r>
              <a:rPr lang="en-US" altLang="ja-JP" dirty="0" smtClean="0"/>
              <a:t>0</a:t>
            </a:r>
            <a:endParaRPr kumimoji="1" lang="ja-JP" altLang="en-US" dirty="0"/>
          </a:p>
        </p:txBody>
      </p:sp>
      <p:sp>
        <p:nvSpPr>
          <p:cNvPr id="4" name="テキスト ボックス 3"/>
          <p:cNvSpPr txBox="1"/>
          <p:nvPr/>
        </p:nvSpPr>
        <p:spPr>
          <a:xfrm>
            <a:off x="35886" y="5574412"/>
            <a:ext cx="5007665" cy="1200329"/>
          </a:xfrm>
          <a:prstGeom prst="rect">
            <a:avLst/>
          </a:prstGeom>
          <a:noFill/>
          <a:ln>
            <a:solidFill>
              <a:srgbClr val="FF0000"/>
            </a:solidFill>
          </a:ln>
        </p:spPr>
        <p:txBody>
          <a:bodyPr wrap="square" rtlCol="0">
            <a:spAutoFit/>
          </a:bodyPr>
          <a:lstStyle/>
          <a:p>
            <a:pPr algn="ctr"/>
            <a:r>
              <a:rPr kumimoji="1" lang="ja-JP" altLang="en-US" b="1" dirty="0" smtClean="0"/>
              <a:t>使用した</a:t>
            </a:r>
            <a:r>
              <a:rPr kumimoji="1" lang="en-US" altLang="ja-JP" b="1" dirty="0" smtClean="0"/>
              <a:t>Good buffer</a:t>
            </a:r>
          </a:p>
          <a:p>
            <a:r>
              <a:rPr lang="en-US" altLang="ja-JP" dirty="0" smtClean="0"/>
              <a:t>pH6.0</a:t>
            </a:r>
            <a:r>
              <a:rPr lang="ja-JP" altLang="en-US" dirty="0" smtClean="0"/>
              <a:t>→</a:t>
            </a:r>
            <a:r>
              <a:rPr lang="en-US" altLang="ja-JP" dirty="0" smtClean="0"/>
              <a:t>0.05M MES</a:t>
            </a:r>
            <a:r>
              <a:rPr lang="ja-JP" altLang="en-US" dirty="0"/>
              <a:t>　</a:t>
            </a:r>
            <a:r>
              <a:rPr lang="ja-JP" altLang="en-US" dirty="0" smtClean="0"/>
              <a:t>　　</a:t>
            </a:r>
            <a:r>
              <a:rPr lang="en-US" altLang="ja-JP" dirty="0" smtClean="0"/>
              <a:t>pH6.5</a:t>
            </a:r>
            <a:r>
              <a:rPr lang="ja-JP" altLang="en-US" dirty="0" smtClean="0"/>
              <a:t>→</a:t>
            </a:r>
            <a:r>
              <a:rPr lang="en-US" altLang="ja-JP" dirty="0" smtClean="0"/>
              <a:t>0.05M </a:t>
            </a:r>
            <a:r>
              <a:rPr lang="en-US" altLang="ja-JP" dirty="0"/>
              <a:t>ADA</a:t>
            </a:r>
            <a:endParaRPr lang="ja-JP" altLang="en-US" dirty="0"/>
          </a:p>
          <a:p>
            <a:r>
              <a:rPr lang="en-US" altLang="ja-JP" dirty="0" smtClean="0"/>
              <a:t>pH7.0</a:t>
            </a:r>
            <a:r>
              <a:rPr lang="ja-JP" altLang="en-US" dirty="0" smtClean="0"/>
              <a:t>→</a:t>
            </a:r>
            <a:r>
              <a:rPr lang="en-US" altLang="ja-JP" dirty="0" smtClean="0"/>
              <a:t>0.05M MOPS</a:t>
            </a:r>
            <a:r>
              <a:rPr lang="ja-JP" altLang="en-US" dirty="0"/>
              <a:t> </a:t>
            </a:r>
            <a:r>
              <a:rPr lang="ja-JP" altLang="en-US" dirty="0" smtClean="0"/>
              <a:t> 　</a:t>
            </a:r>
            <a:r>
              <a:rPr lang="en-US" altLang="ja-JP" dirty="0" smtClean="0"/>
              <a:t>pH7.5</a:t>
            </a:r>
            <a:r>
              <a:rPr lang="ja-JP" altLang="en-US" dirty="0" smtClean="0"/>
              <a:t>→</a:t>
            </a:r>
            <a:r>
              <a:rPr lang="en-US" altLang="ja-JP" dirty="0" smtClean="0"/>
              <a:t>0.05M </a:t>
            </a:r>
            <a:r>
              <a:rPr lang="en-US" altLang="ja-JP" dirty="0"/>
              <a:t>HEPES</a:t>
            </a:r>
            <a:endParaRPr lang="ja-JP" altLang="en-US" dirty="0"/>
          </a:p>
          <a:p>
            <a:r>
              <a:rPr lang="en-US" altLang="ja-JP" dirty="0" smtClean="0"/>
              <a:t>pH8.0</a:t>
            </a:r>
            <a:r>
              <a:rPr lang="ja-JP" altLang="en-US" dirty="0" smtClean="0"/>
              <a:t>→</a:t>
            </a:r>
            <a:r>
              <a:rPr lang="en-US" altLang="ja-JP" dirty="0" smtClean="0"/>
              <a:t>0.05M EPPS</a:t>
            </a:r>
            <a:r>
              <a:rPr lang="ja-JP" altLang="en-US" dirty="0"/>
              <a:t> </a:t>
            </a:r>
            <a:r>
              <a:rPr lang="ja-JP" altLang="en-US" dirty="0" smtClean="0"/>
              <a:t>    </a:t>
            </a:r>
            <a:r>
              <a:rPr lang="en-US" altLang="ja-JP" dirty="0" smtClean="0"/>
              <a:t>pH8.5</a:t>
            </a:r>
            <a:r>
              <a:rPr lang="ja-JP" altLang="en-US" dirty="0" smtClean="0"/>
              <a:t>→</a:t>
            </a:r>
            <a:r>
              <a:rPr lang="en-US" altLang="ja-JP" dirty="0" smtClean="0"/>
              <a:t>0.05M </a:t>
            </a:r>
            <a:r>
              <a:rPr lang="en-US" altLang="ja-JP" dirty="0"/>
              <a:t>TAPS</a:t>
            </a:r>
            <a:endParaRPr lang="ja-JP" altLang="en-US" dirty="0"/>
          </a:p>
        </p:txBody>
      </p:sp>
      <p:sp>
        <p:nvSpPr>
          <p:cNvPr id="5" name="右矢印 4"/>
          <p:cNvSpPr/>
          <p:nvPr/>
        </p:nvSpPr>
        <p:spPr>
          <a:xfrm>
            <a:off x="6418026" y="4615763"/>
            <a:ext cx="381528" cy="3857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835652" y="4485481"/>
            <a:ext cx="1948910" cy="646331"/>
          </a:xfrm>
          <a:prstGeom prst="rect">
            <a:avLst/>
          </a:prstGeom>
          <a:noFill/>
          <a:ln>
            <a:solidFill>
              <a:schemeClr val="tx1"/>
            </a:solidFill>
          </a:ln>
        </p:spPr>
        <p:txBody>
          <a:bodyPr wrap="square" rtlCol="0">
            <a:spAutoFit/>
          </a:bodyPr>
          <a:lstStyle/>
          <a:p>
            <a:r>
              <a:rPr lang="ja-JP" altLang="en-US" b="1" dirty="0" smtClean="0"/>
              <a:t>凝集体の</a:t>
            </a:r>
            <a:endParaRPr lang="en-US" altLang="ja-JP" b="1" dirty="0" smtClean="0"/>
          </a:p>
          <a:p>
            <a:r>
              <a:rPr lang="ja-JP" altLang="en-US" b="1" dirty="0" smtClean="0"/>
              <a:t>形成具合を</a:t>
            </a:r>
            <a:r>
              <a:rPr lang="ja-JP" altLang="en-US" b="1" dirty="0"/>
              <a:t>評価</a:t>
            </a:r>
            <a:endParaRPr kumimoji="1" lang="ja-JP" altLang="en-US" b="1" dirty="0"/>
          </a:p>
        </p:txBody>
      </p:sp>
      <p:grpSp>
        <p:nvGrpSpPr>
          <p:cNvPr id="88" name="グループ化 87"/>
          <p:cNvGrpSpPr/>
          <p:nvPr/>
        </p:nvGrpSpPr>
        <p:grpSpPr>
          <a:xfrm>
            <a:off x="1382207" y="1577961"/>
            <a:ext cx="640080" cy="528335"/>
            <a:chOff x="1212851" y="3647616"/>
            <a:chExt cx="640080" cy="528335"/>
          </a:xfrm>
        </p:grpSpPr>
        <p:sp>
          <p:nvSpPr>
            <p:cNvPr id="95" name="フリーフォーム 94"/>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6" name="フリーフォーム 95"/>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7" name="フリーフォーム 96"/>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8" name="フリーフォーム 97"/>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グループ化 98"/>
          <p:cNvGrpSpPr/>
          <p:nvPr/>
        </p:nvGrpSpPr>
        <p:grpSpPr>
          <a:xfrm>
            <a:off x="1695989" y="1769151"/>
            <a:ext cx="640080" cy="528335"/>
            <a:chOff x="1212851" y="3647616"/>
            <a:chExt cx="640080" cy="528335"/>
          </a:xfrm>
        </p:grpSpPr>
        <p:sp>
          <p:nvSpPr>
            <p:cNvPr id="100" name="フリーフォーム 99"/>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1" name="フリーフォーム 100"/>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 name="フリーフォーム 101"/>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3" name="フリーフォーム 102"/>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4" name="グループ化 103"/>
          <p:cNvGrpSpPr/>
          <p:nvPr/>
        </p:nvGrpSpPr>
        <p:grpSpPr>
          <a:xfrm>
            <a:off x="2074356" y="1581328"/>
            <a:ext cx="640080" cy="528335"/>
            <a:chOff x="1212851" y="3647616"/>
            <a:chExt cx="640080" cy="528335"/>
          </a:xfrm>
        </p:grpSpPr>
        <p:sp>
          <p:nvSpPr>
            <p:cNvPr id="105" name="フリーフォーム 104"/>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6" name="フリーフォーム 105"/>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4" name="フリーフォーム 113"/>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6" name="フリーフォーム 115"/>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2" name="円/楕円 121"/>
          <p:cNvSpPr/>
          <p:nvPr/>
        </p:nvSpPr>
        <p:spPr>
          <a:xfrm>
            <a:off x="2188855" y="1541640"/>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9" name="円/楕円 128"/>
          <p:cNvSpPr/>
          <p:nvPr/>
        </p:nvSpPr>
        <p:spPr>
          <a:xfrm>
            <a:off x="2416919" y="1743366"/>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0" name="円/楕円 129"/>
          <p:cNvSpPr/>
          <p:nvPr/>
        </p:nvSpPr>
        <p:spPr>
          <a:xfrm>
            <a:off x="1420464" y="1622659"/>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1" name="円/楕円 130"/>
          <p:cNvSpPr/>
          <p:nvPr/>
        </p:nvSpPr>
        <p:spPr>
          <a:xfrm>
            <a:off x="1680220" y="1783053"/>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2" name="円/楕円 131"/>
          <p:cNvSpPr/>
          <p:nvPr/>
        </p:nvSpPr>
        <p:spPr>
          <a:xfrm>
            <a:off x="1660971" y="2182340"/>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3" name="円/楕円 132"/>
          <p:cNvSpPr/>
          <p:nvPr/>
        </p:nvSpPr>
        <p:spPr>
          <a:xfrm>
            <a:off x="2229782" y="1901680"/>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5" name="円/楕円 134"/>
          <p:cNvSpPr/>
          <p:nvPr/>
        </p:nvSpPr>
        <p:spPr>
          <a:xfrm>
            <a:off x="1487299" y="1974079"/>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6" name="円/楕円 175"/>
          <p:cNvSpPr/>
          <p:nvPr/>
        </p:nvSpPr>
        <p:spPr>
          <a:xfrm>
            <a:off x="2076262" y="2251567"/>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77" name="グループ化 176"/>
          <p:cNvGrpSpPr/>
          <p:nvPr/>
        </p:nvGrpSpPr>
        <p:grpSpPr>
          <a:xfrm>
            <a:off x="6889751" y="1259289"/>
            <a:ext cx="172704" cy="491045"/>
            <a:chOff x="3866996" y="5142190"/>
            <a:chExt cx="307030" cy="719427"/>
          </a:xfrm>
        </p:grpSpPr>
        <p:grpSp>
          <p:nvGrpSpPr>
            <p:cNvPr id="178" name="グループ化 177"/>
            <p:cNvGrpSpPr/>
            <p:nvPr/>
          </p:nvGrpSpPr>
          <p:grpSpPr>
            <a:xfrm>
              <a:off x="3866996" y="5142190"/>
              <a:ext cx="307030" cy="480442"/>
              <a:chOff x="4053383" y="5065383"/>
              <a:chExt cx="864096" cy="999652"/>
            </a:xfrm>
          </p:grpSpPr>
          <p:sp>
            <p:nvSpPr>
              <p:cNvPr id="180" name="円/楕円 179"/>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円/楕円 180"/>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2" name="直線コネクタ 181"/>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9" name="フリーフォーム 178"/>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右矢印 6"/>
          <p:cNvSpPr/>
          <p:nvPr/>
        </p:nvSpPr>
        <p:spPr>
          <a:xfrm>
            <a:off x="3275856" y="2046103"/>
            <a:ext cx="2291790" cy="1446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3" name="グループ化 182"/>
          <p:cNvGrpSpPr/>
          <p:nvPr/>
        </p:nvGrpSpPr>
        <p:grpSpPr>
          <a:xfrm>
            <a:off x="6715936" y="1497795"/>
            <a:ext cx="172704" cy="491045"/>
            <a:chOff x="3866996" y="5142190"/>
            <a:chExt cx="307030" cy="719427"/>
          </a:xfrm>
        </p:grpSpPr>
        <p:grpSp>
          <p:nvGrpSpPr>
            <p:cNvPr id="184" name="グループ化 183"/>
            <p:cNvGrpSpPr/>
            <p:nvPr/>
          </p:nvGrpSpPr>
          <p:grpSpPr>
            <a:xfrm>
              <a:off x="3866996" y="5142190"/>
              <a:ext cx="307030" cy="480442"/>
              <a:chOff x="4053383" y="5065383"/>
              <a:chExt cx="864096" cy="999652"/>
            </a:xfrm>
          </p:grpSpPr>
          <p:sp>
            <p:nvSpPr>
              <p:cNvPr id="186" name="円/楕円 18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円/楕円 18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8" name="直線コネクタ 18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フリーフォーム 18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9" name="グループ化 188"/>
          <p:cNvGrpSpPr/>
          <p:nvPr/>
        </p:nvGrpSpPr>
        <p:grpSpPr>
          <a:xfrm>
            <a:off x="7042151" y="1411689"/>
            <a:ext cx="172704" cy="491045"/>
            <a:chOff x="3866996" y="5142190"/>
            <a:chExt cx="307030" cy="719427"/>
          </a:xfrm>
        </p:grpSpPr>
        <p:grpSp>
          <p:nvGrpSpPr>
            <p:cNvPr id="190" name="グループ化 189"/>
            <p:cNvGrpSpPr/>
            <p:nvPr/>
          </p:nvGrpSpPr>
          <p:grpSpPr>
            <a:xfrm>
              <a:off x="3866996" y="5142190"/>
              <a:ext cx="307030" cy="480442"/>
              <a:chOff x="4053383" y="5065383"/>
              <a:chExt cx="864096" cy="999652"/>
            </a:xfrm>
          </p:grpSpPr>
          <p:sp>
            <p:nvSpPr>
              <p:cNvPr id="192" name="円/楕円 19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円/楕円 19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4" name="直線コネクタ 19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フリーフォーム 19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95" name="テキスト ボックス 194"/>
          <p:cNvSpPr txBox="1"/>
          <p:nvPr/>
        </p:nvSpPr>
        <p:spPr>
          <a:xfrm>
            <a:off x="1187624" y="2338573"/>
            <a:ext cx="1766944" cy="646331"/>
          </a:xfrm>
          <a:prstGeom prst="rect">
            <a:avLst/>
          </a:prstGeom>
          <a:noFill/>
        </p:spPr>
        <p:txBody>
          <a:bodyPr wrap="square" rtlCol="0">
            <a:spAutoFit/>
          </a:bodyPr>
          <a:lstStyle/>
          <a:p>
            <a:pPr algn="ctr"/>
            <a:r>
              <a:rPr kumimoji="1" lang="en-US" altLang="ja-JP" b="1" dirty="0" smtClean="0"/>
              <a:t>8MUreaPBS</a:t>
            </a:r>
            <a:r>
              <a:rPr kumimoji="1" lang="ja-JP" altLang="en-US" b="1" dirty="0" smtClean="0"/>
              <a:t>中</a:t>
            </a:r>
            <a:endParaRPr kumimoji="1" lang="en-US" altLang="ja-JP" b="1" dirty="0" smtClean="0"/>
          </a:p>
          <a:p>
            <a:pPr algn="ctr"/>
            <a:r>
              <a:rPr lang="ja-JP" altLang="en-US" b="1" dirty="0" smtClean="0"/>
              <a:t>変性状態</a:t>
            </a:r>
            <a:endParaRPr kumimoji="1" lang="ja-JP" altLang="en-US" b="1" dirty="0"/>
          </a:p>
        </p:txBody>
      </p:sp>
      <p:sp>
        <p:nvSpPr>
          <p:cNvPr id="10" name="テキスト ボックス 9"/>
          <p:cNvSpPr txBox="1"/>
          <p:nvPr/>
        </p:nvSpPr>
        <p:spPr>
          <a:xfrm>
            <a:off x="5576758" y="2039707"/>
            <a:ext cx="3151955" cy="646331"/>
          </a:xfrm>
          <a:prstGeom prst="rect">
            <a:avLst/>
          </a:prstGeom>
          <a:noFill/>
        </p:spPr>
        <p:txBody>
          <a:bodyPr wrap="square" rtlCol="0">
            <a:spAutoFit/>
          </a:bodyPr>
          <a:lstStyle/>
          <a:p>
            <a:pPr algn="ctr"/>
            <a:r>
              <a:rPr kumimoji="1" lang="ja-JP" altLang="en-US" b="1" dirty="0" smtClean="0"/>
              <a:t>透析後、高濃度で回収できる</a:t>
            </a:r>
            <a:endParaRPr kumimoji="1" lang="en-US" altLang="ja-JP" b="1" dirty="0" smtClean="0"/>
          </a:p>
          <a:p>
            <a:pPr algn="ctr"/>
            <a:r>
              <a:rPr kumimoji="1" lang="ja-JP" altLang="en-US" b="1" dirty="0" smtClean="0"/>
              <a:t>リフォールディング条件を探索</a:t>
            </a:r>
            <a:endParaRPr kumimoji="1" lang="ja-JP" altLang="en-US" b="1" dirty="0"/>
          </a:p>
        </p:txBody>
      </p:sp>
      <p:sp>
        <p:nvSpPr>
          <p:cNvPr id="8" name="正方形/長方形 7"/>
          <p:cNvSpPr/>
          <p:nvPr/>
        </p:nvSpPr>
        <p:spPr>
          <a:xfrm>
            <a:off x="149199" y="1052736"/>
            <a:ext cx="8815289" cy="1873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399126" y="1074623"/>
            <a:ext cx="1314027" cy="369332"/>
          </a:xfrm>
          <a:prstGeom prst="rect">
            <a:avLst/>
          </a:prstGeom>
          <a:noFill/>
        </p:spPr>
        <p:txBody>
          <a:bodyPr wrap="square" rtlCol="0">
            <a:spAutoFit/>
          </a:bodyPr>
          <a:lstStyle/>
          <a:p>
            <a:pPr algn="ctr"/>
            <a:r>
              <a:rPr kumimoji="1" lang="en-US" altLang="ja-JP" b="1" dirty="0" err="1" smtClean="0"/>
              <a:t>scFv</a:t>
            </a:r>
            <a:r>
              <a:rPr lang="en-US" altLang="ja-JP" b="1" dirty="0" smtClean="0"/>
              <a:t>-PM</a:t>
            </a:r>
            <a:endParaRPr kumimoji="1" lang="ja-JP" altLang="en-US" b="1" dirty="0"/>
          </a:p>
        </p:txBody>
      </p:sp>
      <p:sp>
        <p:nvSpPr>
          <p:cNvPr id="12" name="テキスト ボックス 11"/>
          <p:cNvSpPr txBox="1"/>
          <p:nvPr/>
        </p:nvSpPr>
        <p:spPr>
          <a:xfrm>
            <a:off x="3137626" y="1367435"/>
            <a:ext cx="2568250" cy="646331"/>
          </a:xfrm>
          <a:prstGeom prst="rect">
            <a:avLst/>
          </a:prstGeom>
          <a:noFill/>
        </p:spPr>
        <p:txBody>
          <a:bodyPr wrap="square" rtlCol="0">
            <a:spAutoFit/>
          </a:bodyPr>
          <a:lstStyle/>
          <a:p>
            <a:pPr algn="ctr"/>
            <a:r>
              <a:rPr kumimoji="1" lang="ja-JP" altLang="en-US" dirty="0" smtClean="0"/>
              <a:t>透析で</a:t>
            </a:r>
            <a:r>
              <a:rPr kumimoji="1" lang="en-US" altLang="ja-JP" dirty="0" smtClean="0"/>
              <a:t>Urea</a:t>
            </a:r>
            <a:r>
              <a:rPr kumimoji="1" lang="ja-JP" altLang="en-US" dirty="0" smtClean="0"/>
              <a:t>濃度の減少</a:t>
            </a:r>
            <a:endParaRPr kumimoji="1" lang="en-US" altLang="ja-JP" dirty="0" smtClean="0"/>
          </a:p>
          <a:p>
            <a:pPr algn="ctr"/>
            <a:r>
              <a:rPr kumimoji="1" lang="ja-JP" altLang="en-US" dirty="0" smtClean="0"/>
              <a:t> </a:t>
            </a:r>
            <a:r>
              <a:rPr lang="en-US" altLang="ja-JP" dirty="0" smtClean="0"/>
              <a:t>(</a:t>
            </a:r>
            <a:r>
              <a:rPr lang="ja-JP" altLang="en-US" dirty="0" smtClean="0"/>
              <a:t>リフォールディング</a:t>
            </a:r>
            <a:r>
              <a:rPr lang="en-US" altLang="ja-JP" dirty="0" smtClean="0"/>
              <a:t>)</a:t>
            </a:r>
            <a:endParaRPr kumimoji="1" lang="ja-JP" altLang="en-US" dirty="0"/>
          </a:p>
        </p:txBody>
      </p:sp>
    </p:spTree>
    <p:extLst>
      <p:ext uri="{BB962C8B-B14F-4D97-AF65-F5344CB8AC3E}">
        <p14:creationId xmlns:p14="http://schemas.microsoft.com/office/powerpoint/2010/main" val="459568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正方形/長方形 175"/>
          <p:cNvSpPr/>
          <p:nvPr/>
        </p:nvSpPr>
        <p:spPr>
          <a:xfrm>
            <a:off x="7374599" y="5372422"/>
            <a:ext cx="1735552"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② </a:t>
            </a:r>
            <a:r>
              <a:rPr lang="ja-JP" altLang="en-US" dirty="0" smtClean="0"/>
              <a:t>リフォールディング最適条件の</a:t>
            </a:r>
            <a:r>
              <a:rPr lang="ja-JP" altLang="en-US" dirty="0"/>
              <a:t>探索</a:t>
            </a:r>
            <a:endParaRPr kumimoji="1" lang="ja-JP" altLang="en-US" dirty="0"/>
          </a:p>
        </p:txBody>
      </p:sp>
      <p:graphicFrame>
        <p:nvGraphicFramePr>
          <p:cNvPr id="129" name="グラフ 128"/>
          <p:cNvGraphicFramePr/>
          <p:nvPr>
            <p:extLst>
              <p:ext uri="{D42A27DB-BD31-4B8C-83A1-F6EECF244321}">
                <p14:modId xmlns:p14="http://schemas.microsoft.com/office/powerpoint/2010/main" val="2720004485"/>
              </p:ext>
            </p:extLst>
          </p:nvPr>
        </p:nvGraphicFramePr>
        <p:xfrm>
          <a:off x="4084553" y="1514589"/>
          <a:ext cx="5059447"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130" name="テキスト ボックス 1"/>
          <p:cNvSpPr txBox="1"/>
          <p:nvPr/>
        </p:nvSpPr>
        <p:spPr>
          <a:xfrm>
            <a:off x="7915161" y="2193425"/>
            <a:ext cx="1228839" cy="4059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b="1" dirty="0" err="1"/>
              <a:t>NaCl</a:t>
            </a:r>
            <a:r>
              <a:rPr lang="en-US" altLang="ja-JP" sz="1400" b="1" dirty="0"/>
              <a:t> conc.</a:t>
            </a:r>
            <a:endParaRPr lang="ja-JP" altLang="en-US" sz="1400" b="1" dirty="0"/>
          </a:p>
        </p:txBody>
      </p:sp>
      <p:sp>
        <p:nvSpPr>
          <p:cNvPr id="132" name="テキスト ボックス 131"/>
          <p:cNvSpPr txBox="1"/>
          <p:nvPr/>
        </p:nvSpPr>
        <p:spPr>
          <a:xfrm>
            <a:off x="5826853" y="1647367"/>
            <a:ext cx="1222054" cy="369332"/>
          </a:xfrm>
          <a:prstGeom prst="rect">
            <a:avLst/>
          </a:prstGeom>
          <a:solidFill>
            <a:schemeClr val="bg1"/>
          </a:solidFill>
          <a:ln>
            <a:solidFill>
              <a:schemeClr val="tx1"/>
            </a:solidFill>
          </a:ln>
        </p:spPr>
        <p:txBody>
          <a:bodyPr wrap="square" rtlCol="0">
            <a:spAutoFit/>
          </a:bodyPr>
          <a:lstStyle/>
          <a:p>
            <a:pPr algn="ctr"/>
            <a:r>
              <a:rPr kumimoji="1" lang="en-US" altLang="ja-JP" b="1" dirty="0" err="1" smtClean="0"/>
              <a:t>scFv</a:t>
            </a:r>
            <a:r>
              <a:rPr lang="en-US" altLang="ja-JP" b="1" dirty="0" smtClean="0"/>
              <a:t>-PM</a:t>
            </a:r>
            <a:endParaRPr kumimoji="1" lang="ja-JP" altLang="en-US" b="1" dirty="0"/>
          </a:p>
        </p:txBody>
      </p:sp>
      <p:sp>
        <p:nvSpPr>
          <p:cNvPr id="135" name="テキスト ボックス 134"/>
          <p:cNvSpPr txBox="1"/>
          <p:nvPr/>
        </p:nvSpPr>
        <p:spPr>
          <a:xfrm>
            <a:off x="143031" y="1109147"/>
            <a:ext cx="1440160" cy="369332"/>
          </a:xfrm>
          <a:prstGeom prst="rect">
            <a:avLst/>
          </a:prstGeom>
          <a:noFill/>
          <a:ln>
            <a:solidFill>
              <a:schemeClr val="tx1"/>
            </a:solidFill>
          </a:ln>
        </p:spPr>
        <p:txBody>
          <a:bodyPr wrap="square" rtlCol="0">
            <a:spAutoFit/>
          </a:bodyPr>
          <a:lstStyle/>
          <a:p>
            <a:r>
              <a:rPr kumimoji="1" lang="en-US" altLang="ja-JP" dirty="0" smtClean="0"/>
              <a:t>t=6h</a:t>
            </a:r>
            <a:r>
              <a:rPr kumimoji="1" lang="ja-JP" altLang="en-US" dirty="0" smtClean="0"/>
              <a:t>の</a:t>
            </a:r>
            <a:r>
              <a:rPr kumimoji="1" lang="en-US" altLang="ja-JP" dirty="0" smtClean="0"/>
              <a:t>OD</a:t>
            </a:r>
            <a:r>
              <a:rPr kumimoji="1" lang="ja-JP" altLang="en-US" dirty="0" smtClean="0"/>
              <a:t>値</a:t>
            </a:r>
            <a:endParaRPr kumimoji="1" lang="ja-JP" altLang="en-US" dirty="0"/>
          </a:p>
        </p:txBody>
      </p:sp>
      <p:graphicFrame>
        <p:nvGraphicFramePr>
          <p:cNvPr id="134" name="グラフ 133"/>
          <p:cNvGraphicFramePr/>
          <p:nvPr>
            <p:extLst>
              <p:ext uri="{D42A27DB-BD31-4B8C-83A1-F6EECF244321}">
                <p14:modId xmlns:p14="http://schemas.microsoft.com/office/powerpoint/2010/main" val="3646703893"/>
              </p:ext>
            </p:extLst>
          </p:nvPr>
        </p:nvGraphicFramePr>
        <p:xfrm>
          <a:off x="-108519" y="1484784"/>
          <a:ext cx="5328592" cy="3795725"/>
        </p:xfrm>
        <a:graphic>
          <a:graphicData uri="http://schemas.openxmlformats.org/drawingml/2006/chart">
            <c:chart xmlns:c="http://schemas.openxmlformats.org/drawingml/2006/chart" xmlns:r="http://schemas.openxmlformats.org/officeDocument/2006/relationships" r:id="rId3"/>
          </a:graphicData>
        </a:graphic>
      </p:graphicFrame>
      <p:sp>
        <p:nvSpPr>
          <p:cNvPr id="180" name="テキスト ボックス 179"/>
          <p:cNvSpPr txBox="1"/>
          <p:nvPr/>
        </p:nvSpPr>
        <p:spPr>
          <a:xfrm>
            <a:off x="2051720" y="1662357"/>
            <a:ext cx="1004184" cy="369332"/>
          </a:xfrm>
          <a:prstGeom prst="rect">
            <a:avLst/>
          </a:prstGeom>
          <a:solidFill>
            <a:schemeClr val="bg1"/>
          </a:solidFill>
          <a:ln>
            <a:solidFill>
              <a:schemeClr val="tx1"/>
            </a:solidFill>
          </a:ln>
        </p:spPr>
        <p:txBody>
          <a:bodyPr wrap="square" rtlCol="0">
            <a:spAutoFit/>
          </a:bodyPr>
          <a:lstStyle/>
          <a:p>
            <a:pPr algn="ctr"/>
            <a:r>
              <a:rPr kumimoji="1" lang="en-US" altLang="ja-JP" b="1" dirty="0" smtClean="0"/>
              <a:t> </a:t>
            </a:r>
            <a:r>
              <a:rPr kumimoji="1" lang="en-US" altLang="ja-JP" b="1" dirty="0" err="1" smtClean="0"/>
              <a:t>scFv</a:t>
            </a:r>
            <a:endParaRPr kumimoji="1" lang="ja-JP" altLang="en-US" b="1" dirty="0"/>
          </a:p>
        </p:txBody>
      </p:sp>
      <p:sp>
        <p:nvSpPr>
          <p:cNvPr id="3" name="テキスト ボックス 2"/>
          <p:cNvSpPr txBox="1"/>
          <p:nvPr/>
        </p:nvSpPr>
        <p:spPr>
          <a:xfrm>
            <a:off x="143030" y="2403049"/>
            <a:ext cx="400110" cy="1142836"/>
          </a:xfrm>
          <a:prstGeom prst="rect">
            <a:avLst/>
          </a:prstGeom>
          <a:noFill/>
        </p:spPr>
        <p:txBody>
          <a:bodyPr vert="vert270" wrap="square" rtlCol="0">
            <a:spAutoFit/>
          </a:bodyPr>
          <a:lstStyle/>
          <a:p>
            <a:r>
              <a:rPr kumimoji="1" lang="en-US" altLang="ja-JP" sz="1400" b="1" dirty="0" smtClean="0"/>
              <a:t>OD (λ=450)</a:t>
            </a:r>
            <a:endParaRPr kumimoji="1" lang="ja-JP" altLang="en-US" sz="1400" b="1" dirty="0"/>
          </a:p>
        </p:txBody>
      </p:sp>
      <p:graphicFrame>
        <p:nvGraphicFramePr>
          <p:cNvPr id="4" name="表 3"/>
          <p:cNvGraphicFramePr>
            <a:graphicFrameLocks noGrp="1"/>
          </p:cNvGraphicFramePr>
          <p:nvPr>
            <p:extLst>
              <p:ext uri="{D42A27DB-BD31-4B8C-83A1-F6EECF244321}">
                <p14:modId xmlns:p14="http://schemas.microsoft.com/office/powerpoint/2010/main" val="4120358899"/>
              </p:ext>
            </p:extLst>
          </p:nvPr>
        </p:nvGraphicFramePr>
        <p:xfrm>
          <a:off x="2771800" y="4869160"/>
          <a:ext cx="3132826" cy="1368151"/>
        </p:xfrm>
        <a:graphic>
          <a:graphicData uri="http://schemas.openxmlformats.org/drawingml/2006/table">
            <a:tbl>
              <a:tblPr firstRow="1" bandRow="1">
                <a:tableStyleId>{5C22544A-7EE6-4342-B048-85BDC9FD1C3A}</a:tableStyleId>
              </a:tblPr>
              <a:tblGrid>
                <a:gridCol w="1566413"/>
                <a:gridCol w="1566413"/>
              </a:tblGrid>
              <a:tr h="617771">
                <a:tc>
                  <a:txBody>
                    <a:bodyPr/>
                    <a:lstStyle/>
                    <a:p>
                      <a:pPr algn="ctr"/>
                      <a:r>
                        <a:rPr kumimoji="1" lang="en-US" altLang="ja-JP" dirty="0" smtClean="0">
                          <a:solidFill>
                            <a:schemeClr val="tx1"/>
                          </a:solidFill>
                        </a:rPr>
                        <a:t>Anti-</a:t>
                      </a:r>
                      <a:r>
                        <a:rPr kumimoji="1" lang="en-US" altLang="ja-JP" dirty="0" err="1" smtClean="0">
                          <a:solidFill>
                            <a:schemeClr val="tx1"/>
                          </a:solidFill>
                        </a:rPr>
                        <a:t>RNase</a:t>
                      </a:r>
                      <a:r>
                        <a:rPr kumimoji="1" lang="en-US" altLang="ja-JP" dirty="0" smtClean="0">
                          <a:solidFill>
                            <a:schemeClr val="tx1"/>
                          </a:solidFill>
                        </a:rPr>
                        <a:t> </a:t>
                      </a:r>
                      <a:endParaRPr kumimoji="1" lang="ja-JP" alt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err="1" smtClean="0">
                          <a:solidFill>
                            <a:schemeClr val="tx1"/>
                          </a:solidFill>
                        </a:rPr>
                        <a:t>pI</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190">
                <a:tc>
                  <a:txBody>
                    <a:bodyPr/>
                    <a:lstStyle/>
                    <a:p>
                      <a:pPr algn="l"/>
                      <a:r>
                        <a:rPr kumimoji="1" lang="en-US" altLang="ja-JP" dirty="0" err="1" smtClean="0"/>
                        <a:t>scFv</a:t>
                      </a:r>
                      <a:r>
                        <a:rPr kumimoji="1" lang="en-US" altLang="ja-JP" baseline="0" dirty="0" smtClean="0"/>
                        <a:t> </a:t>
                      </a:r>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dirty="0" smtClean="0"/>
                        <a:t>7.26</a:t>
                      </a:r>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5190">
                <a:tc>
                  <a:txBody>
                    <a:bodyPr/>
                    <a:lstStyle/>
                    <a:p>
                      <a:pPr algn="l"/>
                      <a:r>
                        <a:rPr kumimoji="1" lang="en-US" altLang="ja-JP" dirty="0" err="1" smtClean="0"/>
                        <a:t>scFv</a:t>
                      </a:r>
                      <a:r>
                        <a:rPr kumimoji="1" lang="en-US" altLang="ja-JP" dirty="0" smtClean="0"/>
                        <a:t>-PM</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r"/>
                      <a:r>
                        <a:rPr kumimoji="1" lang="en-US" altLang="ja-JP" dirty="0" smtClean="0"/>
                        <a:t>5.96</a:t>
                      </a:r>
                      <a:endParaRPr kumimoji="1" lang="ja-JP" alt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42816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D10-tag</a:t>
            </a:r>
            <a:r>
              <a:rPr kumimoji="1" lang="ja-JP" altLang="en-US" dirty="0" smtClean="0"/>
              <a:t>融合</a:t>
            </a:r>
            <a:r>
              <a:rPr kumimoji="1" lang="en-US" altLang="ja-JP" dirty="0" err="1" smtClean="0"/>
              <a:t>scFv</a:t>
            </a:r>
            <a:endParaRPr kumimoji="1" lang="ja-JP" altLang="en-US" dirty="0"/>
          </a:p>
        </p:txBody>
      </p:sp>
      <p:sp>
        <p:nvSpPr>
          <p:cNvPr id="4" name="正方形/長方形 3"/>
          <p:cNvSpPr/>
          <p:nvPr/>
        </p:nvSpPr>
        <p:spPr>
          <a:xfrm>
            <a:off x="7374599" y="5372422"/>
            <a:ext cx="1735552"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5496" y="1394192"/>
            <a:ext cx="3856569" cy="369332"/>
          </a:xfrm>
          <a:prstGeom prst="rect">
            <a:avLst/>
          </a:prstGeom>
        </p:spPr>
        <p:txBody>
          <a:bodyPr wrap="none">
            <a:spAutoFit/>
          </a:bodyPr>
          <a:lstStyle/>
          <a:p>
            <a:r>
              <a:rPr lang="en-US" altLang="ja-JP" b="1" dirty="0">
                <a:solidFill>
                  <a:srgbClr val="0070C0"/>
                </a:solidFill>
              </a:rPr>
              <a:t>D</a:t>
            </a:r>
            <a:r>
              <a:rPr lang="en-US" altLang="ja-JP" b="1" dirty="0"/>
              <a:t>V</a:t>
            </a:r>
            <a:r>
              <a:rPr lang="en-US" altLang="ja-JP" b="1" dirty="0">
                <a:solidFill>
                  <a:srgbClr val="0070C0"/>
                </a:solidFill>
              </a:rPr>
              <a:t>E</a:t>
            </a:r>
            <a:r>
              <a:rPr lang="en-US" altLang="ja-JP" b="1" dirty="0"/>
              <a:t>GIG</a:t>
            </a:r>
            <a:r>
              <a:rPr lang="en-US" altLang="ja-JP" b="1" dirty="0">
                <a:solidFill>
                  <a:srgbClr val="0070C0"/>
                </a:solidFill>
              </a:rPr>
              <a:t>D</a:t>
            </a:r>
            <a:r>
              <a:rPr lang="en-US" altLang="ja-JP" b="1" dirty="0"/>
              <a:t>V</a:t>
            </a:r>
            <a:r>
              <a:rPr lang="en-US" altLang="ja-JP" b="1" dirty="0">
                <a:solidFill>
                  <a:srgbClr val="0070C0"/>
                </a:solidFill>
              </a:rPr>
              <a:t>D</a:t>
            </a:r>
            <a:r>
              <a:rPr lang="en-US" altLang="ja-JP" b="1" dirty="0"/>
              <a:t>LVNYF</a:t>
            </a:r>
            <a:r>
              <a:rPr lang="en-US" altLang="ja-JP" b="1" dirty="0">
                <a:solidFill>
                  <a:srgbClr val="0070C0"/>
                </a:solidFill>
              </a:rPr>
              <a:t>E</a:t>
            </a:r>
            <a:r>
              <a:rPr lang="en-US" altLang="ja-JP" b="1" dirty="0"/>
              <a:t>VGATYTFNK</a:t>
            </a:r>
            <a:endParaRPr lang="ja-JP" altLang="en-US" b="1" dirty="0"/>
          </a:p>
        </p:txBody>
      </p:sp>
      <p:sp>
        <p:nvSpPr>
          <p:cNvPr id="6" name="テキスト ボックス 5"/>
          <p:cNvSpPr txBox="1"/>
          <p:nvPr/>
        </p:nvSpPr>
        <p:spPr>
          <a:xfrm>
            <a:off x="35496" y="1763524"/>
            <a:ext cx="2179105" cy="369332"/>
          </a:xfrm>
          <a:prstGeom prst="rect">
            <a:avLst/>
          </a:prstGeom>
          <a:noFill/>
        </p:spPr>
        <p:txBody>
          <a:bodyPr wrap="square" rtlCol="0">
            <a:spAutoFit/>
          </a:bodyPr>
          <a:lstStyle/>
          <a:p>
            <a:r>
              <a:rPr kumimoji="1" lang="ja-JP" altLang="en-US" dirty="0" smtClean="0"/>
              <a:t>酸性アミノ酸</a:t>
            </a:r>
            <a:r>
              <a:rPr lang="ja-JP" altLang="en-US" dirty="0" smtClean="0"/>
              <a:t>が多い</a:t>
            </a:r>
            <a:endParaRPr kumimoji="1" lang="ja-JP" altLang="en-US" dirty="0"/>
          </a:p>
        </p:txBody>
      </p:sp>
      <p:sp>
        <p:nvSpPr>
          <p:cNvPr id="7" name="テキスト ボックス 6"/>
          <p:cNvSpPr txBox="1"/>
          <p:nvPr/>
        </p:nvSpPr>
        <p:spPr>
          <a:xfrm>
            <a:off x="35496" y="1018970"/>
            <a:ext cx="2179105" cy="369332"/>
          </a:xfrm>
          <a:prstGeom prst="rect">
            <a:avLst/>
          </a:prstGeom>
          <a:noFill/>
        </p:spPr>
        <p:txBody>
          <a:bodyPr wrap="square" rtlCol="0">
            <a:spAutoFit/>
          </a:bodyPr>
          <a:lstStyle/>
          <a:p>
            <a:r>
              <a:rPr kumimoji="1" lang="en-US" altLang="ja-JP" b="1" u="sng" dirty="0" smtClean="0"/>
              <a:t>PMMA-tag</a:t>
            </a:r>
            <a:endParaRPr kumimoji="1" lang="ja-JP" altLang="en-US" b="1" u="sng" dirty="0"/>
          </a:p>
        </p:txBody>
      </p:sp>
      <p:sp>
        <p:nvSpPr>
          <p:cNvPr id="8" name="右矢印 7"/>
          <p:cNvSpPr/>
          <p:nvPr/>
        </p:nvSpPr>
        <p:spPr>
          <a:xfrm>
            <a:off x="4285183" y="1306518"/>
            <a:ext cx="360040" cy="37522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860032" y="1306518"/>
            <a:ext cx="3888432" cy="369332"/>
          </a:xfrm>
          <a:prstGeom prst="rect">
            <a:avLst/>
          </a:prstGeom>
          <a:noFill/>
        </p:spPr>
        <p:txBody>
          <a:bodyPr wrap="square" rtlCol="0">
            <a:spAutoFit/>
          </a:bodyPr>
          <a:lstStyle/>
          <a:p>
            <a:r>
              <a:rPr kumimoji="1" lang="en-US" altLang="ja-JP" dirty="0" err="1" smtClean="0"/>
              <a:t>scFv</a:t>
            </a:r>
            <a:r>
              <a:rPr kumimoji="1" lang="ja-JP" altLang="en-US" dirty="0" smtClean="0"/>
              <a:t>全体</a:t>
            </a:r>
            <a:r>
              <a:rPr lang="ja-JP" altLang="en-US" dirty="0"/>
              <a:t>の見かけ</a:t>
            </a:r>
            <a:r>
              <a:rPr lang="ja-JP" altLang="en-US" dirty="0" smtClean="0"/>
              <a:t>上の等電点</a:t>
            </a:r>
            <a:r>
              <a:rPr kumimoji="1" lang="ja-JP" altLang="en-US" dirty="0" smtClean="0"/>
              <a:t>が低下</a:t>
            </a:r>
            <a:endParaRPr kumimoji="1" lang="ja-JP" altLang="en-US" dirty="0"/>
          </a:p>
        </p:txBody>
      </p:sp>
      <p:sp>
        <p:nvSpPr>
          <p:cNvPr id="12" name="テキスト ボックス 11"/>
          <p:cNvSpPr txBox="1"/>
          <p:nvPr/>
        </p:nvSpPr>
        <p:spPr>
          <a:xfrm>
            <a:off x="314060" y="6291281"/>
            <a:ext cx="8706062" cy="369332"/>
          </a:xfrm>
          <a:prstGeom prst="rect">
            <a:avLst/>
          </a:prstGeom>
          <a:noFill/>
        </p:spPr>
        <p:txBody>
          <a:bodyPr wrap="square" rtlCol="0">
            <a:spAutoFit/>
          </a:bodyPr>
          <a:lstStyle/>
          <a:p>
            <a:r>
              <a:rPr kumimoji="1" lang="ja-JP" altLang="en-US" b="1" dirty="0" smtClean="0"/>
              <a:t>各</a:t>
            </a:r>
            <a:r>
              <a:rPr kumimoji="1" lang="en-US" altLang="ja-JP" b="1" dirty="0" err="1" smtClean="0"/>
              <a:t>scFv</a:t>
            </a:r>
            <a:r>
              <a:rPr kumimoji="1" lang="en-US" altLang="ja-JP" b="1" dirty="0" smtClean="0"/>
              <a:t>(scFv,scFv-PM,scFv-D10)</a:t>
            </a:r>
            <a:r>
              <a:rPr kumimoji="1" lang="ja-JP" altLang="en-US" b="1" dirty="0" smtClean="0"/>
              <a:t>を</a:t>
            </a:r>
            <a:r>
              <a:rPr kumimoji="1" lang="en-US" altLang="ja-JP" b="1" dirty="0" smtClean="0"/>
              <a:t>0.05M TAPS(pH8.5)</a:t>
            </a:r>
            <a:r>
              <a:rPr kumimoji="1" lang="ja-JP" altLang="en-US" b="1" dirty="0" smtClean="0"/>
              <a:t>に透析し、回収率を評価した。</a:t>
            </a:r>
            <a:endParaRPr kumimoji="1" lang="ja-JP" altLang="en-US" b="1" dirty="0"/>
          </a:p>
        </p:txBody>
      </p:sp>
      <p:sp>
        <p:nvSpPr>
          <p:cNvPr id="13" name="右矢印 12"/>
          <p:cNvSpPr/>
          <p:nvPr/>
        </p:nvSpPr>
        <p:spPr>
          <a:xfrm>
            <a:off x="107504" y="2484434"/>
            <a:ext cx="360040" cy="37522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5331" y="2348880"/>
            <a:ext cx="4868758" cy="646331"/>
          </a:xfrm>
          <a:prstGeom prst="rect">
            <a:avLst/>
          </a:prstGeom>
          <a:noFill/>
        </p:spPr>
        <p:txBody>
          <a:bodyPr wrap="square" rtlCol="0">
            <a:spAutoFit/>
          </a:bodyPr>
          <a:lstStyle/>
          <a:p>
            <a:r>
              <a:rPr kumimoji="1" lang="ja-JP" altLang="en-US" b="1" dirty="0" smtClean="0"/>
              <a:t>アスパラギン酸</a:t>
            </a:r>
            <a:r>
              <a:rPr kumimoji="1" lang="en-US" altLang="ja-JP" b="1" dirty="0" smtClean="0"/>
              <a:t>10</a:t>
            </a:r>
            <a:r>
              <a:rPr kumimoji="1" lang="ja-JP" altLang="en-US" b="1" dirty="0" smtClean="0"/>
              <a:t>残基</a:t>
            </a:r>
            <a:r>
              <a:rPr lang="ja-JP" altLang="en-US" b="1" dirty="0" smtClean="0"/>
              <a:t>で構成された</a:t>
            </a:r>
            <a:r>
              <a:rPr lang="en-US" altLang="ja-JP" b="1" dirty="0" smtClean="0"/>
              <a:t>t</a:t>
            </a:r>
            <a:r>
              <a:rPr kumimoji="1" lang="en-US" altLang="ja-JP" b="1" dirty="0" smtClean="0"/>
              <a:t>ag</a:t>
            </a:r>
          </a:p>
          <a:p>
            <a:r>
              <a:rPr kumimoji="1" lang="en-US" altLang="ja-JP" b="1" dirty="0" smtClean="0"/>
              <a:t>(=D10-tag)</a:t>
            </a:r>
            <a:r>
              <a:rPr kumimoji="1" lang="ja-JP" altLang="en-US" b="1" dirty="0" smtClean="0"/>
              <a:t>を開発した。</a:t>
            </a:r>
            <a:endParaRPr kumimoji="1" lang="ja-JP" altLang="en-US" b="1" dirty="0"/>
          </a:p>
        </p:txBody>
      </p:sp>
      <p:graphicFrame>
        <p:nvGraphicFramePr>
          <p:cNvPr id="17" name="グラフ 16"/>
          <p:cNvGraphicFramePr>
            <a:graphicFrameLocks/>
          </p:cNvGraphicFramePr>
          <p:nvPr>
            <p:extLst>
              <p:ext uri="{D42A27DB-BD31-4B8C-83A1-F6EECF244321}">
                <p14:modId xmlns:p14="http://schemas.microsoft.com/office/powerpoint/2010/main" val="3937909970"/>
              </p:ext>
            </p:extLst>
          </p:nvPr>
        </p:nvGraphicFramePr>
        <p:xfrm>
          <a:off x="4105163" y="3402223"/>
          <a:ext cx="5004988"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p:nvPr>
            <p:extLst>
              <p:ext uri="{D42A27DB-BD31-4B8C-83A1-F6EECF244321}">
                <p14:modId xmlns:p14="http://schemas.microsoft.com/office/powerpoint/2010/main" val="3483223384"/>
              </p:ext>
            </p:extLst>
          </p:nvPr>
        </p:nvGraphicFramePr>
        <p:xfrm>
          <a:off x="465388" y="3407482"/>
          <a:ext cx="4466652" cy="304585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1187624" y="5334082"/>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27684" y="5334082"/>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46254" y="5377062"/>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807804" y="5334082"/>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1860" y="5334082"/>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873410" y="5348596"/>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077117" y="3605890"/>
            <a:ext cx="1222054" cy="369332"/>
          </a:xfrm>
          <a:prstGeom prst="rect">
            <a:avLst/>
          </a:prstGeom>
          <a:solidFill>
            <a:schemeClr val="bg1"/>
          </a:solidFill>
          <a:ln>
            <a:solidFill>
              <a:schemeClr val="tx1"/>
            </a:solidFill>
          </a:ln>
        </p:spPr>
        <p:txBody>
          <a:bodyPr wrap="square" rtlCol="0">
            <a:spAutoFit/>
          </a:bodyPr>
          <a:lstStyle/>
          <a:p>
            <a:pPr algn="ctr"/>
            <a:r>
              <a:rPr kumimoji="1" lang="en-US" altLang="ja-JP" b="1" dirty="0" err="1" smtClean="0"/>
              <a:t>scFv</a:t>
            </a:r>
            <a:r>
              <a:rPr lang="en-US" altLang="ja-JP" b="1" dirty="0" smtClean="0"/>
              <a:t>-PM</a:t>
            </a:r>
            <a:endParaRPr kumimoji="1" lang="ja-JP" altLang="en-US" b="1" dirty="0"/>
          </a:p>
        </p:txBody>
      </p:sp>
      <p:sp>
        <p:nvSpPr>
          <p:cNvPr id="27" name="テキスト ボックス 26"/>
          <p:cNvSpPr txBox="1"/>
          <p:nvPr/>
        </p:nvSpPr>
        <p:spPr>
          <a:xfrm>
            <a:off x="6015457" y="3583652"/>
            <a:ext cx="1222054" cy="369332"/>
          </a:xfrm>
          <a:prstGeom prst="rect">
            <a:avLst/>
          </a:prstGeom>
          <a:solidFill>
            <a:schemeClr val="bg1"/>
          </a:solidFill>
          <a:ln>
            <a:solidFill>
              <a:schemeClr val="tx1"/>
            </a:solidFill>
          </a:ln>
        </p:spPr>
        <p:txBody>
          <a:bodyPr wrap="square" rtlCol="0">
            <a:spAutoFit/>
          </a:bodyPr>
          <a:lstStyle/>
          <a:p>
            <a:pPr algn="ctr"/>
            <a:r>
              <a:rPr kumimoji="1" lang="en-US" altLang="ja-JP" b="1" dirty="0" smtClean="0"/>
              <a:t>scFv</a:t>
            </a:r>
            <a:r>
              <a:rPr lang="en-US" altLang="ja-JP" b="1" dirty="0" smtClean="0"/>
              <a:t>-D10</a:t>
            </a:r>
            <a:endParaRPr kumimoji="1" lang="ja-JP" altLang="en-US" b="1" dirty="0"/>
          </a:p>
        </p:txBody>
      </p:sp>
      <p:sp>
        <p:nvSpPr>
          <p:cNvPr id="11" name="テキスト ボックス 10"/>
          <p:cNvSpPr txBox="1"/>
          <p:nvPr/>
        </p:nvSpPr>
        <p:spPr>
          <a:xfrm>
            <a:off x="5879" y="3533882"/>
            <a:ext cx="461665" cy="1695266"/>
          </a:xfrm>
          <a:prstGeom prst="rect">
            <a:avLst/>
          </a:prstGeom>
          <a:noFill/>
        </p:spPr>
        <p:txBody>
          <a:bodyPr vert="vert270" wrap="square" rtlCol="0">
            <a:spAutoFit/>
          </a:bodyPr>
          <a:lstStyle/>
          <a:p>
            <a:r>
              <a:rPr kumimoji="1" lang="en-US" altLang="ja-JP" b="1" dirty="0" smtClean="0"/>
              <a:t>OD(λ=450nm)</a:t>
            </a:r>
            <a:endParaRPr kumimoji="1" lang="ja-JP" altLang="en-US" b="1" dirty="0"/>
          </a:p>
        </p:txBody>
      </p:sp>
      <p:graphicFrame>
        <p:nvGraphicFramePr>
          <p:cNvPr id="29" name="表 28"/>
          <p:cNvGraphicFramePr>
            <a:graphicFrameLocks noGrp="1"/>
          </p:cNvGraphicFramePr>
          <p:nvPr>
            <p:extLst>
              <p:ext uri="{D42A27DB-BD31-4B8C-83A1-F6EECF244321}">
                <p14:modId xmlns:p14="http://schemas.microsoft.com/office/powerpoint/2010/main" val="2757649727"/>
              </p:ext>
            </p:extLst>
          </p:nvPr>
        </p:nvGraphicFramePr>
        <p:xfrm>
          <a:off x="5580112" y="1844824"/>
          <a:ext cx="3232992" cy="1463040"/>
        </p:xfrm>
        <a:graphic>
          <a:graphicData uri="http://schemas.openxmlformats.org/drawingml/2006/table">
            <a:tbl>
              <a:tblPr firstRow="1" bandRow="1">
                <a:tableStyleId>{5C22544A-7EE6-4342-B048-85BDC9FD1C3A}</a:tableStyleId>
              </a:tblPr>
              <a:tblGrid>
                <a:gridCol w="1616496"/>
                <a:gridCol w="1616496"/>
              </a:tblGrid>
              <a:tr h="360040">
                <a:tc>
                  <a:txBody>
                    <a:bodyPr/>
                    <a:lstStyle/>
                    <a:p>
                      <a:pPr algn="ctr"/>
                      <a:r>
                        <a:rPr kumimoji="1" lang="en-US" altLang="ja-JP" dirty="0" smtClean="0">
                          <a:solidFill>
                            <a:schemeClr val="tx1"/>
                          </a:solidFill>
                        </a:rPr>
                        <a:t>Anti-</a:t>
                      </a:r>
                      <a:r>
                        <a:rPr kumimoji="1" lang="en-US" altLang="ja-JP" dirty="0" err="1" smtClean="0">
                          <a:solidFill>
                            <a:schemeClr val="tx1"/>
                          </a:solidFill>
                        </a:rPr>
                        <a:t>RNase</a:t>
                      </a:r>
                      <a:r>
                        <a:rPr kumimoji="1" lang="en-US" altLang="ja-JP" dirty="0" smtClean="0">
                          <a:solidFill>
                            <a:schemeClr val="tx1"/>
                          </a:solidFill>
                        </a:rPr>
                        <a:t> </a:t>
                      </a:r>
                      <a:endParaRPr kumimoji="1" lang="ja-JP" alt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err="1" smtClean="0">
                          <a:solidFill>
                            <a:schemeClr val="tx1"/>
                          </a:solidFill>
                        </a:rPr>
                        <a:t>pI</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01">
                <a:tc>
                  <a:txBody>
                    <a:bodyPr/>
                    <a:lstStyle/>
                    <a:p>
                      <a:pPr algn="l"/>
                      <a:r>
                        <a:rPr kumimoji="1" lang="en-US" altLang="ja-JP" dirty="0" err="1" smtClean="0"/>
                        <a:t>scFv</a:t>
                      </a:r>
                      <a:r>
                        <a:rPr kumimoji="1" lang="en-US" altLang="ja-JP" baseline="0" dirty="0" smtClean="0"/>
                        <a:t> </a:t>
                      </a:r>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dirty="0" smtClean="0"/>
                        <a:t>7.26</a:t>
                      </a:r>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30801">
                <a:tc>
                  <a:txBody>
                    <a:bodyPr/>
                    <a:lstStyle/>
                    <a:p>
                      <a:pPr algn="l"/>
                      <a:r>
                        <a:rPr kumimoji="1" lang="en-US" altLang="ja-JP" dirty="0" err="1" smtClean="0"/>
                        <a:t>scFv</a:t>
                      </a:r>
                      <a:r>
                        <a:rPr kumimoji="1" lang="en-US" altLang="ja-JP" dirty="0" smtClean="0"/>
                        <a:t>-PM</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r"/>
                      <a:r>
                        <a:rPr kumimoji="1" lang="en-US" altLang="ja-JP" dirty="0" smtClean="0"/>
                        <a:t>5.96</a:t>
                      </a:r>
                      <a:endParaRPr kumimoji="1" lang="ja-JP" altLang="en-US" dirty="0"/>
                    </a:p>
                  </a:txBody>
                  <a:tcPr>
                    <a:lnL w="12700" cap="flat" cmpd="sng" algn="ctr">
                      <a:solidFill>
                        <a:schemeClr val="tx1"/>
                      </a:solidFill>
                      <a:prstDash val="solid"/>
                      <a:round/>
                      <a:headEnd type="none" w="med" len="med"/>
                      <a:tailEnd type="none" w="med" len="med"/>
                    </a:lnL>
                  </a:tcPr>
                </a:tc>
              </a:tr>
              <a:tr h="330801">
                <a:tc>
                  <a:txBody>
                    <a:bodyPr/>
                    <a:lstStyle/>
                    <a:p>
                      <a:pPr algn="l"/>
                      <a:r>
                        <a:rPr kumimoji="1" lang="en-US" altLang="ja-JP" dirty="0" smtClean="0"/>
                        <a:t>scFv-D10</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r"/>
                      <a:r>
                        <a:rPr kumimoji="1" lang="en-US" altLang="ja-JP" dirty="0" smtClean="0"/>
                        <a:t>4.93</a:t>
                      </a:r>
                      <a:endParaRPr kumimoji="1" lang="ja-JP" altLang="en-US" dirty="0"/>
                    </a:p>
                  </a:txBody>
                  <a:tcPr>
                    <a:lnL w="12700" cap="flat" cmpd="sng" algn="ctr">
                      <a:solidFill>
                        <a:schemeClr val="tx1"/>
                      </a:solidFill>
                      <a:prstDash val="solid"/>
                      <a:round/>
                      <a:headEnd type="none" w="med" len="med"/>
                      <a:tailEnd type="none" w="med" len="med"/>
                    </a:lnL>
                  </a:tcPr>
                </a:tc>
              </a:tr>
            </a:tbl>
          </a:graphicData>
        </a:graphic>
      </p:graphicFrame>
      <p:sp>
        <p:nvSpPr>
          <p:cNvPr id="28" name="円/楕円 27"/>
          <p:cNvSpPr/>
          <p:nvPr/>
        </p:nvSpPr>
        <p:spPr>
          <a:xfrm>
            <a:off x="3665704" y="4109946"/>
            <a:ext cx="180020"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1"/>
          <p:cNvSpPr txBox="1"/>
          <p:nvPr/>
        </p:nvSpPr>
        <p:spPr>
          <a:xfrm>
            <a:off x="7815560" y="3611947"/>
            <a:ext cx="1228839" cy="4059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b="1" dirty="0" err="1"/>
              <a:t>NaCl</a:t>
            </a:r>
            <a:r>
              <a:rPr lang="en-US" altLang="ja-JP" sz="1400" b="1" dirty="0"/>
              <a:t> conc.</a:t>
            </a:r>
            <a:endParaRPr lang="ja-JP" altLang="en-US" sz="1400" b="1" dirty="0"/>
          </a:p>
        </p:txBody>
      </p:sp>
    </p:spTree>
    <p:extLst>
      <p:ext uri="{BB962C8B-B14F-4D97-AF65-F5344CB8AC3E}">
        <p14:creationId xmlns:p14="http://schemas.microsoft.com/office/powerpoint/2010/main" val="2666498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7455888" y="5157192"/>
            <a:ext cx="1688112" cy="16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60350"/>
            <a:ext cx="8363272" cy="670077"/>
          </a:xfrm>
        </p:spPr>
        <p:txBody>
          <a:bodyPr/>
          <a:lstStyle/>
          <a:p>
            <a:r>
              <a:rPr lang="ja-JP" altLang="en-US" sz="2800" dirty="0" smtClean="0"/>
              <a:t>透析リフォールディング後における</a:t>
            </a:r>
            <a:r>
              <a:rPr lang="en-US" altLang="ja-JP" sz="2800" dirty="0" err="1" smtClean="0"/>
              <a:t>scFv</a:t>
            </a:r>
            <a:r>
              <a:rPr lang="ja-JP" altLang="en-US" sz="2800" dirty="0" smtClean="0"/>
              <a:t>の回収率</a:t>
            </a:r>
            <a:endParaRPr kumimoji="1" lang="ja-JP" altLang="en-US" sz="2800" dirty="0"/>
          </a:p>
        </p:txBody>
      </p:sp>
      <p:graphicFrame>
        <p:nvGraphicFramePr>
          <p:cNvPr id="14" name="表 13"/>
          <p:cNvGraphicFramePr>
            <a:graphicFrameLocks noGrp="1"/>
          </p:cNvGraphicFramePr>
          <p:nvPr>
            <p:extLst>
              <p:ext uri="{D42A27DB-BD31-4B8C-83A1-F6EECF244321}">
                <p14:modId xmlns:p14="http://schemas.microsoft.com/office/powerpoint/2010/main" val="4024867017"/>
              </p:ext>
            </p:extLst>
          </p:nvPr>
        </p:nvGraphicFramePr>
        <p:xfrm>
          <a:off x="832090" y="3933057"/>
          <a:ext cx="7919927" cy="2361454"/>
        </p:xfrm>
        <a:graphic>
          <a:graphicData uri="http://schemas.openxmlformats.org/drawingml/2006/table">
            <a:tbl>
              <a:tblPr firstRow="1" firstCol="1" bandRow="1">
                <a:tableStyleId>{5C22544A-7EE6-4342-B048-85BDC9FD1C3A}</a:tableStyleId>
              </a:tblPr>
              <a:tblGrid>
                <a:gridCol w="2032191"/>
                <a:gridCol w="1491695"/>
                <a:gridCol w="1820673"/>
                <a:gridCol w="2575368"/>
              </a:tblGrid>
              <a:tr h="947176">
                <a:tc>
                  <a:txBody>
                    <a:bodyPr/>
                    <a:lstStyle/>
                    <a:p>
                      <a:pPr algn="just">
                        <a:spcAft>
                          <a:spcPts val="0"/>
                        </a:spcAft>
                      </a:pPr>
                      <a:r>
                        <a:rPr lang="en-US" sz="2000" kern="100" dirty="0">
                          <a:solidFill>
                            <a:schemeClr val="tx1"/>
                          </a:solidFill>
                          <a:effectLst/>
                          <a:latin typeface="+mn-lt"/>
                        </a:rPr>
                        <a:t> </a:t>
                      </a:r>
                      <a:endParaRPr lang="ja-JP" sz="2000" kern="100" dirty="0">
                        <a:solidFill>
                          <a:schemeClr val="tx1"/>
                        </a:solidFill>
                        <a:effectLst/>
                        <a:latin typeface="+mn-lt"/>
                        <a:ea typeface="ＭＳ 明朝"/>
                        <a:cs typeface="Times New Roman"/>
                      </a:endParaRPr>
                    </a:p>
                  </a:txBody>
                  <a:tcPr marL="68580" marR="68580" marT="0" marB="0"/>
                </a:tc>
                <a:tc>
                  <a:txBody>
                    <a:bodyPr/>
                    <a:lstStyle/>
                    <a:p>
                      <a:pPr algn="r">
                        <a:spcAft>
                          <a:spcPts val="0"/>
                        </a:spcAft>
                      </a:pPr>
                      <a:r>
                        <a:rPr lang="ja-JP" altLang="en-US" sz="2000" kern="100" dirty="0" smtClean="0">
                          <a:solidFill>
                            <a:schemeClr val="tx1"/>
                          </a:solidFill>
                          <a:effectLst/>
                          <a:latin typeface="+mn-lt"/>
                          <a:ea typeface="ＭＳ 明朝"/>
                          <a:cs typeface="Times New Roman"/>
                        </a:rPr>
                        <a:t>遠心前濃度</a:t>
                      </a:r>
                      <a:endParaRPr lang="en-US" altLang="ja-JP" sz="2000" kern="100" dirty="0" smtClean="0">
                        <a:solidFill>
                          <a:schemeClr val="tx1"/>
                        </a:solidFill>
                        <a:effectLst/>
                        <a:latin typeface="+mn-lt"/>
                        <a:ea typeface="ＭＳ 明朝"/>
                        <a:cs typeface="Times New Roman"/>
                      </a:endParaRPr>
                    </a:p>
                    <a:p>
                      <a:pPr algn="r">
                        <a:spcAft>
                          <a:spcPts val="0"/>
                        </a:spcAft>
                      </a:pPr>
                      <a:r>
                        <a:rPr lang="en-US" altLang="ja-JP" sz="2000" kern="100" dirty="0" smtClean="0">
                          <a:solidFill>
                            <a:schemeClr val="tx1"/>
                          </a:solidFill>
                          <a:effectLst/>
                          <a:latin typeface="+mn-lt"/>
                          <a:ea typeface="ＭＳ 明朝"/>
                          <a:cs typeface="Times New Roman"/>
                        </a:rPr>
                        <a:t>(</a:t>
                      </a:r>
                      <a:r>
                        <a:rPr lang="en-US" altLang="ja-JP" sz="2000" kern="100" dirty="0" err="1" smtClean="0">
                          <a:solidFill>
                            <a:schemeClr val="tx1"/>
                          </a:solidFill>
                          <a:effectLst/>
                          <a:latin typeface="+mn-lt"/>
                          <a:ea typeface="ＭＳ 明朝"/>
                          <a:cs typeface="Times New Roman"/>
                        </a:rPr>
                        <a:t>μg</a:t>
                      </a:r>
                      <a:r>
                        <a:rPr lang="en-US" altLang="ja-JP" sz="2000" kern="100" dirty="0" smtClean="0">
                          <a:solidFill>
                            <a:schemeClr val="tx1"/>
                          </a:solidFill>
                          <a:effectLst/>
                          <a:latin typeface="+mn-lt"/>
                          <a:ea typeface="ＭＳ 明朝"/>
                          <a:cs typeface="Times New Roman"/>
                        </a:rPr>
                        <a:t>/ml)</a:t>
                      </a:r>
                      <a:endParaRPr lang="ja-JP" sz="2000"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ja-JP" altLang="en-US" sz="2000" kern="100" dirty="0" smtClean="0">
                          <a:solidFill>
                            <a:schemeClr val="tx1"/>
                          </a:solidFill>
                          <a:effectLst/>
                          <a:latin typeface="+mn-lt"/>
                          <a:ea typeface="ＭＳ 明朝"/>
                          <a:cs typeface="Times New Roman"/>
                        </a:rPr>
                        <a:t>遠心後濃度</a:t>
                      </a:r>
                      <a:endParaRPr lang="en-US" altLang="ja-JP" sz="2000" kern="100" dirty="0" smtClean="0">
                        <a:solidFill>
                          <a:schemeClr val="tx1"/>
                        </a:solidFill>
                        <a:effectLst/>
                        <a:latin typeface="+mn-lt"/>
                        <a:ea typeface="ＭＳ 明朝"/>
                        <a:cs typeface="Times New Roman"/>
                      </a:endParaRPr>
                    </a:p>
                    <a:p>
                      <a:pPr algn="r">
                        <a:spcAft>
                          <a:spcPts val="0"/>
                        </a:spcAft>
                      </a:pPr>
                      <a:r>
                        <a:rPr lang="en-US" altLang="ja-JP" sz="2000" kern="100" dirty="0" smtClean="0">
                          <a:solidFill>
                            <a:schemeClr val="tx1"/>
                          </a:solidFill>
                          <a:effectLst/>
                          <a:latin typeface="+mn-lt"/>
                          <a:ea typeface="ＭＳ 明朝"/>
                          <a:cs typeface="Times New Roman"/>
                        </a:rPr>
                        <a:t>(</a:t>
                      </a:r>
                      <a:r>
                        <a:rPr lang="en-US" altLang="ja-JP" sz="2000" kern="100" dirty="0" err="1" smtClean="0">
                          <a:solidFill>
                            <a:schemeClr val="tx1"/>
                          </a:solidFill>
                          <a:effectLst/>
                          <a:latin typeface="+mn-lt"/>
                          <a:ea typeface="ＭＳ 明朝"/>
                          <a:cs typeface="Times New Roman"/>
                        </a:rPr>
                        <a:t>μg</a:t>
                      </a:r>
                      <a:r>
                        <a:rPr lang="en-US" altLang="ja-JP" sz="2000" kern="100" dirty="0" smtClean="0">
                          <a:solidFill>
                            <a:schemeClr val="tx1"/>
                          </a:solidFill>
                          <a:effectLst/>
                          <a:latin typeface="+mn-lt"/>
                          <a:ea typeface="ＭＳ 明朝"/>
                          <a:cs typeface="Times New Roman"/>
                        </a:rPr>
                        <a:t>/ml)</a:t>
                      </a:r>
                      <a:endParaRPr lang="ja-JP" sz="2000"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altLang="ja-JP" sz="2000" kern="100" dirty="0" smtClean="0">
                          <a:solidFill>
                            <a:schemeClr val="tx1"/>
                          </a:solidFill>
                          <a:effectLst/>
                          <a:latin typeface="+mn-lt"/>
                        </a:rPr>
                        <a:t>0.05M</a:t>
                      </a:r>
                      <a:r>
                        <a:rPr lang="en-US" altLang="ja-JP" sz="2000" kern="100" baseline="0" dirty="0" smtClean="0">
                          <a:solidFill>
                            <a:schemeClr val="tx1"/>
                          </a:solidFill>
                          <a:effectLst/>
                          <a:latin typeface="+mn-lt"/>
                        </a:rPr>
                        <a:t> </a:t>
                      </a:r>
                      <a:r>
                        <a:rPr lang="en-US" altLang="ja-JP" sz="2000" kern="100" dirty="0" smtClean="0">
                          <a:solidFill>
                            <a:schemeClr val="tx1"/>
                          </a:solidFill>
                          <a:effectLst/>
                          <a:latin typeface="+mn-lt"/>
                        </a:rPr>
                        <a:t>TAPS(pH8.5), </a:t>
                      </a:r>
                      <a:r>
                        <a:rPr lang="ja-JP" sz="2000" kern="100" dirty="0" smtClean="0">
                          <a:solidFill>
                            <a:schemeClr val="tx1"/>
                          </a:solidFill>
                          <a:effectLst/>
                          <a:latin typeface="+mn-lt"/>
                        </a:rPr>
                        <a:t>回収率</a:t>
                      </a:r>
                      <a:r>
                        <a:rPr lang="en-US" sz="2000" kern="100" dirty="0">
                          <a:solidFill>
                            <a:schemeClr val="tx1"/>
                          </a:solidFill>
                          <a:effectLst/>
                          <a:latin typeface="+mn-lt"/>
                        </a:rPr>
                        <a:t>(%)</a:t>
                      </a:r>
                      <a:endParaRPr lang="ja-JP" sz="2000" kern="100" dirty="0">
                        <a:solidFill>
                          <a:schemeClr val="tx1"/>
                        </a:solidFill>
                        <a:effectLst/>
                        <a:latin typeface="+mn-lt"/>
                        <a:ea typeface="ＭＳ 明朝"/>
                        <a:cs typeface="Times New Roman"/>
                      </a:endParaRPr>
                    </a:p>
                  </a:txBody>
                  <a:tcPr marL="68580" marR="68580" marT="0" marB="0" anchor="ctr"/>
                </a:tc>
              </a:tr>
              <a:tr h="471426">
                <a:tc>
                  <a:txBody>
                    <a:bodyPr/>
                    <a:lstStyle/>
                    <a:p>
                      <a:pPr algn="just">
                        <a:spcAft>
                          <a:spcPts val="0"/>
                        </a:spcAft>
                      </a:pPr>
                      <a:r>
                        <a:rPr lang="en-US" altLang="ja-JP" sz="2400" kern="100" dirty="0" err="1" smtClean="0">
                          <a:solidFill>
                            <a:schemeClr val="tx1"/>
                          </a:solidFill>
                          <a:effectLst/>
                          <a:latin typeface="+mn-lt"/>
                        </a:rPr>
                        <a:t>scFv</a:t>
                      </a:r>
                      <a:endParaRPr lang="ja-JP" altLang="ja-JP" sz="2400"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1800" b="1" kern="100" dirty="0">
                          <a:effectLst/>
                          <a:latin typeface="+mn-lt"/>
                          <a:ea typeface="ＭＳ 明朝"/>
                          <a:cs typeface="Times New Roman"/>
                        </a:rPr>
                        <a:t>502.8</a:t>
                      </a:r>
                      <a:endParaRPr lang="ja-JP" sz="1800" b="1" kern="100" dirty="0">
                        <a:effectLst/>
                        <a:latin typeface="+mn-lt"/>
                        <a:ea typeface="ＭＳ 明朝"/>
                        <a:cs typeface="Times New Roman"/>
                      </a:endParaRPr>
                    </a:p>
                  </a:txBody>
                  <a:tcPr marL="68580" marR="68580" marT="0" marB="0" anchor="ctr"/>
                </a:tc>
                <a:tc>
                  <a:txBody>
                    <a:bodyPr/>
                    <a:lstStyle/>
                    <a:p>
                      <a:pPr algn="r">
                        <a:spcAft>
                          <a:spcPts val="0"/>
                        </a:spcAft>
                      </a:pPr>
                      <a:r>
                        <a:rPr lang="en-US" sz="1800" b="1" kern="100" dirty="0" smtClean="0">
                          <a:effectLst/>
                          <a:latin typeface="+mn-lt"/>
                          <a:ea typeface="ＭＳ 明朝"/>
                          <a:cs typeface="Times New Roman"/>
                        </a:rPr>
                        <a:t>103.9</a:t>
                      </a:r>
                      <a:endParaRPr lang="ja-JP" sz="1800" b="1" kern="100" dirty="0">
                        <a:effectLst/>
                        <a:latin typeface="+mn-lt"/>
                        <a:ea typeface="ＭＳ 明朝"/>
                        <a:cs typeface="Times New Roman"/>
                      </a:endParaRPr>
                    </a:p>
                  </a:txBody>
                  <a:tcPr marL="68580" marR="68580" marT="0" marB="0" anchor="ctr"/>
                </a:tc>
                <a:tc>
                  <a:txBody>
                    <a:bodyPr/>
                    <a:lstStyle/>
                    <a:p>
                      <a:pPr algn="r">
                        <a:spcAft>
                          <a:spcPts val="0"/>
                        </a:spcAft>
                      </a:pPr>
                      <a:r>
                        <a:rPr lang="en-US" sz="1800" b="1" kern="100" dirty="0">
                          <a:effectLst/>
                          <a:latin typeface="+mn-lt"/>
                          <a:ea typeface="ＭＳ 明朝"/>
                          <a:cs typeface="Times New Roman"/>
                        </a:rPr>
                        <a:t>21</a:t>
                      </a:r>
                      <a:endParaRPr lang="ja-JP" sz="1800" b="1" kern="100" dirty="0">
                        <a:effectLst/>
                        <a:latin typeface="+mn-lt"/>
                        <a:ea typeface="ＭＳ 明朝"/>
                        <a:cs typeface="Times New Roman"/>
                      </a:endParaRPr>
                    </a:p>
                  </a:txBody>
                  <a:tcPr marL="68580" marR="68580" marT="0" marB="0" anchor="ctr"/>
                </a:tc>
              </a:tr>
              <a:tr h="471426">
                <a:tc>
                  <a:txBody>
                    <a:bodyPr/>
                    <a:lstStyle/>
                    <a:p>
                      <a:pPr algn="just">
                        <a:spcAft>
                          <a:spcPts val="0"/>
                        </a:spcAft>
                      </a:pPr>
                      <a:r>
                        <a:rPr lang="en-US" altLang="ja-JP" sz="2400" kern="100" dirty="0" smtClean="0">
                          <a:solidFill>
                            <a:schemeClr val="tx1"/>
                          </a:solidFill>
                          <a:effectLst/>
                          <a:latin typeface="+mn-lt"/>
                          <a:ea typeface="ＭＳ 明朝"/>
                          <a:cs typeface="Times New Roman"/>
                        </a:rPr>
                        <a:t>scFv-D10</a:t>
                      </a:r>
                      <a:endParaRPr lang="ja-JP" sz="2400" kern="100" dirty="0">
                        <a:solidFill>
                          <a:schemeClr val="tx1"/>
                        </a:solidFill>
                        <a:effectLst/>
                        <a:latin typeface="+mn-lt"/>
                        <a:ea typeface="ＭＳ 明朝"/>
                        <a:cs typeface="Times New Roman"/>
                      </a:endParaRPr>
                    </a:p>
                  </a:txBody>
                  <a:tcPr marL="68580" marR="68580" marT="0" marB="0" anchor="ctr"/>
                </a:tc>
                <a:tc>
                  <a:txBody>
                    <a:bodyPr/>
                    <a:lstStyle/>
                    <a:p>
                      <a:pPr algn="r" fontAlgn="ctr"/>
                      <a:r>
                        <a:rPr lang="en-US" altLang="ja-JP" sz="1800" b="1" i="0" u="none" strike="noStrike" baseline="0" dirty="0" smtClean="0">
                          <a:solidFill>
                            <a:srgbClr val="000000"/>
                          </a:solidFill>
                          <a:effectLst/>
                          <a:latin typeface="+mn-lt"/>
                        </a:rPr>
                        <a:t> </a:t>
                      </a:r>
                      <a:r>
                        <a:rPr lang="en-US" altLang="ja-JP" sz="1800" b="1" i="0" u="none" strike="noStrike" dirty="0" smtClean="0">
                          <a:solidFill>
                            <a:srgbClr val="000000"/>
                          </a:solidFill>
                          <a:effectLst/>
                          <a:latin typeface="+mn-lt"/>
                        </a:rPr>
                        <a:t>401.2</a:t>
                      </a:r>
                      <a:endParaRPr lang="en-US" altLang="ja-JP" sz="1800" b="1" i="0" u="none" strike="noStrike" dirty="0">
                        <a:solidFill>
                          <a:srgbClr val="000000"/>
                        </a:solidFill>
                        <a:effectLst/>
                        <a:latin typeface="+mn-lt"/>
                      </a:endParaRPr>
                    </a:p>
                  </a:txBody>
                  <a:tcPr anchor="ctr"/>
                </a:tc>
                <a:tc>
                  <a:txBody>
                    <a:bodyPr/>
                    <a:lstStyle/>
                    <a:p>
                      <a:pPr algn="r" fontAlgn="ctr"/>
                      <a:r>
                        <a:rPr lang="en-US" altLang="ja-JP" sz="1800" b="1" i="0" u="none" strike="noStrike" dirty="0" smtClean="0">
                          <a:solidFill>
                            <a:srgbClr val="000000"/>
                          </a:solidFill>
                          <a:effectLst/>
                          <a:latin typeface="+mn-lt"/>
                        </a:rPr>
                        <a:t>377.9</a:t>
                      </a:r>
                      <a:endParaRPr lang="en-US" altLang="ja-JP" sz="1800" b="1" i="0" u="none" strike="noStrike" dirty="0">
                        <a:solidFill>
                          <a:srgbClr val="000000"/>
                        </a:solidFill>
                        <a:effectLst/>
                        <a:latin typeface="+mn-lt"/>
                      </a:endParaRPr>
                    </a:p>
                  </a:txBody>
                  <a:tcPr marL="9525" marR="9525" marT="9525" marB="0" anchor="ctr"/>
                </a:tc>
                <a:tc>
                  <a:txBody>
                    <a:bodyPr/>
                    <a:lstStyle/>
                    <a:p>
                      <a:pPr algn="r">
                        <a:spcAft>
                          <a:spcPts val="0"/>
                        </a:spcAft>
                      </a:pPr>
                      <a:r>
                        <a:rPr lang="en-US" altLang="ja-JP" sz="1800" b="1" kern="100" dirty="0" smtClean="0">
                          <a:solidFill>
                            <a:schemeClr val="tx1"/>
                          </a:solidFill>
                          <a:effectLst/>
                          <a:latin typeface="+mn-lt"/>
                          <a:ea typeface="ＭＳ 明朝"/>
                          <a:cs typeface="Times New Roman"/>
                        </a:rPr>
                        <a:t>94</a:t>
                      </a:r>
                      <a:endParaRPr lang="ja-JP" sz="1800" b="1" kern="100" dirty="0">
                        <a:solidFill>
                          <a:schemeClr val="tx1"/>
                        </a:solidFill>
                        <a:effectLst/>
                        <a:latin typeface="+mn-lt"/>
                        <a:ea typeface="ＭＳ 明朝"/>
                        <a:cs typeface="Times New Roman"/>
                      </a:endParaRPr>
                    </a:p>
                  </a:txBody>
                  <a:tcPr marL="68580" marR="68580" marT="0" marB="0" anchor="ctr"/>
                </a:tc>
              </a:tr>
              <a:tr h="471426">
                <a:tc>
                  <a:txBody>
                    <a:bodyPr/>
                    <a:lstStyle/>
                    <a:p>
                      <a:pPr algn="just">
                        <a:spcAft>
                          <a:spcPts val="0"/>
                        </a:spcAft>
                      </a:pPr>
                      <a:r>
                        <a:rPr lang="en-US" sz="2400" kern="100" dirty="0" err="1" smtClean="0">
                          <a:solidFill>
                            <a:schemeClr val="tx1"/>
                          </a:solidFill>
                          <a:effectLst/>
                          <a:latin typeface="+mn-lt"/>
                        </a:rPr>
                        <a:t>scFv</a:t>
                      </a:r>
                      <a:r>
                        <a:rPr lang="en-US" sz="2400" kern="100" dirty="0" smtClean="0">
                          <a:solidFill>
                            <a:schemeClr val="tx1"/>
                          </a:solidFill>
                          <a:effectLst/>
                          <a:latin typeface="+mn-lt"/>
                        </a:rPr>
                        <a:t>-PM</a:t>
                      </a:r>
                      <a:endParaRPr lang="ja-JP" sz="2400"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1800" b="1" kern="100" dirty="0">
                          <a:effectLst/>
                          <a:latin typeface="+mn-lt"/>
                          <a:ea typeface="ＭＳ 明朝"/>
                          <a:cs typeface="Times New Roman"/>
                        </a:rPr>
                        <a:t>601.0</a:t>
                      </a:r>
                      <a:endParaRPr lang="ja-JP" sz="1800" b="1" kern="100" dirty="0">
                        <a:effectLst/>
                        <a:latin typeface="+mn-lt"/>
                        <a:ea typeface="ＭＳ 明朝"/>
                        <a:cs typeface="Times New Roman"/>
                      </a:endParaRPr>
                    </a:p>
                  </a:txBody>
                  <a:tcPr marL="68580" marR="68580" marT="0" marB="0" anchor="ctr"/>
                </a:tc>
                <a:tc>
                  <a:txBody>
                    <a:bodyPr/>
                    <a:lstStyle/>
                    <a:p>
                      <a:pPr algn="r">
                        <a:spcAft>
                          <a:spcPts val="0"/>
                        </a:spcAft>
                      </a:pPr>
                      <a:r>
                        <a:rPr lang="en-US" sz="1800" b="1" kern="100" baseline="0" dirty="0" smtClean="0">
                          <a:effectLst/>
                          <a:latin typeface="+mn-lt"/>
                          <a:ea typeface="ＭＳ 明朝"/>
                          <a:cs typeface="Times New Roman"/>
                        </a:rPr>
                        <a:t>  </a:t>
                      </a:r>
                      <a:r>
                        <a:rPr lang="en-US" sz="1800" b="1" kern="100" dirty="0" smtClean="0">
                          <a:effectLst/>
                          <a:latin typeface="+mn-lt"/>
                          <a:ea typeface="ＭＳ 明朝"/>
                          <a:cs typeface="Times New Roman"/>
                        </a:rPr>
                        <a:t>598.4</a:t>
                      </a:r>
                      <a:endParaRPr lang="ja-JP" sz="1800" b="1" kern="100" dirty="0">
                        <a:effectLst/>
                        <a:latin typeface="+mn-lt"/>
                        <a:ea typeface="ＭＳ 明朝"/>
                        <a:cs typeface="Times New Roman"/>
                      </a:endParaRPr>
                    </a:p>
                  </a:txBody>
                  <a:tcPr marL="68580" marR="68580" marT="0" marB="0" anchor="ctr"/>
                </a:tc>
                <a:tc>
                  <a:txBody>
                    <a:bodyPr/>
                    <a:lstStyle/>
                    <a:p>
                      <a:pPr algn="r">
                        <a:spcAft>
                          <a:spcPts val="0"/>
                        </a:spcAft>
                      </a:pPr>
                      <a:r>
                        <a:rPr lang="en-US" sz="1800" b="1" kern="100" dirty="0">
                          <a:effectLst/>
                          <a:latin typeface="+mn-lt"/>
                          <a:ea typeface="ＭＳ 明朝"/>
                          <a:cs typeface="Times New Roman"/>
                        </a:rPr>
                        <a:t>100</a:t>
                      </a:r>
                      <a:endParaRPr lang="ja-JP" sz="1800" b="1" kern="100" dirty="0">
                        <a:effectLst/>
                        <a:latin typeface="+mn-lt"/>
                        <a:ea typeface="ＭＳ 明朝"/>
                        <a:cs typeface="Times New Roman"/>
                      </a:endParaRPr>
                    </a:p>
                  </a:txBody>
                  <a:tcPr marL="68580" marR="68580" marT="0" marB="0" anchor="ctr"/>
                </a:tc>
              </a:tr>
            </a:tbl>
          </a:graphicData>
        </a:graphic>
      </p:graphicFrame>
      <p:sp>
        <p:nvSpPr>
          <p:cNvPr id="15" name="テキスト ボックス 14"/>
          <p:cNvSpPr txBox="1"/>
          <p:nvPr/>
        </p:nvSpPr>
        <p:spPr>
          <a:xfrm>
            <a:off x="2636381" y="2632883"/>
            <a:ext cx="1848535" cy="646331"/>
          </a:xfrm>
          <a:prstGeom prst="rect">
            <a:avLst/>
          </a:prstGeom>
          <a:noFill/>
        </p:spPr>
        <p:txBody>
          <a:bodyPr wrap="square" rtlCol="0">
            <a:spAutoFit/>
          </a:bodyPr>
          <a:lstStyle/>
          <a:p>
            <a:pPr algn="ctr"/>
            <a:r>
              <a:rPr kumimoji="1" lang="en-US" altLang="ja-JP" dirty="0" smtClean="0"/>
              <a:t>0.05M TAPS(pH8.5)</a:t>
            </a:r>
          </a:p>
        </p:txBody>
      </p:sp>
      <p:grpSp>
        <p:nvGrpSpPr>
          <p:cNvPr id="16" name="グループ化 15"/>
          <p:cNvGrpSpPr/>
          <p:nvPr/>
        </p:nvGrpSpPr>
        <p:grpSpPr>
          <a:xfrm>
            <a:off x="2750514" y="1312334"/>
            <a:ext cx="1620271" cy="1324578"/>
            <a:chOff x="6415180" y="3785611"/>
            <a:chExt cx="2736304" cy="2232248"/>
          </a:xfrm>
        </p:grpSpPr>
        <p:sp>
          <p:nvSpPr>
            <p:cNvPr id="17" name="円柱 16"/>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7514941" y="4950186"/>
              <a:ext cx="556580" cy="699853"/>
              <a:chOff x="2198825" y="2007614"/>
              <a:chExt cx="783980" cy="932293"/>
            </a:xfrm>
          </p:grpSpPr>
          <p:sp>
            <p:nvSpPr>
              <p:cNvPr id="20" name="円柱 19"/>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方体 20"/>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方体 21"/>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円柱 18"/>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5199282" y="752452"/>
            <a:ext cx="784134" cy="1687169"/>
            <a:chOff x="2887489" y="1196752"/>
            <a:chExt cx="784134" cy="1687169"/>
          </a:xfrm>
        </p:grpSpPr>
        <p:sp>
          <p:nvSpPr>
            <p:cNvPr id="49" name="弦 48"/>
            <p:cNvSpPr/>
            <p:nvPr/>
          </p:nvSpPr>
          <p:spPr>
            <a:xfrm rot="16200000">
              <a:off x="2244831" y="1839410"/>
              <a:ext cx="1687169" cy="401853"/>
            </a:xfrm>
            <a:prstGeom prst="chord">
              <a:avLst>
                <a:gd name="adj1" fmla="val 5396030"/>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2905343" y="1491533"/>
              <a:ext cx="766280" cy="1388633"/>
              <a:chOff x="787724" y="4159584"/>
              <a:chExt cx="766280" cy="1388633"/>
            </a:xfrm>
          </p:grpSpPr>
          <p:sp>
            <p:nvSpPr>
              <p:cNvPr id="51" name="円/楕円 50"/>
              <p:cNvSpPr/>
              <p:nvPr/>
            </p:nvSpPr>
            <p:spPr>
              <a:xfrm rot="2520392">
                <a:off x="1180101" y="4159584"/>
                <a:ext cx="373903" cy="474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平行四辺形 51"/>
              <p:cNvSpPr/>
              <p:nvPr/>
            </p:nvSpPr>
            <p:spPr>
              <a:xfrm rot="1459111">
                <a:off x="1136098" y="4512948"/>
                <a:ext cx="71249" cy="244371"/>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弦 52"/>
              <p:cNvSpPr/>
              <p:nvPr/>
            </p:nvSpPr>
            <p:spPr>
              <a:xfrm rot="16200000">
                <a:off x="514255" y="4908601"/>
                <a:ext cx="913085" cy="366147"/>
              </a:xfrm>
              <a:prstGeom prst="chord">
                <a:avLst>
                  <a:gd name="adj1" fmla="val 5395739"/>
                  <a:gd name="adj2" fmla="val 162000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テキスト ボックス 54"/>
          <p:cNvSpPr txBox="1"/>
          <p:nvPr/>
        </p:nvSpPr>
        <p:spPr>
          <a:xfrm>
            <a:off x="6016723" y="1206941"/>
            <a:ext cx="1080120" cy="369332"/>
          </a:xfrm>
          <a:prstGeom prst="rect">
            <a:avLst/>
          </a:prstGeom>
          <a:noFill/>
        </p:spPr>
        <p:txBody>
          <a:bodyPr wrap="square" rtlCol="0">
            <a:spAutoFit/>
          </a:bodyPr>
          <a:lstStyle/>
          <a:p>
            <a:pPr algn="ctr"/>
            <a:r>
              <a:rPr kumimoji="1" lang="ja-JP" altLang="en-US" dirty="0" smtClean="0"/>
              <a:t>遠心</a:t>
            </a:r>
            <a:endParaRPr kumimoji="1" lang="ja-JP" altLang="en-US" dirty="0"/>
          </a:p>
        </p:txBody>
      </p:sp>
      <p:grpSp>
        <p:nvGrpSpPr>
          <p:cNvPr id="56" name="グループ化 55"/>
          <p:cNvGrpSpPr/>
          <p:nvPr/>
        </p:nvGrpSpPr>
        <p:grpSpPr>
          <a:xfrm>
            <a:off x="7372943" y="696077"/>
            <a:ext cx="784134" cy="1687169"/>
            <a:chOff x="769870" y="3861048"/>
            <a:chExt cx="784134" cy="1687169"/>
          </a:xfrm>
        </p:grpSpPr>
        <p:sp>
          <p:nvSpPr>
            <p:cNvPr id="57" name="弦 56"/>
            <p:cNvSpPr/>
            <p:nvPr/>
          </p:nvSpPr>
          <p:spPr>
            <a:xfrm rot="16200000">
              <a:off x="127212" y="4503706"/>
              <a:ext cx="1687169" cy="401853"/>
            </a:xfrm>
            <a:prstGeom prst="chord">
              <a:avLst>
                <a:gd name="adj1" fmla="val 5396030"/>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787724" y="4159584"/>
              <a:ext cx="766280" cy="1388633"/>
              <a:chOff x="787724" y="4159584"/>
              <a:chExt cx="766280" cy="1388633"/>
            </a:xfrm>
          </p:grpSpPr>
          <p:sp>
            <p:nvSpPr>
              <p:cNvPr id="59" name="円/楕円 58"/>
              <p:cNvSpPr/>
              <p:nvPr/>
            </p:nvSpPr>
            <p:spPr>
              <a:xfrm rot="2520392">
                <a:off x="1180101" y="4159584"/>
                <a:ext cx="373903" cy="474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平行四辺形 59"/>
              <p:cNvSpPr/>
              <p:nvPr/>
            </p:nvSpPr>
            <p:spPr>
              <a:xfrm rot="1459111">
                <a:off x="1136098" y="4512948"/>
                <a:ext cx="71249" cy="244371"/>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弦 60"/>
              <p:cNvSpPr/>
              <p:nvPr/>
            </p:nvSpPr>
            <p:spPr>
              <a:xfrm rot="16200000">
                <a:off x="514255" y="4908601"/>
                <a:ext cx="913085" cy="366147"/>
              </a:xfrm>
              <a:prstGeom prst="chord">
                <a:avLst>
                  <a:gd name="adj1" fmla="val 5395739"/>
                  <a:gd name="adj2" fmla="val 1620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2" name="テキスト ボックス 61"/>
          <p:cNvSpPr txBox="1"/>
          <p:nvPr/>
        </p:nvSpPr>
        <p:spPr>
          <a:xfrm>
            <a:off x="5692687" y="1502666"/>
            <a:ext cx="1728192" cy="369332"/>
          </a:xfrm>
          <a:prstGeom prst="rect">
            <a:avLst/>
          </a:prstGeom>
          <a:noFill/>
        </p:spPr>
        <p:txBody>
          <a:bodyPr wrap="square" rtlCol="0">
            <a:spAutoFit/>
          </a:bodyPr>
          <a:lstStyle/>
          <a:p>
            <a:r>
              <a:rPr kumimoji="1" lang="en-US" altLang="ja-JP" dirty="0" smtClean="0"/>
              <a:t>6500g, 15min</a:t>
            </a:r>
            <a:endParaRPr kumimoji="1" lang="ja-JP" altLang="en-US" dirty="0"/>
          </a:p>
        </p:txBody>
      </p:sp>
      <p:cxnSp>
        <p:nvCxnSpPr>
          <p:cNvPr id="64" name="直線矢印コネクタ 63"/>
          <p:cNvCxnSpPr/>
          <p:nvPr/>
        </p:nvCxnSpPr>
        <p:spPr>
          <a:xfrm>
            <a:off x="4597462" y="1872957"/>
            <a:ext cx="54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5164253" y="3045249"/>
            <a:ext cx="2939299" cy="669350"/>
            <a:chOff x="18534" y="4634383"/>
            <a:chExt cx="2939299" cy="669350"/>
          </a:xfrm>
        </p:grpSpPr>
        <p:sp>
          <p:nvSpPr>
            <p:cNvPr id="65" name="テキスト ボックス 64"/>
            <p:cNvSpPr txBox="1"/>
            <p:nvPr/>
          </p:nvSpPr>
          <p:spPr>
            <a:xfrm>
              <a:off x="1823961" y="4781086"/>
              <a:ext cx="1133872" cy="375944"/>
            </a:xfrm>
            <a:prstGeom prst="rect">
              <a:avLst/>
            </a:prstGeom>
            <a:noFill/>
          </p:spPr>
          <p:txBody>
            <a:bodyPr wrap="square" rtlCol="0">
              <a:spAutoFit/>
            </a:bodyPr>
            <a:lstStyle/>
            <a:p>
              <a:r>
                <a:rPr lang="ja-JP" altLang="en-US" dirty="0" smtClean="0"/>
                <a:t>＝回収率</a:t>
              </a:r>
              <a:endParaRPr kumimoji="1" lang="ja-JP" altLang="en-US" dirty="0"/>
            </a:p>
          </p:txBody>
        </p:sp>
        <mc:AlternateContent xmlns:mc="http://schemas.openxmlformats.org/markup-compatibility/2006" xmlns:a14="http://schemas.microsoft.com/office/drawing/2010/main">
          <mc:Choice Requires="a14">
            <p:sp>
              <p:nvSpPr>
                <p:cNvPr id="67" name="テキスト ボックス 66"/>
                <p:cNvSpPr txBox="1"/>
                <p:nvPr/>
              </p:nvSpPr>
              <p:spPr>
                <a:xfrm>
                  <a:off x="18534" y="4634383"/>
                  <a:ext cx="864096" cy="6693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lang="ja-JP" altLang="en-US" i="1">
                                <a:latin typeface="Cambria Math"/>
                              </a:rPr>
                              <m:t>遠心</m:t>
                            </m:r>
                            <m:r>
                              <a:rPr lang="ja-JP" altLang="en-US" b="0" i="1" smtClean="0">
                                <a:latin typeface="Cambria Math"/>
                              </a:rPr>
                              <m:t>後</m:t>
                            </m:r>
                            <m:r>
                              <a:rPr lang="ja-JP" altLang="en-US" i="1">
                                <a:latin typeface="Cambria Math"/>
                              </a:rPr>
                              <m:t>濃度</m:t>
                            </m:r>
                          </m:num>
                          <m:den>
                            <m:r>
                              <a:rPr lang="ja-JP" altLang="en-US" i="1">
                                <a:latin typeface="Cambria Math"/>
                              </a:rPr>
                              <m:t>遠心前濃度</m:t>
                            </m:r>
                          </m:den>
                        </m:f>
                      </m:oMath>
                    </m:oMathPara>
                  </a14:m>
                  <a:endParaRPr kumimoji="1" lang="ja-JP" altLang="en-US" dirty="0"/>
                </a:p>
              </p:txBody>
            </p:sp>
          </mc:Choice>
          <mc:Fallback xmlns="">
            <p:sp>
              <p:nvSpPr>
                <p:cNvPr id="67" name="テキスト ボックス 66"/>
                <p:cNvSpPr txBox="1">
                  <a:spLocks noRot="1" noChangeAspect="1" noMove="1" noResize="1" noEditPoints="1" noAdjustHandles="1" noChangeArrowheads="1" noChangeShapeType="1" noTextEdit="1"/>
                </p:cNvSpPr>
                <p:nvPr/>
              </p:nvSpPr>
              <p:spPr>
                <a:xfrm>
                  <a:off x="18534" y="4634383"/>
                  <a:ext cx="864096" cy="669350"/>
                </a:xfrm>
                <a:prstGeom prst="rect">
                  <a:avLst/>
                </a:prstGeom>
                <a:blipFill rotWithShape="1">
                  <a:blip r:embed="rId2"/>
                  <a:stretch>
                    <a:fillRect r="-43662"/>
                  </a:stretch>
                </a:blipFill>
              </p:spPr>
              <p:txBody>
                <a:bodyPr/>
                <a:lstStyle/>
                <a:p>
                  <a:r>
                    <a:rPr lang="ja-JP" altLang="en-US">
                      <a:noFill/>
                    </a:rPr>
                    <a:t> </a:t>
                  </a:r>
                </a:p>
              </p:txBody>
            </p:sp>
          </mc:Fallback>
        </mc:AlternateContent>
        <p:sp>
          <p:nvSpPr>
            <p:cNvPr id="68" name="テキスト ボックス 67"/>
            <p:cNvSpPr txBox="1"/>
            <p:nvPr/>
          </p:nvSpPr>
          <p:spPr>
            <a:xfrm>
              <a:off x="1206923" y="4781086"/>
              <a:ext cx="970296" cy="369332"/>
            </a:xfrm>
            <a:prstGeom prst="rect">
              <a:avLst/>
            </a:prstGeom>
            <a:noFill/>
          </p:spPr>
          <p:txBody>
            <a:bodyPr wrap="square" rtlCol="0">
              <a:spAutoFit/>
            </a:bodyPr>
            <a:lstStyle/>
            <a:p>
              <a:r>
                <a:rPr kumimoji="1" lang="en-US" altLang="ja-JP" dirty="0" smtClean="0"/>
                <a:t>×100</a:t>
              </a:r>
              <a:endParaRPr kumimoji="1" lang="ja-JP" altLang="en-US" dirty="0"/>
            </a:p>
          </p:txBody>
        </p:sp>
      </p:grpSp>
      <p:cxnSp>
        <p:nvCxnSpPr>
          <p:cNvPr id="70" name="直線矢印コネクタ 69"/>
          <p:cNvCxnSpPr/>
          <p:nvPr/>
        </p:nvCxnSpPr>
        <p:spPr>
          <a:xfrm>
            <a:off x="5836783" y="1908257"/>
            <a:ext cx="144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78675" y="6294511"/>
            <a:ext cx="8241797"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PMMA-tag</a:t>
            </a:r>
            <a:r>
              <a:rPr kumimoji="1" lang="ja-JP" altLang="en-US" sz="2400" dirty="0" smtClean="0">
                <a:solidFill>
                  <a:srgbClr val="FF0000"/>
                </a:solidFill>
                <a:latin typeface="HG明朝E" pitchFamily="17" charset="-128"/>
                <a:ea typeface="HG明朝E" pitchFamily="17" charset="-128"/>
              </a:rPr>
              <a:t>を</a:t>
            </a:r>
            <a:r>
              <a:rPr kumimoji="1" lang="en-US" altLang="ja-JP" sz="2400" dirty="0" err="1" smtClean="0">
                <a:solidFill>
                  <a:srgbClr val="FF0000"/>
                </a:solidFill>
                <a:latin typeface="HG明朝E" pitchFamily="17" charset="-128"/>
                <a:ea typeface="HG明朝E" pitchFamily="17" charset="-128"/>
              </a:rPr>
              <a:t>scFv</a:t>
            </a:r>
            <a:r>
              <a:rPr kumimoji="1" lang="ja-JP" altLang="en-US" sz="2400" dirty="0" err="1" smtClean="0">
                <a:solidFill>
                  <a:srgbClr val="FF0000"/>
                </a:solidFill>
                <a:latin typeface="HG明朝E" pitchFamily="17" charset="-128"/>
                <a:ea typeface="HG明朝E" pitchFamily="17" charset="-128"/>
              </a:rPr>
              <a:t>に融</a:t>
            </a:r>
            <a:r>
              <a:rPr kumimoji="1" lang="ja-JP" altLang="en-US" sz="2400" dirty="0" smtClean="0">
                <a:solidFill>
                  <a:srgbClr val="FF0000"/>
                </a:solidFill>
                <a:latin typeface="HG明朝E" pitchFamily="17" charset="-128"/>
                <a:ea typeface="HG明朝E" pitchFamily="17" charset="-128"/>
              </a:rPr>
              <a:t>合することで高い回収率で回収できた。</a:t>
            </a:r>
            <a:endParaRPr kumimoji="1" lang="ja-JP" altLang="en-US" sz="2400" dirty="0">
              <a:solidFill>
                <a:srgbClr val="FF0000"/>
              </a:solidFill>
              <a:latin typeface="HG明朝E" pitchFamily="17" charset="-128"/>
              <a:ea typeface="HG明朝E" pitchFamily="17" charset="-128"/>
            </a:endParaRPr>
          </a:p>
        </p:txBody>
      </p:sp>
      <p:sp>
        <p:nvSpPr>
          <p:cNvPr id="82" name="右矢印 81"/>
          <p:cNvSpPr/>
          <p:nvPr/>
        </p:nvSpPr>
        <p:spPr>
          <a:xfrm>
            <a:off x="329570" y="6324128"/>
            <a:ext cx="234149"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89390" y="1386143"/>
            <a:ext cx="792088" cy="369332"/>
          </a:xfrm>
          <a:prstGeom prst="rect">
            <a:avLst/>
          </a:prstGeom>
          <a:noFill/>
        </p:spPr>
        <p:txBody>
          <a:bodyPr wrap="square" rtlCol="0">
            <a:spAutoFit/>
          </a:bodyPr>
          <a:lstStyle/>
          <a:p>
            <a:pPr algn="ctr"/>
            <a:r>
              <a:rPr lang="ja-JP" altLang="en-US" dirty="0"/>
              <a:t>回収</a:t>
            </a:r>
            <a:endParaRPr kumimoji="1" lang="ja-JP" altLang="en-US" dirty="0"/>
          </a:p>
        </p:txBody>
      </p:sp>
      <p:sp>
        <p:nvSpPr>
          <p:cNvPr id="4" name="テキスト ボックス 3"/>
          <p:cNvSpPr txBox="1"/>
          <p:nvPr/>
        </p:nvSpPr>
        <p:spPr>
          <a:xfrm>
            <a:off x="3625296" y="971436"/>
            <a:ext cx="645282" cy="369332"/>
          </a:xfrm>
          <a:prstGeom prst="rect">
            <a:avLst/>
          </a:prstGeom>
          <a:noFill/>
        </p:spPr>
        <p:txBody>
          <a:bodyPr wrap="square" rtlCol="0">
            <a:spAutoFit/>
          </a:bodyPr>
          <a:lstStyle/>
          <a:p>
            <a:pPr algn="ctr"/>
            <a:r>
              <a:rPr kumimoji="1" lang="en-US" altLang="ja-JP" dirty="0" smtClean="0"/>
              <a:t>6h</a:t>
            </a:r>
            <a:endParaRPr kumimoji="1" lang="ja-JP" altLang="en-US" dirty="0"/>
          </a:p>
        </p:txBody>
      </p:sp>
      <p:sp>
        <p:nvSpPr>
          <p:cNvPr id="48" name="テキスト ボックス 47"/>
          <p:cNvSpPr txBox="1"/>
          <p:nvPr/>
        </p:nvSpPr>
        <p:spPr>
          <a:xfrm>
            <a:off x="2843808" y="971436"/>
            <a:ext cx="792088" cy="369332"/>
          </a:xfrm>
          <a:prstGeom prst="rect">
            <a:avLst/>
          </a:prstGeom>
          <a:noFill/>
        </p:spPr>
        <p:txBody>
          <a:bodyPr wrap="square" rtlCol="0">
            <a:spAutoFit/>
          </a:bodyPr>
          <a:lstStyle/>
          <a:p>
            <a:pPr algn="ctr"/>
            <a:r>
              <a:rPr lang="ja-JP" altLang="en-US" dirty="0" smtClean="0"/>
              <a:t>透析</a:t>
            </a:r>
            <a:endParaRPr kumimoji="1" lang="ja-JP" altLang="en-US" dirty="0"/>
          </a:p>
        </p:txBody>
      </p:sp>
      <p:sp>
        <p:nvSpPr>
          <p:cNvPr id="7" name="右中かっこ 6"/>
          <p:cNvSpPr/>
          <p:nvPr/>
        </p:nvSpPr>
        <p:spPr>
          <a:xfrm rot="5400000">
            <a:off x="6322813" y="1622147"/>
            <a:ext cx="342739" cy="217366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 name="グループ化 40"/>
          <p:cNvGrpSpPr/>
          <p:nvPr/>
        </p:nvGrpSpPr>
        <p:grpSpPr>
          <a:xfrm>
            <a:off x="1254404" y="1340768"/>
            <a:ext cx="329572" cy="415281"/>
            <a:chOff x="985111" y="2865550"/>
            <a:chExt cx="329572" cy="415281"/>
          </a:xfrm>
        </p:grpSpPr>
        <p:sp>
          <p:nvSpPr>
            <p:cNvPr id="42" name="円柱 41"/>
            <p:cNvSpPr/>
            <p:nvPr/>
          </p:nvSpPr>
          <p:spPr>
            <a:xfrm rot="4656009">
              <a:off x="1063846" y="2942758"/>
              <a:ext cx="160376" cy="31784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直方体 42"/>
            <p:cNvSpPr/>
            <p:nvPr/>
          </p:nvSpPr>
          <p:spPr>
            <a:xfrm rot="20907153">
              <a:off x="1251261" y="2865550"/>
              <a:ext cx="63422" cy="347397"/>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方体 43"/>
            <p:cNvSpPr/>
            <p:nvPr/>
          </p:nvSpPr>
          <p:spPr>
            <a:xfrm rot="20907153">
              <a:off x="987552" y="2933435"/>
              <a:ext cx="63422" cy="347396"/>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左中かっこ 44"/>
          <p:cNvSpPr/>
          <p:nvPr/>
        </p:nvSpPr>
        <p:spPr>
          <a:xfrm rot="5400000">
            <a:off x="1263976" y="1278304"/>
            <a:ext cx="289992" cy="14664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p:cNvSpPr txBox="1"/>
          <p:nvPr/>
        </p:nvSpPr>
        <p:spPr>
          <a:xfrm>
            <a:off x="179512" y="2196614"/>
            <a:ext cx="2644439" cy="923330"/>
          </a:xfrm>
          <a:prstGeom prst="rect">
            <a:avLst/>
          </a:prstGeom>
          <a:noFill/>
        </p:spPr>
        <p:txBody>
          <a:bodyPr wrap="square" rtlCol="0">
            <a:spAutoFit/>
          </a:bodyPr>
          <a:lstStyle/>
          <a:p>
            <a:r>
              <a:rPr kumimoji="1" lang="en-US" altLang="ja-JP" b="1" dirty="0" smtClean="0"/>
              <a:t>Urea conc. :0.5M</a:t>
            </a:r>
          </a:p>
          <a:p>
            <a:r>
              <a:rPr lang="en-US" altLang="ja-JP" b="1" dirty="0" smtClean="0"/>
              <a:t>TAPS conc. :0.05M</a:t>
            </a:r>
          </a:p>
          <a:p>
            <a:r>
              <a:rPr kumimoji="1" lang="en-US" altLang="ja-JP" b="1" dirty="0" err="1" smtClean="0"/>
              <a:t>scFv</a:t>
            </a:r>
            <a:r>
              <a:rPr kumimoji="1" lang="en-US" altLang="ja-JP" b="1" dirty="0" smtClean="0"/>
              <a:t> conc. :500μg/ml</a:t>
            </a:r>
            <a:endParaRPr kumimoji="1" lang="ja-JP" altLang="en-US" b="1" dirty="0"/>
          </a:p>
        </p:txBody>
      </p:sp>
      <p:sp>
        <p:nvSpPr>
          <p:cNvPr id="54" name="環状矢印 53"/>
          <p:cNvSpPr/>
          <p:nvPr/>
        </p:nvSpPr>
        <p:spPr>
          <a:xfrm>
            <a:off x="1528781" y="990288"/>
            <a:ext cx="1603060" cy="936415"/>
          </a:xfrm>
          <a:prstGeom prst="circular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a:xfrm>
            <a:off x="5014396" y="2952355"/>
            <a:ext cx="3158004" cy="9086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25626" y="5877272"/>
            <a:ext cx="522838" cy="417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089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431816" y="5435933"/>
            <a:ext cx="1697518" cy="1422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ln>
            <a:noFill/>
          </a:ln>
        </p:spPr>
        <p:txBody>
          <a:bodyPr/>
          <a:lstStyle/>
          <a:p>
            <a:r>
              <a:rPr kumimoji="1" lang="ja-JP" altLang="en-US" dirty="0" smtClean="0"/>
              <a:t>緒言</a:t>
            </a:r>
            <a:endParaRPr kumimoji="1" lang="ja-JP" altLang="en-US" dirty="0"/>
          </a:p>
        </p:txBody>
      </p:sp>
      <p:sp>
        <p:nvSpPr>
          <p:cNvPr id="4" name="テキスト ボックス 3"/>
          <p:cNvSpPr txBox="1"/>
          <p:nvPr/>
        </p:nvSpPr>
        <p:spPr>
          <a:xfrm>
            <a:off x="63986" y="1052736"/>
            <a:ext cx="1296144" cy="369332"/>
          </a:xfrm>
          <a:prstGeom prst="rect">
            <a:avLst/>
          </a:prstGeom>
          <a:noFill/>
        </p:spPr>
        <p:txBody>
          <a:bodyPr wrap="square" rtlCol="0">
            <a:spAutoFit/>
          </a:bodyPr>
          <a:lstStyle/>
          <a:p>
            <a:r>
              <a:rPr kumimoji="1" lang="ja-JP" altLang="en-US" b="1" u="sng" dirty="0" smtClean="0"/>
              <a:t>抗体チップ</a:t>
            </a:r>
            <a:endParaRPr kumimoji="1" lang="ja-JP" altLang="en-US" b="1" u="sng" dirty="0"/>
          </a:p>
        </p:txBody>
      </p:sp>
      <p:sp>
        <p:nvSpPr>
          <p:cNvPr id="8" name="テキスト ボックス 7"/>
          <p:cNvSpPr txBox="1"/>
          <p:nvPr/>
        </p:nvSpPr>
        <p:spPr>
          <a:xfrm>
            <a:off x="1317034" y="2708920"/>
            <a:ext cx="720080" cy="369332"/>
          </a:xfrm>
          <a:prstGeom prst="rect">
            <a:avLst/>
          </a:prstGeom>
          <a:noFill/>
          <a:ln>
            <a:noFill/>
          </a:ln>
        </p:spPr>
        <p:txBody>
          <a:bodyPr wrap="square" rtlCol="0">
            <a:spAutoFit/>
          </a:bodyPr>
          <a:lstStyle/>
          <a:p>
            <a:pPr algn="ctr"/>
            <a:r>
              <a:rPr kumimoji="1" lang="ja-JP" altLang="en-US" u="sng" dirty="0" smtClean="0"/>
              <a:t>現状</a:t>
            </a:r>
            <a:endParaRPr kumimoji="1" lang="ja-JP" altLang="en-US" u="sng" dirty="0"/>
          </a:p>
        </p:txBody>
      </p:sp>
      <p:sp>
        <p:nvSpPr>
          <p:cNvPr id="9" name="正方形/長方形 8"/>
          <p:cNvSpPr/>
          <p:nvPr/>
        </p:nvSpPr>
        <p:spPr>
          <a:xfrm>
            <a:off x="1547664" y="2174442"/>
            <a:ext cx="2106521"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グループ化 9"/>
          <p:cNvGrpSpPr/>
          <p:nvPr/>
        </p:nvGrpSpPr>
        <p:grpSpPr>
          <a:xfrm>
            <a:off x="1565953" y="1340768"/>
            <a:ext cx="449312" cy="798825"/>
            <a:chOff x="1455416" y="4155468"/>
            <a:chExt cx="1041071" cy="1705139"/>
          </a:xfrm>
        </p:grpSpPr>
        <p:sp>
          <p:nvSpPr>
            <p:cNvPr id="11" name="円/楕円 10"/>
            <p:cNvSpPr/>
            <p:nvPr/>
          </p:nvSpPr>
          <p:spPr>
            <a:xfrm>
              <a:off x="1841950"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1967509"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1841949" y="540910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1967509" y="5409103"/>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rot="-1800000">
              <a:off x="1455416" y="4155468"/>
              <a:ext cx="262910" cy="903007"/>
              <a:chOff x="2610243" y="4389972"/>
              <a:chExt cx="262910" cy="903007"/>
            </a:xfrm>
          </p:grpSpPr>
          <p:sp>
            <p:nvSpPr>
              <p:cNvPr id="21" name="円/楕円 20"/>
              <p:cNvSpPr/>
              <p:nvPr/>
            </p:nvSpPr>
            <p:spPr>
              <a:xfrm>
                <a:off x="2610243"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a:off x="2747594" y="4841475"/>
                <a:ext cx="125559" cy="45150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2622035" y="4389972"/>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2747594"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 name="グループ化 15"/>
            <p:cNvGrpSpPr/>
            <p:nvPr/>
          </p:nvGrpSpPr>
          <p:grpSpPr>
            <a:xfrm rot="1800000">
              <a:off x="2226761" y="4166589"/>
              <a:ext cx="269726" cy="903006"/>
              <a:chOff x="3366598" y="4389973"/>
              <a:chExt cx="269726" cy="903006"/>
            </a:xfrm>
          </p:grpSpPr>
          <p:sp>
            <p:nvSpPr>
              <p:cNvPr id="17" name="円/楕円 16"/>
              <p:cNvSpPr/>
              <p:nvPr/>
            </p:nvSpPr>
            <p:spPr>
              <a:xfrm>
                <a:off x="3510765"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3366598" y="484147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3366598"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3492157" y="4389973"/>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25" name="グループ化 24"/>
          <p:cNvGrpSpPr/>
          <p:nvPr/>
        </p:nvGrpSpPr>
        <p:grpSpPr>
          <a:xfrm rot="4229560">
            <a:off x="2157970" y="1589757"/>
            <a:ext cx="449312" cy="798825"/>
            <a:chOff x="1455416" y="4155468"/>
            <a:chExt cx="1041071" cy="1705139"/>
          </a:xfrm>
        </p:grpSpPr>
        <p:sp>
          <p:nvSpPr>
            <p:cNvPr id="26" name="円/楕円 25"/>
            <p:cNvSpPr/>
            <p:nvPr/>
          </p:nvSpPr>
          <p:spPr>
            <a:xfrm>
              <a:off x="1841950"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1967509"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1841949" y="540910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1967509" y="5409103"/>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0" name="グループ化 29"/>
            <p:cNvGrpSpPr/>
            <p:nvPr/>
          </p:nvGrpSpPr>
          <p:grpSpPr>
            <a:xfrm rot="-1800000">
              <a:off x="1455416" y="4155468"/>
              <a:ext cx="262910" cy="903007"/>
              <a:chOff x="2610243" y="4389972"/>
              <a:chExt cx="262910" cy="903007"/>
            </a:xfrm>
          </p:grpSpPr>
          <p:sp>
            <p:nvSpPr>
              <p:cNvPr id="36" name="円/楕円 35"/>
              <p:cNvSpPr/>
              <p:nvPr/>
            </p:nvSpPr>
            <p:spPr>
              <a:xfrm>
                <a:off x="2610243"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楕円 36"/>
              <p:cNvSpPr/>
              <p:nvPr/>
            </p:nvSpPr>
            <p:spPr>
              <a:xfrm>
                <a:off x="2747594" y="4841475"/>
                <a:ext cx="125559" cy="45150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p:cNvSpPr/>
              <p:nvPr/>
            </p:nvSpPr>
            <p:spPr>
              <a:xfrm>
                <a:off x="2622035" y="4389972"/>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円/楕円 38"/>
              <p:cNvSpPr/>
              <p:nvPr/>
            </p:nvSpPr>
            <p:spPr>
              <a:xfrm>
                <a:off x="2747594"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p:cNvGrpSpPr/>
            <p:nvPr/>
          </p:nvGrpSpPr>
          <p:grpSpPr>
            <a:xfrm rot="1800000">
              <a:off x="2226761" y="4166589"/>
              <a:ext cx="269726" cy="903006"/>
              <a:chOff x="3366598" y="4389973"/>
              <a:chExt cx="269726" cy="903006"/>
            </a:xfrm>
          </p:grpSpPr>
          <p:sp>
            <p:nvSpPr>
              <p:cNvPr id="32" name="円/楕円 31"/>
              <p:cNvSpPr/>
              <p:nvPr/>
            </p:nvSpPr>
            <p:spPr>
              <a:xfrm>
                <a:off x="3510765"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円/楕円 32"/>
              <p:cNvSpPr/>
              <p:nvPr/>
            </p:nvSpPr>
            <p:spPr>
              <a:xfrm>
                <a:off x="3366598" y="484147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円/楕円 33"/>
              <p:cNvSpPr/>
              <p:nvPr/>
            </p:nvSpPr>
            <p:spPr>
              <a:xfrm>
                <a:off x="3366598"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3492157" y="4389973"/>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40" name="グループ化 39"/>
          <p:cNvGrpSpPr/>
          <p:nvPr/>
        </p:nvGrpSpPr>
        <p:grpSpPr>
          <a:xfrm rot="10800000">
            <a:off x="2992392" y="1364427"/>
            <a:ext cx="449312" cy="798825"/>
            <a:chOff x="1455416" y="4155468"/>
            <a:chExt cx="1041071" cy="1705139"/>
          </a:xfrm>
        </p:grpSpPr>
        <p:sp>
          <p:nvSpPr>
            <p:cNvPr id="41" name="円/楕円 40"/>
            <p:cNvSpPr/>
            <p:nvPr/>
          </p:nvSpPr>
          <p:spPr>
            <a:xfrm>
              <a:off x="1841950"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p:cNvSpPr/>
            <p:nvPr/>
          </p:nvSpPr>
          <p:spPr>
            <a:xfrm>
              <a:off x="1967509"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a:off x="1841949" y="540910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円/楕円 43"/>
            <p:cNvSpPr/>
            <p:nvPr/>
          </p:nvSpPr>
          <p:spPr>
            <a:xfrm>
              <a:off x="1967509" y="5409103"/>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グループ化 44"/>
            <p:cNvGrpSpPr/>
            <p:nvPr/>
          </p:nvGrpSpPr>
          <p:grpSpPr>
            <a:xfrm rot="-1800000">
              <a:off x="1455416" y="4155468"/>
              <a:ext cx="262910" cy="903007"/>
              <a:chOff x="2610243" y="4389972"/>
              <a:chExt cx="262910" cy="903007"/>
            </a:xfrm>
          </p:grpSpPr>
          <p:sp>
            <p:nvSpPr>
              <p:cNvPr id="51" name="円/楕円 50"/>
              <p:cNvSpPr/>
              <p:nvPr/>
            </p:nvSpPr>
            <p:spPr>
              <a:xfrm>
                <a:off x="2610243"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円/楕円 51"/>
              <p:cNvSpPr/>
              <p:nvPr/>
            </p:nvSpPr>
            <p:spPr>
              <a:xfrm>
                <a:off x="2747594" y="4841475"/>
                <a:ext cx="125559" cy="45150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円/楕円 52"/>
              <p:cNvSpPr/>
              <p:nvPr/>
            </p:nvSpPr>
            <p:spPr>
              <a:xfrm>
                <a:off x="2622035" y="4389972"/>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円/楕円 53"/>
              <p:cNvSpPr/>
              <p:nvPr/>
            </p:nvSpPr>
            <p:spPr>
              <a:xfrm>
                <a:off x="2747594"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p:cNvGrpSpPr/>
            <p:nvPr/>
          </p:nvGrpSpPr>
          <p:grpSpPr>
            <a:xfrm rot="1800000">
              <a:off x="2226761" y="4166589"/>
              <a:ext cx="269726" cy="903006"/>
              <a:chOff x="3366598" y="4389973"/>
              <a:chExt cx="269726" cy="903006"/>
            </a:xfrm>
          </p:grpSpPr>
          <p:sp>
            <p:nvSpPr>
              <p:cNvPr id="47" name="円/楕円 46"/>
              <p:cNvSpPr/>
              <p:nvPr/>
            </p:nvSpPr>
            <p:spPr>
              <a:xfrm>
                <a:off x="3510765"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円/楕円 47"/>
              <p:cNvSpPr/>
              <p:nvPr/>
            </p:nvSpPr>
            <p:spPr>
              <a:xfrm>
                <a:off x="3366598" y="484147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円/楕円 48"/>
              <p:cNvSpPr/>
              <p:nvPr/>
            </p:nvSpPr>
            <p:spPr>
              <a:xfrm>
                <a:off x="3366598"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円/楕円 49"/>
              <p:cNvSpPr/>
              <p:nvPr/>
            </p:nvSpPr>
            <p:spPr>
              <a:xfrm>
                <a:off x="3492157" y="4389973"/>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55" name="テキスト ボックス 54"/>
          <p:cNvSpPr txBox="1"/>
          <p:nvPr/>
        </p:nvSpPr>
        <p:spPr>
          <a:xfrm>
            <a:off x="2064597" y="3006511"/>
            <a:ext cx="2664296" cy="646331"/>
          </a:xfrm>
          <a:prstGeom prst="rect">
            <a:avLst/>
          </a:prstGeom>
          <a:noFill/>
        </p:spPr>
        <p:txBody>
          <a:bodyPr wrap="square" rtlCol="0">
            <a:spAutoFit/>
          </a:bodyPr>
          <a:lstStyle/>
          <a:p>
            <a:r>
              <a:rPr kumimoji="1" lang="ja-JP" altLang="en-US" b="1" dirty="0" smtClean="0"/>
              <a:t>配向が制御されない</a:t>
            </a:r>
            <a:endParaRPr kumimoji="1" lang="en-US" altLang="ja-JP" b="1" dirty="0" smtClean="0"/>
          </a:p>
          <a:p>
            <a:r>
              <a:rPr lang="ja-JP" altLang="en-US" b="1" dirty="0" smtClean="0"/>
              <a:t>固定化密度が低い </a:t>
            </a:r>
            <a:r>
              <a:rPr lang="en-US" altLang="ja-JP" b="1" dirty="0" smtClean="0"/>
              <a:t>etc…</a:t>
            </a:r>
            <a:endParaRPr kumimoji="1" lang="en-US" altLang="ja-JP" b="1" dirty="0" smtClean="0"/>
          </a:p>
        </p:txBody>
      </p:sp>
      <p:grpSp>
        <p:nvGrpSpPr>
          <p:cNvPr id="62" name="グループ化 61"/>
          <p:cNvGrpSpPr/>
          <p:nvPr/>
        </p:nvGrpSpPr>
        <p:grpSpPr>
          <a:xfrm>
            <a:off x="4689381" y="2772717"/>
            <a:ext cx="2186875" cy="998791"/>
            <a:chOff x="4147690" y="3041406"/>
            <a:chExt cx="2067918" cy="1219723"/>
          </a:xfrm>
        </p:grpSpPr>
        <p:sp>
          <p:nvSpPr>
            <p:cNvPr id="57" name="爆発 1 56"/>
            <p:cNvSpPr/>
            <p:nvPr/>
          </p:nvSpPr>
          <p:spPr>
            <a:xfrm>
              <a:off x="4147690" y="3041406"/>
              <a:ext cx="2067918" cy="1219723"/>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p:cNvSpPr txBox="1"/>
            <p:nvPr/>
          </p:nvSpPr>
          <p:spPr>
            <a:xfrm>
              <a:off x="4722353" y="3467372"/>
              <a:ext cx="936104" cy="369332"/>
            </a:xfrm>
            <a:prstGeom prst="rect">
              <a:avLst/>
            </a:prstGeom>
            <a:noFill/>
          </p:spPr>
          <p:txBody>
            <a:bodyPr wrap="square" rtlCol="0">
              <a:spAutoFit/>
            </a:bodyPr>
            <a:lstStyle/>
            <a:p>
              <a:r>
                <a:rPr lang="ja-JP" altLang="en-US" b="1" dirty="0"/>
                <a:t>低感度</a:t>
              </a:r>
              <a:endParaRPr kumimoji="1" lang="ja-JP" altLang="en-US" b="1" dirty="0"/>
            </a:p>
          </p:txBody>
        </p:sp>
      </p:grpSp>
      <p:grpSp>
        <p:nvGrpSpPr>
          <p:cNvPr id="61" name="グループ化 60"/>
          <p:cNvGrpSpPr/>
          <p:nvPr/>
        </p:nvGrpSpPr>
        <p:grpSpPr>
          <a:xfrm>
            <a:off x="4204233" y="1665849"/>
            <a:ext cx="2630189" cy="800470"/>
            <a:chOff x="2555776" y="1222706"/>
            <a:chExt cx="2808312" cy="766134"/>
          </a:xfrm>
        </p:grpSpPr>
        <p:sp>
          <p:nvSpPr>
            <p:cNvPr id="6" name="テキスト ボックス 5"/>
            <p:cNvSpPr txBox="1"/>
            <p:nvPr/>
          </p:nvSpPr>
          <p:spPr>
            <a:xfrm>
              <a:off x="2728050" y="1222706"/>
              <a:ext cx="2457915" cy="353490"/>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疾病</a:t>
              </a:r>
              <a:r>
                <a:rPr lang="ja-JP" altLang="en-US" dirty="0" smtClean="0">
                  <a:latin typeface="HG創英角ｺﾞｼｯｸUB" pitchFamily="49" charset="-128"/>
                  <a:ea typeface="HG創英角ｺﾞｼｯｸUB" pitchFamily="49" charset="-128"/>
                </a:rPr>
                <a:t>の早期発見</a:t>
              </a:r>
              <a:endParaRPr kumimoji="1" lang="ja-JP" altLang="en-US" dirty="0">
                <a:latin typeface="HG創英角ｺﾞｼｯｸUB" pitchFamily="49" charset="-128"/>
                <a:ea typeface="HG創英角ｺﾞｼｯｸUB" pitchFamily="49" charset="-128"/>
              </a:endParaRPr>
            </a:p>
          </p:txBody>
        </p:sp>
        <p:sp>
          <p:nvSpPr>
            <p:cNvPr id="7" name="テキスト ボックス 6"/>
            <p:cNvSpPr txBox="1"/>
            <p:nvPr/>
          </p:nvSpPr>
          <p:spPr>
            <a:xfrm>
              <a:off x="2728050" y="1619508"/>
              <a:ext cx="2457915" cy="353490"/>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ハイスループット化</a:t>
              </a:r>
              <a:endParaRPr kumimoji="1" lang="ja-JP" altLang="en-US" dirty="0">
                <a:latin typeface="HG創英角ｺﾞｼｯｸUB" pitchFamily="49" charset="-128"/>
                <a:ea typeface="HG創英角ｺﾞｼｯｸUB" pitchFamily="49" charset="-128"/>
              </a:endParaRPr>
            </a:p>
          </p:txBody>
        </p:sp>
        <p:sp>
          <p:nvSpPr>
            <p:cNvPr id="60" name="角丸四角形 59"/>
            <p:cNvSpPr/>
            <p:nvPr/>
          </p:nvSpPr>
          <p:spPr>
            <a:xfrm>
              <a:off x="2555776" y="1222706"/>
              <a:ext cx="2808312" cy="7661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3" name="テキスト ボックス 62"/>
          <p:cNvSpPr txBox="1"/>
          <p:nvPr/>
        </p:nvSpPr>
        <p:spPr>
          <a:xfrm>
            <a:off x="6844666" y="2110344"/>
            <a:ext cx="2101605" cy="369332"/>
          </a:xfrm>
          <a:prstGeom prst="rect">
            <a:avLst/>
          </a:prstGeom>
          <a:noFill/>
        </p:spPr>
        <p:txBody>
          <a:bodyPr wrap="square" rtlCol="0">
            <a:spAutoFit/>
          </a:bodyPr>
          <a:lstStyle/>
          <a:p>
            <a:r>
              <a:rPr kumimoji="1" lang="ja-JP" altLang="en-US" dirty="0" smtClean="0"/>
              <a:t>に有効なデバイス</a:t>
            </a:r>
            <a:endParaRPr kumimoji="1" lang="ja-JP" altLang="en-US" dirty="0"/>
          </a:p>
        </p:txBody>
      </p:sp>
      <p:grpSp>
        <p:nvGrpSpPr>
          <p:cNvPr id="69" name="グループ化 68"/>
          <p:cNvGrpSpPr/>
          <p:nvPr/>
        </p:nvGrpSpPr>
        <p:grpSpPr>
          <a:xfrm>
            <a:off x="1163066" y="4756274"/>
            <a:ext cx="449312" cy="798825"/>
            <a:chOff x="1455416" y="4155468"/>
            <a:chExt cx="1041071" cy="1705139"/>
          </a:xfrm>
        </p:grpSpPr>
        <p:sp>
          <p:nvSpPr>
            <p:cNvPr id="70" name="円/楕円 69"/>
            <p:cNvSpPr/>
            <p:nvPr/>
          </p:nvSpPr>
          <p:spPr>
            <a:xfrm>
              <a:off x="1841950"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円/楕円 70"/>
            <p:cNvSpPr/>
            <p:nvPr/>
          </p:nvSpPr>
          <p:spPr>
            <a:xfrm>
              <a:off x="1967509"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円/楕円 71"/>
            <p:cNvSpPr/>
            <p:nvPr/>
          </p:nvSpPr>
          <p:spPr>
            <a:xfrm>
              <a:off x="1841949" y="540910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円/楕円 72"/>
            <p:cNvSpPr/>
            <p:nvPr/>
          </p:nvSpPr>
          <p:spPr>
            <a:xfrm>
              <a:off x="1967509" y="5409103"/>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p:cNvGrpSpPr/>
            <p:nvPr/>
          </p:nvGrpSpPr>
          <p:grpSpPr>
            <a:xfrm rot="-1800000">
              <a:off x="1455416" y="4155468"/>
              <a:ext cx="262910" cy="903007"/>
              <a:chOff x="2610243" y="4389972"/>
              <a:chExt cx="262910" cy="903007"/>
            </a:xfrm>
          </p:grpSpPr>
          <p:sp>
            <p:nvSpPr>
              <p:cNvPr id="80" name="円/楕円 79"/>
              <p:cNvSpPr/>
              <p:nvPr/>
            </p:nvSpPr>
            <p:spPr>
              <a:xfrm>
                <a:off x="2610243"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円/楕円 80"/>
              <p:cNvSpPr/>
              <p:nvPr/>
            </p:nvSpPr>
            <p:spPr>
              <a:xfrm>
                <a:off x="2747594" y="4841475"/>
                <a:ext cx="125559" cy="45150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円/楕円 81"/>
              <p:cNvSpPr/>
              <p:nvPr/>
            </p:nvSpPr>
            <p:spPr>
              <a:xfrm>
                <a:off x="2622035" y="4389972"/>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円/楕円 82"/>
              <p:cNvSpPr/>
              <p:nvPr/>
            </p:nvSpPr>
            <p:spPr>
              <a:xfrm>
                <a:off x="2747594"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5" name="グループ化 74"/>
            <p:cNvGrpSpPr/>
            <p:nvPr/>
          </p:nvGrpSpPr>
          <p:grpSpPr>
            <a:xfrm rot="1800000">
              <a:off x="2226761" y="4166589"/>
              <a:ext cx="269726" cy="903006"/>
              <a:chOff x="3366598" y="4389973"/>
              <a:chExt cx="269726" cy="903006"/>
            </a:xfrm>
          </p:grpSpPr>
          <p:sp>
            <p:nvSpPr>
              <p:cNvPr id="76" name="円/楕円 75"/>
              <p:cNvSpPr/>
              <p:nvPr/>
            </p:nvSpPr>
            <p:spPr>
              <a:xfrm>
                <a:off x="3510765"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円/楕円 76"/>
              <p:cNvSpPr/>
              <p:nvPr/>
            </p:nvSpPr>
            <p:spPr>
              <a:xfrm>
                <a:off x="3366598" y="484147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円/楕円 77"/>
              <p:cNvSpPr/>
              <p:nvPr/>
            </p:nvSpPr>
            <p:spPr>
              <a:xfrm>
                <a:off x="3366598" y="4389973"/>
                <a:ext cx="125559" cy="451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円/楕円 78"/>
              <p:cNvSpPr/>
              <p:nvPr/>
            </p:nvSpPr>
            <p:spPr>
              <a:xfrm>
                <a:off x="3492157" y="4389973"/>
                <a:ext cx="125559" cy="45150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84" name="円/楕円 83"/>
          <p:cNvSpPr/>
          <p:nvPr/>
        </p:nvSpPr>
        <p:spPr>
          <a:xfrm>
            <a:off x="1485993" y="4756245"/>
            <a:ext cx="251498" cy="237373"/>
          </a:xfrm>
          <a:prstGeom prst="ellipse">
            <a:avLst/>
          </a:prstGeom>
          <a:no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下カーブ矢印 85"/>
          <p:cNvSpPr/>
          <p:nvPr/>
        </p:nvSpPr>
        <p:spPr>
          <a:xfrm rot="1338879">
            <a:off x="1673408" y="4639408"/>
            <a:ext cx="1052146" cy="2968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87" name="グループ化 86"/>
          <p:cNvGrpSpPr/>
          <p:nvPr/>
        </p:nvGrpSpPr>
        <p:grpSpPr>
          <a:xfrm>
            <a:off x="2547809" y="5111052"/>
            <a:ext cx="307030" cy="480442"/>
            <a:chOff x="4053383" y="5065383"/>
            <a:chExt cx="864096" cy="999652"/>
          </a:xfrm>
        </p:grpSpPr>
        <p:sp>
          <p:nvSpPr>
            <p:cNvPr id="88" name="円/楕円 87"/>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円/楕円 88"/>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0" name="直線コネクタ 89"/>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正方形/長方形 90"/>
          <p:cNvSpPr/>
          <p:nvPr/>
        </p:nvSpPr>
        <p:spPr>
          <a:xfrm>
            <a:off x="5798944" y="5396400"/>
            <a:ext cx="2106521"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フリーフォーム 93"/>
          <p:cNvSpPr/>
          <p:nvPr/>
        </p:nvSpPr>
        <p:spPr>
          <a:xfrm>
            <a:off x="2567538" y="5589179"/>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3" name="グループ化 102"/>
          <p:cNvGrpSpPr/>
          <p:nvPr/>
        </p:nvGrpSpPr>
        <p:grpSpPr>
          <a:xfrm>
            <a:off x="6020466" y="4890481"/>
            <a:ext cx="172704" cy="491045"/>
            <a:chOff x="3866996" y="5142190"/>
            <a:chExt cx="307030" cy="719427"/>
          </a:xfrm>
        </p:grpSpPr>
        <p:grpSp>
          <p:nvGrpSpPr>
            <p:cNvPr id="97" name="グループ化 96"/>
            <p:cNvGrpSpPr/>
            <p:nvPr/>
          </p:nvGrpSpPr>
          <p:grpSpPr>
            <a:xfrm>
              <a:off x="3866996" y="5142190"/>
              <a:ext cx="307030" cy="480442"/>
              <a:chOff x="4053383" y="5065383"/>
              <a:chExt cx="864096" cy="999652"/>
            </a:xfrm>
          </p:grpSpPr>
          <p:sp>
            <p:nvSpPr>
              <p:cNvPr id="98" name="円/楕円 97"/>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円/楕円 98"/>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0" name="直線コネクタ 99"/>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フリーフォーム 101"/>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4" name="グループ化 103"/>
          <p:cNvGrpSpPr/>
          <p:nvPr/>
        </p:nvGrpSpPr>
        <p:grpSpPr>
          <a:xfrm>
            <a:off x="6659252" y="4890481"/>
            <a:ext cx="172704" cy="491045"/>
            <a:chOff x="3866996" y="5142190"/>
            <a:chExt cx="307030" cy="719427"/>
          </a:xfrm>
        </p:grpSpPr>
        <p:grpSp>
          <p:nvGrpSpPr>
            <p:cNvPr id="105" name="グループ化 104"/>
            <p:cNvGrpSpPr/>
            <p:nvPr/>
          </p:nvGrpSpPr>
          <p:grpSpPr>
            <a:xfrm>
              <a:off x="3866996" y="5142190"/>
              <a:ext cx="307030" cy="480442"/>
              <a:chOff x="4053383" y="5065383"/>
              <a:chExt cx="864096" cy="999652"/>
            </a:xfrm>
          </p:grpSpPr>
          <p:sp>
            <p:nvSpPr>
              <p:cNvPr id="107" name="円/楕円 106"/>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円/楕円 107"/>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9" name="直線コネクタ 108"/>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フリーフォーム 105"/>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0" name="グループ化 109"/>
          <p:cNvGrpSpPr/>
          <p:nvPr/>
        </p:nvGrpSpPr>
        <p:grpSpPr>
          <a:xfrm>
            <a:off x="6339859" y="4890481"/>
            <a:ext cx="172704" cy="491045"/>
            <a:chOff x="3866996" y="5142190"/>
            <a:chExt cx="307030" cy="719427"/>
          </a:xfrm>
        </p:grpSpPr>
        <p:grpSp>
          <p:nvGrpSpPr>
            <p:cNvPr id="111" name="グループ化 110"/>
            <p:cNvGrpSpPr/>
            <p:nvPr/>
          </p:nvGrpSpPr>
          <p:grpSpPr>
            <a:xfrm>
              <a:off x="3866996" y="5142190"/>
              <a:ext cx="307030" cy="480442"/>
              <a:chOff x="4053383" y="5065383"/>
              <a:chExt cx="864096" cy="999652"/>
            </a:xfrm>
          </p:grpSpPr>
          <p:sp>
            <p:nvSpPr>
              <p:cNvPr id="113" name="円/楕円 112"/>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円/楕円 113"/>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5" name="直線コネクタ 114"/>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フリーフォーム 111"/>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6" name="グループ化 115"/>
          <p:cNvGrpSpPr/>
          <p:nvPr/>
        </p:nvGrpSpPr>
        <p:grpSpPr>
          <a:xfrm>
            <a:off x="6978645" y="4890481"/>
            <a:ext cx="172704" cy="491045"/>
            <a:chOff x="3866996" y="5142190"/>
            <a:chExt cx="307030" cy="719427"/>
          </a:xfrm>
        </p:grpSpPr>
        <p:grpSp>
          <p:nvGrpSpPr>
            <p:cNvPr id="117" name="グループ化 116"/>
            <p:cNvGrpSpPr/>
            <p:nvPr/>
          </p:nvGrpSpPr>
          <p:grpSpPr>
            <a:xfrm>
              <a:off x="3866996" y="5142190"/>
              <a:ext cx="307030" cy="480442"/>
              <a:chOff x="4053383" y="5065383"/>
              <a:chExt cx="864096" cy="999652"/>
            </a:xfrm>
          </p:grpSpPr>
          <p:sp>
            <p:nvSpPr>
              <p:cNvPr id="119" name="円/楕円 11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円/楕円 11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1" name="直線コネクタ 12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フリーフォーム 11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2" name="グループ化 121"/>
          <p:cNvGrpSpPr/>
          <p:nvPr/>
        </p:nvGrpSpPr>
        <p:grpSpPr>
          <a:xfrm>
            <a:off x="7298038" y="4890481"/>
            <a:ext cx="172704" cy="491045"/>
            <a:chOff x="3866996" y="5142190"/>
            <a:chExt cx="307030" cy="719427"/>
          </a:xfrm>
        </p:grpSpPr>
        <p:grpSp>
          <p:nvGrpSpPr>
            <p:cNvPr id="123" name="グループ化 122"/>
            <p:cNvGrpSpPr/>
            <p:nvPr/>
          </p:nvGrpSpPr>
          <p:grpSpPr>
            <a:xfrm>
              <a:off x="3866996" y="5142190"/>
              <a:ext cx="307030" cy="480442"/>
              <a:chOff x="4053383" y="5065383"/>
              <a:chExt cx="864096" cy="999652"/>
            </a:xfrm>
          </p:grpSpPr>
          <p:sp>
            <p:nvSpPr>
              <p:cNvPr id="125" name="円/楕円 124"/>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円/楕円 125"/>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7" name="直線コネクタ 126"/>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フリーフォーム 123"/>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8" name="グループ化 127"/>
          <p:cNvGrpSpPr/>
          <p:nvPr/>
        </p:nvGrpSpPr>
        <p:grpSpPr>
          <a:xfrm>
            <a:off x="7617433" y="4890481"/>
            <a:ext cx="172704" cy="491045"/>
            <a:chOff x="3866996" y="5142190"/>
            <a:chExt cx="307030" cy="719427"/>
          </a:xfrm>
        </p:grpSpPr>
        <p:grpSp>
          <p:nvGrpSpPr>
            <p:cNvPr id="129" name="グループ化 128"/>
            <p:cNvGrpSpPr/>
            <p:nvPr/>
          </p:nvGrpSpPr>
          <p:grpSpPr>
            <a:xfrm>
              <a:off x="3866996" y="5142190"/>
              <a:ext cx="307030" cy="480442"/>
              <a:chOff x="4053383" y="5065383"/>
              <a:chExt cx="864096" cy="999652"/>
            </a:xfrm>
          </p:grpSpPr>
          <p:sp>
            <p:nvSpPr>
              <p:cNvPr id="131" name="円/楕円 130"/>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2" name="円/楕円 131"/>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3" name="直線コネクタ 132"/>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フリーフォーム 129"/>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右矢印 4"/>
          <p:cNvSpPr/>
          <p:nvPr/>
        </p:nvSpPr>
        <p:spPr>
          <a:xfrm>
            <a:off x="4046643" y="5150948"/>
            <a:ext cx="1474831" cy="1582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p:nvPr/>
        </p:nvSpPr>
        <p:spPr>
          <a:xfrm>
            <a:off x="2376159" y="5538014"/>
            <a:ext cx="793982" cy="4344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p:cNvSpPr txBox="1"/>
          <p:nvPr/>
        </p:nvSpPr>
        <p:spPr>
          <a:xfrm>
            <a:off x="3218213" y="5940168"/>
            <a:ext cx="5098203" cy="369332"/>
          </a:xfrm>
          <a:prstGeom prst="rect">
            <a:avLst/>
          </a:prstGeom>
          <a:noFill/>
        </p:spPr>
        <p:txBody>
          <a:bodyPr wrap="square" rtlCol="0">
            <a:spAutoFit/>
          </a:bodyPr>
          <a:lstStyle/>
          <a:p>
            <a:r>
              <a:rPr lang="en-US" altLang="ja-JP" dirty="0"/>
              <a:t>PS</a:t>
            </a:r>
            <a:r>
              <a:rPr kumimoji="1" lang="ja-JP" altLang="en-US" dirty="0" smtClean="0"/>
              <a:t>に対して親和性を有するペプチドタグ</a:t>
            </a:r>
            <a:r>
              <a:rPr kumimoji="1" lang="en-US" altLang="ja-JP" dirty="0" smtClean="0"/>
              <a:t>(PS-tag)</a:t>
            </a:r>
            <a:endParaRPr kumimoji="1" lang="ja-JP" altLang="en-US" dirty="0"/>
          </a:p>
        </p:txBody>
      </p:sp>
      <p:sp>
        <p:nvSpPr>
          <p:cNvPr id="96" name="テキスト ボックス 95"/>
          <p:cNvSpPr txBox="1"/>
          <p:nvPr/>
        </p:nvSpPr>
        <p:spPr>
          <a:xfrm>
            <a:off x="2468865" y="4293096"/>
            <a:ext cx="1272904" cy="646331"/>
          </a:xfrm>
          <a:prstGeom prst="rect">
            <a:avLst/>
          </a:prstGeom>
          <a:noFill/>
        </p:spPr>
        <p:txBody>
          <a:bodyPr wrap="square" rtlCol="0">
            <a:spAutoFit/>
          </a:bodyPr>
          <a:lstStyle/>
          <a:p>
            <a:pPr algn="ctr"/>
            <a:r>
              <a:rPr lang="ja-JP" altLang="en-US" b="1" dirty="0"/>
              <a:t>単鎖</a:t>
            </a:r>
            <a:r>
              <a:rPr lang="ja-JP" altLang="en-US" b="1" dirty="0" smtClean="0"/>
              <a:t>抗体</a:t>
            </a:r>
            <a:endParaRPr lang="en-US" altLang="ja-JP" b="1" dirty="0" smtClean="0"/>
          </a:p>
          <a:p>
            <a:pPr algn="ctr"/>
            <a:r>
              <a:rPr kumimoji="1" lang="en-US" altLang="ja-JP" b="1" dirty="0" smtClean="0"/>
              <a:t>(</a:t>
            </a:r>
            <a:r>
              <a:rPr kumimoji="1" lang="en-US" altLang="ja-JP" b="1" dirty="0" err="1" smtClean="0"/>
              <a:t>scFv</a:t>
            </a:r>
            <a:r>
              <a:rPr kumimoji="1" lang="en-US" altLang="ja-JP" b="1" dirty="0" smtClean="0"/>
              <a:t>)</a:t>
            </a:r>
            <a:endParaRPr kumimoji="1" lang="ja-JP" altLang="en-US" b="1" dirty="0"/>
          </a:p>
        </p:txBody>
      </p:sp>
      <p:sp>
        <p:nvSpPr>
          <p:cNvPr id="64" name="テキスト ボックス 63"/>
          <p:cNvSpPr txBox="1"/>
          <p:nvPr/>
        </p:nvSpPr>
        <p:spPr>
          <a:xfrm>
            <a:off x="120117" y="2025463"/>
            <a:ext cx="1399600" cy="369332"/>
          </a:xfrm>
          <a:prstGeom prst="rect">
            <a:avLst/>
          </a:prstGeom>
          <a:noFill/>
        </p:spPr>
        <p:txBody>
          <a:bodyPr wrap="square" rtlCol="0">
            <a:spAutoFit/>
          </a:bodyPr>
          <a:lstStyle/>
          <a:p>
            <a:pPr algn="ctr"/>
            <a:r>
              <a:rPr kumimoji="1" lang="ja-JP" altLang="en-US" b="1" dirty="0" smtClean="0"/>
              <a:t>プラスチック</a:t>
            </a:r>
            <a:endParaRPr kumimoji="1" lang="ja-JP" altLang="en-US" b="1" dirty="0"/>
          </a:p>
        </p:txBody>
      </p:sp>
      <p:sp>
        <p:nvSpPr>
          <p:cNvPr id="66" name="テキスト ボックス 65"/>
          <p:cNvSpPr txBox="1"/>
          <p:nvPr/>
        </p:nvSpPr>
        <p:spPr>
          <a:xfrm>
            <a:off x="3588278" y="4391388"/>
            <a:ext cx="2767636" cy="369332"/>
          </a:xfrm>
          <a:prstGeom prst="rect">
            <a:avLst/>
          </a:prstGeom>
          <a:noFill/>
        </p:spPr>
        <p:txBody>
          <a:bodyPr wrap="square" rtlCol="0">
            <a:spAutoFit/>
          </a:bodyPr>
          <a:lstStyle/>
          <a:p>
            <a:r>
              <a:rPr kumimoji="1" lang="ja-JP" altLang="en-US" b="1" dirty="0" smtClean="0"/>
              <a:t>：大腸菌で大量生産可能</a:t>
            </a:r>
            <a:endParaRPr kumimoji="1" lang="ja-JP" altLang="en-US" b="1" dirty="0"/>
          </a:p>
        </p:txBody>
      </p:sp>
      <p:cxnSp>
        <p:nvCxnSpPr>
          <p:cNvPr id="65" name="直線コネクタ 64"/>
          <p:cNvCxnSpPr/>
          <p:nvPr/>
        </p:nvCxnSpPr>
        <p:spPr>
          <a:xfrm>
            <a:off x="0" y="3933056"/>
            <a:ext cx="9144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28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検討事項</a:t>
            </a:r>
            <a:r>
              <a:rPr lang="en-US" altLang="ja-JP" dirty="0"/>
              <a:t> </a:t>
            </a:r>
            <a:r>
              <a:rPr lang="en-US" altLang="ja-JP" dirty="0" smtClean="0"/>
              <a:t>Ⅲ</a:t>
            </a:r>
            <a:endParaRPr kumimoji="1" lang="ja-JP" altLang="en-US" dirty="0"/>
          </a:p>
        </p:txBody>
      </p:sp>
      <p:sp>
        <p:nvSpPr>
          <p:cNvPr id="11" name="正方形/長方形 10"/>
          <p:cNvSpPr/>
          <p:nvPr/>
        </p:nvSpPr>
        <p:spPr>
          <a:xfrm>
            <a:off x="7380312" y="4869160"/>
            <a:ext cx="1763688" cy="1916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左中かっこ 11"/>
          <p:cNvSpPr/>
          <p:nvPr/>
        </p:nvSpPr>
        <p:spPr>
          <a:xfrm>
            <a:off x="683568" y="2924944"/>
            <a:ext cx="548963" cy="244827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5" name="グループ化 24"/>
          <p:cNvGrpSpPr/>
          <p:nvPr/>
        </p:nvGrpSpPr>
        <p:grpSpPr>
          <a:xfrm>
            <a:off x="1232531" y="2912650"/>
            <a:ext cx="6689775" cy="1200329"/>
            <a:chOff x="1074229" y="3640378"/>
            <a:chExt cx="5165825" cy="1001824"/>
          </a:xfrm>
        </p:grpSpPr>
        <p:sp>
          <p:nvSpPr>
            <p:cNvPr id="15" name="テキスト ボックス 14"/>
            <p:cNvSpPr txBox="1"/>
            <p:nvPr/>
          </p:nvSpPr>
          <p:spPr>
            <a:xfrm>
              <a:off x="1074229" y="3640379"/>
              <a:ext cx="643608" cy="308254"/>
            </a:xfrm>
            <a:prstGeom prst="rect">
              <a:avLst/>
            </a:prstGeom>
            <a:noFill/>
          </p:spPr>
          <p:txBody>
            <a:bodyPr wrap="square" rtlCol="0">
              <a:spAutoFit/>
            </a:bodyPr>
            <a:lstStyle/>
            <a:p>
              <a:r>
                <a:rPr lang="ja-JP" altLang="en-US" dirty="0" smtClean="0"/>
                <a:t>①</a:t>
              </a:r>
              <a:r>
                <a:rPr lang="en-US" altLang="ja-JP" dirty="0" smtClean="0"/>
                <a:t>-Ⅰ</a:t>
              </a:r>
              <a:endParaRPr kumimoji="1" lang="ja-JP" altLang="en-US" dirty="0"/>
            </a:p>
          </p:txBody>
        </p:sp>
        <p:sp>
          <p:nvSpPr>
            <p:cNvPr id="19" name="テキスト ボックス 18"/>
            <p:cNvSpPr txBox="1"/>
            <p:nvPr/>
          </p:nvSpPr>
          <p:spPr>
            <a:xfrm>
              <a:off x="1717837" y="3640378"/>
              <a:ext cx="4522217" cy="1001824"/>
            </a:xfrm>
            <a:prstGeom prst="rect">
              <a:avLst/>
            </a:prstGeom>
            <a:noFill/>
          </p:spPr>
          <p:txBody>
            <a:bodyPr wrap="square" rtlCol="0">
              <a:spAutoFit/>
            </a:bodyPr>
            <a:lstStyle/>
            <a:p>
              <a:r>
                <a:rPr kumimoji="1" lang="en-US" altLang="ja-JP" dirty="0" err="1" smtClean="0"/>
                <a:t>scFv</a:t>
              </a:r>
              <a:r>
                <a:rPr kumimoji="1" lang="en-US" altLang="ja-JP" dirty="0" smtClean="0"/>
                <a:t>-PM</a:t>
              </a:r>
              <a:r>
                <a:rPr kumimoji="1" lang="ja-JP" altLang="en-US" dirty="0" smtClean="0"/>
                <a:t>の</a:t>
              </a:r>
              <a:r>
                <a:rPr kumimoji="1" lang="en-US" altLang="ja-JP" dirty="0" smtClean="0"/>
                <a:t>PMMA</a:t>
              </a:r>
              <a:r>
                <a:rPr kumimoji="1" lang="ja-JP" altLang="en-US" dirty="0" smtClean="0"/>
                <a:t>基板に対する固定化最適条件の探索</a:t>
              </a:r>
              <a:endParaRPr kumimoji="1" lang="en-US" altLang="ja-JP" dirty="0" smtClean="0"/>
            </a:p>
            <a:p>
              <a:endParaRPr lang="en-US" altLang="ja-JP" dirty="0"/>
            </a:p>
            <a:p>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製マイクロタイタープレートでの</a:t>
              </a:r>
              <a:endParaRPr kumimoji="1" lang="en-US" altLang="ja-JP" dirty="0" smtClean="0">
                <a:solidFill>
                  <a:schemeClr val="bg2">
                    <a:lumMod val="60000"/>
                    <a:lumOff val="40000"/>
                  </a:schemeClr>
                </a:solidFill>
              </a:endParaRPr>
            </a:p>
            <a:p>
              <a:r>
                <a:rPr kumimoji="1" lang="ja-JP" altLang="en-US" dirty="0" smtClean="0">
                  <a:solidFill>
                    <a:schemeClr val="bg2">
                      <a:lumMod val="60000"/>
                      <a:lumOff val="40000"/>
                    </a:schemeClr>
                  </a:solidFill>
                </a:rPr>
                <a:t>固定化密度および抗原結合活性評価</a:t>
              </a:r>
              <a:endParaRPr kumimoji="1" lang="ja-JP" altLang="en-US" dirty="0">
                <a:solidFill>
                  <a:schemeClr val="bg2">
                    <a:lumMod val="60000"/>
                    <a:lumOff val="40000"/>
                  </a:schemeClr>
                </a:solidFill>
              </a:endParaRPr>
            </a:p>
          </p:txBody>
        </p:sp>
      </p:grpSp>
      <p:grpSp>
        <p:nvGrpSpPr>
          <p:cNvPr id="26" name="グループ化 25"/>
          <p:cNvGrpSpPr/>
          <p:nvPr/>
        </p:nvGrpSpPr>
        <p:grpSpPr>
          <a:xfrm>
            <a:off x="1218245" y="4401856"/>
            <a:ext cx="5355693" cy="369332"/>
            <a:chOff x="1088515" y="4128237"/>
            <a:chExt cx="5355693" cy="369332"/>
          </a:xfrm>
        </p:grpSpPr>
        <p:sp>
          <p:nvSpPr>
            <p:cNvPr id="16" name="テキスト ボックス 15"/>
            <p:cNvSpPr txBox="1"/>
            <p:nvPr/>
          </p:nvSpPr>
          <p:spPr>
            <a:xfrm>
              <a:off x="1088515" y="4128237"/>
              <a:ext cx="747181" cy="369332"/>
            </a:xfrm>
            <a:prstGeom prst="rect">
              <a:avLst/>
            </a:prstGeom>
            <a:noFill/>
          </p:spPr>
          <p:txBody>
            <a:bodyPr wrap="square" rtlCol="0">
              <a:spAutoFit/>
            </a:bodyPr>
            <a:lstStyle/>
            <a:p>
              <a:r>
                <a:rPr lang="ja-JP" altLang="en-US" dirty="0">
                  <a:solidFill>
                    <a:schemeClr val="bg1">
                      <a:lumMod val="65000"/>
                    </a:schemeClr>
                  </a:solidFill>
                </a:rPr>
                <a:t>②</a:t>
              </a:r>
              <a:r>
                <a:rPr kumimoji="1" lang="en-US" altLang="ja-JP" dirty="0" smtClean="0">
                  <a:solidFill>
                    <a:schemeClr val="bg1">
                      <a:lumMod val="65000"/>
                    </a:schemeClr>
                  </a:solidFill>
                </a:rPr>
                <a:t>-Ⅰ</a:t>
              </a:r>
              <a:endParaRPr kumimoji="1" lang="ja-JP" altLang="en-US" dirty="0">
                <a:solidFill>
                  <a:schemeClr val="bg1">
                    <a:lumMod val="65000"/>
                  </a:schemeClr>
                </a:solidFill>
              </a:endParaRPr>
            </a:p>
          </p:txBody>
        </p:sp>
        <p:sp>
          <p:nvSpPr>
            <p:cNvPr id="21" name="テキスト ボックス 20"/>
            <p:cNvSpPr txBox="1"/>
            <p:nvPr/>
          </p:nvSpPr>
          <p:spPr>
            <a:xfrm>
              <a:off x="1921991" y="4128237"/>
              <a:ext cx="4522217" cy="369332"/>
            </a:xfrm>
            <a:prstGeom prst="rect">
              <a:avLst/>
            </a:prstGeom>
            <a:noFill/>
          </p:spPr>
          <p:txBody>
            <a:bodyPr wrap="square" rtlCol="0">
              <a:spAutoFit/>
            </a:bodyPr>
            <a:lstStyle/>
            <a:p>
              <a:r>
                <a:rPr kumimoji="1" lang="ja-JP" altLang="en-US" dirty="0" smtClean="0">
                  <a:solidFill>
                    <a:schemeClr val="bg1">
                      <a:lumMod val="65000"/>
                    </a:schemeClr>
                  </a:solidFill>
                </a:rPr>
                <a:t>１</a:t>
              </a:r>
              <a:r>
                <a:rPr kumimoji="1" lang="en-US" altLang="ja-JP" dirty="0" err="1" smtClean="0">
                  <a:solidFill>
                    <a:schemeClr val="bg1">
                      <a:lumMod val="65000"/>
                    </a:schemeClr>
                  </a:solidFill>
                </a:rPr>
                <a:t>μl</a:t>
              </a:r>
              <a:r>
                <a:rPr kumimoji="1" lang="ja-JP" altLang="en-US" dirty="0" smtClean="0">
                  <a:solidFill>
                    <a:schemeClr val="bg1">
                      <a:lumMod val="65000"/>
                    </a:schemeClr>
                  </a:solidFill>
                </a:rPr>
                <a:t>スポッティングでの</a:t>
              </a:r>
              <a:r>
                <a:rPr lang="ja-JP" altLang="en-US" dirty="0" smtClean="0">
                  <a:solidFill>
                    <a:schemeClr val="bg1">
                      <a:lumMod val="65000"/>
                    </a:schemeClr>
                  </a:solidFill>
                </a:rPr>
                <a:t>抗原結合</a:t>
              </a:r>
              <a:r>
                <a:rPr kumimoji="1" lang="ja-JP" altLang="en-US" dirty="0" smtClean="0">
                  <a:solidFill>
                    <a:schemeClr val="bg1">
                      <a:lumMod val="65000"/>
                    </a:schemeClr>
                  </a:solidFill>
                </a:rPr>
                <a:t>活性評価</a:t>
              </a:r>
              <a:endParaRPr kumimoji="1" lang="ja-JP" altLang="en-US" dirty="0">
                <a:solidFill>
                  <a:schemeClr val="bg1">
                    <a:lumMod val="65000"/>
                  </a:schemeClr>
                </a:solidFill>
              </a:endParaRPr>
            </a:p>
          </p:txBody>
        </p:sp>
      </p:grpSp>
      <p:grpSp>
        <p:nvGrpSpPr>
          <p:cNvPr id="27" name="グループ化 26"/>
          <p:cNvGrpSpPr/>
          <p:nvPr/>
        </p:nvGrpSpPr>
        <p:grpSpPr>
          <a:xfrm>
            <a:off x="1232531" y="5003884"/>
            <a:ext cx="5355693" cy="369332"/>
            <a:chOff x="1088515" y="4707805"/>
            <a:chExt cx="5355693" cy="369332"/>
          </a:xfrm>
        </p:grpSpPr>
        <p:sp>
          <p:nvSpPr>
            <p:cNvPr id="20" name="テキスト ボックス 19"/>
            <p:cNvSpPr txBox="1"/>
            <p:nvPr/>
          </p:nvSpPr>
          <p:spPr>
            <a:xfrm>
              <a:off x="1088515" y="4707805"/>
              <a:ext cx="747181" cy="369332"/>
            </a:xfrm>
            <a:prstGeom prst="rect">
              <a:avLst/>
            </a:prstGeom>
            <a:noFill/>
          </p:spPr>
          <p:txBody>
            <a:bodyPr wrap="square" rtlCol="0">
              <a:spAutoFit/>
            </a:bodyPr>
            <a:lstStyle/>
            <a:p>
              <a:r>
                <a:rPr lang="ja-JP" altLang="en-US" dirty="0">
                  <a:solidFill>
                    <a:schemeClr val="bg1">
                      <a:lumMod val="65000"/>
                    </a:schemeClr>
                  </a:solidFill>
                </a:rPr>
                <a:t>②</a:t>
              </a:r>
              <a:r>
                <a:rPr kumimoji="1" lang="en-US" altLang="ja-JP" dirty="0" smtClean="0">
                  <a:solidFill>
                    <a:schemeClr val="bg1">
                      <a:lumMod val="65000"/>
                    </a:schemeClr>
                  </a:solidFill>
                </a:rPr>
                <a:t>-Ⅱ</a:t>
              </a:r>
              <a:endParaRPr kumimoji="1" lang="ja-JP" altLang="en-US" dirty="0">
                <a:solidFill>
                  <a:schemeClr val="bg1">
                    <a:lumMod val="65000"/>
                  </a:schemeClr>
                </a:solidFill>
              </a:endParaRPr>
            </a:p>
          </p:txBody>
        </p:sp>
        <p:sp>
          <p:nvSpPr>
            <p:cNvPr id="22" name="テキスト ボックス 21"/>
            <p:cNvSpPr txBox="1"/>
            <p:nvPr/>
          </p:nvSpPr>
          <p:spPr>
            <a:xfrm>
              <a:off x="1921991" y="4707805"/>
              <a:ext cx="4522217" cy="369332"/>
            </a:xfrm>
            <a:prstGeom prst="rect">
              <a:avLst/>
            </a:prstGeom>
            <a:noFill/>
          </p:spPr>
          <p:txBody>
            <a:bodyPr wrap="square" rtlCol="0">
              <a:spAutoFit/>
            </a:bodyPr>
            <a:lstStyle/>
            <a:p>
              <a:r>
                <a:rPr lang="en-US" altLang="ja-JP" dirty="0" smtClean="0">
                  <a:solidFill>
                    <a:schemeClr val="bg1">
                      <a:lumMod val="65000"/>
                    </a:schemeClr>
                  </a:solidFill>
                </a:rPr>
                <a:t>10nl</a:t>
              </a:r>
              <a:r>
                <a:rPr kumimoji="1" lang="ja-JP" altLang="en-US" dirty="0" smtClean="0">
                  <a:solidFill>
                    <a:schemeClr val="bg1">
                      <a:lumMod val="65000"/>
                    </a:schemeClr>
                  </a:solidFill>
                </a:rPr>
                <a:t>スポッティングでの</a:t>
              </a:r>
              <a:r>
                <a:rPr lang="ja-JP" altLang="en-US" dirty="0">
                  <a:solidFill>
                    <a:schemeClr val="bg1">
                      <a:lumMod val="65000"/>
                    </a:schemeClr>
                  </a:solidFill>
                </a:rPr>
                <a:t>抗原結合</a:t>
              </a:r>
              <a:r>
                <a:rPr kumimoji="1" lang="ja-JP" altLang="en-US" dirty="0" smtClean="0">
                  <a:solidFill>
                    <a:schemeClr val="bg1">
                      <a:lumMod val="65000"/>
                    </a:schemeClr>
                  </a:solidFill>
                </a:rPr>
                <a:t>活性評価</a:t>
              </a:r>
              <a:endParaRPr kumimoji="1" lang="ja-JP" altLang="en-US" dirty="0">
                <a:solidFill>
                  <a:schemeClr val="bg1">
                    <a:lumMod val="65000"/>
                  </a:schemeClr>
                </a:solidFill>
              </a:endParaRPr>
            </a:p>
          </p:txBody>
        </p:sp>
      </p:grpSp>
      <p:sp>
        <p:nvSpPr>
          <p:cNvPr id="17" name="テキスト ボックス 16"/>
          <p:cNvSpPr txBox="1"/>
          <p:nvPr/>
        </p:nvSpPr>
        <p:spPr>
          <a:xfrm>
            <a:off x="539552" y="1772817"/>
            <a:ext cx="7056784" cy="461665"/>
          </a:xfrm>
          <a:prstGeom prst="rect">
            <a:avLst/>
          </a:prstGeom>
          <a:noFill/>
        </p:spPr>
        <p:txBody>
          <a:bodyPr wrap="square" rtlCol="0">
            <a:spAutoFit/>
          </a:bodyPr>
          <a:lstStyle/>
          <a:p>
            <a:r>
              <a:rPr lang="en-US" altLang="ja-JP" sz="2400" dirty="0">
                <a:solidFill>
                  <a:srgbClr val="FF0000"/>
                </a:solidFill>
                <a:latin typeface="HG明朝E" pitchFamily="17" charset="-128"/>
                <a:ea typeface="HG明朝E" pitchFamily="17" charset="-128"/>
              </a:rPr>
              <a:t>Ⅲ</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PMMA-tag</a:t>
            </a:r>
            <a:r>
              <a:rPr kumimoji="1" lang="ja-JP" altLang="en-US" sz="2400" dirty="0" smtClean="0">
                <a:solidFill>
                  <a:srgbClr val="FF0000"/>
                </a:solidFill>
                <a:latin typeface="HG明朝E" pitchFamily="17" charset="-128"/>
                <a:ea typeface="HG明朝E" pitchFamily="17" charset="-128"/>
              </a:rPr>
              <a:t>融合</a:t>
            </a:r>
            <a:r>
              <a:rPr kumimoji="1" lang="en-US" altLang="ja-JP" sz="2400" dirty="0" err="1" smtClean="0">
                <a:solidFill>
                  <a:srgbClr val="FF0000"/>
                </a:solidFill>
                <a:latin typeface="HG明朝E" pitchFamily="17" charset="-128"/>
                <a:ea typeface="HG明朝E" pitchFamily="17" charset="-128"/>
              </a:rPr>
              <a:t>scFv</a:t>
            </a:r>
            <a:r>
              <a:rPr kumimoji="1" lang="ja-JP" altLang="en-US" sz="2400" dirty="0" smtClean="0">
                <a:solidFill>
                  <a:srgbClr val="FF0000"/>
                </a:solidFill>
                <a:latin typeface="HG明朝E" pitchFamily="17" charset="-128"/>
                <a:ea typeface="HG明朝E" pitchFamily="17" charset="-128"/>
              </a:rPr>
              <a:t>固定化抗体チップの</a:t>
            </a:r>
            <a:r>
              <a:rPr lang="ja-JP" altLang="en-US" sz="2400" dirty="0">
                <a:solidFill>
                  <a:srgbClr val="FF0000"/>
                </a:solidFill>
                <a:latin typeface="HG明朝E" pitchFamily="17" charset="-128"/>
                <a:ea typeface="HG明朝E" pitchFamily="17" charset="-128"/>
              </a:rPr>
              <a:t>作成</a:t>
            </a:r>
            <a:endParaRPr kumimoji="1" lang="ja-JP" altLang="en-US" sz="2400" dirty="0">
              <a:solidFill>
                <a:srgbClr val="FF0000"/>
              </a:solidFill>
              <a:latin typeface="HG明朝E" pitchFamily="17" charset="-128"/>
              <a:ea typeface="HG明朝E" pitchFamily="17" charset="-128"/>
            </a:endParaRPr>
          </a:p>
        </p:txBody>
      </p:sp>
      <p:sp>
        <p:nvSpPr>
          <p:cNvPr id="18" name="テキスト ボックス 17"/>
          <p:cNvSpPr txBox="1"/>
          <p:nvPr/>
        </p:nvSpPr>
        <p:spPr>
          <a:xfrm>
            <a:off x="7164288" y="4537625"/>
            <a:ext cx="1584176" cy="646331"/>
          </a:xfrm>
          <a:prstGeom prst="rect">
            <a:avLst/>
          </a:prstGeom>
          <a:noFill/>
        </p:spPr>
        <p:txBody>
          <a:bodyPr wrap="square" rtlCol="0">
            <a:spAutoFit/>
          </a:bodyPr>
          <a:lstStyle/>
          <a:p>
            <a:pPr algn="ctr"/>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製</a:t>
            </a:r>
            <a:endParaRPr kumimoji="1" lang="en-US" altLang="ja-JP" dirty="0" smtClean="0">
              <a:solidFill>
                <a:schemeClr val="bg2">
                  <a:lumMod val="60000"/>
                  <a:lumOff val="40000"/>
                </a:schemeClr>
              </a:solidFill>
            </a:endParaRPr>
          </a:p>
          <a:p>
            <a:pPr algn="ctr"/>
            <a:r>
              <a:rPr lang="ja-JP" altLang="en-US" dirty="0" smtClean="0">
                <a:solidFill>
                  <a:schemeClr val="bg2">
                    <a:lumMod val="60000"/>
                    <a:lumOff val="40000"/>
                  </a:schemeClr>
                </a:solidFill>
              </a:rPr>
              <a:t>平板プレート</a:t>
            </a:r>
            <a:endParaRPr kumimoji="1" lang="ja-JP" altLang="en-US" dirty="0">
              <a:solidFill>
                <a:schemeClr val="bg2">
                  <a:lumMod val="60000"/>
                  <a:lumOff val="40000"/>
                </a:schemeClr>
              </a:solidFill>
            </a:endParaRPr>
          </a:p>
        </p:txBody>
      </p:sp>
      <p:sp>
        <p:nvSpPr>
          <p:cNvPr id="23" name="右中かっこ 22"/>
          <p:cNvSpPr/>
          <p:nvPr/>
        </p:nvSpPr>
        <p:spPr>
          <a:xfrm>
            <a:off x="6660232" y="4414152"/>
            <a:ext cx="432048" cy="959064"/>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2">
                  <a:lumMod val="60000"/>
                  <a:lumOff val="40000"/>
                </a:schemeClr>
              </a:solidFill>
            </a:endParaRPr>
          </a:p>
        </p:txBody>
      </p:sp>
      <p:sp>
        <p:nvSpPr>
          <p:cNvPr id="24" name="テキスト ボックス 23"/>
          <p:cNvSpPr txBox="1"/>
          <p:nvPr/>
        </p:nvSpPr>
        <p:spPr>
          <a:xfrm>
            <a:off x="1232531" y="3529441"/>
            <a:ext cx="833476" cy="369333"/>
          </a:xfrm>
          <a:prstGeom prst="rect">
            <a:avLst/>
          </a:prstGeom>
          <a:noFill/>
        </p:spPr>
        <p:txBody>
          <a:bodyPr wrap="square" rtlCol="0">
            <a:spAutoFit/>
          </a:bodyPr>
          <a:lstStyle/>
          <a:p>
            <a:r>
              <a:rPr lang="ja-JP" altLang="en-US" dirty="0" smtClean="0">
                <a:solidFill>
                  <a:schemeClr val="bg2">
                    <a:lumMod val="60000"/>
                    <a:lumOff val="40000"/>
                  </a:schemeClr>
                </a:solidFill>
              </a:rPr>
              <a:t>①</a:t>
            </a:r>
            <a:r>
              <a:rPr lang="en-US" altLang="ja-JP" dirty="0" smtClean="0">
                <a:solidFill>
                  <a:schemeClr val="bg2">
                    <a:lumMod val="60000"/>
                    <a:lumOff val="40000"/>
                  </a:schemeClr>
                </a:solidFill>
              </a:rPr>
              <a:t>-Ⅱ</a:t>
            </a:r>
            <a:endParaRPr kumimoji="1" lang="ja-JP" altLang="en-US" dirty="0">
              <a:solidFill>
                <a:schemeClr val="bg2">
                  <a:lumMod val="60000"/>
                  <a:lumOff val="40000"/>
                </a:schemeClr>
              </a:solidFill>
            </a:endParaRPr>
          </a:p>
        </p:txBody>
      </p:sp>
    </p:spTree>
    <p:extLst>
      <p:ext uri="{BB962C8B-B14F-4D97-AF65-F5344CB8AC3E}">
        <p14:creationId xmlns:p14="http://schemas.microsoft.com/office/powerpoint/2010/main" val="4160362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662" y="260351"/>
            <a:ext cx="9073672" cy="648369"/>
          </a:xfrm>
        </p:spPr>
        <p:txBody>
          <a:bodyPr/>
          <a:lstStyle/>
          <a:p>
            <a:r>
              <a:rPr lang="ja-JP" altLang="en-US" sz="2400" b="1" dirty="0" smtClean="0"/>
              <a:t>① </a:t>
            </a:r>
            <a:r>
              <a:rPr lang="en-US" altLang="ja-JP" sz="2400" b="1" dirty="0" err="1" smtClean="0"/>
              <a:t>scFv</a:t>
            </a:r>
            <a:r>
              <a:rPr lang="en-US" altLang="ja-JP" sz="2400" b="1" dirty="0" smtClean="0"/>
              <a:t>-PM</a:t>
            </a:r>
            <a:r>
              <a:rPr lang="ja-JP" altLang="en-US" sz="2400" b="1" dirty="0" smtClean="0"/>
              <a:t>の</a:t>
            </a:r>
            <a:r>
              <a:rPr lang="en-US" altLang="ja-JP" sz="2400" b="1" dirty="0" smtClean="0"/>
              <a:t>PMMA</a:t>
            </a:r>
            <a:r>
              <a:rPr lang="ja-JP" altLang="en-US" sz="2400" b="1" dirty="0" smtClean="0"/>
              <a:t>平板プレートに対する</a:t>
            </a:r>
            <a:r>
              <a:rPr kumimoji="1" lang="ja-JP" altLang="en-US" sz="2400" b="1" dirty="0" smtClean="0"/>
              <a:t>固定化</a:t>
            </a:r>
            <a:r>
              <a:rPr lang="ja-JP" altLang="en-US" sz="2400" b="1" dirty="0"/>
              <a:t>最適</a:t>
            </a:r>
            <a:r>
              <a:rPr kumimoji="1" lang="ja-JP" altLang="en-US" sz="2400" b="1" dirty="0" smtClean="0"/>
              <a:t>条件の</a:t>
            </a:r>
            <a:r>
              <a:rPr lang="ja-JP" altLang="en-US" sz="2400" b="1" dirty="0"/>
              <a:t>探索</a:t>
            </a:r>
            <a:endParaRPr kumimoji="1" lang="ja-JP" altLang="en-US" sz="2400" b="1" dirty="0"/>
          </a:p>
        </p:txBody>
      </p:sp>
      <p:grpSp>
        <p:nvGrpSpPr>
          <p:cNvPr id="4" name="グループ化 3"/>
          <p:cNvGrpSpPr/>
          <p:nvPr/>
        </p:nvGrpSpPr>
        <p:grpSpPr>
          <a:xfrm>
            <a:off x="2229564" y="1343664"/>
            <a:ext cx="1620271" cy="1324578"/>
            <a:chOff x="6415180" y="3785611"/>
            <a:chExt cx="2736304" cy="2232248"/>
          </a:xfrm>
        </p:grpSpPr>
        <p:sp>
          <p:nvSpPr>
            <p:cNvPr id="5" name="円柱 4"/>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7514941" y="4950186"/>
              <a:ext cx="556580" cy="699853"/>
              <a:chOff x="2198825" y="2007614"/>
              <a:chExt cx="783980" cy="932293"/>
            </a:xfrm>
          </p:grpSpPr>
          <p:sp>
            <p:nvSpPr>
              <p:cNvPr id="8" name="円柱 7"/>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方体 8"/>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方体 9"/>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円柱 6"/>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5073971" y="1343664"/>
            <a:ext cx="1620271" cy="1324578"/>
            <a:chOff x="6415180" y="3785611"/>
            <a:chExt cx="2736304" cy="2232248"/>
          </a:xfrm>
        </p:grpSpPr>
        <p:sp>
          <p:nvSpPr>
            <p:cNvPr id="20" name="円柱 19"/>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7514941" y="4950186"/>
              <a:ext cx="556580" cy="699853"/>
              <a:chOff x="2198825" y="2007614"/>
              <a:chExt cx="783980" cy="932293"/>
            </a:xfrm>
          </p:grpSpPr>
          <p:sp>
            <p:nvSpPr>
              <p:cNvPr id="23" name="円柱 22"/>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方体 23"/>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直方体 24"/>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円柱 21"/>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6" name="直線矢印コネクタ 25"/>
          <p:cNvCxnSpPr/>
          <p:nvPr/>
        </p:nvCxnSpPr>
        <p:spPr>
          <a:xfrm>
            <a:off x="4065859" y="2099755"/>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959838" y="2688806"/>
            <a:ext cx="1848535" cy="646331"/>
          </a:xfrm>
          <a:prstGeom prst="rect">
            <a:avLst/>
          </a:prstGeom>
          <a:noFill/>
        </p:spPr>
        <p:txBody>
          <a:bodyPr wrap="square" rtlCol="0">
            <a:spAutoFit/>
          </a:bodyPr>
          <a:lstStyle/>
          <a:p>
            <a:pPr algn="ctr"/>
            <a:r>
              <a:rPr kumimoji="1" lang="en-US" altLang="ja-JP" dirty="0" smtClean="0"/>
              <a:t>0.05M</a:t>
            </a:r>
          </a:p>
          <a:p>
            <a:pPr algn="ctr"/>
            <a:r>
              <a:rPr kumimoji="1" lang="en-US" altLang="ja-JP" dirty="0" smtClean="0"/>
              <a:t>HEPES(pH7.5)</a:t>
            </a:r>
          </a:p>
        </p:txBody>
      </p:sp>
      <p:cxnSp>
        <p:nvCxnSpPr>
          <p:cNvPr id="28" name="直線矢印コネクタ 27"/>
          <p:cNvCxnSpPr/>
          <p:nvPr/>
        </p:nvCxnSpPr>
        <p:spPr>
          <a:xfrm>
            <a:off x="6808373" y="2105869"/>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 name="テキスト ボックス 224"/>
          <p:cNvSpPr txBox="1"/>
          <p:nvPr/>
        </p:nvSpPr>
        <p:spPr>
          <a:xfrm>
            <a:off x="4126828" y="2179236"/>
            <a:ext cx="645282" cy="369332"/>
          </a:xfrm>
          <a:prstGeom prst="rect">
            <a:avLst/>
          </a:prstGeom>
          <a:noFill/>
        </p:spPr>
        <p:txBody>
          <a:bodyPr wrap="square" rtlCol="0">
            <a:spAutoFit/>
          </a:bodyPr>
          <a:lstStyle/>
          <a:p>
            <a:pPr algn="ctr"/>
            <a:r>
              <a:rPr kumimoji="1" lang="en-US" altLang="ja-JP" dirty="0" smtClean="0"/>
              <a:t>6h</a:t>
            </a:r>
            <a:endParaRPr kumimoji="1" lang="ja-JP" altLang="en-US" dirty="0"/>
          </a:p>
        </p:txBody>
      </p:sp>
      <p:sp>
        <p:nvSpPr>
          <p:cNvPr id="226" name="テキスト ボックス 225"/>
          <p:cNvSpPr txBox="1"/>
          <p:nvPr/>
        </p:nvSpPr>
        <p:spPr>
          <a:xfrm>
            <a:off x="4009436" y="1646189"/>
            <a:ext cx="792088" cy="369332"/>
          </a:xfrm>
          <a:prstGeom prst="rect">
            <a:avLst/>
          </a:prstGeom>
          <a:noFill/>
        </p:spPr>
        <p:txBody>
          <a:bodyPr wrap="square" rtlCol="0">
            <a:spAutoFit/>
          </a:bodyPr>
          <a:lstStyle/>
          <a:p>
            <a:pPr algn="ctr"/>
            <a:r>
              <a:rPr lang="ja-JP" altLang="en-US" dirty="0" smtClean="0"/>
              <a:t>透析</a:t>
            </a:r>
            <a:endParaRPr kumimoji="1" lang="ja-JP" altLang="en-US" dirty="0"/>
          </a:p>
        </p:txBody>
      </p:sp>
      <p:sp>
        <p:nvSpPr>
          <p:cNvPr id="227" name="テキスト ボックス 226"/>
          <p:cNvSpPr txBox="1"/>
          <p:nvPr/>
        </p:nvSpPr>
        <p:spPr>
          <a:xfrm>
            <a:off x="6859351" y="2200267"/>
            <a:ext cx="645282" cy="369332"/>
          </a:xfrm>
          <a:prstGeom prst="rect">
            <a:avLst/>
          </a:prstGeom>
          <a:noFill/>
        </p:spPr>
        <p:txBody>
          <a:bodyPr wrap="square" rtlCol="0">
            <a:spAutoFit/>
          </a:bodyPr>
          <a:lstStyle/>
          <a:p>
            <a:pPr algn="ctr"/>
            <a:r>
              <a:rPr kumimoji="1" lang="en-US" altLang="ja-JP" dirty="0" smtClean="0"/>
              <a:t>6h</a:t>
            </a:r>
            <a:endParaRPr kumimoji="1" lang="ja-JP" altLang="en-US" dirty="0"/>
          </a:p>
        </p:txBody>
      </p:sp>
      <p:sp>
        <p:nvSpPr>
          <p:cNvPr id="228" name="テキスト ボックス 227"/>
          <p:cNvSpPr txBox="1"/>
          <p:nvPr/>
        </p:nvSpPr>
        <p:spPr>
          <a:xfrm>
            <a:off x="6741959" y="1667220"/>
            <a:ext cx="792088" cy="369332"/>
          </a:xfrm>
          <a:prstGeom prst="rect">
            <a:avLst/>
          </a:prstGeom>
          <a:noFill/>
        </p:spPr>
        <p:txBody>
          <a:bodyPr wrap="square" rtlCol="0">
            <a:spAutoFit/>
          </a:bodyPr>
          <a:lstStyle/>
          <a:p>
            <a:pPr algn="ctr"/>
            <a:r>
              <a:rPr lang="ja-JP" altLang="en-US" dirty="0" smtClean="0"/>
              <a:t>透析</a:t>
            </a:r>
            <a:endParaRPr kumimoji="1" lang="ja-JP" altLang="en-US" dirty="0"/>
          </a:p>
        </p:txBody>
      </p:sp>
      <p:sp>
        <p:nvSpPr>
          <p:cNvPr id="223" name="正方形/長方形 222"/>
          <p:cNvSpPr/>
          <p:nvPr/>
        </p:nvSpPr>
        <p:spPr>
          <a:xfrm>
            <a:off x="7668942" y="5583360"/>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4" name="グループ化 223"/>
          <p:cNvGrpSpPr/>
          <p:nvPr/>
        </p:nvGrpSpPr>
        <p:grpSpPr>
          <a:xfrm>
            <a:off x="7748306" y="908720"/>
            <a:ext cx="784134" cy="1687169"/>
            <a:chOff x="769870" y="3861048"/>
            <a:chExt cx="784134" cy="1687169"/>
          </a:xfrm>
        </p:grpSpPr>
        <p:sp>
          <p:nvSpPr>
            <p:cNvPr id="229" name="弦 228"/>
            <p:cNvSpPr/>
            <p:nvPr/>
          </p:nvSpPr>
          <p:spPr>
            <a:xfrm rot="16200000">
              <a:off x="127212" y="4503706"/>
              <a:ext cx="1687169" cy="401853"/>
            </a:xfrm>
            <a:prstGeom prst="chord">
              <a:avLst>
                <a:gd name="adj1" fmla="val 5396030"/>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5" name="グループ化 234"/>
            <p:cNvGrpSpPr/>
            <p:nvPr/>
          </p:nvGrpSpPr>
          <p:grpSpPr>
            <a:xfrm>
              <a:off x="787724" y="4159584"/>
              <a:ext cx="766280" cy="1388633"/>
              <a:chOff x="787724" y="4159584"/>
              <a:chExt cx="766280" cy="1388633"/>
            </a:xfrm>
          </p:grpSpPr>
          <p:sp>
            <p:nvSpPr>
              <p:cNvPr id="236" name="円/楕円 235"/>
              <p:cNvSpPr/>
              <p:nvPr/>
            </p:nvSpPr>
            <p:spPr>
              <a:xfrm rot="2520392">
                <a:off x="1180101" y="4159584"/>
                <a:ext cx="373903" cy="474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平行四辺形 244"/>
              <p:cNvSpPr/>
              <p:nvPr/>
            </p:nvSpPr>
            <p:spPr>
              <a:xfrm rot="1459111">
                <a:off x="1136098" y="4512948"/>
                <a:ext cx="71249" cy="244371"/>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弦 246"/>
              <p:cNvSpPr/>
              <p:nvPr/>
            </p:nvSpPr>
            <p:spPr>
              <a:xfrm rot="16200000">
                <a:off x="514255" y="4908601"/>
                <a:ext cx="913085" cy="366147"/>
              </a:xfrm>
              <a:prstGeom prst="chord">
                <a:avLst>
                  <a:gd name="adj1" fmla="val 5395739"/>
                  <a:gd name="adj2" fmla="val 1620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4" name="テキスト ボックス 33"/>
          <p:cNvSpPr txBox="1"/>
          <p:nvPr/>
        </p:nvSpPr>
        <p:spPr>
          <a:xfrm>
            <a:off x="7652600" y="2578374"/>
            <a:ext cx="668149" cy="369332"/>
          </a:xfrm>
          <a:prstGeom prst="rect">
            <a:avLst/>
          </a:prstGeom>
          <a:noFill/>
        </p:spPr>
        <p:txBody>
          <a:bodyPr wrap="square" rtlCol="0">
            <a:spAutoFit/>
          </a:bodyPr>
          <a:lstStyle/>
          <a:p>
            <a:r>
              <a:rPr lang="ja-JP" altLang="en-US" dirty="0"/>
              <a:t>回収</a:t>
            </a:r>
            <a:endParaRPr kumimoji="1" lang="ja-JP" altLang="en-US" dirty="0"/>
          </a:p>
        </p:txBody>
      </p:sp>
      <p:sp>
        <p:nvSpPr>
          <p:cNvPr id="363" name="正方形/長方形 362"/>
          <p:cNvSpPr/>
          <p:nvPr/>
        </p:nvSpPr>
        <p:spPr>
          <a:xfrm>
            <a:off x="7467932" y="5398401"/>
            <a:ext cx="1661402" cy="145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4" name="グループ化 363"/>
          <p:cNvGrpSpPr/>
          <p:nvPr/>
        </p:nvGrpSpPr>
        <p:grpSpPr>
          <a:xfrm>
            <a:off x="1866283" y="4120045"/>
            <a:ext cx="1199082" cy="457817"/>
            <a:chOff x="1494332" y="3464358"/>
            <a:chExt cx="1199082" cy="457817"/>
          </a:xfrm>
        </p:grpSpPr>
        <p:sp>
          <p:nvSpPr>
            <p:cNvPr id="365" name="弦 364"/>
            <p:cNvSpPr/>
            <p:nvPr/>
          </p:nvSpPr>
          <p:spPr>
            <a:xfrm rot="16200000">
              <a:off x="2343488"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弦 365"/>
            <p:cNvSpPr/>
            <p:nvPr/>
          </p:nvSpPr>
          <p:spPr>
            <a:xfrm rot="16200000">
              <a:off x="202305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弦 366"/>
            <p:cNvSpPr/>
            <p:nvPr/>
          </p:nvSpPr>
          <p:spPr>
            <a:xfrm rot="16200000">
              <a:off x="170740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弦 367"/>
            <p:cNvSpPr/>
            <p:nvPr/>
          </p:nvSpPr>
          <p:spPr>
            <a:xfrm rot="16200000">
              <a:off x="1385827"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円/楕円 368"/>
            <p:cNvSpPr/>
            <p:nvPr/>
          </p:nvSpPr>
          <p:spPr>
            <a:xfrm>
              <a:off x="149534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円/楕円 369"/>
            <p:cNvSpPr/>
            <p:nvPr/>
          </p:nvSpPr>
          <p:spPr>
            <a:xfrm>
              <a:off x="181477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円/楕円 370"/>
            <p:cNvSpPr/>
            <p:nvPr/>
          </p:nvSpPr>
          <p:spPr>
            <a:xfrm>
              <a:off x="213419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円/楕円 371"/>
            <p:cNvSpPr/>
            <p:nvPr/>
          </p:nvSpPr>
          <p:spPr>
            <a:xfrm>
              <a:off x="245362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3" name="グループ化 372"/>
          <p:cNvGrpSpPr/>
          <p:nvPr/>
        </p:nvGrpSpPr>
        <p:grpSpPr>
          <a:xfrm>
            <a:off x="743959" y="4241160"/>
            <a:ext cx="2664208" cy="1235489"/>
            <a:chOff x="-6708" y="3273631"/>
            <a:chExt cx="2664208" cy="1235489"/>
          </a:xfrm>
        </p:grpSpPr>
        <p:sp>
          <p:nvSpPr>
            <p:cNvPr id="374" name="直方体 373"/>
            <p:cNvSpPr/>
            <p:nvPr/>
          </p:nvSpPr>
          <p:spPr>
            <a:xfrm>
              <a:off x="-4754" y="3288095"/>
              <a:ext cx="2662254" cy="1221025"/>
            </a:xfrm>
            <a:prstGeom prst="cube">
              <a:avLst>
                <a:gd name="adj" fmla="val 71221"/>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5" name="グループ化 374"/>
            <p:cNvGrpSpPr/>
            <p:nvPr/>
          </p:nvGrpSpPr>
          <p:grpSpPr>
            <a:xfrm>
              <a:off x="971600" y="3273631"/>
              <a:ext cx="1199082" cy="457817"/>
              <a:chOff x="1494332" y="3464358"/>
              <a:chExt cx="1199082" cy="457817"/>
            </a:xfrm>
          </p:grpSpPr>
          <p:sp>
            <p:nvSpPr>
              <p:cNvPr id="413" name="弦 412"/>
              <p:cNvSpPr/>
              <p:nvPr/>
            </p:nvSpPr>
            <p:spPr>
              <a:xfrm rot="16200000">
                <a:off x="2343488"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弦 413"/>
              <p:cNvSpPr/>
              <p:nvPr/>
            </p:nvSpPr>
            <p:spPr>
              <a:xfrm rot="16200000">
                <a:off x="202305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弦 414"/>
              <p:cNvSpPr/>
              <p:nvPr/>
            </p:nvSpPr>
            <p:spPr>
              <a:xfrm rot="16200000">
                <a:off x="170740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弦 415"/>
              <p:cNvSpPr/>
              <p:nvPr/>
            </p:nvSpPr>
            <p:spPr>
              <a:xfrm rot="16200000">
                <a:off x="1385827"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円/楕円 416"/>
              <p:cNvSpPr/>
              <p:nvPr/>
            </p:nvSpPr>
            <p:spPr>
              <a:xfrm>
                <a:off x="149534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円/楕円 417"/>
              <p:cNvSpPr/>
              <p:nvPr/>
            </p:nvSpPr>
            <p:spPr>
              <a:xfrm>
                <a:off x="181477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円/楕円 418"/>
              <p:cNvSpPr/>
              <p:nvPr/>
            </p:nvSpPr>
            <p:spPr>
              <a:xfrm>
                <a:off x="213419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円/楕円 419"/>
              <p:cNvSpPr/>
              <p:nvPr/>
            </p:nvSpPr>
            <p:spPr>
              <a:xfrm>
                <a:off x="245362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6" name="グループ化 375"/>
            <p:cNvGrpSpPr/>
            <p:nvPr/>
          </p:nvGrpSpPr>
          <p:grpSpPr>
            <a:xfrm>
              <a:off x="829714" y="3407461"/>
              <a:ext cx="1199082" cy="457817"/>
              <a:chOff x="1494332" y="3464358"/>
              <a:chExt cx="1199082" cy="457817"/>
            </a:xfrm>
          </p:grpSpPr>
          <p:sp>
            <p:nvSpPr>
              <p:cNvPr id="405" name="弦 404"/>
              <p:cNvSpPr/>
              <p:nvPr/>
            </p:nvSpPr>
            <p:spPr>
              <a:xfrm rot="16200000">
                <a:off x="2343488"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弦 405"/>
              <p:cNvSpPr/>
              <p:nvPr/>
            </p:nvSpPr>
            <p:spPr>
              <a:xfrm rot="16200000">
                <a:off x="202305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弦 406"/>
              <p:cNvSpPr/>
              <p:nvPr/>
            </p:nvSpPr>
            <p:spPr>
              <a:xfrm rot="16200000">
                <a:off x="170740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弦 407"/>
              <p:cNvSpPr/>
              <p:nvPr/>
            </p:nvSpPr>
            <p:spPr>
              <a:xfrm rot="16200000">
                <a:off x="1385827"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円/楕円 408"/>
              <p:cNvSpPr/>
              <p:nvPr/>
            </p:nvSpPr>
            <p:spPr>
              <a:xfrm>
                <a:off x="149534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円/楕円 409"/>
              <p:cNvSpPr/>
              <p:nvPr/>
            </p:nvSpPr>
            <p:spPr>
              <a:xfrm>
                <a:off x="181477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円/楕円 410"/>
              <p:cNvSpPr/>
              <p:nvPr/>
            </p:nvSpPr>
            <p:spPr>
              <a:xfrm>
                <a:off x="213419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円/楕円 411"/>
              <p:cNvSpPr/>
              <p:nvPr/>
            </p:nvSpPr>
            <p:spPr>
              <a:xfrm>
                <a:off x="245362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7" name="グループ化 376"/>
            <p:cNvGrpSpPr/>
            <p:nvPr/>
          </p:nvGrpSpPr>
          <p:grpSpPr>
            <a:xfrm>
              <a:off x="683194" y="3553524"/>
              <a:ext cx="1199082" cy="457817"/>
              <a:chOff x="1494332" y="3464358"/>
              <a:chExt cx="1199082" cy="457817"/>
            </a:xfrm>
          </p:grpSpPr>
          <p:sp>
            <p:nvSpPr>
              <p:cNvPr id="397" name="弦 396"/>
              <p:cNvSpPr/>
              <p:nvPr/>
            </p:nvSpPr>
            <p:spPr>
              <a:xfrm rot="16200000">
                <a:off x="2343488"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弦 397"/>
              <p:cNvSpPr/>
              <p:nvPr/>
            </p:nvSpPr>
            <p:spPr>
              <a:xfrm rot="16200000">
                <a:off x="202305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弦 398"/>
              <p:cNvSpPr/>
              <p:nvPr/>
            </p:nvSpPr>
            <p:spPr>
              <a:xfrm rot="16200000">
                <a:off x="1707406"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弦 399"/>
              <p:cNvSpPr/>
              <p:nvPr/>
            </p:nvSpPr>
            <p:spPr>
              <a:xfrm rot="16200000">
                <a:off x="1385827" y="3572863"/>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円/楕円 400"/>
              <p:cNvSpPr/>
              <p:nvPr/>
            </p:nvSpPr>
            <p:spPr>
              <a:xfrm>
                <a:off x="149534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円/楕円 401"/>
              <p:cNvSpPr/>
              <p:nvPr/>
            </p:nvSpPr>
            <p:spPr>
              <a:xfrm>
                <a:off x="181477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円/楕円 402"/>
              <p:cNvSpPr/>
              <p:nvPr/>
            </p:nvSpPr>
            <p:spPr>
              <a:xfrm>
                <a:off x="2134195"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円/楕円 403"/>
              <p:cNvSpPr/>
              <p:nvPr/>
            </p:nvSpPr>
            <p:spPr>
              <a:xfrm>
                <a:off x="2453620" y="3628778"/>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8" name="グループ化 377"/>
            <p:cNvGrpSpPr/>
            <p:nvPr/>
          </p:nvGrpSpPr>
          <p:grpSpPr>
            <a:xfrm>
              <a:off x="502127" y="3716708"/>
              <a:ext cx="1199082" cy="457817"/>
              <a:chOff x="1313265" y="3647811"/>
              <a:chExt cx="1199082" cy="457817"/>
            </a:xfrm>
          </p:grpSpPr>
          <p:sp>
            <p:nvSpPr>
              <p:cNvPr id="389" name="弦 388"/>
              <p:cNvSpPr/>
              <p:nvPr/>
            </p:nvSpPr>
            <p:spPr>
              <a:xfrm rot="16200000">
                <a:off x="2162421" y="3756316"/>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弦 389"/>
              <p:cNvSpPr/>
              <p:nvPr/>
            </p:nvSpPr>
            <p:spPr>
              <a:xfrm rot="16200000">
                <a:off x="1841989" y="3756316"/>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弦 390"/>
              <p:cNvSpPr/>
              <p:nvPr/>
            </p:nvSpPr>
            <p:spPr>
              <a:xfrm rot="16200000">
                <a:off x="1526339" y="3756316"/>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弦 391"/>
              <p:cNvSpPr/>
              <p:nvPr/>
            </p:nvSpPr>
            <p:spPr>
              <a:xfrm rot="16200000">
                <a:off x="1204760" y="3756316"/>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円/楕円 392"/>
              <p:cNvSpPr/>
              <p:nvPr/>
            </p:nvSpPr>
            <p:spPr>
              <a:xfrm>
                <a:off x="1314278" y="3812231"/>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円/楕円 393"/>
              <p:cNvSpPr/>
              <p:nvPr/>
            </p:nvSpPr>
            <p:spPr>
              <a:xfrm>
                <a:off x="1633703" y="3812231"/>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円/楕円 394"/>
              <p:cNvSpPr/>
              <p:nvPr/>
            </p:nvSpPr>
            <p:spPr>
              <a:xfrm>
                <a:off x="1953128" y="3812231"/>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円/楕円 395"/>
              <p:cNvSpPr/>
              <p:nvPr/>
            </p:nvSpPr>
            <p:spPr>
              <a:xfrm>
                <a:off x="2272553" y="3812231"/>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9" name="グループ化 378"/>
            <p:cNvGrpSpPr/>
            <p:nvPr/>
          </p:nvGrpSpPr>
          <p:grpSpPr>
            <a:xfrm>
              <a:off x="333790" y="3878270"/>
              <a:ext cx="1199088" cy="457817"/>
              <a:chOff x="1144928" y="3803936"/>
              <a:chExt cx="1199088" cy="457817"/>
            </a:xfrm>
          </p:grpSpPr>
          <p:sp>
            <p:nvSpPr>
              <p:cNvPr id="381" name="弦 380"/>
              <p:cNvSpPr/>
              <p:nvPr/>
            </p:nvSpPr>
            <p:spPr>
              <a:xfrm rot="16200000">
                <a:off x="1994086" y="3912441"/>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弦 381"/>
              <p:cNvSpPr/>
              <p:nvPr/>
            </p:nvSpPr>
            <p:spPr>
              <a:xfrm rot="16200000">
                <a:off x="1673653" y="3912441"/>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弦 382"/>
              <p:cNvSpPr/>
              <p:nvPr/>
            </p:nvSpPr>
            <p:spPr>
              <a:xfrm rot="16200000">
                <a:off x="1358001" y="3912441"/>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弦 383"/>
              <p:cNvSpPr/>
              <p:nvPr/>
            </p:nvSpPr>
            <p:spPr>
              <a:xfrm rot="16200000">
                <a:off x="1036423" y="3912441"/>
                <a:ext cx="457817" cy="240807"/>
              </a:xfrm>
              <a:prstGeom prst="chord">
                <a:avLst>
                  <a:gd name="adj1" fmla="val 51709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円/楕円 384"/>
              <p:cNvSpPr/>
              <p:nvPr/>
            </p:nvSpPr>
            <p:spPr>
              <a:xfrm>
                <a:off x="1145946" y="3968356"/>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円/楕円 385"/>
              <p:cNvSpPr/>
              <p:nvPr/>
            </p:nvSpPr>
            <p:spPr>
              <a:xfrm>
                <a:off x="1465371" y="3968356"/>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円/楕円 386"/>
              <p:cNvSpPr/>
              <p:nvPr/>
            </p:nvSpPr>
            <p:spPr>
              <a:xfrm>
                <a:off x="1784797" y="3968356"/>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円/楕円 387"/>
              <p:cNvSpPr/>
              <p:nvPr/>
            </p:nvSpPr>
            <p:spPr>
              <a:xfrm>
                <a:off x="2104222" y="3968356"/>
                <a:ext cx="239794" cy="74685"/>
              </a:xfrm>
              <a:prstGeom prst="ellipse">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80" name="直線コネクタ 379"/>
            <p:cNvCxnSpPr/>
            <p:nvPr/>
          </p:nvCxnSpPr>
          <p:spPr>
            <a:xfrm>
              <a:off x="-6708" y="4163847"/>
              <a:ext cx="18119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1" name="テキスト ボックス 420"/>
          <p:cNvSpPr txBox="1"/>
          <p:nvPr/>
        </p:nvSpPr>
        <p:spPr>
          <a:xfrm>
            <a:off x="1201216" y="3870600"/>
            <a:ext cx="962432" cy="369332"/>
          </a:xfrm>
          <a:prstGeom prst="rect">
            <a:avLst/>
          </a:prstGeom>
          <a:noFill/>
        </p:spPr>
        <p:txBody>
          <a:bodyPr wrap="square" rtlCol="0">
            <a:spAutoFit/>
          </a:bodyPr>
          <a:lstStyle/>
          <a:p>
            <a:r>
              <a:rPr kumimoji="1" lang="en-US" altLang="ja-JP" dirty="0" smtClean="0"/>
              <a:t>pH</a:t>
            </a:r>
            <a:r>
              <a:rPr kumimoji="1" lang="ja-JP" altLang="en-US" dirty="0" smtClean="0"/>
              <a:t>→</a:t>
            </a:r>
            <a:endParaRPr kumimoji="1" lang="ja-JP" altLang="en-US" dirty="0"/>
          </a:p>
        </p:txBody>
      </p:sp>
      <p:sp>
        <p:nvSpPr>
          <p:cNvPr id="422" name="テキスト ボックス 421"/>
          <p:cNvSpPr txBox="1"/>
          <p:nvPr/>
        </p:nvSpPr>
        <p:spPr>
          <a:xfrm>
            <a:off x="1821142" y="3870600"/>
            <a:ext cx="548684" cy="369332"/>
          </a:xfrm>
          <a:prstGeom prst="rect">
            <a:avLst/>
          </a:prstGeom>
          <a:noFill/>
        </p:spPr>
        <p:txBody>
          <a:bodyPr wrap="square" rtlCol="0">
            <a:spAutoFit/>
          </a:bodyPr>
          <a:lstStyle/>
          <a:p>
            <a:r>
              <a:rPr kumimoji="1" lang="en-US" altLang="ja-JP" smtClean="0"/>
              <a:t>6.5</a:t>
            </a:r>
            <a:endParaRPr kumimoji="1" lang="ja-JP" altLang="en-US" dirty="0"/>
          </a:p>
        </p:txBody>
      </p:sp>
      <p:sp>
        <p:nvSpPr>
          <p:cNvPr id="423" name="テキスト ボックス 422"/>
          <p:cNvSpPr txBox="1"/>
          <p:nvPr/>
        </p:nvSpPr>
        <p:spPr>
          <a:xfrm>
            <a:off x="2256143" y="3870600"/>
            <a:ext cx="548684" cy="369332"/>
          </a:xfrm>
          <a:prstGeom prst="rect">
            <a:avLst/>
          </a:prstGeom>
          <a:noFill/>
        </p:spPr>
        <p:txBody>
          <a:bodyPr wrap="square" rtlCol="0">
            <a:spAutoFit/>
          </a:bodyPr>
          <a:lstStyle/>
          <a:p>
            <a:r>
              <a:rPr kumimoji="1" lang="en-US" altLang="ja-JP" dirty="0" smtClean="0"/>
              <a:t>7.0</a:t>
            </a:r>
            <a:endParaRPr kumimoji="1" lang="ja-JP" altLang="en-US" dirty="0"/>
          </a:p>
        </p:txBody>
      </p:sp>
      <p:sp>
        <p:nvSpPr>
          <p:cNvPr id="424" name="テキスト ボックス 423"/>
          <p:cNvSpPr txBox="1"/>
          <p:nvPr/>
        </p:nvSpPr>
        <p:spPr>
          <a:xfrm>
            <a:off x="2691144" y="3870600"/>
            <a:ext cx="548684" cy="369332"/>
          </a:xfrm>
          <a:prstGeom prst="rect">
            <a:avLst/>
          </a:prstGeom>
          <a:noFill/>
        </p:spPr>
        <p:txBody>
          <a:bodyPr wrap="square" rtlCol="0">
            <a:spAutoFit/>
          </a:bodyPr>
          <a:lstStyle/>
          <a:p>
            <a:r>
              <a:rPr kumimoji="1" lang="en-US" altLang="ja-JP" dirty="0" smtClean="0"/>
              <a:t>7.5</a:t>
            </a:r>
            <a:endParaRPr kumimoji="1" lang="ja-JP" altLang="en-US" dirty="0"/>
          </a:p>
        </p:txBody>
      </p:sp>
      <p:sp>
        <p:nvSpPr>
          <p:cNvPr id="425" name="テキスト ボックス 424"/>
          <p:cNvSpPr txBox="1"/>
          <p:nvPr/>
        </p:nvSpPr>
        <p:spPr>
          <a:xfrm>
            <a:off x="3126145" y="3870600"/>
            <a:ext cx="548684" cy="369332"/>
          </a:xfrm>
          <a:prstGeom prst="rect">
            <a:avLst/>
          </a:prstGeom>
          <a:noFill/>
        </p:spPr>
        <p:txBody>
          <a:bodyPr wrap="square" rtlCol="0">
            <a:spAutoFit/>
          </a:bodyPr>
          <a:lstStyle/>
          <a:p>
            <a:r>
              <a:rPr kumimoji="1" lang="en-US" altLang="ja-JP" dirty="0" smtClean="0"/>
              <a:t>8.0</a:t>
            </a:r>
            <a:endParaRPr kumimoji="1" lang="ja-JP" altLang="en-US" dirty="0"/>
          </a:p>
        </p:txBody>
      </p:sp>
      <p:cxnSp>
        <p:nvCxnSpPr>
          <p:cNvPr id="426" name="直線矢印コネクタ 425"/>
          <p:cNvCxnSpPr/>
          <p:nvPr/>
        </p:nvCxnSpPr>
        <p:spPr>
          <a:xfrm flipH="1">
            <a:off x="2827089" y="4339428"/>
            <a:ext cx="1038458" cy="10589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7" name="テキスト ボックス 426"/>
          <p:cNvSpPr txBox="1"/>
          <p:nvPr/>
        </p:nvSpPr>
        <p:spPr>
          <a:xfrm>
            <a:off x="3568102" y="3942217"/>
            <a:ext cx="1918619" cy="369332"/>
          </a:xfrm>
          <a:prstGeom prst="rect">
            <a:avLst/>
          </a:prstGeom>
          <a:noFill/>
        </p:spPr>
        <p:txBody>
          <a:bodyPr wrap="square" rtlCol="0">
            <a:spAutoFit/>
          </a:bodyPr>
          <a:lstStyle/>
          <a:p>
            <a:r>
              <a:rPr kumimoji="1" lang="en-US" altLang="ja-JP" dirty="0" err="1" smtClean="0"/>
              <a:t>NaCl</a:t>
            </a:r>
            <a:r>
              <a:rPr kumimoji="1" lang="en-US" altLang="ja-JP" dirty="0" smtClean="0"/>
              <a:t> conc. [</a:t>
            </a:r>
            <a:r>
              <a:rPr kumimoji="1" lang="en-US" altLang="ja-JP" dirty="0" err="1" smtClean="0"/>
              <a:t>mM</a:t>
            </a:r>
            <a:r>
              <a:rPr kumimoji="1" lang="en-US" altLang="ja-JP" dirty="0" smtClean="0"/>
              <a:t>]</a:t>
            </a:r>
            <a:endParaRPr kumimoji="1" lang="ja-JP" altLang="en-US" dirty="0"/>
          </a:p>
        </p:txBody>
      </p:sp>
      <p:sp>
        <p:nvSpPr>
          <p:cNvPr id="428" name="テキスト ボックス 427"/>
          <p:cNvSpPr txBox="1"/>
          <p:nvPr/>
        </p:nvSpPr>
        <p:spPr>
          <a:xfrm>
            <a:off x="3897365" y="4180505"/>
            <a:ext cx="1296144" cy="380481"/>
          </a:xfrm>
          <a:prstGeom prst="rect">
            <a:avLst/>
          </a:prstGeom>
          <a:noFill/>
        </p:spPr>
        <p:txBody>
          <a:bodyPr wrap="square" rtlCol="0">
            <a:spAutoFit/>
          </a:bodyPr>
          <a:lstStyle/>
          <a:p>
            <a:r>
              <a:rPr kumimoji="1" lang="en-US" altLang="ja-JP" dirty="0" smtClean="0"/>
              <a:t>0</a:t>
            </a:r>
            <a:endParaRPr kumimoji="1" lang="ja-JP" altLang="en-US" dirty="0"/>
          </a:p>
        </p:txBody>
      </p:sp>
      <p:sp>
        <p:nvSpPr>
          <p:cNvPr id="429" name="テキスト ボックス 428"/>
          <p:cNvSpPr txBox="1"/>
          <p:nvPr/>
        </p:nvSpPr>
        <p:spPr>
          <a:xfrm>
            <a:off x="3623050" y="4549597"/>
            <a:ext cx="757798" cy="379548"/>
          </a:xfrm>
          <a:prstGeom prst="rect">
            <a:avLst/>
          </a:prstGeom>
          <a:noFill/>
        </p:spPr>
        <p:txBody>
          <a:bodyPr wrap="square" rtlCol="0">
            <a:spAutoFit/>
          </a:bodyPr>
          <a:lstStyle/>
          <a:p>
            <a:r>
              <a:rPr lang="en-US" altLang="ja-JP" dirty="0" smtClean="0"/>
              <a:t>50</a:t>
            </a:r>
            <a:endParaRPr kumimoji="1" lang="ja-JP" altLang="en-US" dirty="0"/>
          </a:p>
        </p:txBody>
      </p:sp>
      <p:sp>
        <p:nvSpPr>
          <p:cNvPr id="430" name="テキスト ボックス 429"/>
          <p:cNvSpPr txBox="1"/>
          <p:nvPr/>
        </p:nvSpPr>
        <p:spPr>
          <a:xfrm>
            <a:off x="3484367" y="4738904"/>
            <a:ext cx="1296144" cy="380481"/>
          </a:xfrm>
          <a:prstGeom prst="rect">
            <a:avLst/>
          </a:prstGeom>
          <a:noFill/>
        </p:spPr>
        <p:txBody>
          <a:bodyPr wrap="square" rtlCol="0">
            <a:spAutoFit/>
          </a:bodyPr>
          <a:lstStyle/>
          <a:p>
            <a:r>
              <a:rPr lang="en-US" altLang="ja-JP" dirty="0" smtClean="0"/>
              <a:t>75</a:t>
            </a:r>
            <a:endParaRPr kumimoji="1" lang="ja-JP" altLang="en-US" dirty="0"/>
          </a:p>
        </p:txBody>
      </p:sp>
      <p:sp>
        <p:nvSpPr>
          <p:cNvPr id="431" name="テキスト ボックス 430"/>
          <p:cNvSpPr txBox="1"/>
          <p:nvPr/>
        </p:nvSpPr>
        <p:spPr>
          <a:xfrm>
            <a:off x="3757541" y="4369813"/>
            <a:ext cx="1296144" cy="380481"/>
          </a:xfrm>
          <a:prstGeom prst="rect">
            <a:avLst/>
          </a:prstGeom>
          <a:noFill/>
        </p:spPr>
        <p:txBody>
          <a:bodyPr wrap="square" rtlCol="0">
            <a:spAutoFit/>
          </a:bodyPr>
          <a:lstStyle/>
          <a:p>
            <a:r>
              <a:rPr kumimoji="1" lang="en-US" altLang="ja-JP" dirty="0" smtClean="0"/>
              <a:t>25</a:t>
            </a:r>
            <a:endParaRPr kumimoji="1" lang="ja-JP" altLang="en-US" dirty="0"/>
          </a:p>
        </p:txBody>
      </p:sp>
      <p:sp>
        <p:nvSpPr>
          <p:cNvPr id="432" name="テキスト ボックス 431"/>
          <p:cNvSpPr txBox="1"/>
          <p:nvPr/>
        </p:nvSpPr>
        <p:spPr>
          <a:xfrm>
            <a:off x="3277868" y="4917336"/>
            <a:ext cx="630024" cy="380039"/>
          </a:xfrm>
          <a:prstGeom prst="rect">
            <a:avLst/>
          </a:prstGeom>
          <a:noFill/>
        </p:spPr>
        <p:txBody>
          <a:bodyPr wrap="square" rtlCol="0">
            <a:spAutoFit/>
          </a:bodyPr>
          <a:lstStyle/>
          <a:p>
            <a:r>
              <a:rPr lang="en-US" altLang="ja-JP" dirty="0" smtClean="0"/>
              <a:t>100</a:t>
            </a:r>
            <a:endParaRPr kumimoji="1" lang="ja-JP" altLang="en-US" dirty="0"/>
          </a:p>
        </p:txBody>
      </p:sp>
      <p:sp>
        <p:nvSpPr>
          <p:cNvPr id="433" name="テキスト ボックス 432"/>
          <p:cNvSpPr txBox="1"/>
          <p:nvPr/>
        </p:nvSpPr>
        <p:spPr>
          <a:xfrm>
            <a:off x="3137662" y="5110368"/>
            <a:ext cx="672837" cy="380481"/>
          </a:xfrm>
          <a:prstGeom prst="rect">
            <a:avLst/>
          </a:prstGeom>
          <a:noFill/>
        </p:spPr>
        <p:txBody>
          <a:bodyPr wrap="square" rtlCol="0">
            <a:spAutoFit/>
          </a:bodyPr>
          <a:lstStyle/>
          <a:p>
            <a:r>
              <a:rPr lang="en-US" altLang="ja-JP" dirty="0" smtClean="0"/>
              <a:t>150</a:t>
            </a:r>
            <a:endParaRPr kumimoji="1" lang="ja-JP" altLang="en-US" dirty="0"/>
          </a:p>
        </p:txBody>
      </p:sp>
      <p:cxnSp>
        <p:nvCxnSpPr>
          <p:cNvPr id="434" name="直線矢印コネクタ 433"/>
          <p:cNvCxnSpPr/>
          <p:nvPr/>
        </p:nvCxnSpPr>
        <p:spPr>
          <a:xfrm>
            <a:off x="4119630" y="4873417"/>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35" name="グループ化 434"/>
          <p:cNvGrpSpPr/>
          <p:nvPr/>
        </p:nvGrpSpPr>
        <p:grpSpPr>
          <a:xfrm>
            <a:off x="4523408" y="4329410"/>
            <a:ext cx="3103515" cy="1164367"/>
            <a:chOff x="3772741" y="3361881"/>
            <a:chExt cx="3103515" cy="1164367"/>
          </a:xfrm>
        </p:grpSpPr>
        <p:sp>
          <p:nvSpPr>
            <p:cNvPr id="436" name="直方体 435"/>
            <p:cNvSpPr/>
            <p:nvPr/>
          </p:nvSpPr>
          <p:spPr>
            <a:xfrm>
              <a:off x="3772741" y="3361881"/>
              <a:ext cx="3103515" cy="1164367"/>
            </a:xfrm>
            <a:prstGeom prst="cube">
              <a:avLst>
                <a:gd name="adj" fmla="val 9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7" name="グループ化 436"/>
            <p:cNvGrpSpPr/>
            <p:nvPr/>
          </p:nvGrpSpPr>
          <p:grpSpPr>
            <a:xfrm>
              <a:off x="4860031" y="3402440"/>
              <a:ext cx="1728193" cy="356042"/>
              <a:chOff x="4507587" y="3385884"/>
              <a:chExt cx="1635085" cy="515503"/>
            </a:xfrm>
          </p:grpSpPr>
          <p:sp>
            <p:nvSpPr>
              <p:cNvPr id="463" name="弦 462"/>
              <p:cNvSpPr/>
              <p:nvPr/>
            </p:nvSpPr>
            <p:spPr>
              <a:xfrm rot="5400000">
                <a:off x="4352718" y="3540760"/>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弦 463"/>
              <p:cNvSpPr/>
              <p:nvPr/>
            </p:nvSpPr>
            <p:spPr>
              <a:xfrm rot="5400000">
                <a:off x="4829161"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 name="弦 464"/>
              <p:cNvSpPr/>
              <p:nvPr/>
            </p:nvSpPr>
            <p:spPr>
              <a:xfrm rot="5400000">
                <a:off x="5305603"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6" name="弦 465"/>
              <p:cNvSpPr/>
              <p:nvPr/>
            </p:nvSpPr>
            <p:spPr>
              <a:xfrm rot="5400000">
                <a:off x="5782046"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8" name="グループ化 437"/>
            <p:cNvGrpSpPr/>
            <p:nvPr/>
          </p:nvGrpSpPr>
          <p:grpSpPr>
            <a:xfrm>
              <a:off x="4710544" y="3530653"/>
              <a:ext cx="1728193" cy="356042"/>
              <a:chOff x="4303591" y="3607528"/>
              <a:chExt cx="1635085" cy="515503"/>
            </a:xfrm>
          </p:grpSpPr>
          <p:sp>
            <p:nvSpPr>
              <p:cNvPr id="459" name="弦 458"/>
              <p:cNvSpPr/>
              <p:nvPr/>
            </p:nvSpPr>
            <p:spPr>
              <a:xfrm rot="5400000">
                <a:off x="4148722" y="3762404"/>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弦 459"/>
              <p:cNvSpPr/>
              <p:nvPr/>
            </p:nvSpPr>
            <p:spPr>
              <a:xfrm rot="5400000">
                <a:off x="4625165"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1" name="弦 460"/>
              <p:cNvSpPr/>
              <p:nvPr/>
            </p:nvSpPr>
            <p:spPr>
              <a:xfrm rot="5400000">
                <a:off x="5101607"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2" name="弦 461"/>
              <p:cNvSpPr/>
              <p:nvPr/>
            </p:nvSpPr>
            <p:spPr>
              <a:xfrm rot="5400000">
                <a:off x="5578050"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9" name="グループ化 438"/>
            <p:cNvGrpSpPr/>
            <p:nvPr/>
          </p:nvGrpSpPr>
          <p:grpSpPr>
            <a:xfrm>
              <a:off x="4562251" y="3677597"/>
              <a:ext cx="1728193" cy="356042"/>
              <a:chOff x="4108356" y="3822282"/>
              <a:chExt cx="1635085" cy="515503"/>
            </a:xfrm>
          </p:grpSpPr>
          <p:sp>
            <p:nvSpPr>
              <p:cNvPr id="455" name="弦 454"/>
              <p:cNvSpPr/>
              <p:nvPr/>
            </p:nvSpPr>
            <p:spPr>
              <a:xfrm rot="5400000">
                <a:off x="3953487" y="397715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弦 455"/>
              <p:cNvSpPr/>
              <p:nvPr/>
            </p:nvSpPr>
            <p:spPr>
              <a:xfrm rot="5400000">
                <a:off x="4429930"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7" name="弦 456"/>
              <p:cNvSpPr/>
              <p:nvPr/>
            </p:nvSpPr>
            <p:spPr>
              <a:xfrm rot="5400000">
                <a:off x="4906372"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8" name="弦 457"/>
              <p:cNvSpPr/>
              <p:nvPr/>
            </p:nvSpPr>
            <p:spPr>
              <a:xfrm rot="5400000">
                <a:off x="5382815"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0" name="グループ化 439"/>
            <p:cNvGrpSpPr/>
            <p:nvPr/>
          </p:nvGrpSpPr>
          <p:grpSpPr>
            <a:xfrm>
              <a:off x="4403377" y="3834549"/>
              <a:ext cx="1728193" cy="356042"/>
              <a:chOff x="3897564" y="4042692"/>
              <a:chExt cx="1635085" cy="515503"/>
            </a:xfrm>
          </p:grpSpPr>
          <p:sp>
            <p:nvSpPr>
              <p:cNvPr id="451" name="弦 450"/>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弦 451"/>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弦 452"/>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弦 453"/>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1" name="グループ化 440"/>
            <p:cNvGrpSpPr/>
            <p:nvPr/>
          </p:nvGrpSpPr>
          <p:grpSpPr>
            <a:xfrm>
              <a:off x="4259361" y="4001632"/>
              <a:ext cx="1728193" cy="356042"/>
              <a:chOff x="3897564" y="4042692"/>
              <a:chExt cx="1635085" cy="515503"/>
            </a:xfrm>
          </p:grpSpPr>
          <p:sp>
            <p:nvSpPr>
              <p:cNvPr id="447" name="弦 446"/>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弦 447"/>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弦 448"/>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弦 449"/>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2" name="グループ化 441"/>
            <p:cNvGrpSpPr/>
            <p:nvPr/>
          </p:nvGrpSpPr>
          <p:grpSpPr>
            <a:xfrm>
              <a:off x="4115345" y="4153078"/>
              <a:ext cx="1728193" cy="356042"/>
              <a:chOff x="3897564" y="4042692"/>
              <a:chExt cx="1635085" cy="515503"/>
            </a:xfrm>
          </p:grpSpPr>
          <p:sp>
            <p:nvSpPr>
              <p:cNvPr id="443" name="弦 442"/>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弦 443"/>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弦 444"/>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弦 445"/>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475" name="直線矢印コネクタ 474"/>
          <p:cNvCxnSpPr>
            <a:stCxn id="476" idx="1"/>
            <a:endCxn id="445" idx="1"/>
          </p:cNvCxnSpPr>
          <p:nvPr/>
        </p:nvCxnSpPr>
        <p:spPr>
          <a:xfrm flipH="1" flipV="1">
            <a:off x="6090633" y="5298625"/>
            <a:ext cx="631675" cy="3533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6" name="テキスト ボックス 475"/>
          <p:cNvSpPr txBox="1"/>
          <p:nvPr/>
        </p:nvSpPr>
        <p:spPr>
          <a:xfrm>
            <a:off x="6722308" y="5467289"/>
            <a:ext cx="553709" cy="369332"/>
          </a:xfrm>
          <a:prstGeom prst="rect">
            <a:avLst/>
          </a:prstGeom>
          <a:noFill/>
        </p:spPr>
        <p:txBody>
          <a:bodyPr wrap="square" rtlCol="0">
            <a:spAutoFit/>
          </a:bodyPr>
          <a:lstStyle/>
          <a:p>
            <a:r>
              <a:rPr kumimoji="1" lang="en-US" altLang="ja-JP" b="1" dirty="0" smtClean="0"/>
              <a:t>1μl</a:t>
            </a:r>
            <a:endParaRPr kumimoji="1" lang="ja-JP" altLang="en-US" b="1" dirty="0"/>
          </a:p>
        </p:txBody>
      </p:sp>
      <p:sp>
        <p:nvSpPr>
          <p:cNvPr id="477" name="円/楕円 476"/>
          <p:cNvSpPr/>
          <p:nvPr/>
        </p:nvSpPr>
        <p:spPr>
          <a:xfrm>
            <a:off x="6331747" y="5035389"/>
            <a:ext cx="354086" cy="363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4" name="グループ化 533"/>
          <p:cNvGrpSpPr/>
          <p:nvPr/>
        </p:nvGrpSpPr>
        <p:grpSpPr>
          <a:xfrm rot="422924">
            <a:off x="6655462" y="3974051"/>
            <a:ext cx="1809457" cy="1211905"/>
            <a:chOff x="217311" y="4069788"/>
            <a:chExt cx="3270725" cy="2208357"/>
          </a:xfrm>
        </p:grpSpPr>
        <p:sp>
          <p:nvSpPr>
            <p:cNvPr id="535" name="正方形/長方形 534"/>
            <p:cNvSpPr/>
            <p:nvPr/>
          </p:nvSpPr>
          <p:spPr>
            <a:xfrm rot="3208324">
              <a:off x="2493653" y="4302705"/>
              <a:ext cx="363326" cy="1224136"/>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正方形/長方形 535"/>
            <p:cNvSpPr/>
            <p:nvPr/>
          </p:nvSpPr>
          <p:spPr>
            <a:xfrm rot="19367480">
              <a:off x="889964" y="5541961"/>
              <a:ext cx="1339543" cy="9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フローチャート : 手操作入力 536"/>
            <p:cNvSpPr/>
            <p:nvPr/>
          </p:nvSpPr>
          <p:spPr>
            <a:xfrm rot="14004270">
              <a:off x="1677451" y="5033616"/>
              <a:ext cx="108000" cy="1044000"/>
            </a:xfrm>
            <a:prstGeom prst="flowChartManualInpu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正方形/長方形 537"/>
            <p:cNvSpPr/>
            <p:nvPr/>
          </p:nvSpPr>
          <p:spPr>
            <a:xfrm rot="3180000">
              <a:off x="3145355" y="4261298"/>
              <a:ext cx="175734" cy="27535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円/楕円 538"/>
            <p:cNvSpPr/>
            <p:nvPr/>
          </p:nvSpPr>
          <p:spPr>
            <a:xfrm rot="19387005">
              <a:off x="3317175" y="4069788"/>
              <a:ext cx="170861" cy="44999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正方形/長方形 539"/>
            <p:cNvSpPr/>
            <p:nvPr/>
          </p:nvSpPr>
          <p:spPr>
            <a:xfrm rot="3180000">
              <a:off x="2700932" y="4446628"/>
              <a:ext cx="123238" cy="538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台形 540"/>
            <p:cNvSpPr/>
            <p:nvPr/>
          </p:nvSpPr>
          <p:spPr>
            <a:xfrm rot="3180000" flipV="1">
              <a:off x="678473" y="5654224"/>
              <a:ext cx="162759" cy="108508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750667" y="5651956"/>
            <a:ext cx="2986235" cy="369332"/>
          </a:xfrm>
          <a:prstGeom prst="rect">
            <a:avLst/>
          </a:prstGeom>
          <a:noFill/>
        </p:spPr>
        <p:txBody>
          <a:bodyPr wrap="square" rtlCol="0">
            <a:spAutoFit/>
          </a:bodyPr>
          <a:lstStyle/>
          <a:p>
            <a:r>
              <a:rPr kumimoji="1" lang="en-US" altLang="ja-JP" dirty="0" smtClean="0"/>
              <a:t>Final </a:t>
            </a:r>
            <a:r>
              <a:rPr kumimoji="1" lang="en-US" altLang="ja-JP" dirty="0" err="1" smtClean="0"/>
              <a:t>scFv</a:t>
            </a:r>
            <a:r>
              <a:rPr kumimoji="1" lang="en-US" altLang="ja-JP" dirty="0" smtClean="0"/>
              <a:t> conc.100μg/ml</a:t>
            </a:r>
            <a:endParaRPr kumimoji="1" lang="ja-JP" altLang="en-US" dirty="0"/>
          </a:p>
        </p:txBody>
      </p:sp>
      <p:sp>
        <p:nvSpPr>
          <p:cNvPr id="150" name="テキスト ボックス 149"/>
          <p:cNvSpPr txBox="1"/>
          <p:nvPr/>
        </p:nvSpPr>
        <p:spPr>
          <a:xfrm>
            <a:off x="2117705" y="2668242"/>
            <a:ext cx="1848535" cy="646331"/>
          </a:xfrm>
          <a:prstGeom prst="rect">
            <a:avLst/>
          </a:prstGeom>
          <a:noFill/>
        </p:spPr>
        <p:txBody>
          <a:bodyPr wrap="square" rtlCol="0">
            <a:spAutoFit/>
          </a:bodyPr>
          <a:lstStyle/>
          <a:p>
            <a:pPr algn="ctr"/>
            <a:r>
              <a:rPr kumimoji="1" lang="en-US" altLang="ja-JP" dirty="0" smtClean="0"/>
              <a:t>0.05M</a:t>
            </a:r>
          </a:p>
          <a:p>
            <a:pPr algn="ctr"/>
            <a:r>
              <a:rPr kumimoji="1" lang="en-US" altLang="ja-JP" dirty="0" smtClean="0"/>
              <a:t>TAPS(pH8.5)</a:t>
            </a:r>
          </a:p>
        </p:txBody>
      </p:sp>
      <p:sp>
        <p:nvSpPr>
          <p:cNvPr id="11" name="テキスト ボックス 10"/>
          <p:cNvSpPr txBox="1"/>
          <p:nvPr/>
        </p:nvSpPr>
        <p:spPr>
          <a:xfrm>
            <a:off x="5657617" y="3865654"/>
            <a:ext cx="2260601" cy="369332"/>
          </a:xfrm>
          <a:prstGeom prst="rect">
            <a:avLst/>
          </a:prstGeom>
          <a:noFill/>
        </p:spPr>
        <p:txBody>
          <a:bodyPr wrap="square" rtlCol="0">
            <a:spAutoFit/>
          </a:bodyPr>
          <a:lstStyle/>
          <a:p>
            <a:r>
              <a:rPr kumimoji="1" lang="en-US" altLang="ja-JP" b="1" dirty="0" smtClean="0"/>
              <a:t>PMMA</a:t>
            </a:r>
            <a:r>
              <a:rPr kumimoji="1" lang="ja-JP" altLang="en-US" b="1" dirty="0" smtClean="0"/>
              <a:t>平板プレート</a:t>
            </a:r>
            <a:endParaRPr kumimoji="1" lang="ja-JP" altLang="en-US" b="1" dirty="0"/>
          </a:p>
        </p:txBody>
      </p:sp>
      <p:grpSp>
        <p:nvGrpSpPr>
          <p:cNvPr id="151" name="グループ化 150"/>
          <p:cNvGrpSpPr/>
          <p:nvPr/>
        </p:nvGrpSpPr>
        <p:grpSpPr>
          <a:xfrm>
            <a:off x="1049171" y="1763955"/>
            <a:ext cx="329572" cy="415281"/>
            <a:chOff x="985111" y="2865550"/>
            <a:chExt cx="329572" cy="415281"/>
          </a:xfrm>
        </p:grpSpPr>
        <p:sp>
          <p:nvSpPr>
            <p:cNvPr id="152" name="円柱 151"/>
            <p:cNvSpPr/>
            <p:nvPr/>
          </p:nvSpPr>
          <p:spPr>
            <a:xfrm rot="4656009">
              <a:off x="1063846" y="2942758"/>
              <a:ext cx="160376" cy="31784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直方体 152"/>
            <p:cNvSpPr/>
            <p:nvPr/>
          </p:nvSpPr>
          <p:spPr>
            <a:xfrm rot="20907153">
              <a:off x="1251261" y="2865550"/>
              <a:ext cx="63422" cy="347397"/>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直方体 153"/>
            <p:cNvSpPr/>
            <p:nvPr/>
          </p:nvSpPr>
          <p:spPr>
            <a:xfrm rot="20907153">
              <a:off x="987552" y="2933435"/>
              <a:ext cx="63422" cy="347396"/>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5" name="左中かっこ 154"/>
          <p:cNvSpPr/>
          <p:nvPr/>
        </p:nvSpPr>
        <p:spPr>
          <a:xfrm rot="5400000">
            <a:off x="1102044" y="1669227"/>
            <a:ext cx="289992" cy="14664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テキスト ボックス 155"/>
          <p:cNvSpPr txBox="1"/>
          <p:nvPr/>
        </p:nvSpPr>
        <p:spPr>
          <a:xfrm>
            <a:off x="55662" y="2608656"/>
            <a:ext cx="2644439" cy="923330"/>
          </a:xfrm>
          <a:prstGeom prst="rect">
            <a:avLst/>
          </a:prstGeom>
          <a:noFill/>
        </p:spPr>
        <p:txBody>
          <a:bodyPr wrap="square" rtlCol="0">
            <a:spAutoFit/>
          </a:bodyPr>
          <a:lstStyle/>
          <a:p>
            <a:r>
              <a:rPr kumimoji="1" lang="en-US" altLang="ja-JP" b="1" dirty="0" smtClean="0"/>
              <a:t>Urea conc. :0.5M</a:t>
            </a:r>
          </a:p>
          <a:p>
            <a:r>
              <a:rPr lang="en-US" altLang="ja-JP" b="1" dirty="0" smtClean="0"/>
              <a:t>TAPS conc. :0.05M</a:t>
            </a:r>
          </a:p>
          <a:p>
            <a:r>
              <a:rPr kumimoji="1" lang="en-US" altLang="ja-JP" b="1" dirty="0" err="1" smtClean="0"/>
              <a:t>scFv</a:t>
            </a:r>
            <a:r>
              <a:rPr kumimoji="1" lang="en-US" altLang="ja-JP" b="1" dirty="0" smtClean="0"/>
              <a:t> conc. :500μg/ml</a:t>
            </a:r>
            <a:endParaRPr kumimoji="1" lang="ja-JP" altLang="en-US" b="1" dirty="0"/>
          </a:p>
        </p:txBody>
      </p:sp>
      <p:sp>
        <p:nvSpPr>
          <p:cNvPr id="157" name="環状矢印 156"/>
          <p:cNvSpPr/>
          <p:nvPr/>
        </p:nvSpPr>
        <p:spPr>
          <a:xfrm>
            <a:off x="1081615" y="1179599"/>
            <a:ext cx="1775935" cy="959747"/>
          </a:xfrm>
          <a:prstGeom prst="circular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37056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731643" y="4644479"/>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382273" y="5235773"/>
            <a:ext cx="1731446" cy="160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a:off x="50449" y="4852339"/>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6512" y="4420495"/>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8" name="直線矢印コネクタ 7"/>
          <p:cNvCxnSpPr/>
          <p:nvPr/>
        </p:nvCxnSpPr>
        <p:spPr>
          <a:xfrm>
            <a:off x="7521472" y="4852339"/>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434511" y="4420495"/>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10" name="テキスト ボックス 9"/>
          <p:cNvSpPr txBox="1"/>
          <p:nvPr/>
        </p:nvSpPr>
        <p:spPr>
          <a:xfrm>
            <a:off x="8466946" y="4663293"/>
            <a:ext cx="713566" cy="373712"/>
          </a:xfrm>
          <a:prstGeom prst="rect">
            <a:avLst/>
          </a:prstGeom>
          <a:noFill/>
        </p:spPr>
        <p:txBody>
          <a:bodyPr wrap="square" rtlCol="0">
            <a:spAutoFit/>
          </a:bodyPr>
          <a:lstStyle/>
          <a:p>
            <a:r>
              <a:rPr lang="ja-JP" altLang="en-US" dirty="0" smtClean="0"/>
              <a:t>測定</a:t>
            </a:r>
            <a:endParaRPr kumimoji="1" lang="ja-JP" altLang="en-US" dirty="0"/>
          </a:p>
        </p:txBody>
      </p:sp>
      <p:grpSp>
        <p:nvGrpSpPr>
          <p:cNvPr id="11" name="グループ化 10"/>
          <p:cNvGrpSpPr/>
          <p:nvPr/>
        </p:nvGrpSpPr>
        <p:grpSpPr>
          <a:xfrm>
            <a:off x="7048875" y="2157903"/>
            <a:ext cx="1950336" cy="661761"/>
            <a:chOff x="5790016" y="5821868"/>
            <a:chExt cx="1832466" cy="620289"/>
          </a:xfrm>
        </p:grpSpPr>
        <p:sp>
          <p:nvSpPr>
            <p:cNvPr id="12" name="正方形/長方形 11"/>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575434" y="5821868"/>
              <a:ext cx="252028" cy="489800"/>
              <a:chOff x="3866996" y="5142190"/>
              <a:chExt cx="307030" cy="719427"/>
            </a:xfrm>
          </p:grpSpPr>
          <p:grpSp>
            <p:nvGrpSpPr>
              <p:cNvPr id="18" name="グループ化 17"/>
              <p:cNvGrpSpPr/>
              <p:nvPr/>
            </p:nvGrpSpPr>
            <p:grpSpPr>
              <a:xfrm>
                <a:off x="3866996" y="5142190"/>
                <a:ext cx="307030" cy="480442"/>
                <a:chOff x="4053383" y="5065383"/>
                <a:chExt cx="864096" cy="999652"/>
              </a:xfrm>
            </p:grpSpPr>
            <p:sp>
              <p:nvSpPr>
                <p:cNvPr id="20" name="円/楕円 19"/>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フリーフォーム 18"/>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 name="グループ化 22"/>
          <p:cNvGrpSpPr/>
          <p:nvPr/>
        </p:nvGrpSpPr>
        <p:grpSpPr>
          <a:xfrm>
            <a:off x="1187624" y="4406933"/>
            <a:ext cx="1950336" cy="1062779"/>
            <a:chOff x="5790016" y="5445981"/>
            <a:chExt cx="1832466" cy="996176"/>
          </a:xfrm>
        </p:grpSpPr>
        <p:sp>
          <p:nvSpPr>
            <p:cNvPr id="24" name="正方形/長方形 2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6575434" y="5821868"/>
              <a:ext cx="252028" cy="489800"/>
              <a:chOff x="3866996" y="5142190"/>
              <a:chExt cx="307030" cy="719427"/>
            </a:xfrm>
          </p:grpSpPr>
          <p:grpSp>
            <p:nvGrpSpPr>
              <p:cNvPr id="32" name="グループ化 31"/>
              <p:cNvGrpSpPr/>
              <p:nvPr/>
            </p:nvGrpSpPr>
            <p:grpSpPr>
              <a:xfrm>
                <a:off x="3866996" y="5142190"/>
                <a:ext cx="307030" cy="480442"/>
                <a:chOff x="4053383" y="5065383"/>
                <a:chExt cx="864096" cy="999652"/>
              </a:xfrm>
            </p:grpSpPr>
            <p:sp>
              <p:nvSpPr>
                <p:cNvPr id="34" name="円/楕円 3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フリーフォーム 3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パイ 30"/>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cxnSp>
        <p:nvCxnSpPr>
          <p:cNvPr id="37" name="直線矢印コネクタ 36"/>
          <p:cNvCxnSpPr/>
          <p:nvPr/>
        </p:nvCxnSpPr>
        <p:spPr>
          <a:xfrm>
            <a:off x="5930782" y="2636708"/>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843821" y="2204864"/>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39" name="直線矢印コネクタ 38"/>
          <p:cNvCxnSpPr/>
          <p:nvPr/>
        </p:nvCxnSpPr>
        <p:spPr>
          <a:xfrm>
            <a:off x="3417368" y="4852339"/>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330407" y="4420495"/>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grpSp>
        <p:nvGrpSpPr>
          <p:cNvPr id="41" name="グループ化 40"/>
          <p:cNvGrpSpPr/>
          <p:nvPr/>
        </p:nvGrpSpPr>
        <p:grpSpPr>
          <a:xfrm>
            <a:off x="4854654" y="4043074"/>
            <a:ext cx="1950336" cy="1446980"/>
            <a:chOff x="5790016" y="5085857"/>
            <a:chExt cx="1832466" cy="1356300"/>
          </a:xfrm>
        </p:grpSpPr>
        <p:sp>
          <p:nvSpPr>
            <p:cNvPr id="42" name="正方形/長方形 41"/>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6575434" y="5821868"/>
              <a:ext cx="252028" cy="489800"/>
              <a:chOff x="3866996" y="5142190"/>
              <a:chExt cx="307030" cy="719427"/>
            </a:xfrm>
          </p:grpSpPr>
          <p:grpSp>
            <p:nvGrpSpPr>
              <p:cNvPr id="52" name="グループ化 51"/>
              <p:cNvGrpSpPr/>
              <p:nvPr/>
            </p:nvGrpSpPr>
            <p:grpSpPr>
              <a:xfrm>
                <a:off x="3866996" y="5142190"/>
                <a:ext cx="307030" cy="480442"/>
                <a:chOff x="4053383" y="5065383"/>
                <a:chExt cx="864096" cy="999652"/>
              </a:xfrm>
            </p:grpSpPr>
            <p:sp>
              <p:nvSpPr>
                <p:cNvPr id="54" name="円/楕円 5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フリーフォーム 5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乗算記号 48"/>
            <p:cNvSpPr/>
            <p:nvPr/>
          </p:nvSpPr>
          <p:spPr>
            <a:xfrm>
              <a:off x="6622028" y="5156812"/>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パイ 49"/>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51" name="円/楕円 50"/>
            <p:cNvSpPr/>
            <p:nvPr/>
          </p:nvSpPr>
          <p:spPr>
            <a:xfrm>
              <a:off x="6701448" y="5085857"/>
              <a:ext cx="136359" cy="12226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6948264" y="2987660"/>
            <a:ext cx="2275459" cy="369332"/>
          </a:xfrm>
          <a:prstGeom prst="rect">
            <a:avLst/>
          </a:prstGeom>
          <a:noFill/>
        </p:spPr>
        <p:txBody>
          <a:bodyPr wrap="square" rtlCol="0">
            <a:spAutoFit/>
          </a:bodyPr>
          <a:lstStyle/>
          <a:p>
            <a:pPr algn="ctr"/>
            <a:r>
              <a:rPr kumimoji="1" lang="en-US" altLang="ja-JP" dirty="0" smtClean="0"/>
              <a:t>2%BSA 0.1%PBST</a:t>
            </a:r>
            <a:endParaRPr kumimoji="1" lang="ja-JP" altLang="en-US" dirty="0"/>
          </a:p>
        </p:txBody>
      </p:sp>
      <p:sp>
        <p:nvSpPr>
          <p:cNvPr id="59" name="テキスト ボックス 58"/>
          <p:cNvSpPr txBox="1"/>
          <p:nvPr/>
        </p:nvSpPr>
        <p:spPr>
          <a:xfrm>
            <a:off x="899592" y="5518973"/>
            <a:ext cx="2647581" cy="646331"/>
          </a:xfrm>
          <a:prstGeom prst="rect">
            <a:avLst/>
          </a:prstGeom>
          <a:noFill/>
        </p:spPr>
        <p:txBody>
          <a:bodyPr wrap="square" rtlCol="0">
            <a:spAutoFit/>
          </a:bodyPr>
          <a:lstStyle/>
          <a:p>
            <a:pPr algn="ctr"/>
            <a:r>
              <a:rPr lang="en-US" altLang="ja-JP" dirty="0"/>
              <a:t>B</a:t>
            </a:r>
            <a:r>
              <a:rPr kumimoji="1" lang="en-US" altLang="ja-JP" dirty="0" smtClean="0"/>
              <a:t>iotin</a:t>
            </a:r>
            <a:r>
              <a:rPr kumimoji="1" lang="ja-JP" altLang="en-US" dirty="0" smtClean="0"/>
              <a:t>標識</a:t>
            </a:r>
            <a:r>
              <a:rPr kumimoji="1" lang="en-US" altLang="ja-JP" dirty="0" err="1" smtClean="0"/>
              <a:t>RNase</a:t>
            </a:r>
            <a:r>
              <a:rPr kumimoji="1" lang="ja-JP" altLang="en-US" dirty="0" smtClean="0"/>
              <a:t>抗原</a:t>
            </a:r>
            <a:endParaRPr kumimoji="1" lang="en-US" altLang="ja-JP" dirty="0" smtClean="0"/>
          </a:p>
          <a:p>
            <a:pPr algn="ctr"/>
            <a:r>
              <a:rPr lang="en-US" altLang="ja-JP" dirty="0" smtClean="0"/>
              <a:t>1μ</a:t>
            </a:r>
            <a:r>
              <a:rPr kumimoji="1" lang="en-US" altLang="ja-JP" dirty="0" smtClean="0"/>
              <a:t>g/ml</a:t>
            </a:r>
            <a:endParaRPr kumimoji="1" lang="ja-JP" altLang="en-US" dirty="0"/>
          </a:p>
        </p:txBody>
      </p:sp>
      <p:sp>
        <p:nvSpPr>
          <p:cNvPr id="60" name="テキスト ボックス 59"/>
          <p:cNvSpPr txBox="1"/>
          <p:nvPr/>
        </p:nvSpPr>
        <p:spPr>
          <a:xfrm>
            <a:off x="4206030" y="5518973"/>
            <a:ext cx="3317750" cy="646331"/>
          </a:xfrm>
          <a:prstGeom prst="rect">
            <a:avLst/>
          </a:prstGeom>
          <a:noFill/>
        </p:spPr>
        <p:txBody>
          <a:bodyPr wrap="square" rtlCol="0">
            <a:spAutoFit/>
          </a:bodyPr>
          <a:lstStyle/>
          <a:p>
            <a:r>
              <a:rPr lang="en-US" altLang="ja-JP" dirty="0" smtClean="0"/>
              <a:t>Alexa647</a:t>
            </a:r>
            <a:r>
              <a:rPr lang="ja-JP" altLang="en-US" dirty="0" smtClean="0"/>
              <a:t>標識ストレプトアビジン</a:t>
            </a:r>
            <a:endParaRPr lang="en-US" altLang="ja-JP" dirty="0" smtClean="0"/>
          </a:p>
          <a:p>
            <a:pPr algn="ctr"/>
            <a:r>
              <a:rPr kumimoji="1" lang="en-US" altLang="ja-JP" dirty="0" smtClean="0"/>
              <a:t>5000</a:t>
            </a:r>
            <a:r>
              <a:rPr kumimoji="1" lang="ja-JP" altLang="en-US" dirty="0" smtClean="0"/>
              <a:t>倍希釈</a:t>
            </a:r>
            <a:endParaRPr kumimoji="1" lang="ja-JP" altLang="en-US" dirty="0"/>
          </a:p>
        </p:txBody>
      </p:sp>
      <p:grpSp>
        <p:nvGrpSpPr>
          <p:cNvPr id="61" name="グループ化 60"/>
          <p:cNvGrpSpPr/>
          <p:nvPr/>
        </p:nvGrpSpPr>
        <p:grpSpPr>
          <a:xfrm>
            <a:off x="-36512" y="1874578"/>
            <a:ext cx="3103515" cy="1164367"/>
            <a:chOff x="3772741" y="3361881"/>
            <a:chExt cx="3103515" cy="1164367"/>
          </a:xfrm>
        </p:grpSpPr>
        <p:sp>
          <p:nvSpPr>
            <p:cNvPr id="62" name="直方体 61"/>
            <p:cNvSpPr/>
            <p:nvPr/>
          </p:nvSpPr>
          <p:spPr>
            <a:xfrm>
              <a:off x="3772741" y="3361881"/>
              <a:ext cx="3103515" cy="1164367"/>
            </a:xfrm>
            <a:prstGeom prst="cube">
              <a:avLst>
                <a:gd name="adj" fmla="val 9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p:nvGrpSpPr>
          <p:grpSpPr>
            <a:xfrm>
              <a:off x="4860031" y="3402440"/>
              <a:ext cx="1728193" cy="356042"/>
              <a:chOff x="4507587" y="3385884"/>
              <a:chExt cx="1635085" cy="515503"/>
            </a:xfrm>
          </p:grpSpPr>
          <p:sp>
            <p:nvSpPr>
              <p:cNvPr id="89" name="弦 88"/>
              <p:cNvSpPr/>
              <p:nvPr/>
            </p:nvSpPr>
            <p:spPr>
              <a:xfrm rot="5400000">
                <a:off x="4352718" y="3540760"/>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弦 89"/>
              <p:cNvSpPr/>
              <p:nvPr/>
            </p:nvSpPr>
            <p:spPr>
              <a:xfrm rot="5400000">
                <a:off x="4829161"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弦 90"/>
              <p:cNvSpPr/>
              <p:nvPr/>
            </p:nvSpPr>
            <p:spPr>
              <a:xfrm rot="5400000">
                <a:off x="5305603"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弦 91"/>
              <p:cNvSpPr/>
              <p:nvPr/>
            </p:nvSpPr>
            <p:spPr>
              <a:xfrm rot="5400000">
                <a:off x="5782046"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p:nvGrpSpPr>
          <p:grpSpPr>
            <a:xfrm>
              <a:off x="4710544" y="3530653"/>
              <a:ext cx="1728193" cy="356042"/>
              <a:chOff x="4303591" y="3607528"/>
              <a:chExt cx="1635085" cy="515503"/>
            </a:xfrm>
          </p:grpSpPr>
          <p:sp>
            <p:nvSpPr>
              <p:cNvPr id="85" name="弦 84"/>
              <p:cNvSpPr/>
              <p:nvPr/>
            </p:nvSpPr>
            <p:spPr>
              <a:xfrm rot="5400000">
                <a:off x="4148722" y="3762404"/>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5"/>
              <p:cNvSpPr/>
              <p:nvPr/>
            </p:nvSpPr>
            <p:spPr>
              <a:xfrm rot="5400000">
                <a:off x="4625165"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弦 86"/>
              <p:cNvSpPr/>
              <p:nvPr/>
            </p:nvSpPr>
            <p:spPr>
              <a:xfrm rot="5400000">
                <a:off x="5101607"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弦 87"/>
              <p:cNvSpPr/>
              <p:nvPr/>
            </p:nvSpPr>
            <p:spPr>
              <a:xfrm rot="5400000">
                <a:off x="5578050"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4562251" y="3677597"/>
              <a:ext cx="1728193" cy="356042"/>
              <a:chOff x="4108356" y="3822282"/>
              <a:chExt cx="1635085" cy="515503"/>
            </a:xfrm>
          </p:grpSpPr>
          <p:sp>
            <p:nvSpPr>
              <p:cNvPr id="81" name="弦 80"/>
              <p:cNvSpPr/>
              <p:nvPr/>
            </p:nvSpPr>
            <p:spPr>
              <a:xfrm rot="5400000">
                <a:off x="3953487" y="397715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弦 81"/>
              <p:cNvSpPr/>
              <p:nvPr/>
            </p:nvSpPr>
            <p:spPr>
              <a:xfrm rot="5400000">
                <a:off x="4429930"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弦 82"/>
              <p:cNvSpPr/>
              <p:nvPr/>
            </p:nvSpPr>
            <p:spPr>
              <a:xfrm rot="5400000">
                <a:off x="4906372"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3"/>
              <p:cNvSpPr/>
              <p:nvPr/>
            </p:nvSpPr>
            <p:spPr>
              <a:xfrm rot="5400000">
                <a:off x="5382815"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403377" y="3834549"/>
              <a:ext cx="1728193" cy="356042"/>
              <a:chOff x="3897564" y="4042692"/>
              <a:chExt cx="1635085" cy="515503"/>
            </a:xfrm>
          </p:grpSpPr>
          <p:sp>
            <p:nvSpPr>
              <p:cNvPr id="77" name="弦 76"/>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弦 77"/>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弦 78"/>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弦 79"/>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p:cNvGrpSpPr/>
            <p:nvPr/>
          </p:nvGrpSpPr>
          <p:grpSpPr>
            <a:xfrm>
              <a:off x="4259361" y="4001632"/>
              <a:ext cx="1728193" cy="356042"/>
              <a:chOff x="3897564" y="4042692"/>
              <a:chExt cx="1635085" cy="515503"/>
            </a:xfrm>
          </p:grpSpPr>
          <p:sp>
            <p:nvSpPr>
              <p:cNvPr id="73" name="弦 72"/>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弦 73"/>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弦 74"/>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弦 75"/>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4115345" y="4153078"/>
              <a:ext cx="1728193" cy="356042"/>
              <a:chOff x="3897564" y="4042692"/>
              <a:chExt cx="1635085" cy="515503"/>
            </a:xfrm>
          </p:grpSpPr>
          <p:sp>
            <p:nvSpPr>
              <p:cNvPr id="69" name="弦 68"/>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弦 69"/>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弦 70"/>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弦 71"/>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3" name="グループ化 92"/>
          <p:cNvGrpSpPr/>
          <p:nvPr/>
        </p:nvGrpSpPr>
        <p:grpSpPr>
          <a:xfrm>
            <a:off x="3745715" y="2157903"/>
            <a:ext cx="1950336" cy="661761"/>
            <a:chOff x="5790016" y="5821868"/>
            <a:chExt cx="1832466" cy="620289"/>
          </a:xfrm>
        </p:grpSpPr>
        <p:sp>
          <p:nvSpPr>
            <p:cNvPr id="94" name="正方形/長方形 9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p:cNvGrpSpPr/>
            <p:nvPr/>
          </p:nvGrpSpPr>
          <p:grpSpPr>
            <a:xfrm>
              <a:off x="6575434" y="5821868"/>
              <a:ext cx="252028" cy="489800"/>
              <a:chOff x="3866996" y="5142190"/>
              <a:chExt cx="307030" cy="719427"/>
            </a:xfrm>
          </p:grpSpPr>
          <p:grpSp>
            <p:nvGrpSpPr>
              <p:cNvPr id="96" name="グループ化 95"/>
              <p:cNvGrpSpPr/>
              <p:nvPr/>
            </p:nvGrpSpPr>
            <p:grpSpPr>
              <a:xfrm>
                <a:off x="3866996" y="5142190"/>
                <a:ext cx="307030" cy="480442"/>
                <a:chOff x="4053383" y="5065383"/>
                <a:chExt cx="864096" cy="999652"/>
              </a:xfrm>
            </p:grpSpPr>
            <p:sp>
              <p:nvSpPr>
                <p:cNvPr id="98" name="円/楕円 97"/>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0" name="直線コネクタ 99"/>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フリーフォーム 96"/>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01" name="直線矢印コネクタ 100"/>
          <p:cNvCxnSpPr>
            <a:stCxn id="102" idx="1"/>
            <a:endCxn id="71" idx="1"/>
          </p:cNvCxnSpPr>
          <p:nvPr/>
        </p:nvCxnSpPr>
        <p:spPr>
          <a:xfrm flipH="1" flipV="1">
            <a:off x="1530713" y="2843793"/>
            <a:ext cx="631675" cy="3533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2162388" y="3012457"/>
            <a:ext cx="553709" cy="369332"/>
          </a:xfrm>
          <a:prstGeom prst="rect">
            <a:avLst/>
          </a:prstGeom>
          <a:noFill/>
        </p:spPr>
        <p:txBody>
          <a:bodyPr wrap="square" rtlCol="0">
            <a:spAutoFit/>
          </a:bodyPr>
          <a:lstStyle/>
          <a:p>
            <a:r>
              <a:rPr kumimoji="1" lang="en-US" altLang="ja-JP" b="1" dirty="0" smtClean="0"/>
              <a:t>1μl</a:t>
            </a:r>
            <a:endParaRPr kumimoji="1" lang="ja-JP" altLang="en-US" b="1" dirty="0"/>
          </a:p>
        </p:txBody>
      </p:sp>
      <p:sp>
        <p:nvSpPr>
          <p:cNvPr id="103" name="円/楕円 102"/>
          <p:cNvSpPr/>
          <p:nvPr/>
        </p:nvSpPr>
        <p:spPr>
          <a:xfrm>
            <a:off x="1771827" y="2580557"/>
            <a:ext cx="354086" cy="363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右矢印 3"/>
          <p:cNvSpPr/>
          <p:nvPr/>
        </p:nvSpPr>
        <p:spPr>
          <a:xfrm rot="20946673">
            <a:off x="2248504" y="2423184"/>
            <a:ext cx="1060442" cy="524240"/>
          </a:xfrm>
          <a:custGeom>
            <a:avLst/>
            <a:gdLst>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0 w 1066680"/>
              <a:gd name="connsiteY6" fmla="*/ 307006 h 409341"/>
              <a:gd name="connsiteX7" fmla="*/ 0 w 1066680"/>
              <a:gd name="connsiteY7" fmla="*/ 102335 h 409341"/>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21787 w 1066680"/>
              <a:gd name="connsiteY6" fmla="*/ 268220 h 409341"/>
              <a:gd name="connsiteX7" fmla="*/ 0 w 1066680"/>
              <a:gd name="connsiteY7" fmla="*/ 102335 h 409341"/>
              <a:gd name="connsiteX0" fmla="*/ 0 w 1066152"/>
              <a:gd name="connsiteY0" fmla="*/ 174064 h 409341"/>
              <a:gd name="connsiteX1" fmla="*/ 861482 w 1066152"/>
              <a:gd name="connsiteY1" fmla="*/ 102335 h 409341"/>
              <a:gd name="connsiteX2" fmla="*/ 861482 w 1066152"/>
              <a:gd name="connsiteY2" fmla="*/ 0 h 409341"/>
              <a:gd name="connsiteX3" fmla="*/ 1066152 w 1066152"/>
              <a:gd name="connsiteY3" fmla="*/ 204671 h 409341"/>
              <a:gd name="connsiteX4" fmla="*/ 861482 w 1066152"/>
              <a:gd name="connsiteY4" fmla="*/ 409341 h 409341"/>
              <a:gd name="connsiteX5" fmla="*/ 861482 w 1066152"/>
              <a:gd name="connsiteY5" fmla="*/ 307006 h 409341"/>
              <a:gd name="connsiteX6" fmla="*/ 21259 w 1066152"/>
              <a:gd name="connsiteY6" fmla="*/ 268220 h 409341"/>
              <a:gd name="connsiteX7" fmla="*/ 0 w 1066152"/>
              <a:gd name="connsiteY7" fmla="*/ 174064 h 409341"/>
              <a:gd name="connsiteX0" fmla="*/ 0 w 1063645"/>
              <a:gd name="connsiteY0" fmla="*/ 216155 h 409341"/>
              <a:gd name="connsiteX1" fmla="*/ 858975 w 1063645"/>
              <a:gd name="connsiteY1" fmla="*/ 102335 h 409341"/>
              <a:gd name="connsiteX2" fmla="*/ 858975 w 1063645"/>
              <a:gd name="connsiteY2" fmla="*/ 0 h 409341"/>
              <a:gd name="connsiteX3" fmla="*/ 1063645 w 1063645"/>
              <a:gd name="connsiteY3" fmla="*/ 204671 h 409341"/>
              <a:gd name="connsiteX4" fmla="*/ 858975 w 1063645"/>
              <a:gd name="connsiteY4" fmla="*/ 409341 h 409341"/>
              <a:gd name="connsiteX5" fmla="*/ 858975 w 1063645"/>
              <a:gd name="connsiteY5" fmla="*/ 307006 h 409341"/>
              <a:gd name="connsiteX6" fmla="*/ 18752 w 1063645"/>
              <a:gd name="connsiteY6" fmla="*/ 268220 h 409341"/>
              <a:gd name="connsiteX7" fmla="*/ 0 w 1063645"/>
              <a:gd name="connsiteY7" fmla="*/ 216155 h 4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645" h="409341">
                <a:moveTo>
                  <a:pt x="0" y="216155"/>
                </a:moveTo>
                <a:lnTo>
                  <a:pt x="858975" y="102335"/>
                </a:lnTo>
                <a:lnTo>
                  <a:pt x="858975" y="0"/>
                </a:lnTo>
                <a:lnTo>
                  <a:pt x="1063645" y="204671"/>
                </a:lnTo>
                <a:lnTo>
                  <a:pt x="858975" y="409341"/>
                </a:lnTo>
                <a:lnTo>
                  <a:pt x="858975" y="307006"/>
                </a:lnTo>
                <a:lnTo>
                  <a:pt x="18752" y="268220"/>
                </a:lnTo>
                <a:lnTo>
                  <a:pt x="0" y="2161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 name="グループ化 104"/>
          <p:cNvGrpSpPr/>
          <p:nvPr/>
        </p:nvGrpSpPr>
        <p:grpSpPr>
          <a:xfrm rot="21342415">
            <a:off x="1938234" y="1296805"/>
            <a:ext cx="1809457" cy="1211905"/>
            <a:chOff x="217311" y="4069788"/>
            <a:chExt cx="3270725" cy="2208357"/>
          </a:xfrm>
        </p:grpSpPr>
        <p:sp>
          <p:nvSpPr>
            <p:cNvPr id="106" name="正方形/長方形 105"/>
            <p:cNvSpPr/>
            <p:nvPr/>
          </p:nvSpPr>
          <p:spPr>
            <a:xfrm rot="3208324">
              <a:off x="2493653" y="4302705"/>
              <a:ext cx="363326" cy="1224136"/>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rot="19367480">
              <a:off x="889964" y="5541961"/>
              <a:ext cx="1339543" cy="9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ローチャート : 手操作入力 107"/>
            <p:cNvSpPr/>
            <p:nvPr/>
          </p:nvSpPr>
          <p:spPr>
            <a:xfrm rot="14004270">
              <a:off x="1677451" y="5033616"/>
              <a:ext cx="108000" cy="1044000"/>
            </a:xfrm>
            <a:prstGeom prst="flowChartManualInpu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rot="3180000">
              <a:off x="3145355" y="4261298"/>
              <a:ext cx="175734" cy="27535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rot="19387005">
              <a:off x="3317175" y="4069788"/>
              <a:ext cx="170861" cy="44999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rot="3180000">
              <a:off x="2700932" y="4446628"/>
              <a:ext cx="123238" cy="538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台形 111"/>
            <p:cNvSpPr/>
            <p:nvPr/>
          </p:nvSpPr>
          <p:spPr>
            <a:xfrm rot="3180000" flipV="1">
              <a:off x="678473" y="5654224"/>
              <a:ext cx="162759" cy="108508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3594122" y="2934414"/>
            <a:ext cx="2108690" cy="646331"/>
          </a:xfrm>
          <a:prstGeom prst="rect">
            <a:avLst/>
          </a:prstGeom>
          <a:noFill/>
        </p:spPr>
        <p:txBody>
          <a:bodyPr wrap="square" rtlCol="0">
            <a:spAutoFit/>
          </a:bodyPr>
          <a:lstStyle/>
          <a:p>
            <a:pPr algn="ctr"/>
            <a:r>
              <a:rPr lang="en-US" altLang="ja-JP" b="1" dirty="0" err="1" smtClean="0"/>
              <a:t>scFv</a:t>
            </a:r>
            <a:r>
              <a:rPr lang="en-US" altLang="ja-JP" b="1" dirty="0" smtClean="0"/>
              <a:t>-PM</a:t>
            </a:r>
            <a:r>
              <a:rPr kumimoji="1" lang="en-US" altLang="ja-JP" b="1" dirty="0" smtClean="0"/>
              <a:t> 100μg/ml</a:t>
            </a:r>
            <a:endParaRPr kumimoji="1" lang="ja-JP" altLang="en-US" b="1" dirty="0"/>
          </a:p>
        </p:txBody>
      </p:sp>
      <p:sp>
        <p:nvSpPr>
          <p:cNvPr id="113" name="テキスト ボックス 112"/>
          <p:cNvSpPr txBox="1"/>
          <p:nvPr/>
        </p:nvSpPr>
        <p:spPr>
          <a:xfrm>
            <a:off x="852223" y="1382230"/>
            <a:ext cx="2260601" cy="369332"/>
          </a:xfrm>
          <a:prstGeom prst="rect">
            <a:avLst/>
          </a:prstGeom>
          <a:noFill/>
        </p:spPr>
        <p:txBody>
          <a:bodyPr wrap="square" rtlCol="0">
            <a:spAutoFit/>
          </a:bodyPr>
          <a:lstStyle/>
          <a:p>
            <a:r>
              <a:rPr kumimoji="1" lang="en-US" altLang="ja-JP" b="1" dirty="0" smtClean="0"/>
              <a:t>PMMA</a:t>
            </a:r>
            <a:r>
              <a:rPr kumimoji="1" lang="ja-JP" altLang="en-US" b="1" dirty="0" smtClean="0"/>
              <a:t>平板プレート</a:t>
            </a:r>
            <a:endParaRPr kumimoji="1" lang="ja-JP" altLang="en-US" b="1" dirty="0"/>
          </a:p>
        </p:txBody>
      </p:sp>
      <p:sp>
        <p:nvSpPr>
          <p:cNvPr id="117" name="タイトル 1"/>
          <p:cNvSpPr>
            <a:spLocks noGrp="1"/>
          </p:cNvSpPr>
          <p:nvPr>
            <p:ph type="title"/>
          </p:nvPr>
        </p:nvSpPr>
        <p:spPr>
          <a:xfrm>
            <a:off x="55662" y="260351"/>
            <a:ext cx="9073672" cy="648369"/>
          </a:xfrm>
        </p:spPr>
        <p:txBody>
          <a:bodyPr/>
          <a:lstStyle/>
          <a:p>
            <a:r>
              <a:rPr lang="ja-JP" altLang="en-US" sz="2400" b="1" dirty="0" smtClean="0"/>
              <a:t>① </a:t>
            </a:r>
            <a:r>
              <a:rPr lang="en-US" altLang="ja-JP" sz="2400" b="1" dirty="0" err="1" smtClean="0"/>
              <a:t>scFv</a:t>
            </a:r>
            <a:r>
              <a:rPr lang="en-US" altLang="ja-JP" sz="2400" b="1" dirty="0" smtClean="0"/>
              <a:t>-PM</a:t>
            </a:r>
            <a:r>
              <a:rPr lang="ja-JP" altLang="en-US" sz="2400" b="1" dirty="0" smtClean="0"/>
              <a:t>の</a:t>
            </a:r>
            <a:r>
              <a:rPr lang="en-US" altLang="ja-JP" sz="2400" b="1" dirty="0" smtClean="0"/>
              <a:t>PMMA</a:t>
            </a:r>
            <a:r>
              <a:rPr lang="ja-JP" altLang="en-US" sz="2400" b="1" dirty="0" smtClean="0"/>
              <a:t>平板プレートに対する</a:t>
            </a:r>
            <a:r>
              <a:rPr kumimoji="1" lang="ja-JP" altLang="en-US" sz="2400" b="1" dirty="0" smtClean="0"/>
              <a:t>固定化最適条件の</a:t>
            </a:r>
            <a:r>
              <a:rPr lang="ja-JP" altLang="en-US" sz="2400" b="1" dirty="0"/>
              <a:t>探索</a:t>
            </a:r>
            <a:endParaRPr kumimoji="1" lang="ja-JP" altLang="en-US" sz="2400" b="1" dirty="0"/>
          </a:p>
        </p:txBody>
      </p:sp>
      <p:sp>
        <p:nvSpPr>
          <p:cNvPr id="114" name="正方形/長方形 113"/>
          <p:cNvSpPr/>
          <p:nvPr/>
        </p:nvSpPr>
        <p:spPr>
          <a:xfrm>
            <a:off x="3491880" y="2043354"/>
            <a:ext cx="2356421" cy="15014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807753" y="1920774"/>
            <a:ext cx="2356421" cy="15014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941490" y="4336768"/>
            <a:ext cx="2459531" cy="18246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4290834" y="3937834"/>
            <a:ext cx="3222703" cy="22274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44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115" grpId="0" animBg="1"/>
      <p:bldP spid="115" grpId="1" animBg="1"/>
      <p:bldP spid="116" grpId="0" animBg="1"/>
      <p:bldP spid="116" grpId="1" animBg="1"/>
      <p:bldP spid="118" grpId="0" animBg="1"/>
      <p:bldP spid="11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7440643" y="5301208"/>
            <a:ext cx="1691680" cy="15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C:\Users\yasu\AppData\Local\Microsoft\Windows\Temporary Internet Files\Content.Word\2013.1.6.bmp"/>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39415" y="1212650"/>
            <a:ext cx="2089486" cy="3474734"/>
          </a:xfrm>
          <a:prstGeom prst="rect">
            <a:avLst/>
          </a:prstGeom>
          <a:noFill/>
          <a:ln>
            <a:noFill/>
          </a:ln>
        </p:spPr>
      </p:pic>
      <p:sp>
        <p:nvSpPr>
          <p:cNvPr id="25" name="テキスト ボックス 81"/>
          <p:cNvSpPr txBox="1"/>
          <p:nvPr/>
        </p:nvSpPr>
        <p:spPr>
          <a:xfrm>
            <a:off x="-20610" y="2042029"/>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a:effectLst/>
                <a:ea typeface="ＭＳ 明朝"/>
                <a:cs typeface="Times New Roman"/>
              </a:rPr>
              <a:t>pH6.5</a:t>
            </a:r>
            <a:endParaRPr lang="ja-JP" sz="2000" b="1" kern="100" dirty="0">
              <a:effectLst/>
              <a:ea typeface="ＭＳ 明朝"/>
              <a:cs typeface="Times New Roman"/>
            </a:endParaRPr>
          </a:p>
        </p:txBody>
      </p:sp>
      <p:sp>
        <p:nvSpPr>
          <p:cNvPr id="26" name="テキスト ボックス 82"/>
          <p:cNvSpPr txBox="1"/>
          <p:nvPr/>
        </p:nvSpPr>
        <p:spPr>
          <a:xfrm>
            <a:off x="-20610" y="3191080"/>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a:effectLst/>
                <a:ea typeface="ＭＳ 明朝"/>
                <a:cs typeface="Times New Roman"/>
              </a:rPr>
              <a:t>pH8.0</a:t>
            </a:r>
            <a:endParaRPr lang="ja-JP" sz="2000" b="1" kern="100" dirty="0">
              <a:effectLst/>
              <a:ea typeface="ＭＳ 明朝"/>
              <a:cs typeface="Times New Roman"/>
            </a:endParaRPr>
          </a:p>
        </p:txBody>
      </p:sp>
      <p:sp>
        <p:nvSpPr>
          <p:cNvPr id="27" name="テキスト ボックス 83"/>
          <p:cNvSpPr txBox="1"/>
          <p:nvPr/>
        </p:nvSpPr>
        <p:spPr>
          <a:xfrm>
            <a:off x="1310648" y="1052736"/>
            <a:ext cx="2681404" cy="2894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kern="100" dirty="0" err="1">
                <a:effectLst/>
                <a:ea typeface="ＭＳ 明朝"/>
                <a:cs typeface="Times New Roman"/>
              </a:rPr>
              <a:t>NaCl</a:t>
            </a:r>
            <a:r>
              <a:rPr lang="en-US" b="1" kern="100" dirty="0">
                <a:effectLst/>
                <a:ea typeface="ＭＳ 明朝"/>
                <a:cs typeface="Times New Roman"/>
              </a:rPr>
              <a:t> conc</a:t>
            </a:r>
            <a:r>
              <a:rPr lang="en-US" b="1" kern="100" dirty="0" smtClean="0">
                <a:effectLst/>
                <a:ea typeface="ＭＳ 明朝"/>
                <a:cs typeface="Times New Roman"/>
              </a:rPr>
              <a:t>. [</a:t>
            </a:r>
            <a:r>
              <a:rPr lang="en-US" b="1" kern="100" dirty="0" err="1" smtClean="0">
                <a:effectLst/>
                <a:ea typeface="ＭＳ 明朝"/>
                <a:cs typeface="Times New Roman"/>
              </a:rPr>
              <a:t>mM</a:t>
            </a:r>
            <a:r>
              <a:rPr lang="en-US" b="1" kern="100" dirty="0" smtClean="0">
                <a:effectLst/>
                <a:ea typeface="ＭＳ 明朝"/>
                <a:cs typeface="Times New Roman"/>
              </a:rPr>
              <a:t>]</a:t>
            </a:r>
            <a:endParaRPr lang="ja-JP" b="1" kern="100" dirty="0">
              <a:effectLst/>
              <a:ea typeface="ＭＳ 明朝"/>
              <a:cs typeface="Times New Roman"/>
            </a:endParaRPr>
          </a:p>
        </p:txBody>
      </p:sp>
      <p:sp>
        <p:nvSpPr>
          <p:cNvPr id="28" name="テキスト ボックス 84"/>
          <p:cNvSpPr txBox="1"/>
          <p:nvPr/>
        </p:nvSpPr>
        <p:spPr>
          <a:xfrm>
            <a:off x="1364437"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0</a:t>
            </a:r>
            <a:endParaRPr lang="ja-JP" sz="2000" b="1" kern="100" dirty="0">
              <a:effectLst/>
              <a:ea typeface="ＭＳ 明朝"/>
              <a:cs typeface="Times New Roman"/>
            </a:endParaRPr>
          </a:p>
        </p:txBody>
      </p:sp>
      <p:sp>
        <p:nvSpPr>
          <p:cNvPr id="29" name="テキスト ボックス 85"/>
          <p:cNvSpPr txBox="1"/>
          <p:nvPr/>
        </p:nvSpPr>
        <p:spPr>
          <a:xfrm>
            <a:off x="1804344"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25</a:t>
            </a:r>
            <a:endParaRPr lang="ja-JP" sz="2000" b="1" kern="100" dirty="0">
              <a:effectLst/>
              <a:ea typeface="ＭＳ 明朝"/>
              <a:cs typeface="Times New Roman"/>
            </a:endParaRPr>
          </a:p>
        </p:txBody>
      </p:sp>
      <p:sp>
        <p:nvSpPr>
          <p:cNvPr id="30" name="テキスト ボックス 86"/>
          <p:cNvSpPr txBox="1"/>
          <p:nvPr/>
        </p:nvSpPr>
        <p:spPr>
          <a:xfrm>
            <a:off x="2244251"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50</a:t>
            </a:r>
            <a:endParaRPr lang="ja-JP" sz="2000" b="1" kern="100" dirty="0">
              <a:effectLst/>
              <a:ea typeface="ＭＳ 明朝"/>
              <a:cs typeface="Times New Roman"/>
            </a:endParaRPr>
          </a:p>
        </p:txBody>
      </p:sp>
      <p:sp>
        <p:nvSpPr>
          <p:cNvPr id="31" name="テキスト ボックス 87"/>
          <p:cNvSpPr txBox="1"/>
          <p:nvPr/>
        </p:nvSpPr>
        <p:spPr>
          <a:xfrm>
            <a:off x="2684158"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75</a:t>
            </a:r>
            <a:endParaRPr lang="ja-JP" sz="2000" b="1" kern="100" dirty="0">
              <a:effectLst/>
              <a:ea typeface="ＭＳ 明朝"/>
              <a:cs typeface="Times New Roman"/>
            </a:endParaRPr>
          </a:p>
        </p:txBody>
      </p:sp>
      <p:sp>
        <p:nvSpPr>
          <p:cNvPr id="32" name="テキスト ボックス 88"/>
          <p:cNvSpPr txBox="1"/>
          <p:nvPr/>
        </p:nvSpPr>
        <p:spPr>
          <a:xfrm>
            <a:off x="3124066" y="1474480"/>
            <a:ext cx="801530"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100</a:t>
            </a:r>
            <a:endParaRPr lang="ja-JP" sz="2000" b="1" kern="100" dirty="0">
              <a:effectLst/>
              <a:ea typeface="ＭＳ 明朝"/>
              <a:cs typeface="Times New Roman"/>
            </a:endParaRPr>
          </a:p>
        </p:txBody>
      </p:sp>
      <p:sp>
        <p:nvSpPr>
          <p:cNvPr id="33" name="テキスト ボックス 89"/>
          <p:cNvSpPr txBox="1"/>
          <p:nvPr/>
        </p:nvSpPr>
        <p:spPr>
          <a:xfrm>
            <a:off x="3554446" y="1474480"/>
            <a:ext cx="801530"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150</a:t>
            </a:r>
            <a:endParaRPr lang="ja-JP" sz="2000" b="1" kern="100" dirty="0">
              <a:effectLst/>
              <a:ea typeface="ＭＳ 明朝"/>
              <a:cs typeface="Times New Roman"/>
            </a:endParaRPr>
          </a:p>
        </p:txBody>
      </p:sp>
      <p:sp>
        <p:nvSpPr>
          <p:cNvPr id="20" name="テキスト ボックス 81"/>
          <p:cNvSpPr txBox="1"/>
          <p:nvPr/>
        </p:nvSpPr>
        <p:spPr>
          <a:xfrm>
            <a:off x="-20610" y="2423849"/>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pH7.0</a:t>
            </a:r>
            <a:endParaRPr lang="ja-JP" sz="2000" b="1" kern="100" dirty="0">
              <a:effectLst/>
              <a:ea typeface="ＭＳ 明朝"/>
              <a:cs typeface="Times New Roman"/>
            </a:endParaRPr>
          </a:p>
        </p:txBody>
      </p:sp>
      <p:sp>
        <p:nvSpPr>
          <p:cNvPr id="21" name="テキスト ボックス 81"/>
          <p:cNvSpPr txBox="1"/>
          <p:nvPr/>
        </p:nvSpPr>
        <p:spPr>
          <a:xfrm>
            <a:off x="-20610" y="2808729"/>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pH</a:t>
            </a:r>
            <a:r>
              <a:rPr lang="en-US" altLang="ja-JP" sz="2000" b="1" kern="100" dirty="0" smtClean="0">
                <a:effectLst/>
                <a:ea typeface="ＭＳ 明朝"/>
                <a:cs typeface="Times New Roman"/>
              </a:rPr>
              <a:t>7.5</a:t>
            </a:r>
            <a:endParaRPr lang="ja-JP" sz="2000" b="1" kern="100" dirty="0">
              <a:effectLst/>
              <a:ea typeface="ＭＳ 明朝"/>
              <a:cs typeface="Times New Roman"/>
            </a:endParaRPr>
          </a:p>
        </p:txBody>
      </p:sp>
      <p:sp>
        <p:nvSpPr>
          <p:cNvPr id="17" name="タイトル 1"/>
          <p:cNvSpPr>
            <a:spLocks noGrp="1"/>
          </p:cNvSpPr>
          <p:nvPr>
            <p:ph type="title"/>
          </p:nvPr>
        </p:nvSpPr>
        <p:spPr>
          <a:xfrm>
            <a:off x="55662" y="260351"/>
            <a:ext cx="9073672" cy="648369"/>
          </a:xfrm>
        </p:spPr>
        <p:txBody>
          <a:bodyPr/>
          <a:lstStyle/>
          <a:p>
            <a:r>
              <a:rPr lang="ja-JP" altLang="en-US" sz="2400" b="1" dirty="0" smtClean="0"/>
              <a:t>① </a:t>
            </a:r>
            <a:r>
              <a:rPr lang="en-US" altLang="ja-JP" sz="2400" b="1" dirty="0" err="1" smtClean="0"/>
              <a:t>scFv</a:t>
            </a:r>
            <a:r>
              <a:rPr lang="en-US" altLang="ja-JP" sz="2400" b="1" dirty="0" smtClean="0"/>
              <a:t>-PM</a:t>
            </a:r>
            <a:r>
              <a:rPr lang="ja-JP" altLang="en-US" sz="2400" b="1" dirty="0" smtClean="0"/>
              <a:t>の</a:t>
            </a:r>
            <a:r>
              <a:rPr lang="en-US" altLang="ja-JP" sz="2400" b="1" dirty="0" smtClean="0"/>
              <a:t>PMMA</a:t>
            </a:r>
            <a:r>
              <a:rPr lang="ja-JP" altLang="en-US" sz="2400" b="1" dirty="0" smtClean="0"/>
              <a:t>平板プレートに対する</a:t>
            </a:r>
            <a:r>
              <a:rPr kumimoji="1" lang="ja-JP" altLang="en-US" sz="2400" b="1" dirty="0" smtClean="0"/>
              <a:t>固定化最適条件の</a:t>
            </a:r>
            <a:r>
              <a:rPr lang="ja-JP" altLang="en-US" sz="2400" b="1" dirty="0"/>
              <a:t>探索</a:t>
            </a:r>
            <a:endParaRPr kumimoji="1" lang="ja-JP" altLang="en-US" sz="2400" b="1" dirty="0"/>
          </a:p>
        </p:txBody>
      </p:sp>
    </p:spTree>
    <p:extLst>
      <p:ext uri="{BB962C8B-B14F-4D97-AF65-F5344CB8AC3E}">
        <p14:creationId xmlns:p14="http://schemas.microsoft.com/office/powerpoint/2010/main" val="2101644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7380312" y="5229200"/>
            <a:ext cx="1691680" cy="15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C:\Users\yasu\AppData\Local\Microsoft\Windows\Temporary Internet Files\Content.Word\2013.1.6.bmp"/>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39415" y="1212650"/>
            <a:ext cx="2089486" cy="3474734"/>
          </a:xfrm>
          <a:prstGeom prst="rect">
            <a:avLst/>
          </a:prstGeom>
          <a:noFill/>
          <a:ln>
            <a:noFill/>
          </a:ln>
        </p:spPr>
      </p:pic>
      <p:sp>
        <p:nvSpPr>
          <p:cNvPr id="25" name="テキスト ボックス 81"/>
          <p:cNvSpPr txBox="1"/>
          <p:nvPr/>
        </p:nvSpPr>
        <p:spPr>
          <a:xfrm>
            <a:off x="-20610" y="2042029"/>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a:effectLst/>
                <a:ea typeface="ＭＳ 明朝"/>
                <a:cs typeface="Times New Roman"/>
              </a:rPr>
              <a:t>pH6.5</a:t>
            </a:r>
            <a:endParaRPr lang="ja-JP" sz="2000" b="1" kern="100" dirty="0">
              <a:effectLst/>
              <a:ea typeface="ＭＳ 明朝"/>
              <a:cs typeface="Times New Roman"/>
            </a:endParaRPr>
          </a:p>
        </p:txBody>
      </p:sp>
      <p:sp>
        <p:nvSpPr>
          <p:cNvPr id="26" name="テキスト ボックス 82"/>
          <p:cNvSpPr txBox="1"/>
          <p:nvPr/>
        </p:nvSpPr>
        <p:spPr>
          <a:xfrm>
            <a:off x="-20610" y="3191080"/>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a:effectLst/>
                <a:ea typeface="ＭＳ 明朝"/>
                <a:cs typeface="Times New Roman"/>
              </a:rPr>
              <a:t>pH8.0</a:t>
            </a:r>
            <a:endParaRPr lang="ja-JP" sz="2000" b="1" kern="100" dirty="0">
              <a:effectLst/>
              <a:ea typeface="ＭＳ 明朝"/>
              <a:cs typeface="Times New Roman"/>
            </a:endParaRPr>
          </a:p>
        </p:txBody>
      </p:sp>
      <p:sp>
        <p:nvSpPr>
          <p:cNvPr id="27" name="テキスト ボックス 83"/>
          <p:cNvSpPr txBox="1"/>
          <p:nvPr/>
        </p:nvSpPr>
        <p:spPr>
          <a:xfrm>
            <a:off x="1310648" y="1052736"/>
            <a:ext cx="2681404" cy="2894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kern="100" dirty="0" err="1">
                <a:effectLst/>
                <a:ea typeface="ＭＳ 明朝"/>
                <a:cs typeface="Times New Roman"/>
              </a:rPr>
              <a:t>NaCl</a:t>
            </a:r>
            <a:r>
              <a:rPr lang="en-US" b="1" kern="100" dirty="0">
                <a:effectLst/>
                <a:ea typeface="ＭＳ 明朝"/>
                <a:cs typeface="Times New Roman"/>
              </a:rPr>
              <a:t> conc</a:t>
            </a:r>
            <a:r>
              <a:rPr lang="en-US" b="1" kern="100" dirty="0" smtClean="0">
                <a:effectLst/>
                <a:ea typeface="ＭＳ 明朝"/>
                <a:cs typeface="Times New Roman"/>
              </a:rPr>
              <a:t>. [</a:t>
            </a:r>
            <a:r>
              <a:rPr lang="en-US" b="1" kern="100" dirty="0" err="1" smtClean="0">
                <a:effectLst/>
                <a:ea typeface="ＭＳ 明朝"/>
                <a:cs typeface="Times New Roman"/>
              </a:rPr>
              <a:t>mM</a:t>
            </a:r>
            <a:r>
              <a:rPr lang="en-US" b="1" kern="100" dirty="0" smtClean="0">
                <a:effectLst/>
                <a:ea typeface="ＭＳ 明朝"/>
                <a:cs typeface="Times New Roman"/>
              </a:rPr>
              <a:t>]</a:t>
            </a:r>
            <a:endParaRPr lang="ja-JP" b="1" kern="100" dirty="0">
              <a:effectLst/>
              <a:ea typeface="ＭＳ 明朝"/>
              <a:cs typeface="Times New Roman"/>
            </a:endParaRPr>
          </a:p>
        </p:txBody>
      </p:sp>
      <p:sp>
        <p:nvSpPr>
          <p:cNvPr id="28" name="テキスト ボックス 84"/>
          <p:cNvSpPr txBox="1"/>
          <p:nvPr/>
        </p:nvSpPr>
        <p:spPr>
          <a:xfrm>
            <a:off x="1364437"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0</a:t>
            </a:r>
            <a:endParaRPr lang="ja-JP" sz="2000" b="1" kern="100" dirty="0">
              <a:effectLst/>
              <a:ea typeface="ＭＳ 明朝"/>
              <a:cs typeface="Times New Roman"/>
            </a:endParaRPr>
          </a:p>
        </p:txBody>
      </p:sp>
      <p:sp>
        <p:nvSpPr>
          <p:cNvPr id="29" name="テキスト ボックス 85"/>
          <p:cNvSpPr txBox="1"/>
          <p:nvPr/>
        </p:nvSpPr>
        <p:spPr>
          <a:xfrm>
            <a:off x="1804344"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25</a:t>
            </a:r>
            <a:endParaRPr lang="ja-JP" sz="2000" b="1" kern="100" dirty="0">
              <a:effectLst/>
              <a:ea typeface="ＭＳ 明朝"/>
              <a:cs typeface="Times New Roman"/>
            </a:endParaRPr>
          </a:p>
        </p:txBody>
      </p:sp>
      <p:sp>
        <p:nvSpPr>
          <p:cNvPr id="30" name="テキスト ボックス 86"/>
          <p:cNvSpPr txBox="1"/>
          <p:nvPr/>
        </p:nvSpPr>
        <p:spPr>
          <a:xfrm>
            <a:off x="2244251"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50</a:t>
            </a:r>
            <a:endParaRPr lang="ja-JP" sz="2000" b="1" kern="100" dirty="0">
              <a:effectLst/>
              <a:ea typeface="ＭＳ 明朝"/>
              <a:cs typeface="Times New Roman"/>
            </a:endParaRPr>
          </a:p>
        </p:txBody>
      </p:sp>
      <p:sp>
        <p:nvSpPr>
          <p:cNvPr id="31" name="テキスト ボックス 87"/>
          <p:cNvSpPr txBox="1"/>
          <p:nvPr/>
        </p:nvSpPr>
        <p:spPr>
          <a:xfrm>
            <a:off x="2684158" y="1474480"/>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75</a:t>
            </a:r>
            <a:endParaRPr lang="ja-JP" sz="2000" b="1" kern="100" dirty="0">
              <a:effectLst/>
              <a:ea typeface="ＭＳ 明朝"/>
              <a:cs typeface="Times New Roman"/>
            </a:endParaRPr>
          </a:p>
        </p:txBody>
      </p:sp>
      <p:sp>
        <p:nvSpPr>
          <p:cNvPr id="32" name="テキスト ボックス 88"/>
          <p:cNvSpPr txBox="1"/>
          <p:nvPr/>
        </p:nvSpPr>
        <p:spPr>
          <a:xfrm>
            <a:off x="3124066" y="1474480"/>
            <a:ext cx="801530"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100</a:t>
            </a:r>
            <a:endParaRPr lang="ja-JP" sz="2000" b="1" kern="100" dirty="0">
              <a:effectLst/>
              <a:ea typeface="ＭＳ 明朝"/>
              <a:cs typeface="Times New Roman"/>
            </a:endParaRPr>
          </a:p>
        </p:txBody>
      </p:sp>
      <p:sp>
        <p:nvSpPr>
          <p:cNvPr id="33" name="テキスト ボックス 89"/>
          <p:cNvSpPr txBox="1"/>
          <p:nvPr/>
        </p:nvSpPr>
        <p:spPr>
          <a:xfrm>
            <a:off x="3554446" y="1474480"/>
            <a:ext cx="801530"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150</a:t>
            </a:r>
            <a:endParaRPr lang="ja-JP" sz="2000" b="1" kern="100" dirty="0">
              <a:effectLst/>
              <a:ea typeface="ＭＳ 明朝"/>
              <a:cs typeface="Times New Roman"/>
            </a:endParaRPr>
          </a:p>
        </p:txBody>
      </p:sp>
      <p:sp>
        <p:nvSpPr>
          <p:cNvPr id="20" name="テキスト ボックス 81"/>
          <p:cNvSpPr txBox="1"/>
          <p:nvPr/>
        </p:nvSpPr>
        <p:spPr>
          <a:xfrm>
            <a:off x="-20610" y="2423849"/>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pH7.0</a:t>
            </a:r>
            <a:endParaRPr lang="ja-JP" sz="2000" b="1" kern="100" dirty="0">
              <a:effectLst/>
              <a:ea typeface="ＭＳ 明朝"/>
              <a:cs typeface="Times New Roman"/>
            </a:endParaRPr>
          </a:p>
        </p:txBody>
      </p:sp>
      <p:sp>
        <p:nvSpPr>
          <p:cNvPr id="21" name="テキスト ボックス 81"/>
          <p:cNvSpPr txBox="1"/>
          <p:nvPr/>
        </p:nvSpPr>
        <p:spPr>
          <a:xfrm>
            <a:off x="-20610" y="2808729"/>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pH</a:t>
            </a:r>
            <a:r>
              <a:rPr lang="en-US" altLang="ja-JP" sz="2000" b="1" kern="100" dirty="0" smtClean="0">
                <a:effectLst/>
                <a:ea typeface="ＭＳ 明朝"/>
                <a:cs typeface="Times New Roman"/>
              </a:rPr>
              <a:t>7.5</a:t>
            </a:r>
            <a:endParaRPr lang="ja-JP" sz="2000" b="1" kern="100" dirty="0">
              <a:effectLst/>
              <a:ea typeface="ＭＳ 明朝"/>
              <a:cs typeface="Times New Roman"/>
            </a:endParaRPr>
          </a:p>
        </p:txBody>
      </p:sp>
      <p:sp>
        <p:nvSpPr>
          <p:cNvPr id="4" name="右矢印 3"/>
          <p:cNvSpPr/>
          <p:nvPr/>
        </p:nvSpPr>
        <p:spPr>
          <a:xfrm>
            <a:off x="4421525" y="2565135"/>
            <a:ext cx="1212245" cy="62594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C:\Users\yasu\AppData\Local\Microsoft\Windows\Temporary Internet Files\Content.Word\2013.1.6.bmp"/>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26394" y="1227412"/>
            <a:ext cx="2089486" cy="3474734"/>
          </a:xfrm>
          <a:prstGeom prst="rect">
            <a:avLst/>
          </a:prstGeom>
          <a:noFill/>
          <a:ln>
            <a:noFill/>
          </a:ln>
        </p:spPr>
      </p:pic>
      <p:sp>
        <p:nvSpPr>
          <p:cNvPr id="5" name="円/楕円 4"/>
          <p:cNvSpPr/>
          <p:nvPr/>
        </p:nvSpPr>
        <p:spPr>
          <a:xfrm>
            <a:off x="8413616" y="2550622"/>
            <a:ext cx="288032" cy="243593"/>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325773" y="1474480"/>
            <a:ext cx="2329448" cy="369332"/>
          </a:xfrm>
          <a:prstGeom prst="rect">
            <a:avLst/>
          </a:prstGeom>
          <a:noFill/>
        </p:spPr>
        <p:txBody>
          <a:bodyPr wrap="square" rtlCol="0">
            <a:spAutoFit/>
          </a:bodyPr>
          <a:lstStyle/>
          <a:p>
            <a:r>
              <a:rPr kumimoji="1" lang="ja-JP" altLang="en-US" dirty="0" smtClean="0"/>
              <a:t>画像解析領域を設定</a:t>
            </a:r>
            <a:endParaRPr kumimoji="1" lang="ja-JP" altLang="en-US" dirty="0"/>
          </a:p>
        </p:txBody>
      </p:sp>
      <p:pic>
        <p:nvPicPr>
          <p:cNvPr id="36" name="図 35" descr="C:\Users\yasu\AppData\Local\Microsoft\Windows\Temporary Internet Files\Content.Word\2013.1.6.bmp"/>
          <p:cNvPicPr/>
          <p:nvPr/>
        </p:nvPicPr>
        <p:blipFill rotWithShape="1">
          <a:blip r:embed="rId2">
            <a:extLst>
              <a:ext uri="{28A0092B-C50C-407E-A947-70E740481C1C}">
                <a14:useLocalDpi xmlns:a14="http://schemas.microsoft.com/office/drawing/2010/main" val="0"/>
              </a:ext>
            </a:extLst>
          </a:blip>
          <a:srcRect l="56007" t="78915" r="29406" b="9551"/>
          <a:stretch/>
        </p:blipFill>
        <p:spPr bwMode="auto">
          <a:xfrm rot="16200000">
            <a:off x="1575254" y="4946419"/>
            <a:ext cx="1133214" cy="1173682"/>
          </a:xfrm>
          <a:prstGeom prst="rect">
            <a:avLst/>
          </a:prstGeom>
          <a:noFill/>
          <a:ln>
            <a:noFill/>
          </a:ln>
        </p:spPr>
      </p:pic>
      <p:sp>
        <p:nvSpPr>
          <p:cNvPr id="37" name="円/楕円 36"/>
          <p:cNvSpPr/>
          <p:nvPr/>
        </p:nvSpPr>
        <p:spPr>
          <a:xfrm>
            <a:off x="1606287" y="5088902"/>
            <a:ext cx="1063525" cy="918693"/>
          </a:xfrm>
          <a:prstGeom prst="ellipse">
            <a:avLst/>
          </a:prstGeom>
          <a:solidFill>
            <a:schemeClr val="accent1">
              <a:lumMod val="90000"/>
              <a:alpha val="5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1520" y="6238180"/>
            <a:ext cx="3496444" cy="369332"/>
          </a:xfrm>
          <a:prstGeom prst="rect">
            <a:avLst/>
          </a:prstGeom>
          <a:noFill/>
        </p:spPr>
        <p:txBody>
          <a:bodyPr wrap="square" rtlCol="0">
            <a:spAutoFit/>
          </a:bodyPr>
          <a:lstStyle/>
          <a:p>
            <a:pPr algn="ctr"/>
            <a:r>
              <a:rPr lang="ja-JP" altLang="en-US" dirty="0" smtClean="0"/>
              <a:t>白枠内の合計シグナル量が算出</a:t>
            </a:r>
            <a:endParaRPr kumimoji="1" lang="ja-JP" altLang="en-US" dirty="0"/>
          </a:p>
        </p:txBody>
      </p:sp>
      <p:sp>
        <p:nvSpPr>
          <p:cNvPr id="40" name="右矢印 39"/>
          <p:cNvSpPr/>
          <p:nvPr/>
        </p:nvSpPr>
        <p:spPr>
          <a:xfrm>
            <a:off x="3058450" y="5214576"/>
            <a:ext cx="1212245" cy="62594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p:cNvSpPr txBox="1"/>
              <p:nvPr/>
            </p:nvSpPr>
            <p:spPr>
              <a:xfrm>
                <a:off x="4572000" y="5088902"/>
                <a:ext cx="2448272" cy="918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0" smtClean="0">
                          <a:latin typeface="Cambria Math"/>
                        </a:rPr>
                        <m:t>=</m:t>
                      </m:r>
                      <m:f>
                        <m:fPr>
                          <m:ctrlPr>
                            <a:rPr kumimoji="1" lang="en-US" altLang="ja-JP" sz="2400" b="1" i="1" smtClean="0">
                              <a:latin typeface="Cambria Math"/>
                            </a:rPr>
                          </m:ctrlPr>
                        </m:fPr>
                        <m:num>
                          <m:r>
                            <a:rPr lang="ja-JP" altLang="en-US" sz="2400" b="1" i="1">
                              <a:latin typeface="Cambria Math"/>
                            </a:rPr>
                            <m:t>検出</m:t>
                          </m:r>
                          <m:r>
                            <a:rPr lang="ja-JP" altLang="en-US" sz="2400" b="1" i="1" smtClean="0">
                              <a:latin typeface="Cambria Math"/>
                            </a:rPr>
                            <m:t>された</m:t>
                          </m:r>
                          <m:r>
                            <a:rPr lang="ja-JP" altLang="en-US" sz="2400" b="1" i="0">
                              <a:latin typeface="Cambria Math"/>
                            </a:rPr>
                            <m:t>合計</m:t>
                          </m:r>
                          <m:r>
                            <a:rPr lang="ja-JP" altLang="en-US" sz="2400" b="1" i="0" smtClean="0">
                              <a:latin typeface="Cambria Math"/>
                            </a:rPr>
                            <m:t>シグナル量</m:t>
                          </m:r>
                        </m:num>
                        <m:den>
                          <m:r>
                            <a:rPr lang="ja-JP" altLang="en-US" sz="2400" b="1" i="0">
                              <a:latin typeface="Cambria Math"/>
                            </a:rPr>
                            <m:t>設定</m:t>
                          </m:r>
                          <m:r>
                            <a:rPr lang="ja-JP" altLang="en-US" sz="2400" b="1" i="0" smtClean="0">
                              <a:latin typeface="Cambria Math"/>
                            </a:rPr>
                            <m:t>領域の</m:t>
                          </m:r>
                          <m:r>
                            <a:rPr lang="ja-JP" altLang="en-US" sz="2400" b="1" i="0">
                              <a:latin typeface="Cambria Math"/>
                            </a:rPr>
                            <m:t>表面積</m:t>
                          </m:r>
                          <m:r>
                            <a:rPr lang="en-US" altLang="ja-JP" sz="2400" b="1" i="0" smtClean="0">
                              <a:latin typeface="Cambria Math"/>
                            </a:rPr>
                            <m:t>(</m:t>
                          </m:r>
                          <m:r>
                            <m:rPr>
                              <m:sty m:val="p"/>
                            </m:rPr>
                            <a:rPr lang="en-US" altLang="ja-JP" sz="2400" b="0" i="0" smtClean="0">
                              <a:latin typeface="Cambria Math"/>
                            </a:rPr>
                            <m:t>pixel</m:t>
                          </m:r>
                          <m:r>
                            <a:rPr lang="en-US" altLang="ja-JP" sz="2400" b="1" i="0" smtClean="0">
                              <a:latin typeface="Cambria Math"/>
                            </a:rPr>
                            <m:t>)</m:t>
                          </m:r>
                        </m:den>
                      </m:f>
                    </m:oMath>
                  </m:oMathPara>
                </a14:m>
                <a:endParaRPr kumimoji="1" lang="ja-JP" altLang="en-US" b="1" dirty="0">
                  <a:latin typeface="+mn-lt"/>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572000" y="5088902"/>
                <a:ext cx="2448272" cy="918778"/>
              </a:xfrm>
              <a:prstGeom prst="rect">
                <a:avLst/>
              </a:prstGeom>
              <a:blipFill rotWithShape="1">
                <a:blip r:embed="rId3"/>
                <a:stretch>
                  <a:fillRect r="-59204"/>
                </a:stretch>
              </a:blipFill>
            </p:spPr>
            <p:txBody>
              <a:bodyPr/>
              <a:lstStyle/>
              <a:p>
                <a:r>
                  <a:rPr lang="ja-JP" altLang="en-US">
                    <a:noFill/>
                  </a:rPr>
                  <a:t> </a:t>
                </a:r>
              </a:p>
            </p:txBody>
          </p:sp>
        </mc:Fallback>
      </mc:AlternateContent>
      <p:sp>
        <p:nvSpPr>
          <p:cNvPr id="10" name="屈折矢印 9"/>
          <p:cNvSpPr/>
          <p:nvPr/>
        </p:nvSpPr>
        <p:spPr>
          <a:xfrm rot="5400000">
            <a:off x="4866918" y="6016104"/>
            <a:ext cx="432048" cy="71319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33771" y="6222791"/>
            <a:ext cx="3474734" cy="461665"/>
          </a:xfrm>
          <a:prstGeom prst="rect">
            <a:avLst/>
          </a:prstGeom>
          <a:noFill/>
        </p:spPr>
        <p:txBody>
          <a:bodyPr wrap="square" rtlCol="0">
            <a:spAutoFit/>
          </a:bodyPr>
          <a:lstStyle/>
          <a:p>
            <a:r>
              <a:rPr kumimoji="1" lang="ja-JP" altLang="en-US" sz="2400" b="1" dirty="0" smtClean="0">
                <a:solidFill>
                  <a:srgbClr val="FF0000"/>
                </a:solidFill>
              </a:rPr>
              <a:t>数値</a:t>
            </a:r>
            <a:r>
              <a:rPr kumimoji="1" lang="ja-JP" altLang="en-US" sz="2400" b="1" dirty="0" smtClean="0"/>
              <a:t>として算出される</a:t>
            </a:r>
            <a:endParaRPr kumimoji="1" lang="ja-JP" altLang="en-US" sz="2400" b="1" dirty="0"/>
          </a:p>
        </p:txBody>
      </p:sp>
      <p:sp>
        <p:nvSpPr>
          <p:cNvPr id="38" name="タイトル 1"/>
          <p:cNvSpPr>
            <a:spLocks noGrp="1"/>
          </p:cNvSpPr>
          <p:nvPr>
            <p:ph type="title"/>
          </p:nvPr>
        </p:nvSpPr>
        <p:spPr>
          <a:xfrm>
            <a:off x="55662" y="260351"/>
            <a:ext cx="9073672" cy="648369"/>
          </a:xfrm>
        </p:spPr>
        <p:txBody>
          <a:bodyPr/>
          <a:lstStyle/>
          <a:p>
            <a:r>
              <a:rPr lang="ja-JP" altLang="en-US" sz="2400" b="1" dirty="0" smtClean="0"/>
              <a:t>① </a:t>
            </a:r>
            <a:r>
              <a:rPr lang="en-US" altLang="ja-JP" sz="2400" b="1" dirty="0" err="1" smtClean="0"/>
              <a:t>scFv</a:t>
            </a:r>
            <a:r>
              <a:rPr lang="en-US" altLang="ja-JP" sz="2400" b="1" dirty="0" smtClean="0"/>
              <a:t>-PM</a:t>
            </a:r>
            <a:r>
              <a:rPr lang="ja-JP" altLang="en-US" sz="2400" b="1" dirty="0" smtClean="0"/>
              <a:t>の</a:t>
            </a:r>
            <a:r>
              <a:rPr lang="en-US" altLang="ja-JP" sz="2400" b="1" dirty="0" smtClean="0"/>
              <a:t>PMMA</a:t>
            </a:r>
            <a:r>
              <a:rPr lang="ja-JP" altLang="en-US" sz="2400" b="1" dirty="0" smtClean="0"/>
              <a:t>平板プレートに対する</a:t>
            </a:r>
            <a:r>
              <a:rPr kumimoji="1" lang="ja-JP" altLang="en-US" sz="2400" b="1" dirty="0" smtClean="0"/>
              <a:t>固定化最適条件の</a:t>
            </a:r>
            <a:r>
              <a:rPr lang="ja-JP" altLang="en-US" sz="2400" b="1" dirty="0"/>
              <a:t>探索</a:t>
            </a:r>
            <a:endParaRPr kumimoji="1" lang="ja-JP" altLang="en-US" sz="2400" b="1" dirty="0"/>
          </a:p>
        </p:txBody>
      </p:sp>
    </p:spTree>
    <p:extLst>
      <p:ext uri="{BB962C8B-B14F-4D97-AF65-F5344CB8AC3E}">
        <p14:creationId xmlns:p14="http://schemas.microsoft.com/office/powerpoint/2010/main" val="2493086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7380312" y="5229200"/>
            <a:ext cx="1691680" cy="15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C:\Users\yasu\AppData\Local\Microsoft\Windows\Temporary Internet Files\Content.Word\2013.1.6.bmp"/>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73800" y="2004737"/>
            <a:ext cx="2089486" cy="3474734"/>
          </a:xfrm>
          <a:prstGeom prst="rect">
            <a:avLst/>
          </a:prstGeom>
          <a:noFill/>
          <a:ln>
            <a:noFill/>
          </a:ln>
        </p:spPr>
      </p:pic>
      <p:sp>
        <p:nvSpPr>
          <p:cNvPr id="25" name="テキスト ボックス 81"/>
          <p:cNvSpPr txBox="1"/>
          <p:nvPr/>
        </p:nvSpPr>
        <p:spPr>
          <a:xfrm>
            <a:off x="-20610" y="2834117"/>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a:effectLst/>
                <a:ea typeface="ＭＳ 明朝"/>
                <a:cs typeface="Times New Roman"/>
              </a:rPr>
              <a:t>pH6.5</a:t>
            </a:r>
            <a:endParaRPr lang="ja-JP" sz="2000" b="1" kern="100" dirty="0">
              <a:effectLst/>
              <a:ea typeface="ＭＳ 明朝"/>
              <a:cs typeface="Times New Roman"/>
            </a:endParaRPr>
          </a:p>
        </p:txBody>
      </p:sp>
      <p:sp>
        <p:nvSpPr>
          <p:cNvPr id="26" name="テキスト ボックス 82"/>
          <p:cNvSpPr txBox="1"/>
          <p:nvPr/>
        </p:nvSpPr>
        <p:spPr>
          <a:xfrm>
            <a:off x="-20610" y="3983168"/>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a:effectLst/>
                <a:ea typeface="ＭＳ 明朝"/>
                <a:cs typeface="Times New Roman"/>
              </a:rPr>
              <a:t>pH8.0</a:t>
            </a:r>
            <a:endParaRPr lang="ja-JP" sz="2000" b="1" kern="100" dirty="0">
              <a:effectLst/>
              <a:ea typeface="ＭＳ 明朝"/>
              <a:cs typeface="Times New Roman"/>
            </a:endParaRPr>
          </a:p>
        </p:txBody>
      </p:sp>
      <p:sp>
        <p:nvSpPr>
          <p:cNvPr id="27" name="テキスト ボックス 83"/>
          <p:cNvSpPr txBox="1"/>
          <p:nvPr/>
        </p:nvSpPr>
        <p:spPr>
          <a:xfrm>
            <a:off x="1310648" y="1844824"/>
            <a:ext cx="2681404" cy="2894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kern="100" dirty="0" err="1">
                <a:effectLst/>
                <a:ea typeface="ＭＳ 明朝"/>
                <a:cs typeface="Times New Roman"/>
              </a:rPr>
              <a:t>NaCl</a:t>
            </a:r>
            <a:r>
              <a:rPr lang="en-US" b="1" kern="100" dirty="0">
                <a:effectLst/>
                <a:ea typeface="ＭＳ 明朝"/>
                <a:cs typeface="Times New Roman"/>
              </a:rPr>
              <a:t> conc</a:t>
            </a:r>
            <a:r>
              <a:rPr lang="en-US" b="1" kern="100" dirty="0" smtClean="0">
                <a:effectLst/>
                <a:ea typeface="ＭＳ 明朝"/>
                <a:cs typeface="Times New Roman"/>
              </a:rPr>
              <a:t>. [</a:t>
            </a:r>
            <a:r>
              <a:rPr lang="en-US" b="1" kern="100" dirty="0" err="1" smtClean="0">
                <a:effectLst/>
                <a:ea typeface="ＭＳ 明朝"/>
                <a:cs typeface="Times New Roman"/>
              </a:rPr>
              <a:t>mM</a:t>
            </a:r>
            <a:r>
              <a:rPr lang="en-US" b="1" kern="100" dirty="0" smtClean="0">
                <a:effectLst/>
                <a:ea typeface="ＭＳ 明朝"/>
                <a:cs typeface="Times New Roman"/>
              </a:rPr>
              <a:t>]</a:t>
            </a:r>
            <a:endParaRPr lang="ja-JP" b="1" kern="100" dirty="0">
              <a:effectLst/>
              <a:ea typeface="ＭＳ 明朝"/>
              <a:cs typeface="Times New Roman"/>
            </a:endParaRPr>
          </a:p>
        </p:txBody>
      </p:sp>
      <p:sp>
        <p:nvSpPr>
          <p:cNvPr id="28" name="テキスト ボックス 84"/>
          <p:cNvSpPr txBox="1"/>
          <p:nvPr/>
        </p:nvSpPr>
        <p:spPr>
          <a:xfrm>
            <a:off x="1364437" y="2266568"/>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0</a:t>
            </a:r>
            <a:endParaRPr lang="ja-JP" sz="2000" b="1" kern="100" dirty="0">
              <a:effectLst/>
              <a:ea typeface="ＭＳ 明朝"/>
              <a:cs typeface="Times New Roman"/>
            </a:endParaRPr>
          </a:p>
        </p:txBody>
      </p:sp>
      <p:sp>
        <p:nvSpPr>
          <p:cNvPr id="29" name="テキスト ボックス 85"/>
          <p:cNvSpPr txBox="1"/>
          <p:nvPr/>
        </p:nvSpPr>
        <p:spPr>
          <a:xfrm>
            <a:off x="1804344" y="2266568"/>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25</a:t>
            </a:r>
            <a:endParaRPr lang="ja-JP" sz="2000" b="1" kern="100" dirty="0">
              <a:effectLst/>
              <a:ea typeface="ＭＳ 明朝"/>
              <a:cs typeface="Times New Roman"/>
            </a:endParaRPr>
          </a:p>
        </p:txBody>
      </p:sp>
      <p:sp>
        <p:nvSpPr>
          <p:cNvPr id="30" name="テキスト ボックス 86"/>
          <p:cNvSpPr txBox="1"/>
          <p:nvPr/>
        </p:nvSpPr>
        <p:spPr>
          <a:xfrm>
            <a:off x="2244251" y="2266568"/>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50</a:t>
            </a:r>
            <a:endParaRPr lang="ja-JP" sz="2000" b="1" kern="100" dirty="0">
              <a:effectLst/>
              <a:ea typeface="ＭＳ 明朝"/>
              <a:cs typeface="Times New Roman"/>
            </a:endParaRPr>
          </a:p>
        </p:txBody>
      </p:sp>
      <p:sp>
        <p:nvSpPr>
          <p:cNvPr id="31" name="テキスト ボックス 87"/>
          <p:cNvSpPr txBox="1"/>
          <p:nvPr/>
        </p:nvSpPr>
        <p:spPr>
          <a:xfrm>
            <a:off x="2684158" y="2266568"/>
            <a:ext cx="814199"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75</a:t>
            </a:r>
            <a:endParaRPr lang="ja-JP" sz="2000" b="1" kern="100" dirty="0">
              <a:effectLst/>
              <a:ea typeface="ＭＳ 明朝"/>
              <a:cs typeface="Times New Roman"/>
            </a:endParaRPr>
          </a:p>
        </p:txBody>
      </p:sp>
      <p:sp>
        <p:nvSpPr>
          <p:cNvPr id="32" name="テキスト ボックス 88"/>
          <p:cNvSpPr txBox="1"/>
          <p:nvPr/>
        </p:nvSpPr>
        <p:spPr>
          <a:xfrm>
            <a:off x="3124066" y="2266568"/>
            <a:ext cx="801530"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100</a:t>
            </a:r>
            <a:endParaRPr lang="ja-JP" sz="2000" b="1" kern="100" dirty="0">
              <a:effectLst/>
              <a:ea typeface="ＭＳ 明朝"/>
              <a:cs typeface="Times New Roman"/>
            </a:endParaRPr>
          </a:p>
        </p:txBody>
      </p:sp>
      <p:sp>
        <p:nvSpPr>
          <p:cNvPr id="33" name="テキスト ボックス 89"/>
          <p:cNvSpPr txBox="1"/>
          <p:nvPr/>
        </p:nvSpPr>
        <p:spPr>
          <a:xfrm>
            <a:off x="3554446" y="2266568"/>
            <a:ext cx="801530"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150</a:t>
            </a:r>
            <a:endParaRPr lang="ja-JP" sz="2000" b="1" kern="100" dirty="0">
              <a:effectLst/>
              <a:ea typeface="ＭＳ 明朝"/>
              <a:cs typeface="Times New Roman"/>
            </a:endParaRPr>
          </a:p>
        </p:txBody>
      </p:sp>
      <p:graphicFrame>
        <p:nvGraphicFramePr>
          <p:cNvPr id="34" name="グラフ 33"/>
          <p:cNvGraphicFramePr/>
          <p:nvPr>
            <p:extLst>
              <p:ext uri="{D42A27DB-BD31-4B8C-83A1-F6EECF244321}">
                <p14:modId xmlns:p14="http://schemas.microsoft.com/office/powerpoint/2010/main" val="2921002346"/>
              </p:ext>
            </p:extLst>
          </p:nvPr>
        </p:nvGraphicFramePr>
        <p:xfrm>
          <a:off x="4421525" y="1556792"/>
          <a:ext cx="4722475"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38" name="右矢印 37"/>
          <p:cNvSpPr/>
          <p:nvPr/>
        </p:nvSpPr>
        <p:spPr>
          <a:xfrm>
            <a:off x="1086665" y="5874959"/>
            <a:ext cx="234149"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762396" y="5631570"/>
            <a:ext cx="6535764" cy="830997"/>
          </a:xfrm>
          <a:prstGeom prst="rect">
            <a:avLst/>
          </a:prstGeom>
        </p:spPr>
        <p:txBody>
          <a:bodyPr wrap="none">
            <a:spAutoFit/>
          </a:bodyPr>
          <a:lstStyle/>
          <a:p>
            <a:r>
              <a:rPr lang="en-US" altLang="ja-JP" sz="2400" b="1" dirty="0" err="1" smtClean="0">
                <a:solidFill>
                  <a:srgbClr val="FF0000"/>
                </a:solidFill>
                <a:latin typeface="HG明朝E" pitchFamily="17" charset="-128"/>
                <a:ea typeface="HG明朝E" pitchFamily="17" charset="-128"/>
              </a:rPr>
              <a:t>scFv</a:t>
            </a:r>
            <a:r>
              <a:rPr lang="en-US" altLang="ja-JP" sz="2400" b="1" dirty="0" smtClean="0">
                <a:solidFill>
                  <a:srgbClr val="FF0000"/>
                </a:solidFill>
                <a:latin typeface="HG明朝E" pitchFamily="17" charset="-128"/>
                <a:ea typeface="HG明朝E" pitchFamily="17" charset="-128"/>
              </a:rPr>
              <a:t>-PM</a:t>
            </a:r>
            <a:r>
              <a:rPr lang="ja-JP" altLang="en-US" sz="2400" b="1" dirty="0" smtClean="0">
                <a:solidFill>
                  <a:srgbClr val="FF0000"/>
                </a:solidFill>
                <a:latin typeface="HG明朝E" pitchFamily="17" charset="-128"/>
                <a:ea typeface="HG明朝E" pitchFamily="17" charset="-128"/>
              </a:rPr>
              <a:t>の</a:t>
            </a:r>
            <a:r>
              <a:rPr lang="en-US" altLang="ja-JP" sz="2400" b="1" dirty="0" smtClean="0">
                <a:solidFill>
                  <a:srgbClr val="FF0000"/>
                </a:solidFill>
                <a:latin typeface="HG明朝E" pitchFamily="17" charset="-128"/>
                <a:ea typeface="HG明朝E" pitchFamily="17" charset="-128"/>
              </a:rPr>
              <a:t>PMMA</a:t>
            </a:r>
            <a:r>
              <a:rPr lang="ja-JP" altLang="en-US" sz="2400" b="1" dirty="0" smtClean="0">
                <a:solidFill>
                  <a:srgbClr val="FF0000"/>
                </a:solidFill>
                <a:latin typeface="HG明朝E" pitchFamily="17" charset="-128"/>
                <a:ea typeface="HG明朝E" pitchFamily="17" charset="-128"/>
              </a:rPr>
              <a:t>基板に対する固定化最適条件を</a:t>
            </a:r>
            <a:endParaRPr lang="en-US" altLang="ja-JP" sz="2400" b="1" dirty="0" smtClean="0">
              <a:solidFill>
                <a:srgbClr val="FF0000"/>
              </a:solidFill>
              <a:latin typeface="HG明朝E" pitchFamily="17" charset="-128"/>
              <a:ea typeface="HG明朝E" pitchFamily="17" charset="-128"/>
            </a:endParaRPr>
          </a:p>
          <a:p>
            <a:r>
              <a:rPr lang="en-US" altLang="ja-JP" sz="2400" b="1" dirty="0" smtClean="0">
                <a:solidFill>
                  <a:srgbClr val="FF0000"/>
                </a:solidFill>
                <a:latin typeface="HG明朝E" pitchFamily="17" charset="-128"/>
                <a:ea typeface="HG明朝E" pitchFamily="17" charset="-128"/>
              </a:rPr>
              <a:t>0.05M MOPS(pH7.0), </a:t>
            </a:r>
            <a:r>
              <a:rPr lang="en-US" altLang="ja-JP" sz="2400" b="1" dirty="0">
                <a:solidFill>
                  <a:srgbClr val="FF0000"/>
                </a:solidFill>
                <a:latin typeface="HG明朝E" pitchFamily="17" charset="-128"/>
                <a:ea typeface="HG明朝E" pitchFamily="17" charset="-128"/>
              </a:rPr>
              <a:t>0.05</a:t>
            </a:r>
            <a:r>
              <a:rPr lang="en-US" altLang="ja-JP" sz="2400" b="1" dirty="0" smtClean="0">
                <a:solidFill>
                  <a:srgbClr val="FF0000"/>
                </a:solidFill>
                <a:latin typeface="HG明朝E" pitchFamily="17" charset="-128"/>
                <a:ea typeface="HG明朝E" pitchFamily="17" charset="-128"/>
              </a:rPr>
              <a:t>M </a:t>
            </a:r>
            <a:r>
              <a:rPr lang="en-US" altLang="ja-JP" sz="2400" b="1" dirty="0" err="1" smtClean="0">
                <a:solidFill>
                  <a:srgbClr val="FF0000"/>
                </a:solidFill>
                <a:latin typeface="HG明朝E" pitchFamily="17" charset="-128"/>
                <a:ea typeface="HG明朝E" pitchFamily="17" charset="-128"/>
              </a:rPr>
              <a:t>NaCl</a:t>
            </a:r>
            <a:r>
              <a:rPr lang="ja-JP" altLang="en-US" sz="2400" b="1" dirty="0" smtClean="0">
                <a:solidFill>
                  <a:srgbClr val="FF0000"/>
                </a:solidFill>
                <a:latin typeface="HG明朝E" pitchFamily="17" charset="-128"/>
                <a:ea typeface="HG明朝E" pitchFamily="17" charset="-128"/>
              </a:rPr>
              <a:t>とした。</a:t>
            </a:r>
            <a:endParaRPr lang="ja-JP" altLang="en-US" sz="2400" b="1" dirty="0">
              <a:solidFill>
                <a:srgbClr val="FF0000"/>
              </a:solidFill>
            </a:endParaRPr>
          </a:p>
        </p:txBody>
      </p:sp>
      <p:sp>
        <p:nvSpPr>
          <p:cNvPr id="20" name="テキスト ボックス 81"/>
          <p:cNvSpPr txBox="1"/>
          <p:nvPr/>
        </p:nvSpPr>
        <p:spPr>
          <a:xfrm>
            <a:off x="-20610" y="3215937"/>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pH7.0</a:t>
            </a:r>
            <a:endParaRPr lang="ja-JP" sz="2000" b="1" kern="100" dirty="0">
              <a:effectLst/>
              <a:ea typeface="ＭＳ 明朝"/>
              <a:cs typeface="Times New Roman"/>
            </a:endParaRPr>
          </a:p>
        </p:txBody>
      </p:sp>
      <p:sp>
        <p:nvSpPr>
          <p:cNvPr id="21" name="テキスト ボックス 81"/>
          <p:cNvSpPr txBox="1"/>
          <p:nvPr/>
        </p:nvSpPr>
        <p:spPr>
          <a:xfrm>
            <a:off x="-20610" y="3600817"/>
            <a:ext cx="1104217" cy="282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000" b="1" kern="100" dirty="0" smtClean="0">
                <a:effectLst/>
                <a:ea typeface="ＭＳ 明朝"/>
                <a:cs typeface="Times New Roman"/>
              </a:rPr>
              <a:t>pH</a:t>
            </a:r>
            <a:r>
              <a:rPr lang="en-US" altLang="ja-JP" sz="2000" b="1" kern="100" dirty="0" smtClean="0">
                <a:effectLst/>
                <a:ea typeface="ＭＳ 明朝"/>
                <a:cs typeface="Times New Roman"/>
              </a:rPr>
              <a:t>7.5</a:t>
            </a:r>
            <a:endParaRPr lang="ja-JP" sz="2000" b="1" kern="100" dirty="0">
              <a:effectLst/>
              <a:ea typeface="ＭＳ 明朝"/>
              <a:cs typeface="Times New Roman"/>
            </a:endParaRPr>
          </a:p>
        </p:txBody>
      </p:sp>
      <p:sp>
        <p:nvSpPr>
          <p:cNvPr id="24" name="タイトル 1"/>
          <p:cNvSpPr>
            <a:spLocks noGrp="1"/>
          </p:cNvSpPr>
          <p:nvPr>
            <p:ph type="title"/>
          </p:nvPr>
        </p:nvSpPr>
        <p:spPr>
          <a:xfrm>
            <a:off x="55662" y="260351"/>
            <a:ext cx="9073672" cy="648369"/>
          </a:xfrm>
        </p:spPr>
        <p:txBody>
          <a:bodyPr/>
          <a:lstStyle/>
          <a:p>
            <a:r>
              <a:rPr lang="ja-JP" altLang="en-US" sz="2400" b="1" dirty="0" smtClean="0"/>
              <a:t>① </a:t>
            </a:r>
            <a:r>
              <a:rPr lang="en-US" altLang="ja-JP" sz="2400" b="1" dirty="0" err="1" smtClean="0"/>
              <a:t>scFv</a:t>
            </a:r>
            <a:r>
              <a:rPr lang="en-US" altLang="ja-JP" sz="2400" b="1" dirty="0" smtClean="0"/>
              <a:t>-PM</a:t>
            </a:r>
            <a:r>
              <a:rPr lang="ja-JP" altLang="en-US" sz="2400" b="1" dirty="0" smtClean="0"/>
              <a:t>の</a:t>
            </a:r>
            <a:r>
              <a:rPr lang="en-US" altLang="ja-JP" sz="2400" b="1" dirty="0" smtClean="0"/>
              <a:t>PMMA</a:t>
            </a:r>
            <a:r>
              <a:rPr lang="ja-JP" altLang="en-US" sz="2400" b="1" dirty="0" smtClean="0"/>
              <a:t>平板プレートに対する</a:t>
            </a:r>
            <a:r>
              <a:rPr kumimoji="1" lang="ja-JP" altLang="en-US" sz="2400" b="1" dirty="0" smtClean="0"/>
              <a:t>固定化最適条件の</a:t>
            </a:r>
            <a:r>
              <a:rPr lang="ja-JP" altLang="en-US" sz="2400" b="1" dirty="0"/>
              <a:t>探索</a:t>
            </a:r>
            <a:endParaRPr kumimoji="1" lang="ja-JP" altLang="en-US" sz="2400" b="1" dirty="0"/>
          </a:p>
        </p:txBody>
      </p:sp>
    </p:spTree>
    <p:extLst>
      <p:ext uri="{BB962C8B-B14F-4D97-AF65-F5344CB8AC3E}">
        <p14:creationId xmlns:p14="http://schemas.microsoft.com/office/powerpoint/2010/main" val="554470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検討事項</a:t>
            </a:r>
            <a:r>
              <a:rPr lang="en-US" altLang="ja-JP" dirty="0"/>
              <a:t> </a:t>
            </a:r>
            <a:r>
              <a:rPr lang="en-US" altLang="ja-JP" dirty="0" smtClean="0"/>
              <a:t>Ⅲ</a:t>
            </a:r>
            <a:endParaRPr kumimoji="1" lang="ja-JP" altLang="en-US" dirty="0"/>
          </a:p>
        </p:txBody>
      </p:sp>
      <p:sp>
        <p:nvSpPr>
          <p:cNvPr id="11" name="正方形/長方形 10"/>
          <p:cNvSpPr/>
          <p:nvPr/>
        </p:nvSpPr>
        <p:spPr>
          <a:xfrm>
            <a:off x="7380312" y="4941169"/>
            <a:ext cx="1763688" cy="1916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左中かっこ 11"/>
          <p:cNvSpPr/>
          <p:nvPr/>
        </p:nvSpPr>
        <p:spPr>
          <a:xfrm>
            <a:off x="683568" y="2924944"/>
            <a:ext cx="548963" cy="244827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5" name="グループ化 24"/>
          <p:cNvGrpSpPr/>
          <p:nvPr/>
        </p:nvGrpSpPr>
        <p:grpSpPr>
          <a:xfrm>
            <a:off x="1232531" y="2912650"/>
            <a:ext cx="6689775" cy="923330"/>
            <a:chOff x="1074229" y="3640379"/>
            <a:chExt cx="5165825" cy="770634"/>
          </a:xfrm>
        </p:grpSpPr>
        <p:sp>
          <p:nvSpPr>
            <p:cNvPr id="15" name="テキスト ボックス 14"/>
            <p:cNvSpPr txBox="1"/>
            <p:nvPr/>
          </p:nvSpPr>
          <p:spPr>
            <a:xfrm>
              <a:off x="1074229" y="3640379"/>
              <a:ext cx="643608" cy="308254"/>
            </a:xfrm>
            <a:prstGeom prst="rect">
              <a:avLst/>
            </a:prstGeom>
            <a:noFill/>
          </p:spPr>
          <p:txBody>
            <a:bodyPr wrap="square" rtlCol="0">
              <a:spAutoFit/>
            </a:bodyPr>
            <a:lstStyle/>
            <a:p>
              <a:r>
                <a:rPr lang="ja-JP" altLang="en-US" dirty="0" smtClean="0">
                  <a:solidFill>
                    <a:schemeClr val="bg2">
                      <a:lumMod val="60000"/>
                      <a:lumOff val="40000"/>
                    </a:schemeClr>
                  </a:solidFill>
                </a:rPr>
                <a:t>①</a:t>
              </a:r>
              <a:r>
                <a:rPr lang="en-US" altLang="ja-JP" dirty="0" smtClean="0">
                  <a:solidFill>
                    <a:schemeClr val="bg2">
                      <a:lumMod val="60000"/>
                      <a:lumOff val="40000"/>
                    </a:schemeClr>
                  </a:solidFill>
                </a:rPr>
                <a:t>-Ⅰ</a:t>
              </a:r>
              <a:endParaRPr kumimoji="1" lang="ja-JP" altLang="en-US" dirty="0">
                <a:solidFill>
                  <a:schemeClr val="bg2">
                    <a:lumMod val="60000"/>
                    <a:lumOff val="40000"/>
                  </a:schemeClr>
                </a:solidFill>
              </a:endParaRPr>
            </a:p>
          </p:txBody>
        </p:sp>
        <p:sp>
          <p:nvSpPr>
            <p:cNvPr id="19" name="テキスト ボックス 18"/>
            <p:cNvSpPr txBox="1"/>
            <p:nvPr/>
          </p:nvSpPr>
          <p:spPr>
            <a:xfrm>
              <a:off x="1717837" y="3640379"/>
              <a:ext cx="4522217" cy="770634"/>
            </a:xfrm>
            <a:prstGeom prst="rect">
              <a:avLst/>
            </a:prstGeom>
            <a:noFill/>
          </p:spPr>
          <p:txBody>
            <a:bodyPr wrap="square" rtlCol="0">
              <a:spAutoFit/>
            </a:bodyPr>
            <a:lstStyle/>
            <a:p>
              <a:r>
                <a:rPr kumimoji="1" lang="en-US" altLang="ja-JP" dirty="0" err="1" smtClean="0">
                  <a:solidFill>
                    <a:schemeClr val="bg2">
                      <a:lumMod val="60000"/>
                      <a:lumOff val="40000"/>
                    </a:schemeClr>
                  </a:solidFill>
                </a:rPr>
                <a:t>scFv</a:t>
              </a:r>
              <a:r>
                <a:rPr kumimoji="1" lang="en-US" altLang="ja-JP" dirty="0" smtClean="0">
                  <a:solidFill>
                    <a:schemeClr val="bg2">
                      <a:lumMod val="60000"/>
                      <a:lumOff val="40000"/>
                    </a:schemeClr>
                  </a:solidFill>
                </a:rPr>
                <a:t>-PM</a:t>
              </a:r>
              <a:r>
                <a:rPr kumimoji="1" lang="ja-JP" altLang="en-US" dirty="0" smtClean="0">
                  <a:solidFill>
                    <a:schemeClr val="bg2">
                      <a:lumMod val="60000"/>
                      <a:lumOff val="40000"/>
                    </a:schemeClr>
                  </a:solidFill>
                </a:rPr>
                <a:t>の</a:t>
              </a:r>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基板に対する固定化最適条件の探索</a:t>
              </a:r>
              <a:endParaRPr kumimoji="1" lang="en-US" altLang="ja-JP" dirty="0" smtClean="0">
                <a:solidFill>
                  <a:schemeClr val="bg2">
                    <a:lumMod val="60000"/>
                    <a:lumOff val="40000"/>
                  </a:schemeClr>
                </a:solidFill>
              </a:endParaRPr>
            </a:p>
            <a:p>
              <a:endParaRPr lang="en-US" altLang="ja-JP" dirty="0"/>
            </a:p>
            <a:p>
              <a:r>
                <a:rPr kumimoji="1" lang="en-US" altLang="ja-JP" dirty="0" smtClean="0"/>
                <a:t>PMMA</a:t>
              </a:r>
              <a:r>
                <a:rPr kumimoji="1" lang="ja-JP" altLang="en-US" dirty="0" smtClean="0"/>
                <a:t>製マイクロタイタープレートでの固定化密度</a:t>
              </a:r>
              <a:endParaRPr kumimoji="1" lang="ja-JP" altLang="en-US" dirty="0"/>
            </a:p>
          </p:txBody>
        </p:sp>
      </p:grpSp>
      <p:grpSp>
        <p:nvGrpSpPr>
          <p:cNvPr id="26" name="グループ化 25"/>
          <p:cNvGrpSpPr/>
          <p:nvPr/>
        </p:nvGrpSpPr>
        <p:grpSpPr>
          <a:xfrm>
            <a:off x="1218245" y="4401856"/>
            <a:ext cx="5355693" cy="369332"/>
            <a:chOff x="1088515" y="4128237"/>
            <a:chExt cx="5355693" cy="369332"/>
          </a:xfrm>
        </p:grpSpPr>
        <p:sp>
          <p:nvSpPr>
            <p:cNvPr id="16" name="テキスト ボックス 15"/>
            <p:cNvSpPr txBox="1"/>
            <p:nvPr/>
          </p:nvSpPr>
          <p:spPr>
            <a:xfrm>
              <a:off x="1088515" y="4128237"/>
              <a:ext cx="747181" cy="369332"/>
            </a:xfrm>
            <a:prstGeom prst="rect">
              <a:avLst/>
            </a:prstGeom>
            <a:noFill/>
          </p:spPr>
          <p:txBody>
            <a:bodyPr wrap="square" rtlCol="0">
              <a:spAutoFit/>
            </a:bodyPr>
            <a:lstStyle/>
            <a:p>
              <a:r>
                <a:rPr lang="ja-JP" altLang="en-US" dirty="0">
                  <a:solidFill>
                    <a:schemeClr val="bg1">
                      <a:lumMod val="65000"/>
                    </a:schemeClr>
                  </a:solidFill>
                </a:rPr>
                <a:t>②</a:t>
              </a:r>
              <a:r>
                <a:rPr kumimoji="1" lang="en-US" altLang="ja-JP" dirty="0" smtClean="0">
                  <a:solidFill>
                    <a:schemeClr val="bg1">
                      <a:lumMod val="65000"/>
                    </a:schemeClr>
                  </a:solidFill>
                </a:rPr>
                <a:t>-Ⅰ</a:t>
              </a:r>
              <a:endParaRPr kumimoji="1" lang="ja-JP" altLang="en-US" dirty="0">
                <a:solidFill>
                  <a:schemeClr val="bg1">
                    <a:lumMod val="65000"/>
                  </a:schemeClr>
                </a:solidFill>
              </a:endParaRPr>
            </a:p>
          </p:txBody>
        </p:sp>
        <p:sp>
          <p:nvSpPr>
            <p:cNvPr id="21" name="テキスト ボックス 20"/>
            <p:cNvSpPr txBox="1"/>
            <p:nvPr/>
          </p:nvSpPr>
          <p:spPr>
            <a:xfrm>
              <a:off x="1921991" y="4128237"/>
              <a:ext cx="4522217" cy="369332"/>
            </a:xfrm>
            <a:prstGeom prst="rect">
              <a:avLst/>
            </a:prstGeom>
            <a:noFill/>
          </p:spPr>
          <p:txBody>
            <a:bodyPr wrap="square" rtlCol="0">
              <a:spAutoFit/>
            </a:bodyPr>
            <a:lstStyle/>
            <a:p>
              <a:r>
                <a:rPr kumimoji="1" lang="ja-JP" altLang="en-US" dirty="0" smtClean="0">
                  <a:solidFill>
                    <a:schemeClr val="bg1">
                      <a:lumMod val="65000"/>
                    </a:schemeClr>
                  </a:solidFill>
                </a:rPr>
                <a:t>１</a:t>
              </a:r>
              <a:r>
                <a:rPr kumimoji="1" lang="en-US" altLang="ja-JP" dirty="0" err="1" smtClean="0">
                  <a:solidFill>
                    <a:schemeClr val="bg1">
                      <a:lumMod val="65000"/>
                    </a:schemeClr>
                  </a:solidFill>
                </a:rPr>
                <a:t>μl</a:t>
              </a:r>
              <a:r>
                <a:rPr kumimoji="1" lang="ja-JP" altLang="en-US" dirty="0" smtClean="0">
                  <a:solidFill>
                    <a:schemeClr val="bg1">
                      <a:lumMod val="65000"/>
                    </a:schemeClr>
                  </a:solidFill>
                </a:rPr>
                <a:t>スポッティングでの</a:t>
              </a:r>
              <a:r>
                <a:rPr lang="ja-JP" altLang="en-US" dirty="0" smtClean="0">
                  <a:solidFill>
                    <a:schemeClr val="bg1">
                      <a:lumMod val="65000"/>
                    </a:schemeClr>
                  </a:solidFill>
                </a:rPr>
                <a:t>抗原結合</a:t>
              </a:r>
              <a:r>
                <a:rPr kumimoji="1" lang="ja-JP" altLang="en-US" dirty="0" smtClean="0">
                  <a:solidFill>
                    <a:schemeClr val="bg1">
                      <a:lumMod val="65000"/>
                    </a:schemeClr>
                  </a:solidFill>
                </a:rPr>
                <a:t>活性評価</a:t>
              </a:r>
              <a:endParaRPr kumimoji="1" lang="ja-JP" altLang="en-US" dirty="0">
                <a:solidFill>
                  <a:schemeClr val="bg1">
                    <a:lumMod val="65000"/>
                  </a:schemeClr>
                </a:solidFill>
              </a:endParaRPr>
            </a:p>
          </p:txBody>
        </p:sp>
      </p:grpSp>
      <p:grpSp>
        <p:nvGrpSpPr>
          <p:cNvPr id="27" name="グループ化 26"/>
          <p:cNvGrpSpPr/>
          <p:nvPr/>
        </p:nvGrpSpPr>
        <p:grpSpPr>
          <a:xfrm>
            <a:off x="1232531" y="5003884"/>
            <a:ext cx="5355693" cy="369332"/>
            <a:chOff x="1088515" y="4707805"/>
            <a:chExt cx="5355693" cy="369332"/>
          </a:xfrm>
        </p:grpSpPr>
        <p:sp>
          <p:nvSpPr>
            <p:cNvPr id="20" name="テキスト ボックス 19"/>
            <p:cNvSpPr txBox="1"/>
            <p:nvPr/>
          </p:nvSpPr>
          <p:spPr>
            <a:xfrm>
              <a:off x="1088515" y="4707805"/>
              <a:ext cx="747181" cy="369332"/>
            </a:xfrm>
            <a:prstGeom prst="rect">
              <a:avLst/>
            </a:prstGeom>
            <a:noFill/>
          </p:spPr>
          <p:txBody>
            <a:bodyPr wrap="square" rtlCol="0">
              <a:spAutoFit/>
            </a:bodyPr>
            <a:lstStyle/>
            <a:p>
              <a:r>
                <a:rPr lang="ja-JP" altLang="en-US" dirty="0">
                  <a:solidFill>
                    <a:schemeClr val="bg1">
                      <a:lumMod val="65000"/>
                    </a:schemeClr>
                  </a:solidFill>
                </a:rPr>
                <a:t>②</a:t>
              </a:r>
              <a:r>
                <a:rPr kumimoji="1" lang="en-US" altLang="ja-JP" dirty="0" smtClean="0">
                  <a:solidFill>
                    <a:schemeClr val="bg1">
                      <a:lumMod val="65000"/>
                    </a:schemeClr>
                  </a:solidFill>
                </a:rPr>
                <a:t>-Ⅱ</a:t>
              </a:r>
              <a:endParaRPr kumimoji="1" lang="ja-JP" altLang="en-US" dirty="0">
                <a:solidFill>
                  <a:schemeClr val="bg1">
                    <a:lumMod val="65000"/>
                  </a:schemeClr>
                </a:solidFill>
              </a:endParaRPr>
            </a:p>
          </p:txBody>
        </p:sp>
        <p:sp>
          <p:nvSpPr>
            <p:cNvPr id="22" name="テキスト ボックス 21"/>
            <p:cNvSpPr txBox="1"/>
            <p:nvPr/>
          </p:nvSpPr>
          <p:spPr>
            <a:xfrm>
              <a:off x="1921991" y="4707805"/>
              <a:ext cx="4522217" cy="369332"/>
            </a:xfrm>
            <a:prstGeom prst="rect">
              <a:avLst/>
            </a:prstGeom>
            <a:noFill/>
          </p:spPr>
          <p:txBody>
            <a:bodyPr wrap="square" rtlCol="0">
              <a:spAutoFit/>
            </a:bodyPr>
            <a:lstStyle/>
            <a:p>
              <a:r>
                <a:rPr lang="en-US" altLang="ja-JP" dirty="0" smtClean="0">
                  <a:solidFill>
                    <a:schemeClr val="bg1">
                      <a:lumMod val="65000"/>
                    </a:schemeClr>
                  </a:solidFill>
                </a:rPr>
                <a:t>10nl</a:t>
              </a:r>
              <a:r>
                <a:rPr kumimoji="1" lang="ja-JP" altLang="en-US" dirty="0" smtClean="0">
                  <a:solidFill>
                    <a:schemeClr val="bg1">
                      <a:lumMod val="65000"/>
                    </a:schemeClr>
                  </a:solidFill>
                </a:rPr>
                <a:t>スポッティングでの</a:t>
              </a:r>
              <a:r>
                <a:rPr lang="ja-JP" altLang="en-US" dirty="0">
                  <a:solidFill>
                    <a:schemeClr val="bg1">
                      <a:lumMod val="65000"/>
                    </a:schemeClr>
                  </a:solidFill>
                </a:rPr>
                <a:t>抗原結合</a:t>
              </a:r>
              <a:r>
                <a:rPr kumimoji="1" lang="ja-JP" altLang="en-US" dirty="0" smtClean="0">
                  <a:solidFill>
                    <a:schemeClr val="bg1">
                      <a:lumMod val="65000"/>
                    </a:schemeClr>
                  </a:solidFill>
                </a:rPr>
                <a:t>活性評価</a:t>
              </a:r>
              <a:endParaRPr kumimoji="1" lang="ja-JP" altLang="en-US" dirty="0">
                <a:solidFill>
                  <a:schemeClr val="bg1">
                    <a:lumMod val="65000"/>
                  </a:schemeClr>
                </a:solidFill>
              </a:endParaRPr>
            </a:p>
          </p:txBody>
        </p:sp>
      </p:grpSp>
      <p:sp>
        <p:nvSpPr>
          <p:cNvPr id="17" name="テキスト ボックス 16"/>
          <p:cNvSpPr txBox="1"/>
          <p:nvPr/>
        </p:nvSpPr>
        <p:spPr>
          <a:xfrm>
            <a:off x="539552" y="1772817"/>
            <a:ext cx="7056784" cy="461665"/>
          </a:xfrm>
          <a:prstGeom prst="rect">
            <a:avLst/>
          </a:prstGeom>
          <a:noFill/>
        </p:spPr>
        <p:txBody>
          <a:bodyPr wrap="square" rtlCol="0">
            <a:spAutoFit/>
          </a:bodyPr>
          <a:lstStyle/>
          <a:p>
            <a:r>
              <a:rPr lang="en-US" altLang="ja-JP" sz="2400" dirty="0">
                <a:solidFill>
                  <a:srgbClr val="FF0000"/>
                </a:solidFill>
                <a:latin typeface="HG明朝E" pitchFamily="17" charset="-128"/>
                <a:ea typeface="HG明朝E" pitchFamily="17" charset="-128"/>
              </a:rPr>
              <a:t>Ⅲ</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PMMA-tag</a:t>
            </a:r>
            <a:r>
              <a:rPr kumimoji="1" lang="ja-JP" altLang="en-US" sz="2400" dirty="0" smtClean="0">
                <a:solidFill>
                  <a:srgbClr val="FF0000"/>
                </a:solidFill>
                <a:latin typeface="HG明朝E" pitchFamily="17" charset="-128"/>
                <a:ea typeface="HG明朝E" pitchFamily="17" charset="-128"/>
              </a:rPr>
              <a:t>融合</a:t>
            </a:r>
            <a:r>
              <a:rPr kumimoji="1" lang="en-US" altLang="ja-JP" sz="2400" dirty="0" err="1" smtClean="0">
                <a:solidFill>
                  <a:srgbClr val="FF0000"/>
                </a:solidFill>
                <a:latin typeface="HG明朝E" pitchFamily="17" charset="-128"/>
                <a:ea typeface="HG明朝E" pitchFamily="17" charset="-128"/>
              </a:rPr>
              <a:t>scFv</a:t>
            </a:r>
            <a:r>
              <a:rPr kumimoji="1" lang="ja-JP" altLang="en-US" sz="2400" dirty="0" smtClean="0">
                <a:solidFill>
                  <a:srgbClr val="FF0000"/>
                </a:solidFill>
                <a:latin typeface="HG明朝E" pitchFamily="17" charset="-128"/>
                <a:ea typeface="HG明朝E" pitchFamily="17" charset="-128"/>
              </a:rPr>
              <a:t>固定化抗体チップの</a:t>
            </a:r>
            <a:r>
              <a:rPr lang="ja-JP" altLang="en-US" sz="2400" dirty="0">
                <a:solidFill>
                  <a:srgbClr val="FF0000"/>
                </a:solidFill>
                <a:latin typeface="HG明朝E" pitchFamily="17" charset="-128"/>
                <a:ea typeface="HG明朝E" pitchFamily="17" charset="-128"/>
              </a:rPr>
              <a:t>作成</a:t>
            </a:r>
            <a:endParaRPr kumimoji="1" lang="ja-JP" altLang="en-US" sz="2400" dirty="0">
              <a:solidFill>
                <a:srgbClr val="FF0000"/>
              </a:solidFill>
              <a:latin typeface="HG明朝E" pitchFamily="17" charset="-128"/>
              <a:ea typeface="HG明朝E" pitchFamily="17" charset="-128"/>
            </a:endParaRPr>
          </a:p>
        </p:txBody>
      </p:sp>
      <p:sp>
        <p:nvSpPr>
          <p:cNvPr id="18" name="テキスト ボックス 17"/>
          <p:cNvSpPr txBox="1"/>
          <p:nvPr/>
        </p:nvSpPr>
        <p:spPr>
          <a:xfrm>
            <a:off x="7164288" y="4537625"/>
            <a:ext cx="1584176" cy="646331"/>
          </a:xfrm>
          <a:prstGeom prst="rect">
            <a:avLst/>
          </a:prstGeom>
          <a:noFill/>
        </p:spPr>
        <p:txBody>
          <a:bodyPr wrap="square" rtlCol="0">
            <a:spAutoFit/>
          </a:bodyPr>
          <a:lstStyle/>
          <a:p>
            <a:pPr algn="ctr"/>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製</a:t>
            </a:r>
            <a:endParaRPr kumimoji="1" lang="en-US" altLang="ja-JP" dirty="0" smtClean="0">
              <a:solidFill>
                <a:schemeClr val="bg2">
                  <a:lumMod val="60000"/>
                  <a:lumOff val="40000"/>
                </a:schemeClr>
              </a:solidFill>
            </a:endParaRPr>
          </a:p>
          <a:p>
            <a:pPr algn="ctr"/>
            <a:r>
              <a:rPr lang="ja-JP" altLang="en-US" dirty="0" smtClean="0">
                <a:solidFill>
                  <a:schemeClr val="bg2">
                    <a:lumMod val="60000"/>
                    <a:lumOff val="40000"/>
                  </a:schemeClr>
                </a:solidFill>
              </a:rPr>
              <a:t>平板プレート</a:t>
            </a:r>
            <a:endParaRPr kumimoji="1" lang="ja-JP" altLang="en-US" dirty="0">
              <a:solidFill>
                <a:schemeClr val="bg2">
                  <a:lumMod val="60000"/>
                  <a:lumOff val="40000"/>
                </a:schemeClr>
              </a:solidFill>
            </a:endParaRPr>
          </a:p>
        </p:txBody>
      </p:sp>
      <p:sp>
        <p:nvSpPr>
          <p:cNvPr id="23" name="右中かっこ 22"/>
          <p:cNvSpPr/>
          <p:nvPr/>
        </p:nvSpPr>
        <p:spPr>
          <a:xfrm>
            <a:off x="6660232" y="4414152"/>
            <a:ext cx="432048" cy="959064"/>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2">
                  <a:lumMod val="60000"/>
                  <a:lumOff val="40000"/>
                </a:schemeClr>
              </a:solidFill>
            </a:endParaRPr>
          </a:p>
        </p:txBody>
      </p:sp>
      <p:sp>
        <p:nvSpPr>
          <p:cNvPr id="24" name="テキスト ボックス 23"/>
          <p:cNvSpPr txBox="1"/>
          <p:nvPr/>
        </p:nvSpPr>
        <p:spPr>
          <a:xfrm>
            <a:off x="1232531" y="3464380"/>
            <a:ext cx="833476" cy="369333"/>
          </a:xfrm>
          <a:prstGeom prst="rect">
            <a:avLst/>
          </a:prstGeom>
          <a:noFill/>
        </p:spPr>
        <p:txBody>
          <a:bodyPr wrap="square" rtlCol="0">
            <a:spAutoFit/>
          </a:bodyPr>
          <a:lstStyle/>
          <a:p>
            <a:r>
              <a:rPr lang="ja-JP" altLang="en-US" dirty="0" smtClean="0"/>
              <a:t>①</a:t>
            </a:r>
            <a:r>
              <a:rPr lang="en-US" altLang="ja-JP" dirty="0" smtClean="0"/>
              <a:t>-Ⅱ</a:t>
            </a:r>
            <a:endParaRPr kumimoji="1" lang="ja-JP" altLang="en-US" dirty="0"/>
          </a:p>
        </p:txBody>
      </p:sp>
    </p:spTree>
    <p:extLst>
      <p:ext uri="{BB962C8B-B14F-4D97-AF65-F5344CB8AC3E}">
        <p14:creationId xmlns:p14="http://schemas.microsoft.com/office/powerpoint/2010/main" val="3592839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5353" y="260350"/>
            <a:ext cx="9088647" cy="576362"/>
          </a:xfrm>
        </p:spPr>
        <p:txBody>
          <a:bodyPr/>
          <a:lstStyle/>
          <a:p>
            <a:r>
              <a:rPr lang="en-US" altLang="ja-JP" sz="2400" dirty="0" smtClean="0"/>
              <a:t>0.05M MOPS(pH7.0),0.05M </a:t>
            </a:r>
            <a:r>
              <a:rPr lang="en-US" altLang="ja-JP" sz="2400" dirty="0" err="1" smtClean="0"/>
              <a:t>NaCl</a:t>
            </a:r>
            <a:r>
              <a:rPr lang="ja-JP" altLang="en-US" sz="2400" dirty="0" smtClean="0"/>
              <a:t>溶液に対する</a:t>
            </a:r>
            <a:r>
              <a:rPr lang="en-US" altLang="ja-JP" sz="2400" dirty="0" err="1" smtClean="0"/>
              <a:t>scFv</a:t>
            </a:r>
            <a:r>
              <a:rPr lang="en-US" altLang="ja-JP" sz="2400" dirty="0" smtClean="0"/>
              <a:t>-PM</a:t>
            </a:r>
            <a:r>
              <a:rPr lang="ja-JP" altLang="en-US" sz="2400" dirty="0" smtClean="0"/>
              <a:t>の回収率</a:t>
            </a:r>
            <a:r>
              <a:rPr lang="en-US" altLang="ja-JP" sz="2400" dirty="0" smtClean="0"/>
              <a:t> </a:t>
            </a:r>
            <a:endParaRPr kumimoji="1" lang="ja-JP" altLang="en-US" sz="2400" dirty="0"/>
          </a:p>
        </p:txBody>
      </p:sp>
      <p:grpSp>
        <p:nvGrpSpPr>
          <p:cNvPr id="6" name="グループ化 5"/>
          <p:cNvGrpSpPr/>
          <p:nvPr/>
        </p:nvGrpSpPr>
        <p:grpSpPr>
          <a:xfrm>
            <a:off x="2972273" y="1824583"/>
            <a:ext cx="1620271" cy="1324578"/>
            <a:chOff x="6415180" y="3785611"/>
            <a:chExt cx="2736304" cy="2232248"/>
          </a:xfrm>
        </p:grpSpPr>
        <p:sp>
          <p:nvSpPr>
            <p:cNvPr id="7" name="円柱 6"/>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7514941" y="4950186"/>
              <a:ext cx="556580" cy="699853"/>
              <a:chOff x="2198825" y="2007614"/>
              <a:chExt cx="783980" cy="932293"/>
            </a:xfrm>
          </p:grpSpPr>
          <p:sp>
            <p:nvSpPr>
              <p:cNvPr id="10" name="円柱 9"/>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方体 10"/>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方体 11"/>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円柱 8"/>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5816680" y="1824583"/>
            <a:ext cx="1620271" cy="1324578"/>
            <a:chOff x="6415180" y="3785611"/>
            <a:chExt cx="2736304" cy="2232248"/>
          </a:xfrm>
        </p:grpSpPr>
        <p:sp>
          <p:nvSpPr>
            <p:cNvPr id="22" name="円柱 21"/>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7514941" y="4950186"/>
              <a:ext cx="556580" cy="699853"/>
              <a:chOff x="2198825" y="2007614"/>
              <a:chExt cx="783980" cy="932293"/>
            </a:xfrm>
          </p:grpSpPr>
          <p:sp>
            <p:nvSpPr>
              <p:cNvPr id="25" name="円柱 24"/>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方体 25"/>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方体 26"/>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円柱 23"/>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直線矢印コネクタ 27"/>
          <p:cNvCxnSpPr/>
          <p:nvPr/>
        </p:nvCxnSpPr>
        <p:spPr>
          <a:xfrm>
            <a:off x="4808568" y="2580674"/>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600656" y="3189231"/>
            <a:ext cx="2213991" cy="923330"/>
          </a:xfrm>
          <a:prstGeom prst="rect">
            <a:avLst/>
          </a:prstGeom>
          <a:noFill/>
        </p:spPr>
        <p:txBody>
          <a:bodyPr wrap="square" rtlCol="0">
            <a:spAutoFit/>
          </a:bodyPr>
          <a:lstStyle/>
          <a:p>
            <a:pPr algn="ctr"/>
            <a:r>
              <a:rPr lang="en-US" altLang="ja-JP" dirty="0" smtClean="0"/>
              <a:t>0.05M</a:t>
            </a:r>
          </a:p>
          <a:p>
            <a:pPr algn="ctr"/>
            <a:r>
              <a:rPr lang="en-US" altLang="ja-JP" dirty="0" smtClean="0"/>
              <a:t>MOPS(pH7.0) </a:t>
            </a:r>
          </a:p>
          <a:p>
            <a:pPr algn="ctr"/>
            <a:r>
              <a:rPr lang="en-US" altLang="ja-JP" dirty="0" err="1" smtClean="0"/>
              <a:t>NaCl</a:t>
            </a:r>
            <a:r>
              <a:rPr lang="en-US" altLang="ja-JP" dirty="0" smtClean="0"/>
              <a:t> 50mM</a:t>
            </a:r>
            <a:endParaRPr kumimoji="1" lang="en-US" altLang="ja-JP" dirty="0" smtClean="0"/>
          </a:p>
        </p:txBody>
      </p:sp>
      <p:cxnSp>
        <p:nvCxnSpPr>
          <p:cNvPr id="30" name="直線矢印コネクタ 29"/>
          <p:cNvCxnSpPr/>
          <p:nvPr/>
        </p:nvCxnSpPr>
        <p:spPr>
          <a:xfrm>
            <a:off x="7483671" y="258678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048277" y="1734684"/>
            <a:ext cx="701824" cy="370843"/>
          </a:xfrm>
          <a:prstGeom prst="rect">
            <a:avLst/>
          </a:prstGeom>
          <a:noFill/>
        </p:spPr>
        <p:txBody>
          <a:bodyPr wrap="square" rtlCol="0">
            <a:spAutoFit/>
          </a:bodyPr>
          <a:lstStyle/>
          <a:p>
            <a:r>
              <a:rPr kumimoji="1" lang="ja-JP" altLang="en-US" dirty="0" smtClean="0"/>
              <a:t>回収</a:t>
            </a:r>
            <a:endParaRPr kumimoji="1" lang="ja-JP" altLang="en-US" dirty="0"/>
          </a:p>
        </p:txBody>
      </p:sp>
      <p:sp>
        <p:nvSpPr>
          <p:cNvPr id="90" name="正方形/長方形 89"/>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867876" y="2666858"/>
            <a:ext cx="645282" cy="369332"/>
          </a:xfrm>
          <a:prstGeom prst="rect">
            <a:avLst/>
          </a:prstGeom>
          <a:noFill/>
        </p:spPr>
        <p:txBody>
          <a:bodyPr wrap="square" rtlCol="0">
            <a:spAutoFit/>
          </a:bodyPr>
          <a:lstStyle/>
          <a:p>
            <a:pPr algn="ctr"/>
            <a:r>
              <a:rPr kumimoji="1" lang="en-US" altLang="ja-JP" dirty="0" smtClean="0"/>
              <a:t>6h</a:t>
            </a:r>
            <a:endParaRPr kumimoji="1" lang="ja-JP" altLang="en-US" dirty="0"/>
          </a:p>
        </p:txBody>
      </p:sp>
      <p:sp>
        <p:nvSpPr>
          <p:cNvPr id="35" name="テキスト ボックス 34"/>
          <p:cNvSpPr txBox="1"/>
          <p:nvPr/>
        </p:nvSpPr>
        <p:spPr>
          <a:xfrm>
            <a:off x="4750484" y="2133811"/>
            <a:ext cx="792088" cy="369332"/>
          </a:xfrm>
          <a:prstGeom prst="rect">
            <a:avLst/>
          </a:prstGeom>
          <a:noFill/>
        </p:spPr>
        <p:txBody>
          <a:bodyPr wrap="square" rtlCol="0">
            <a:spAutoFit/>
          </a:bodyPr>
          <a:lstStyle/>
          <a:p>
            <a:pPr algn="ctr"/>
            <a:r>
              <a:rPr lang="ja-JP" altLang="en-US" dirty="0" smtClean="0"/>
              <a:t>透析</a:t>
            </a:r>
            <a:endParaRPr kumimoji="1" lang="ja-JP" altLang="en-US" dirty="0"/>
          </a:p>
        </p:txBody>
      </p:sp>
      <p:sp>
        <p:nvSpPr>
          <p:cNvPr id="36" name="テキスト ボックス 35"/>
          <p:cNvSpPr txBox="1"/>
          <p:nvPr/>
        </p:nvSpPr>
        <p:spPr>
          <a:xfrm>
            <a:off x="7531244" y="2676729"/>
            <a:ext cx="645282" cy="369332"/>
          </a:xfrm>
          <a:prstGeom prst="rect">
            <a:avLst/>
          </a:prstGeom>
          <a:noFill/>
        </p:spPr>
        <p:txBody>
          <a:bodyPr wrap="square" rtlCol="0">
            <a:spAutoFit/>
          </a:bodyPr>
          <a:lstStyle/>
          <a:p>
            <a:pPr algn="ctr"/>
            <a:r>
              <a:rPr kumimoji="1" lang="en-US" altLang="ja-JP" dirty="0" smtClean="0"/>
              <a:t>6h</a:t>
            </a:r>
            <a:endParaRPr kumimoji="1" lang="ja-JP" altLang="en-US" dirty="0"/>
          </a:p>
        </p:txBody>
      </p:sp>
      <p:sp>
        <p:nvSpPr>
          <p:cNvPr id="37" name="テキスト ボックス 36"/>
          <p:cNvSpPr txBox="1"/>
          <p:nvPr/>
        </p:nvSpPr>
        <p:spPr>
          <a:xfrm>
            <a:off x="7413852" y="2143682"/>
            <a:ext cx="792088" cy="369332"/>
          </a:xfrm>
          <a:prstGeom prst="rect">
            <a:avLst/>
          </a:prstGeom>
          <a:noFill/>
        </p:spPr>
        <p:txBody>
          <a:bodyPr wrap="square" rtlCol="0">
            <a:spAutoFit/>
          </a:bodyPr>
          <a:lstStyle/>
          <a:p>
            <a:pPr algn="ctr"/>
            <a:r>
              <a:rPr lang="ja-JP" altLang="en-US" dirty="0" smtClean="0"/>
              <a:t>透析</a:t>
            </a:r>
            <a:endParaRPr kumimoji="1" lang="ja-JP" altLang="en-US" dirty="0"/>
          </a:p>
        </p:txBody>
      </p:sp>
      <p:grpSp>
        <p:nvGrpSpPr>
          <p:cNvPr id="42" name="グループ化 41"/>
          <p:cNvGrpSpPr/>
          <p:nvPr/>
        </p:nvGrpSpPr>
        <p:grpSpPr>
          <a:xfrm>
            <a:off x="8295298" y="1811708"/>
            <a:ext cx="597182" cy="1358018"/>
            <a:chOff x="769870" y="3861048"/>
            <a:chExt cx="784134" cy="1687169"/>
          </a:xfrm>
        </p:grpSpPr>
        <p:sp>
          <p:nvSpPr>
            <p:cNvPr id="43" name="弦 42"/>
            <p:cNvSpPr/>
            <p:nvPr/>
          </p:nvSpPr>
          <p:spPr>
            <a:xfrm rot="16200000">
              <a:off x="127212" y="4503706"/>
              <a:ext cx="1687169" cy="401853"/>
            </a:xfrm>
            <a:prstGeom prst="chord">
              <a:avLst>
                <a:gd name="adj1" fmla="val 5396030"/>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787724" y="4159584"/>
              <a:ext cx="766280" cy="1388633"/>
              <a:chOff x="787724" y="4159584"/>
              <a:chExt cx="766280" cy="1388633"/>
            </a:xfrm>
          </p:grpSpPr>
          <p:sp>
            <p:nvSpPr>
              <p:cNvPr id="45" name="円/楕円 44"/>
              <p:cNvSpPr/>
              <p:nvPr/>
            </p:nvSpPr>
            <p:spPr>
              <a:xfrm rot="2520392">
                <a:off x="1180101" y="4159584"/>
                <a:ext cx="373903" cy="474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平行四辺形 45"/>
              <p:cNvSpPr/>
              <p:nvPr/>
            </p:nvSpPr>
            <p:spPr>
              <a:xfrm rot="1459111">
                <a:off x="1136098" y="4512948"/>
                <a:ext cx="71249" cy="244371"/>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弦 46"/>
              <p:cNvSpPr/>
              <p:nvPr/>
            </p:nvSpPr>
            <p:spPr>
              <a:xfrm rot="16200000">
                <a:off x="514255" y="4908601"/>
                <a:ext cx="913085" cy="366147"/>
              </a:xfrm>
              <a:prstGeom prst="chord">
                <a:avLst>
                  <a:gd name="adj1" fmla="val 5395739"/>
                  <a:gd name="adj2" fmla="val 1620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正方形/長方形 39"/>
          <p:cNvSpPr/>
          <p:nvPr/>
        </p:nvSpPr>
        <p:spPr>
          <a:xfrm>
            <a:off x="4695723" y="971436"/>
            <a:ext cx="1914649" cy="400110"/>
          </a:xfrm>
          <a:prstGeom prst="rect">
            <a:avLst/>
          </a:prstGeom>
        </p:spPr>
        <p:txBody>
          <a:bodyPr wrap="square">
            <a:spAutoFit/>
          </a:bodyPr>
          <a:lstStyle/>
          <a:p>
            <a:pPr marL="342900" indent="-342900">
              <a:buFont typeface="Wingdings" pitchFamily="2" charset="2"/>
              <a:buChar char="l"/>
            </a:pPr>
            <a:r>
              <a:rPr lang="en-US" altLang="ja-JP" sz="2000" b="1" dirty="0" err="1" smtClean="0"/>
              <a:t>scFv</a:t>
            </a:r>
            <a:r>
              <a:rPr lang="en-US" altLang="ja-JP" sz="2000" b="1" dirty="0" smtClean="0"/>
              <a:t>-PM</a:t>
            </a:r>
          </a:p>
        </p:txBody>
      </p:sp>
      <p:sp>
        <p:nvSpPr>
          <p:cNvPr id="48" name="正方形/長方形 47"/>
          <p:cNvSpPr/>
          <p:nvPr/>
        </p:nvSpPr>
        <p:spPr>
          <a:xfrm>
            <a:off x="1373645" y="971436"/>
            <a:ext cx="1058303" cy="400110"/>
          </a:xfrm>
          <a:prstGeom prst="rect">
            <a:avLst/>
          </a:prstGeom>
        </p:spPr>
        <p:txBody>
          <a:bodyPr wrap="none">
            <a:spAutoFit/>
          </a:bodyPr>
          <a:lstStyle/>
          <a:p>
            <a:pPr marL="285750" indent="-285750">
              <a:buFont typeface="Wingdings" pitchFamily="2" charset="2"/>
              <a:buChar char="l"/>
            </a:pPr>
            <a:r>
              <a:rPr lang="en-US" altLang="ja-JP" sz="2000" b="1" dirty="0" err="1" smtClean="0"/>
              <a:t>scFv</a:t>
            </a:r>
            <a:endParaRPr lang="ja-JP" altLang="en-US" sz="2000" dirty="0"/>
          </a:p>
        </p:txBody>
      </p:sp>
      <p:sp>
        <p:nvSpPr>
          <p:cNvPr id="2" name="テキスト ボックス 1"/>
          <p:cNvSpPr txBox="1"/>
          <p:nvPr/>
        </p:nvSpPr>
        <p:spPr>
          <a:xfrm>
            <a:off x="0" y="971436"/>
            <a:ext cx="1813894" cy="369332"/>
          </a:xfrm>
          <a:prstGeom prst="rect">
            <a:avLst/>
          </a:prstGeom>
          <a:noFill/>
        </p:spPr>
        <p:txBody>
          <a:bodyPr wrap="square" rtlCol="0">
            <a:spAutoFit/>
          </a:bodyPr>
          <a:lstStyle/>
          <a:p>
            <a:r>
              <a:rPr kumimoji="1" lang="ja-JP" altLang="en-US" u="sng" dirty="0" smtClean="0"/>
              <a:t>測定サンプル</a:t>
            </a:r>
            <a:endParaRPr kumimoji="1" lang="ja-JP" altLang="en-US" u="sng" dirty="0"/>
          </a:p>
        </p:txBody>
      </p:sp>
      <p:sp>
        <p:nvSpPr>
          <p:cNvPr id="38" name="テキスト ボックス 37"/>
          <p:cNvSpPr txBox="1"/>
          <p:nvPr/>
        </p:nvSpPr>
        <p:spPr>
          <a:xfrm>
            <a:off x="2901964" y="3169726"/>
            <a:ext cx="1848535" cy="646331"/>
          </a:xfrm>
          <a:prstGeom prst="rect">
            <a:avLst/>
          </a:prstGeom>
          <a:noFill/>
        </p:spPr>
        <p:txBody>
          <a:bodyPr wrap="square" rtlCol="0">
            <a:spAutoFit/>
          </a:bodyPr>
          <a:lstStyle/>
          <a:p>
            <a:pPr algn="ctr"/>
            <a:r>
              <a:rPr kumimoji="1" lang="en-US" altLang="ja-JP" dirty="0" smtClean="0"/>
              <a:t>0.05M</a:t>
            </a:r>
          </a:p>
          <a:p>
            <a:pPr algn="ctr"/>
            <a:r>
              <a:rPr kumimoji="1" lang="en-US" altLang="ja-JP" dirty="0" smtClean="0"/>
              <a:t>TAPS(pH8.5)</a:t>
            </a:r>
          </a:p>
        </p:txBody>
      </p:sp>
      <p:grpSp>
        <p:nvGrpSpPr>
          <p:cNvPr id="5" name="グループ化 4"/>
          <p:cNvGrpSpPr/>
          <p:nvPr/>
        </p:nvGrpSpPr>
        <p:grpSpPr>
          <a:xfrm>
            <a:off x="1048862" y="2019495"/>
            <a:ext cx="329572" cy="415281"/>
            <a:chOff x="985111" y="2865550"/>
            <a:chExt cx="329572" cy="415281"/>
          </a:xfrm>
        </p:grpSpPr>
        <p:sp>
          <p:nvSpPr>
            <p:cNvPr id="39" name="円柱 38"/>
            <p:cNvSpPr/>
            <p:nvPr/>
          </p:nvSpPr>
          <p:spPr>
            <a:xfrm rot="4656009">
              <a:off x="1063846" y="2942758"/>
              <a:ext cx="160376" cy="31784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p:cNvSpPr/>
            <p:nvPr/>
          </p:nvSpPr>
          <p:spPr>
            <a:xfrm rot="20907153">
              <a:off x="1251261" y="2865550"/>
              <a:ext cx="63422" cy="347397"/>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方体 48"/>
            <p:cNvSpPr/>
            <p:nvPr/>
          </p:nvSpPr>
          <p:spPr>
            <a:xfrm rot="20907153">
              <a:off x="987552" y="2933435"/>
              <a:ext cx="63422" cy="347396"/>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p:cNvSpPr/>
          <p:nvPr/>
        </p:nvSpPr>
        <p:spPr>
          <a:xfrm>
            <a:off x="2919787" y="971436"/>
            <a:ext cx="1614545" cy="400110"/>
          </a:xfrm>
          <a:prstGeom prst="rect">
            <a:avLst/>
          </a:prstGeom>
        </p:spPr>
        <p:txBody>
          <a:bodyPr wrap="none">
            <a:spAutoFit/>
          </a:bodyPr>
          <a:lstStyle/>
          <a:p>
            <a:pPr marL="285750" indent="-285750">
              <a:buFont typeface="Wingdings" pitchFamily="2" charset="2"/>
              <a:buChar char="l"/>
            </a:pPr>
            <a:r>
              <a:rPr lang="en-US" altLang="ja-JP" sz="2000" b="1" dirty="0" smtClean="0"/>
              <a:t>scFv-D10</a:t>
            </a:r>
          </a:p>
        </p:txBody>
      </p:sp>
      <p:sp>
        <p:nvSpPr>
          <p:cNvPr id="3" name="テキスト ボックス 2"/>
          <p:cNvSpPr txBox="1"/>
          <p:nvPr/>
        </p:nvSpPr>
        <p:spPr>
          <a:xfrm>
            <a:off x="2285215" y="1340768"/>
            <a:ext cx="2994382" cy="369332"/>
          </a:xfrm>
          <a:prstGeom prst="rect">
            <a:avLst/>
          </a:prstGeom>
          <a:noFill/>
        </p:spPr>
        <p:txBody>
          <a:bodyPr wrap="square" rtlCol="0">
            <a:spAutoFit/>
          </a:bodyPr>
          <a:lstStyle/>
          <a:p>
            <a:r>
              <a:rPr kumimoji="1" lang="ja-JP" altLang="en-US" dirty="0" smtClean="0"/>
              <a:t>リフォールディング最適条件</a:t>
            </a:r>
            <a:endParaRPr kumimoji="1" lang="ja-JP" altLang="en-US" dirty="0"/>
          </a:p>
        </p:txBody>
      </p:sp>
      <p:sp>
        <p:nvSpPr>
          <p:cNvPr id="51" name="テキスト ボックス 50"/>
          <p:cNvSpPr txBox="1"/>
          <p:nvPr/>
        </p:nvSpPr>
        <p:spPr>
          <a:xfrm>
            <a:off x="5652715" y="1421096"/>
            <a:ext cx="1948200" cy="369332"/>
          </a:xfrm>
          <a:prstGeom prst="rect">
            <a:avLst/>
          </a:prstGeom>
          <a:noFill/>
          <a:ln w="25400">
            <a:solidFill>
              <a:srgbClr val="FF0000"/>
            </a:solidFill>
          </a:ln>
        </p:spPr>
        <p:txBody>
          <a:bodyPr wrap="square" rtlCol="0">
            <a:spAutoFit/>
          </a:bodyPr>
          <a:lstStyle/>
          <a:p>
            <a:pPr algn="ctr"/>
            <a:r>
              <a:rPr kumimoji="1" lang="ja-JP" altLang="en-US" dirty="0" smtClean="0"/>
              <a:t>固定化最適条件</a:t>
            </a:r>
            <a:endParaRPr kumimoji="1" lang="ja-JP" altLang="en-US" dirty="0"/>
          </a:p>
        </p:txBody>
      </p:sp>
      <p:sp>
        <p:nvSpPr>
          <p:cNvPr id="13" name="左中かっこ 12"/>
          <p:cNvSpPr/>
          <p:nvPr/>
        </p:nvSpPr>
        <p:spPr>
          <a:xfrm rot="5400000">
            <a:off x="1101735" y="1924767"/>
            <a:ext cx="289992" cy="14664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55353" y="2864196"/>
            <a:ext cx="2644439" cy="923330"/>
          </a:xfrm>
          <a:prstGeom prst="rect">
            <a:avLst/>
          </a:prstGeom>
          <a:noFill/>
        </p:spPr>
        <p:txBody>
          <a:bodyPr wrap="square" rtlCol="0">
            <a:spAutoFit/>
          </a:bodyPr>
          <a:lstStyle/>
          <a:p>
            <a:r>
              <a:rPr kumimoji="1" lang="en-US" altLang="ja-JP" b="1" dirty="0" smtClean="0"/>
              <a:t>Urea conc. :0.5M</a:t>
            </a:r>
          </a:p>
          <a:p>
            <a:r>
              <a:rPr lang="en-US" altLang="ja-JP" b="1" dirty="0" smtClean="0"/>
              <a:t>TAPS conc. :0.05M</a:t>
            </a:r>
          </a:p>
          <a:p>
            <a:r>
              <a:rPr kumimoji="1" lang="en-US" altLang="ja-JP" b="1" dirty="0" err="1" smtClean="0"/>
              <a:t>scFv</a:t>
            </a:r>
            <a:r>
              <a:rPr kumimoji="1" lang="en-US" altLang="ja-JP" b="1" dirty="0" smtClean="0"/>
              <a:t> conc. :500μg/ml</a:t>
            </a:r>
            <a:endParaRPr kumimoji="1" lang="ja-JP" altLang="en-US" b="1" dirty="0"/>
          </a:p>
        </p:txBody>
      </p:sp>
      <p:sp>
        <p:nvSpPr>
          <p:cNvPr id="17" name="環状矢印 16"/>
          <p:cNvSpPr/>
          <p:nvPr/>
        </p:nvSpPr>
        <p:spPr>
          <a:xfrm>
            <a:off x="1601494" y="1679562"/>
            <a:ext cx="1775935" cy="959747"/>
          </a:xfrm>
          <a:prstGeom prst="circular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52" name="表 51"/>
          <p:cNvGraphicFramePr>
            <a:graphicFrameLocks noGrp="1"/>
          </p:cNvGraphicFramePr>
          <p:nvPr>
            <p:extLst>
              <p:ext uri="{D42A27DB-BD31-4B8C-83A1-F6EECF244321}">
                <p14:modId xmlns:p14="http://schemas.microsoft.com/office/powerpoint/2010/main" val="3330607288"/>
              </p:ext>
            </p:extLst>
          </p:nvPr>
        </p:nvGraphicFramePr>
        <p:xfrm>
          <a:off x="395536" y="4149080"/>
          <a:ext cx="8269518" cy="2215467"/>
        </p:xfrm>
        <a:graphic>
          <a:graphicData uri="http://schemas.openxmlformats.org/drawingml/2006/table">
            <a:tbl>
              <a:tblPr firstRow="1" firstCol="1" bandRow="1">
                <a:tableStyleId>{5C22544A-7EE6-4342-B048-85BDC9FD1C3A}</a:tableStyleId>
              </a:tblPr>
              <a:tblGrid>
                <a:gridCol w="1603584"/>
                <a:gridCol w="1252958"/>
                <a:gridCol w="2255323"/>
                <a:gridCol w="2255323"/>
                <a:gridCol w="902330"/>
              </a:tblGrid>
              <a:tr h="925956">
                <a:tc>
                  <a:txBody>
                    <a:bodyPr/>
                    <a:lstStyle/>
                    <a:p>
                      <a:pPr algn="just">
                        <a:spcAft>
                          <a:spcPts val="0"/>
                        </a:spcAft>
                      </a:pPr>
                      <a:r>
                        <a:rPr lang="en-US" sz="1600" b="1" kern="100" dirty="0">
                          <a:solidFill>
                            <a:schemeClr val="tx1"/>
                          </a:solidFill>
                          <a:effectLst/>
                          <a:latin typeface="+mn-lt"/>
                        </a:rPr>
                        <a:t> </a:t>
                      </a:r>
                      <a:endParaRPr lang="ja-JP" sz="1600" b="1" kern="100" dirty="0">
                        <a:solidFill>
                          <a:schemeClr val="tx1"/>
                        </a:solidFill>
                        <a:effectLst/>
                        <a:latin typeface="+mn-lt"/>
                        <a:ea typeface="ＭＳ 明朝"/>
                        <a:cs typeface="Times New Roman"/>
                      </a:endParaRPr>
                    </a:p>
                  </a:txBody>
                  <a:tcPr marL="68580" marR="68580" marT="0" marB="0"/>
                </a:tc>
                <a:tc>
                  <a:txBody>
                    <a:bodyPr/>
                    <a:lstStyle/>
                    <a:p>
                      <a:pPr algn="r">
                        <a:spcAft>
                          <a:spcPts val="0"/>
                        </a:spcAft>
                      </a:pPr>
                      <a:r>
                        <a:rPr lang="ja-JP" sz="1600" b="1" kern="100" dirty="0">
                          <a:solidFill>
                            <a:schemeClr val="tx1"/>
                          </a:solidFill>
                          <a:effectLst/>
                          <a:latin typeface="+mn-lt"/>
                        </a:rPr>
                        <a:t>透析前</a:t>
                      </a:r>
                    </a:p>
                    <a:p>
                      <a:pPr algn="r">
                        <a:spcAft>
                          <a:spcPts val="0"/>
                        </a:spcAft>
                      </a:pPr>
                      <a:r>
                        <a:rPr lang="en-US" sz="1600" b="1" kern="100" dirty="0">
                          <a:solidFill>
                            <a:schemeClr val="tx1"/>
                          </a:solidFill>
                          <a:effectLst/>
                          <a:latin typeface="+mn-lt"/>
                        </a:rPr>
                        <a:t>(</a:t>
                      </a:r>
                      <a:r>
                        <a:rPr lang="ja-JP" sz="1600" b="1" kern="100" dirty="0">
                          <a:solidFill>
                            <a:schemeClr val="tx1"/>
                          </a:solidFill>
                          <a:effectLst/>
                          <a:latin typeface="+mn-lt"/>
                        </a:rPr>
                        <a:t>μ</a:t>
                      </a:r>
                      <a:r>
                        <a:rPr lang="en-US" sz="1600" b="1" kern="100" dirty="0">
                          <a:solidFill>
                            <a:schemeClr val="tx1"/>
                          </a:solidFill>
                          <a:effectLst/>
                          <a:latin typeface="+mn-lt"/>
                        </a:rPr>
                        <a:t>g/ml)</a:t>
                      </a:r>
                      <a:endParaRPr lang="ja-JP" sz="16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altLang="ja-JP" sz="1600" b="1" kern="100" dirty="0" smtClean="0">
                          <a:solidFill>
                            <a:schemeClr val="tx1"/>
                          </a:solidFill>
                          <a:effectLst/>
                          <a:latin typeface="+mn-lt"/>
                          <a:ea typeface="ＭＳ 明朝"/>
                          <a:cs typeface="Times New Roman"/>
                        </a:rPr>
                        <a:t>0.05M TAPS(pH8.5)</a:t>
                      </a:r>
                    </a:p>
                    <a:p>
                      <a:pPr algn="r">
                        <a:spcAft>
                          <a:spcPts val="0"/>
                        </a:spcAft>
                      </a:pPr>
                      <a:r>
                        <a:rPr lang="en-US" altLang="ja-JP" sz="1600" b="1" kern="100" dirty="0" err="1" smtClean="0">
                          <a:solidFill>
                            <a:schemeClr val="tx1"/>
                          </a:solidFill>
                          <a:effectLst/>
                          <a:latin typeface="+mn-lt"/>
                          <a:ea typeface="ＭＳ 明朝"/>
                          <a:cs typeface="Times New Roman"/>
                        </a:rPr>
                        <a:t>NaCl</a:t>
                      </a:r>
                      <a:r>
                        <a:rPr lang="en-US" altLang="ja-JP" sz="1600" b="1" kern="100" dirty="0" smtClean="0">
                          <a:solidFill>
                            <a:schemeClr val="tx1"/>
                          </a:solidFill>
                          <a:effectLst/>
                          <a:latin typeface="+mn-lt"/>
                          <a:ea typeface="ＭＳ 明朝"/>
                          <a:cs typeface="Times New Roman"/>
                        </a:rPr>
                        <a:t> 0M</a:t>
                      </a:r>
                    </a:p>
                    <a:p>
                      <a:pPr algn="r">
                        <a:spcAft>
                          <a:spcPts val="0"/>
                        </a:spcAft>
                      </a:pPr>
                      <a:r>
                        <a:rPr lang="en-US" altLang="ja-JP" sz="1600" b="1" kern="100" dirty="0" smtClean="0">
                          <a:solidFill>
                            <a:schemeClr val="tx1"/>
                          </a:solidFill>
                          <a:effectLst/>
                          <a:latin typeface="+mn-lt"/>
                          <a:ea typeface="ＭＳ 明朝"/>
                          <a:cs typeface="Times New Roman"/>
                        </a:rPr>
                        <a:t>(</a:t>
                      </a:r>
                      <a:r>
                        <a:rPr lang="en-US" altLang="ja-JP" sz="1600" b="1" kern="100" dirty="0" err="1" smtClean="0">
                          <a:solidFill>
                            <a:schemeClr val="tx1"/>
                          </a:solidFill>
                          <a:effectLst/>
                          <a:latin typeface="+mn-lt"/>
                          <a:ea typeface="ＭＳ 明朝"/>
                          <a:cs typeface="Times New Roman"/>
                        </a:rPr>
                        <a:t>μg</a:t>
                      </a:r>
                      <a:r>
                        <a:rPr lang="en-US" altLang="ja-JP" sz="1600" b="1" kern="100" dirty="0" smtClean="0">
                          <a:solidFill>
                            <a:schemeClr val="tx1"/>
                          </a:solidFill>
                          <a:effectLst/>
                          <a:latin typeface="+mn-lt"/>
                          <a:ea typeface="ＭＳ 明朝"/>
                          <a:cs typeface="Times New Roman"/>
                        </a:rPr>
                        <a:t>/ml)</a:t>
                      </a:r>
                      <a:endParaRPr lang="ja-JP" sz="16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altLang="ja-JP" sz="1600" b="1" kern="100" dirty="0" smtClean="0">
                          <a:solidFill>
                            <a:schemeClr val="tx1"/>
                          </a:solidFill>
                          <a:effectLst/>
                          <a:latin typeface="+mn-lt"/>
                        </a:rPr>
                        <a:t>0.05M MOPS(pH7.0)</a:t>
                      </a:r>
                    </a:p>
                    <a:p>
                      <a:pPr algn="r">
                        <a:spcAft>
                          <a:spcPts val="0"/>
                        </a:spcAft>
                      </a:pPr>
                      <a:r>
                        <a:rPr lang="en-US" altLang="ja-JP" sz="1600" b="1" kern="100" dirty="0" smtClean="0">
                          <a:solidFill>
                            <a:schemeClr val="tx1"/>
                          </a:solidFill>
                          <a:effectLst/>
                          <a:latin typeface="+mn-lt"/>
                        </a:rPr>
                        <a:t> </a:t>
                      </a:r>
                      <a:r>
                        <a:rPr lang="en-US" altLang="ja-JP" sz="1600" b="1" kern="100" dirty="0" err="1" smtClean="0">
                          <a:solidFill>
                            <a:schemeClr val="tx1"/>
                          </a:solidFill>
                          <a:effectLst/>
                          <a:latin typeface="+mn-lt"/>
                        </a:rPr>
                        <a:t>NaCl</a:t>
                      </a:r>
                      <a:r>
                        <a:rPr lang="en-US" altLang="ja-JP" sz="1600" b="1" kern="100" dirty="0" smtClean="0">
                          <a:solidFill>
                            <a:schemeClr val="tx1"/>
                          </a:solidFill>
                          <a:effectLst/>
                          <a:latin typeface="+mn-lt"/>
                        </a:rPr>
                        <a:t> 50mM</a:t>
                      </a:r>
                      <a:endParaRPr lang="ja-JP" sz="1600" b="1" kern="100" dirty="0">
                        <a:solidFill>
                          <a:schemeClr val="tx1"/>
                        </a:solidFill>
                        <a:effectLst/>
                        <a:latin typeface="+mn-lt"/>
                      </a:endParaRPr>
                    </a:p>
                    <a:p>
                      <a:pPr algn="r">
                        <a:spcAft>
                          <a:spcPts val="0"/>
                        </a:spcAft>
                      </a:pPr>
                      <a:r>
                        <a:rPr lang="en-US" sz="1600" b="1" kern="100" dirty="0">
                          <a:solidFill>
                            <a:schemeClr val="tx1"/>
                          </a:solidFill>
                          <a:effectLst/>
                          <a:latin typeface="+mn-lt"/>
                        </a:rPr>
                        <a:t>(</a:t>
                      </a:r>
                      <a:r>
                        <a:rPr lang="ja-JP" sz="1600" b="1" kern="100" dirty="0">
                          <a:solidFill>
                            <a:schemeClr val="tx1"/>
                          </a:solidFill>
                          <a:effectLst/>
                          <a:latin typeface="+mn-lt"/>
                        </a:rPr>
                        <a:t>μ</a:t>
                      </a:r>
                      <a:r>
                        <a:rPr lang="en-US" sz="1600" b="1" kern="100" dirty="0">
                          <a:solidFill>
                            <a:schemeClr val="tx1"/>
                          </a:solidFill>
                          <a:effectLst/>
                          <a:latin typeface="+mn-lt"/>
                        </a:rPr>
                        <a:t>g/ml)</a:t>
                      </a:r>
                      <a:endParaRPr lang="ja-JP" sz="16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ja-JP" sz="1600" b="1" kern="100" dirty="0">
                          <a:solidFill>
                            <a:schemeClr val="tx1"/>
                          </a:solidFill>
                          <a:effectLst/>
                          <a:latin typeface="+mn-lt"/>
                        </a:rPr>
                        <a:t>回収率</a:t>
                      </a:r>
                      <a:r>
                        <a:rPr lang="en-US" sz="1600" b="1" kern="100" dirty="0">
                          <a:solidFill>
                            <a:schemeClr val="tx1"/>
                          </a:solidFill>
                          <a:effectLst/>
                          <a:latin typeface="+mn-lt"/>
                        </a:rPr>
                        <a:t>(%)</a:t>
                      </a:r>
                      <a:endParaRPr lang="ja-JP" sz="1600" b="1" kern="100" dirty="0">
                        <a:solidFill>
                          <a:schemeClr val="tx1"/>
                        </a:solidFill>
                        <a:effectLst/>
                        <a:latin typeface="+mn-lt"/>
                        <a:ea typeface="ＭＳ 明朝"/>
                        <a:cs typeface="Times New Roman"/>
                      </a:endParaRPr>
                    </a:p>
                  </a:txBody>
                  <a:tcPr marL="68580" marR="68580" marT="0" marB="0" anchor="ctr"/>
                </a:tc>
              </a:tr>
              <a:tr h="425415">
                <a:tc>
                  <a:txBody>
                    <a:bodyPr/>
                    <a:lstStyle/>
                    <a:p>
                      <a:pPr algn="ctr">
                        <a:spcAft>
                          <a:spcPts val="0"/>
                        </a:spcAft>
                      </a:pPr>
                      <a:r>
                        <a:rPr lang="en-US" sz="2000" b="1" kern="100" dirty="0" err="1" smtClean="0">
                          <a:solidFill>
                            <a:schemeClr val="tx1"/>
                          </a:solidFill>
                          <a:effectLst/>
                          <a:latin typeface="+mn-lt"/>
                        </a:rPr>
                        <a:t>scFv</a:t>
                      </a:r>
                      <a:endParaRPr lang="ja-JP" sz="20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2400" kern="100" dirty="0">
                          <a:solidFill>
                            <a:srgbClr val="000000"/>
                          </a:solidFill>
                          <a:effectLst/>
                          <a:latin typeface="+mn-lt"/>
                          <a:ea typeface="ＭＳ 明朝"/>
                          <a:cs typeface="Times New Roman"/>
                        </a:rPr>
                        <a:t>445.5</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103.9</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solidFill>
                            <a:srgbClr val="000000"/>
                          </a:solidFill>
                          <a:effectLst/>
                          <a:latin typeface="+mn-lt"/>
                          <a:ea typeface="ＭＳ 明朝"/>
                          <a:cs typeface="Times New Roman"/>
                        </a:rPr>
                        <a:t>30.1</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a:effectLst/>
                          <a:latin typeface="+mn-lt"/>
                          <a:ea typeface="ＭＳ 明朝"/>
                          <a:cs typeface="Times New Roman"/>
                        </a:rPr>
                        <a:t>2</a:t>
                      </a:r>
                      <a:endParaRPr lang="ja-JP" sz="2000" kern="100">
                        <a:effectLst/>
                        <a:latin typeface="+mn-lt"/>
                        <a:ea typeface="ＭＳ 明朝"/>
                        <a:cs typeface="Times New Roman"/>
                      </a:endParaRPr>
                    </a:p>
                  </a:txBody>
                  <a:tcPr marL="68580" marR="68580" marT="0" marB="0" anchor="ct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b="1" kern="100" dirty="0" smtClean="0">
                          <a:solidFill>
                            <a:schemeClr val="tx1"/>
                          </a:solidFill>
                          <a:effectLst/>
                          <a:latin typeface="+mn-lt"/>
                        </a:rPr>
                        <a:t>scFv-D10</a:t>
                      </a:r>
                      <a:endParaRPr lang="ja-JP" altLang="ja-JP" sz="2000" b="1" kern="100" dirty="0" smtClean="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401.2</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377.9</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367.9</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a:effectLst/>
                          <a:latin typeface="+mn-lt"/>
                          <a:ea typeface="ＭＳ 明朝"/>
                          <a:cs typeface="Times New Roman"/>
                        </a:rPr>
                        <a:t>90</a:t>
                      </a:r>
                      <a:endParaRPr lang="ja-JP" sz="2000" kern="100">
                        <a:effectLst/>
                        <a:latin typeface="+mn-lt"/>
                        <a:ea typeface="ＭＳ 明朝"/>
                        <a:cs typeface="Times New Roman"/>
                      </a:endParaRPr>
                    </a:p>
                  </a:txBody>
                  <a:tcPr marL="68580" marR="68580" marT="0" marB="0" anchor="ctr"/>
                </a:tc>
              </a:tr>
              <a:tr h="432048">
                <a:tc>
                  <a:txBody>
                    <a:bodyPr/>
                    <a:lstStyle/>
                    <a:p>
                      <a:pPr algn="ctr">
                        <a:spcAft>
                          <a:spcPts val="0"/>
                        </a:spcAft>
                      </a:pPr>
                      <a:r>
                        <a:rPr lang="en-US" sz="2000" b="1" kern="100" dirty="0" err="1" smtClean="0">
                          <a:solidFill>
                            <a:schemeClr val="tx1"/>
                          </a:solidFill>
                          <a:effectLst/>
                          <a:latin typeface="+mn-lt"/>
                        </a:rPr>
                        <a:t>scFv</a:t>
                      </a:r>
                      <a:r>
                        <a:rPr lang="en-US" sz="2000" b="1" kern="100" dirty="0" smtClean="0">
                          <a:solidFill>
                            <a:schemeClr val="tx1"/>
                          </a:solidFill>
                          <a:effectLst/>
                          <a:latin typeface="+mn-lt"/>
                        </a:rPr>
                        <a:t>-PM</a:t>
                      </a:r>
                      <a:endParaRPr lang="ja-JP" sz="20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2400" kern="100">
                          <a:effectLst/>
                          <a:latin typeface="+mn-lt"/>
                          <a:ea typeface="ＭＳ Ｐゴシック"/>
                          <a:cs typeface="Times New Roman"/>
                        </a:rPr>
                        <a:t>490.0</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effectLst/>
                          <a:latin typeface="+mn-lt"/>
                          <a:ea typeface="ＭＳ Ｐゴシック"/>
                          <a:cs typeface="Times New Roman"/>
                        </a:rPr>
                        <a:t>488.8</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solidFill>
                            <a:srgbClr val="000000"/>
                          </a:solidFill>
                          <a:effectLst/>
                          <a:latin typeface="+mn-lt"/>
                          <a:ea typeface="ＭＳ 明朝"/>
                          <a:cs typeface="Times New Roman"/>
                        </a:rPr>
                        <a:t>444.9</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effectLst/>
                          <a:latin typeface="+mn-lt"/>
                          <a:ea typeface="ＭＳ 明朝"/>
                          <a:cs typeface="Times New Roman"/>
                        </a:rPr>
                        <a:t>90</a:t>
                      </a:r>
                      <a:endParaRPr lang="ja-JP" sz="2000" kern="100" dirty="0">
                        <a:effectLst/>
                        <a:latin typeface="+mn-lt"/>
                        <a:ea typeface="ＭＳ 明朝"/>
                        <a:cs typeface="Times New Roman"/>
                      </a:endParaRPr>
                    </a:p>
                  </a:txBody>
                  <a:tcPr marL="68580" marR="68580" marT="0" marB="0" anchor="ctr"/>
                </a:tc>
              </a:tr>
            </a:tbl>
          </a:graphicData>
        </a:graphic>
      </p:graphicFrame>
      <p:sp>
        <p:nvSpPr>
          <p:cNvPr id="16" name="正方形/長方形 15"/>
          <p:cNvSpPr/>
          <p:nvPr/>
        </p:nvSpPr>
        <p:spPr>
          <a:xfrm>
            <a:off x="6754340" y="5492158"/>
            <a:ext cx="1912225" cy="86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7332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5353" y="260350"/>
            <a:ext cx="9088647" cy="576362"/>
          </a:xfrm>
        </p:spPr>
        <p:txBody>
          <a:bodyPr/>
          <a:lstStyle/>
          <a:p>
            <a:r>
              <a:rPr lang="en-US" altLang="ja-JP" sz="2400" dirty="0" smtClean="0"/>
              <a:t>0.05M MOPS(pH7.0),0.05M </a:t>
            </a:r>
            <a:r>
              <a:rPr lang="en-US" altLang="ja-JP" sz="2400" dirty="0" err="1" smtClean="0"/>
              <a:t>NaCl</a:t>
            </a:r>
            <a:r>
              <a:rPr lang="ja-JP" altLang="en-US" sz="2400" dirty="0" smtClean="0"/>
              <a:t>溶液に対する</a:t>
            </a:r>
            <a:r>
              <a:rPr lang="en-US" altLang="ja-JP" sz="2400" dirty="0" err="1" smtClean="0"/>
              <a:t>scFv</a:t>
            </a:r>
            <a:r>
              <a:rPr lang="en-US" altLang="ja-JP" sz="2400" dirty="0" smtClean="0"/>
              <a:t>-PM</a:t>
            </a:r>
            <a:r>
              <a:rPr lang="ja-JP" altLang="en-US" sz="2400" dirty="0" smtClean="0"/>
              <a:t>の回収率</a:t>
            </a:r>
            <a:r>
              <a:rPr lang="en-US" altLang="ja-JP" sz="2400" dirty="0" smtClean="0"/>
              <a:t> </a:t>
            </a:r>
            <a:endParaRPr kumimoji="1" lang="ja-JP" altLang="en-US" sz="2400" dirty="0"/>
          </a:p>
        </p:txBody>
      </p:sp>
      <p:sp>
        <p:nvSpPr>
          <p:cNvPr id="90" name="正方形/長方形 89"/>
          <p:cNvSpPr/>
          <p:nvPr/>
        </p:nvSpPr>
        <p:spPr>
          <a:xfrm>
            <a:off x="5600656" y="4725144"/>
            <a:ext cx="3543344" cy="211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0" y="971436"/>
            <a:ext cx="1813894" cy="369332"/>
          </a:xfrm>
          <a:prstGeom prst="rect">
            <a:avLst/>
          </a:prstGeom>
          <a:noFill/>
        </p:spPr>
        <p:txBody>
          <a:bodyPr wrap="square" rtlCol="0">
            <a:spAutoFit/>
          </a:bodyPr>
          <a:lstStyle/>
          <a:p>
            <a:r>
              <a:rPr kumimoji="1" lang="ja-JP" altLang="en-US" u="sng" dirty="0" smtClean="0"/>
              <a:t>測定サンプル</a:t>
            </a:r>
            <a:endParaRPr kumimoji="1" lang="ja-JP" altLang="en-US" u="sng" dirty="0"/>
          </a:p>
        </p:txBody>
      </p:sp>
      <p:sp>
        <p:nvSpPr>
          <p:cNvPr id="19" name="テキスト ボックス 18"/>
          <p:cNvSpPr txBox="1"/>
          <p:nvPr/>
        </p:nvSpPr>
        <p:spPr>
          <a:xfrm>
            <a:off x="388456" y="6417192"/>
            <a:ext cx="8359880" cy="400110"/>
          </a:xfrm>
          <a:prstGeom prst="rect">
            <a:avLst/>
          </a:prstGeom>
          <a:noFill/>
          <a:ln>
            <a:solidFill>
              <a:schemeClr val="tx1"/>
            </a:solidFill>
          </a:ln>
        </p:spPr>
        <p:txBody>
          <a:bodyPr wrap="square" rtlCol="0">
            <a:spAutoFit/>
          </a:bodyPr>
          <a:lstStyle/>
          <a:p>
            <a:pPr algn="ctr"/>
            <a:r>
              <a:rPr kumimoji="1" lang="en-US" altLang="ja-JP" sz="2000" b="1" dirty="0" smtClean="0">
                <a:solidFill>
                  <a:srgbClr val="FF0000"/>
                </a:solidFill>
              </a:rPr>
              <a:t>scFv-D10</a:t>
            </a:r>
            <a:r>
              <a:rPr kumimoji="1" lang="ja-JP" altLang="en-US" sz="2000" b="1" dirty="0" smtClean="0">
                <a:solidFill>
                  <a:srgbClr val="FF0000"/>
                </a:solidFill>
              </a:rPr>
              <a:t>を</a:t>
            </a:r>
            <a:r>
              <a:rPr kumimoji="1" lang="en-US" altLang="ja-JP" sz="2000" b="1" dirty="0" err="1" smtClean="0">
                <a:solidFill>
                  <a:srgbClr val="FF0000"/>
                </a:solidFill>
              </a:rPr>
              <a:t>scFv</a:t>
            </a:r>
            <a:r>
              <a:rPr kumimoji="1" lang="ja-JP" altLang="en-US" sz="2000" b="1" dirty="0" smtClean="0">
                <a:solidFill>
                  <a:srgbClr val="FF0000"/>
                </a:solidFill>
              </a:rPr>
              <a:t>の代用モデルとし、</a:t>
            </a:r>
            <a:r>
              <a:rPr lang="en-US" altLang="ja-JP" sz="2000" b="1" dirty="0" smtClean="0">
                <a:solidFill>
                  <a:srgbClr val="FF0000"/>
                </a:solidFill>
              </a:rPr>
              <a:t>PMMA-tag</a:t>
            </a:r>
            <a:r>
              <a:rPr lang="ja-JP" altLang="en-US" sz="2000" b="1" dirty="0" smtClean="0">
                <a:solidFill>
                  <a:srgbClr val="FF0000"/>
                </a:solidFill>
              </a:rPr>
              <a:t>の効果を比較・評価した。</a:t>
            </a:r>
            <a:endParaRPr kumimoji="1" lang="ja-JP" altLang="en-US" sz="2000" b="1" dirty="0">
              <a:solidFill>
                <a:srgbClr val="FF0000"/>
              </a:solidFill>
            </a:endParaRPr>
          </a:p>
        </p:txBody>
      </p:sp>
      <p:graphicFrame>
        <p:nvGraphicFramePr>
          <p:cNvPr id="52" name="表 51"/>
          <p:cNvGraphicFramePr>
            <a:graphicFrameLocks noGrp="1"/>
          </p:cNvGraphicFramePr>
          <p:nvPr>
            <p:extLst>
              <p:ext uri="{D42A27DB-BD31-4B8C-83A1-F6EECF244321}">
                <p14:modId xmlns:p14="http://schemas.microsoft.com/office/powerpoint/2010/main" val="3136672125"/>
              </p:ext>
            </p:extLst>
          </p:nvPr>
        </p:nvGraphicFramePr>
        <p:xfrm>
          <a:off x="395536" y="4149080"/>
          <a:ext cx="8269518" cy="2215467"/>
        </p:xfrm>
        <a:graphic>
          <a:graphicData uri="http://schemas.openxmlformats.org/drawingml/2006/table">
            <a:tbl>
              <a:tblPr firstRow="1" firstCol="1" bandRow="1">
                <a:tableStyleId>{5C22544A-7EE6-4342-B048-85BDC9FD1C3A}</a:tableStyleId>
              </a:tblPr>
              <a:tblGrid>
                <a:gridCol w="1603584"/>
                <a:gridCol w="1252958"/>
                <a:gridCol w="2255323"/>
                <a:gridCol w="2255323"/>
                <a:gridCol w="902330"/>
              </a:tblGrid>
              <a:tr h="925956">
                <a:tc>
                  <a:txBody>
                    <a:bodyPr/>
                    <a:lstStyle/>
                    <a:p>
                      <a:pPr algn="just">
                        <a:spcAft>
                          <a:spcPts val="0"/>
                        </a:spcAft>
                      </a:pPr>
                      <a:r>
                        <a:rPr lang="en-US" sz="1600" b="1" kern="100" dirty="0">
                          <a:solidFill>
                            <a:schemeClr val="tx1"/>
                          </a:solidFill>
                          <a:effectLst/>
                          <a:latin typeface="+mn-lt"/>
                        </a:rPr>
                        <a:t> </a:t>
                      </a:r>
                      <a:endParaRPr lang="ja-JP" sz="1600" b="1" kern="100" dirty="0">
                        <a:solidFill>
                          <a:schemeClr val="tx1"/>
                        </a:solidFill>
                        <a:effectLst/>
                        <a:latin typeface="+mn-lt"/>
                        <a:ea typeface="ＭＳ 明朝"/>
                        <a:cs typeface="Times New Roman"/>
                      </a:endParaRPr>
                    </a:p>
                  </a:txBody>
                  <a:tcPr marL="68580" marR="68580" marT="0" marB="0"/>
                </a:tc>
                <a:tc>
                  <a:txBody>
                    <a:bodyPr/>
                    <a:lstStyle/>
                    <a:p>
                      <a:pPr algn="r">
                        <a:spcAft>
                          <a:spcPts val="0"/>
                        </a:spcAft>
                      </a:pPr>
                      <a:r>
                        <a:rPr lang="ja-JP" sz="1600" b="1" kern="100" dirty="0">
                          <a:solidFill>
                            <a:schemeClr val="tx1"/>
                          </a:solidFill>
                          <a:effectLst/>
                          <a:latin typeface="+mn-lt"/>
                        </a:rPr>
                        <a:t>透析前</a:t>
                      </a:r>
                    </a:p>
                    <a:p>
                      <a:pPr algn="r">
                        <a:spcAft>
                          <a:spcPts val="0"/>
                        </a:spcAft>
                      </a:pPr>
                      <a:r>
                        <a:rPr lang="en-US" sz="1600" b="1" kern="100" dirty="0">
                          <a:solidFill>
                            <a:schemeClr val="tx1"/>
                          </a:solidFill>
                          <a:effectLst/>
                          <a:latin typeface="+mn-lt"/>
                        </a:rPr>
                        <a:t>(</a:t>
                      </a:r>
                      <a:r>
                        <a:rPr lang="ja-JP" sz="1600" b="1" kern="100" dirty="0">
                          <a:solidFill>
                            <a:schemeClr val="tx1"/>
                          </a:solidFill>
                          <a:effectLst/>
                          <a:latin typeface="+mn-lt"/>
                        </a:rPr>
                        <a:t>μ</a:t>
                      </a:r>
                      <a:r>
                        <a:rPr lang="en-US" sz="1600" b="1" kern="100" dirty="0">
                          <a:solidFill>
                            <a:schemeClr val="tx1"/>
                          </a:solidFill>
                          <a:effectLst/>
                          <a:latin typeface="+mn-lt"/>
                        </a:rPr>
                        <a:t>g/ml)</a:t>
                      </a:r>
                      <a:endParaRPr lang="ja-JP" sz="16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altLang="ja-JP" sz="1600" b="1" kern="100" dirty="0" smtClean="0">
                          <a:solidFill>
                            <a:schemeClr val="tx1"/>
                          </a:solidFill>
                          <a:effectLst/>
                          <a:latin typeface="+mn-lt"/>
                          <a:ea typeface="ＭＳ 明朝"/>
                          <a:cs typeface="Times New Roman"/>
                        </a:rPr>
                        <a:t>0.05M TAPS(pH8.5)</a:t>
                      </a:r>
                    </a:p>
                    <a:p>
                      <a:pPr algn="r">
                        <a:spcAft>
                          <a:spcPts val="0"/>
                        </a:spcAft>
                      </a:pPr>
                      <a:r>
                        <a:rPr lang="en-US" altLang="ja-JP" sz="1600" b="1" kern="100" dirty="0" err="1" smtClean="0">
                          <a:solidFill>
                            <a:schemeClr val="tx1"/>
                          </a:solidFill>
                          <a:effectLst/>
                          <a:latin typeface="+mn-lt"/>
                          <a:ea typeface="ＭＳ 明朝"/>
                          <a:cs typeface="Times New Roman"/>
                        </a:rPr>
                        <a:t>NaCl</a:t>
                      </a:r>
                      <a:r>
                        <a:rPr lang="en-US" altLang="ja-JP" sz="1600" b="1" kern="100" dirty="0" smtClean="0">
                          <a:solidFill>
                            <a:schemeClr val="tx1"/>
                          </a:solidFill>
                          <a:effectLst/>
                          <a:latin typeface="+mn-lt"/>
                          <a:ea typeface="ＭＳ 明朝"/>
                          <a:cs typeface="Times New Roman"/>
                        </a:rPr>
                        <a:t> 0M</a:t>
                      </a:r>
                    </a:p>
                    <a:p>
                      <a:pPr algn="r">
                        <a:spcAft>
                          <a:spcPts val="0"/>
                        </a:spcAft>
                      </a:pPr>
                      <a:r>
                        <a:rPr lang="en-US" altLang="ja-JP" sz="1600" b="1" kern="100" dirty="0" smtClean="0">
                          <a:solidFill>
                            <a:schemeClr val="tx1"/>
                          </a:solidFill>
                          <a:effectLst/>
                          <a:latin typeface="+mn-lt"/>
                          <a:ea typeface="ＭＳ 明朝"/>
                          <a:cs typeface="Times New Roman"/>
                        </a:rPr>
                        <a:t>(</a:t>
                      </a:r>
                      <a:r>
                        <a:rPr lang="en-US" altLang="ja-JP" sz="1600" b="1" kern="100" dirty="0" err="1" smtClean="0">
                          <a:solidFill>
                            <a:schemeClr val="tx1"/>
                          </a:solidFill>
                          <a:effectLst/>
                          <a:latin typeface="+mn-lt"/>
                          <a:ea typeface="ＭＳ 明朝"/>
                          <a:cs typeface="Times New Roman"/>
                        </a:rPr>
                        <a:t>μg</a:t>
                      </a:r>
                      <a:r>
                        <a:rPr lang="en-US" altLang="ja-JP" sz="1600" b="1" kern="100" dirty="0" smtClean="0">
                          <a:solidFill>
                            <a:schemeClr val="tx1"/>
                          </a:solidFill>
                          <a:effectLst/>
                          <a:latin typeface="+mn-lt"/>
                          <a:ea typeface="ＭＳ 明朝"/>
                          <a:cs typeface="Times New Roman"/>
                        </a:rPr>
                        <a:t>/ml)</a:t>
                      </a:r>
                      <a:endParaRPr lang="ja-JP" sz="16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altLang="ja-JP" sz="1600" b="1" kern="100" dirty="0" smtClean="0">
                          <a:solidFill>
                            <a:schemeClr val="tx1"/>
                          </a:solidFill>
                          <a:effectLst/>
                          <a:latin typeface="+mn-lt"/>
                        </a:rPr>
                        <a:t>0.05M MOPS(pH7.0)</a:t>
                      </a:r>
                    </a:p>
                    <a:p>
                      <a:pPr algn="r">
                        <a:spcAft>
                          <a:spcPts val="0"/>
                        </a:spcAft>
                      </a:pPr>
                      <a:r>
                        <a:rPr lang="en-US" altLang="ja-JP" sz="1600" b="1" kern="100" dirty="0" smtClean="0">
                          <a:solidFill>
                            <a:schemeClr val="tx1"/>
                          </a:solidFill>
                          <a:effectLst/>
                          <a:latin typeface="+mn-lt"/>
                        </a:rPr>
                        <a:t> </a:t>
                      </a:r>
                      <a:r>
                        <a:rPr lang="en-US" altLang="ja-JP" sz="1600" b="1" kern="100" dirty="0" err="1" smtClean="0">
                          <a:solidFill>
                            <a:schemeClr val="tx1"/>
                          </a:solidFill>
                          <a:effectLst/>
                          <a:latin typeface="+mn-lt"/>
                        </a:rPr>
                        <a:t>NaCl</a:t>
                      </a:r>
                      <a:r>
                        <a:rPr lang="en-US" altLang="ja-JP" sz="1600" b="1" kern="100" dirty="0" smtClean="0">
                          <a:solidFill>
                            <a:schemeClr val="tx1"/>
                          </a:solidFill>
                          <a:effectLst/>
                          <a:latin typeface="+mn-lt"/>
                        </a:rPr>
                        <a:t> 50mM</a:t>
                      </a:r>
                      <a:endParaRPr lang="ja-JP" sz="1600" b="1" kern="100" dirty="0">
                        <a:solidFill>
                          <a:schemeClr val="tx1"/>
                        </a:solidFill>
                        <a:effectLst/>
                        <a:latin typeface="+mn-lt"/>
                      </a:endParaRPr>
                    </a:p>
                    <a:p>
                      <a:pPr algn="r">
                        <a:spcAft>
                          <a:spcPts val="0"/>
                        </a:spcAft>
                      </a:pPr>
                      <a:r>
                        <a:rPr lang="en-US" sz="1600" b="1" kern="100" dirty="0">
                          <a:solidFill>
                            <a:schemeClr val="tx1"/>
                          </a:solidFill>
                          <a:effectLst/>
                          <a:latin typeface="+mn-lt"/>
                        </a:rPr>
                        <a:t>(</a:t>
                      </a:r>
                      <a:r>
                        <a:rPr lang="ja-JP" sz="1600" b="1" kern="100" dirty="0">
                          <a:solidFill>
                            <a:schemeClr val="tx1"/>
                          </a:solidFill>
                          <a:effectLst/>
                          <a:latin typeface="+mn-lt"/>
                        </a:rPr>
                        <a:t>μ</a:t>
                      </a:r>
                      <a:r>
                        <a:rPr lang="en-US" sz="1600" b="1" kern="100" dirty="0">
                          <a:solidFill>
                            <a:schemeClr val="tx1"/>
                          </a:solidFill>
                          <a:effectLst/>
                          <a:latin typeface="+mn-lt"/>
                        </a:rPr>
                        <a:t>g/ml)</a:t>
                      </a:r>
                      <a:endParaRPr lang="ja-JP" sz="16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ja-JP" sz="1600" b="1" kern="100" dirty="0">
                          <a:solidFill>
                            <a:schemeClr val="tx1"/>
                          </a:solidFill>
                          <a:effectLst/>
                          <a:latin typeface="+mn-lt"/>
                        </a:rPr>
                        <a:t>回収率</a:t>
                      </a:r>
                      <a:r>
                        <a:rPr lang="en-US" sz="1600" b="1" kern="100" dirty="0">
                          <a:solidFill>
                            <a:schemeClr val="tx1"/>
                          </a:solidFill>
                          <a:effectLst/>
                          <a:latin typeface="+mn-lt"/>
                        </a:rPr>
                        <a:t>(%)</a:t>
                      </a:r>
                      <a:endParaRPr lang="ja-JP" sz="1600" b="1" kern="100" dirty="0">
                        <a:solidFill>
                          <a:schemeClr val="tx1"/>
                        </a:solidFill>
                        <a:effectLst/>
                        <a:latin typeface="+mn-lt"/>
                        <a:ea typeface="ＭＳ 明朝"/>
                        <a:cs typeface="Times New Roman"/>
                      </a:endParaRPr>
                    </a:p>
                  </a:txBody>
                  <a:tcPr marL="68580" marR="68580" marT="0" marB="0" anchor="ctr"/>
                </a:tc>
              </a:tr>
              <a:tr h="425415">
                <a:tc>
                  <a:txBody>
                    <a:bodyPr/>
                    <a:lstStyle/>
                    <a:p>
                      <a:pPr algn="ctr">
                        <a:spcAft>
                          <a:spcPts val="0"/>
                        </a:spcAft>
                      </a:pPr>
                      <a:r>
                        <a:rPr lang="en-US" sz="2000" b="1" kern="100" dirty="0" err="1" smtClean="0">
                          <a:solidFill>
                            <a:schemeClr val="tx1"/>
                          </a:solidFill>
                          <a:effectLst/>
                          <a:latin typeface="+mn-lt"/>
                        </a:rPr>
                        <a:t>scFv</a:t>
                      </a:r>
                      <a:endParaRPr lang="ja-JP" sz="20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2400" kern="100" dirty="0">
                          <a:solidFill>
                            <a:srgbClr val="000000"/>
                          </a:solidFill>
                          <a:effectLst/>
                          <a:latin typeface="+mn-lt"/>
                          <a:ea typeface="ＭＳ 明朝"/>
                          <a:cs typeface="Times New Roman"/>
                        </a:rPr>
                        <a:t>445.5</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103.9</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solidFill>
                            <a:srgbClr val="000000"/>
                          </a:solidFill>
                          <a:effectLst/>
                          <a:latin typeface="+mn-lt"/>
                          <a:ea typeface="ＭＳ 明朝"/>
                          <a:cs typeface="Times New Roman"/>
                        </a:rPr>
                        <a:t>30.1</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a:effectLst/>
                          <a:latin typeface="+mn-lt"/>
                          <a:ea typeface="ＭＳ 明朝"/>
                          <a:cs typeface="Times New Roman"/>
                        </a:rPr>
                        <a:t>2</a:t>
                      </a:r>
                      <a:endParaRPr lang="ja-JP" sz="2000" kern="100">
                        <a:effectLst/>
                        <a:latin typeface="+mn-lt"/>
                        <a:ea typeface="ＭＳ 明朝"/>
                        <a:cs typeface="Times New Roman"/>
                      </a:endParaRPr>
                    </a:p>
                  </a:txBody>
                  <a:tcPr marL="68580" marR="68580" marT="0" marB="0" anchor="ct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b="1" kern="100" dirty="0" smtClean="0">
                          <a:solidFill>
                            <a:schemeClr val="tx1"/>
                          </a:solidFill>
                          <a:effectLst/>
                          <a:latin typeface="+mn-lt"/>
                        </a:rPr>
                        <a:t>scFv-D10</a:t>
                      </a:r>
                      <a:endParaRPr lang="ja-JP" altLang="ja-JP" sz="2000" b="1" kern="100" dirty="0" smtClean="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401.2</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377.9</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a:solidFill>
                            <a:srgbClr val="000000"/>
                          </a:solidFill>
                          <a:effectLst/>
                          <a:latin typeface="+mn-lt"/>
                          <a:ea typeface="ＭＳ 明朝"/>
                          <a:cs typeface="Times New Roman"/>
                        </a:rPr>
                        <a:t>367.9</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a:effectLst/>
                          <a:latin typeface="+mn-lt"/>
                          <a:ea typeface="ＭＳ 明朝"/>
                          <a:cs typeface="Times New Roman"/>
                        </a:rPr>
                        <a:t>90</a:t>
                      </a:r>
                      <a:endParaRPr lang="ja-JP" sz="2000" kern="100">
                        <a:effectLst/>
                        <a:latin typeface="+mn-lt"/>
                        <a:ea typeface="ＭＳ 明朝"/>
                        <a:cs typeface="Times New Roman"/>
                      </a:endParaRPr>
                    </a:p>
                  </a:txBody>
                  <a:tcPr marL="68580" marR="68580" marT="0" marB="0" anchor="ctr"/>
                </a:tc>
              </a:tr>
              <a:tr h="432048">
                <a:tc>
                  <a:txBody>
                    <a:bodyPr/>
                    <a:lstStyle/>
                    <a:p>
                      <a:pPr algn="ctr">
                        <a:spcAft>
                          <a:spcPts val="0"/>
                        </a:spcAft>
                      </a:pPr>
                      <a:r>
                        <a:rPr lang="en-US" sz="2000" b="1" kern="100" dirty="0" err="1" smtClean="0">
                          <a:solidFill>
                            <a:schemeClr val="tx1"/>
                          </a:solidFill>
                          <a:effectLst/>
                          <a:latin typeface="+mn-lt"/>
                        </a:rPr>
                        <a:t>scFv</a:t>
                      </a:r>
                      <a:r>
                        <a:rPr lang="en-US" sz="2000" b="1" kern="100" dirty="0" smtClean="0">
                          <a:solidFill>
                            <a:schemeClr val="tx1"/>
                          </a:solidFill>
                          <a:effectLst/>
                          <a:latin typeface="+mn-lt"/>
                        </a:rPr>
                        <a:t>-PM</a:t>
                      </a:r>
                      <a:endParaRPr lang="ja-JP" sz="2000" b="1" kern="100" dirty="0">
                        <a:solidFill>
                          <a:schemeClr val="tx1"/>
                        </a:solidFill>
                        <a:effectLst/>
                        <a:latin typeface="+mn-lt"/>
                        <a:ea typeface="ＭＳ 明朝"/>
                        <a:cs typeface="Times New Roman"/>
                      </a:endParaRPr>
                    </a:p>
                  </a:txBody>
                  <a:tcPr marL="68580" marR="68580" marT="0" marB="0" anchor="ctr"/>
                </a:tc>
                <a:tc>
                  <a:txBody>
                    <a:bodyPr/>
                    <a:lstStyle/>
                    <a:p>
                      <a:pPr algn="r">
                        <a:spcAft>
                          <a:spcPts val="0"/>
                        </a:spcAft>
                      </a:pPr>
                      <a:r>
                        <a:rPr lang="en-US" sz="2400" kern="100">
                          <a:effectLst/>
                          <a:latin typeface="+mn-lt"/>
                          <a:ea typeface="ＭＳ Ｐゴシック"/>
                          <a:cs typeface="Times New Roman"/>
                        </a:rPr>
                        <a:t>490.0</a:t>
                      </a:r>
                      <a:endParaRPr lang="ja-JP" sz="2000" kern="10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effectLst/>
                          <a:latin typeface="+mn-lt"/>
                          <a:ea typeface="ＭＳ Ｐゴシック"/>
                          <a:cs typeface="Times New Roman"/>
                        </a:rPr>
                        <a:t>488.8</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solidFill>
                            <a:srgbClr val="000000"/>
                          </a:solidFill>
                          <a:effectLst/>
                          <a:latin typeface="+mn-lt"/>
                          <a:ea typeface="ＭＳ 明朝"/>
                          <a:cs typeface="Times New Roman"/>
                        </a:rPr>
                        <a:t>444.9</a:t>
                      </a:r>
                      <a:endParaRPr lang="ja-JP" sz="2000" kern="100" dirty="0">
                        <a:effectLst/>
                        <a:latin typeface="+mn-lt"/>
                        <a:ea typeface="ＭＳ 明朝"/>
                        <a:cs typeface="Times New Roman"/>
                      </a:endParaRPr>
                    </a:p>
                  </a:txBody>
                  <a:tcPr marL="68580" marR="68580" marT="0" marB="0" anchor="ctr"/>
                </a:tc>
                <a:tc>
                  <a:txBody>
                    <a:bodyPr/>
                    <a:lstStyle/>
                    <a:p>
                      <a:pPr algn="r">
                        <a:spcAft>
                          <a:spcPts val="0"/>
                        </a:spcAft>
                      </a:pPr>
                      <a:r>
                        <a:rPr lang="en-US" sz="2400" kern="100" dirty="0">
                          <a:effectLst/>
                          <a:latin typeface="+mn-lt"/>
                          <a:ea typeface="ＭＳ 明朝"/>
                          <a:cs typeface="Times New Roman"/>
                        </a:rPr>
                        <a:t>90</a:t>
                      </a:r>
                      <a:endParaRPr lang="ja-JP" sz="2000" kern="100" dirty="0">
                        <a:effectLst/>
                        <a:latin typeface="+mn-lt"/>
                        <a:ea typeface="ＭＳ 明朝"/>
                        <a:cs typeface="Times New Roman"/>
                      </a:endParaRPr>
                    </a:p>
                  </a:txBody>
                  <a:tcPr marL="68580" marR="68580" marT="0" marB="0" anchor="ctr"/>
                </a:tc>
              </a:tr>
            </a:tbl>
          </a:graphicData>
        </a:graphic>
      </p:graphicFrame>
      <p:grpSp>
        <p:nvGrpSpPr>
          <p:cNvPr id="53" name="グループ化 52"/>
          <p:cNvGrpSpPr/>
          <p:nvPr/>
        </p:nvGrpSpPr>
        <p:grpSpPr>
          <a:xfrm>
            <a:off x="2972273" y="1824583"/>
            <a:ext cx="1620271" cy="1324578"/>
            <a:chOff x="6415180" y="3785611"/>
            <a:chExt cx="2736304" cy="2232248"/>
          </a:xfrm>
        </p:grpSpPr>
        <p:sp>
          <p:nvSpPr>
            <p:cNvPr id="54" name="円柱 53"/>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p:cNvGrpSpPr/>
            <p:nvPr/>
          </p:nvGrpSpPr>
          <p:grpSpPr>
            <a:xfrm>
              <a:off x="7514941" y="4950186"/>
              <a:ext cx="556580" cy="699853"/>
              <a:chOff x="2198825" y="2007614"/>
              <a:chExt cx="783980" cy="932293"/>
            </a:xfrm>
          </p:grpSpPr>
          <p:sp>
            <p:nvSpPr>
              <p:cNvPr id="57" name="円柱 56"/>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直方体 58"/>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円柱 55"/>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5816680" y="1824583"/>
            <a:ext cx="1620271" cy="1324578"/>
            <a:chOff x="6415180" y="3785611"/>
            <a:chExt cx="2736304" cy="2232248"/>
          </a:xfrm>
        </p:grpSpPr>
        <p:sp>
          <p:nvSpPr>
            <p:cNvPr id="61" name="円柱 60"/>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p:cNvGrpSpPr/>
            <p:nvPr/>
          </p:nvGrpSpPr>
          <p:grpSpPr>
            <a:xfrm>
              <a:off x="7514941" y="4950186"/>
              <a:ext cx="556580" cy="699853"/>
              <a:chOff x="2198825" y="2007614"/>
              <a:chExt cx="783980" cy="932293"/>
            </a:xfrm>
          </p:grpSpPr>
          <p:sp>
            <p:nvSpPr>
              <p:cNvPr id="64" name="円柱 63"/>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直方体 64"/>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直方体 65"/>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円柱 62"/>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7" name="直線矢印コネクタ 66"/>
          <p:cNvCxnSpPr/>
          <p:nvPr/>
        </p:nvCxnSpPr>
        <p:spPr>
          <a:xfrm>
            <a:off x="4808568" y="2580674"/>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5600656" y="3189231"/>
            <a:ext cx="2213991" cy="923330"/>
          </a:xfrm>
          <a:prstGeom prst="rect">
            <a:avLst/>
          </a:prstGeom>
          <a:noFill/>
        </p:spPr>
        <p:txBody>
          <a:bodyPr wrap="square" rtlCol="0">
            <a:spAutoFit/>
          </a:bodyPr>
          <a:lstStyle/>
          <a:p>
            <a:pPr algn="ctr"/>
            <a:r>
              <a:rPr lang="en-US" altLang="ja-JP" dirty="0" smtClean="0"/>
              <a:t>0.05M</a:t>
            </a:r>
          </a:p>
          <a:p>
            <a:pPr algn="ctr"/>
            <a:r>
              <a:rPr lang="en-US" altLang="ja-JP" dirty="0" smtClean="0"/>
              <a:t>MOPS(pH7.0) </a:t>
            </a:r>
          </a:p>
          <a:p>
            <a:pPr algn="ctr"/>
            <a:r>
              <a:rPr lang="en-US" altLang="ja-JP" dirty="0" err="1" smtClean="0"/>
              <a:t>NaCl</a:t>
            </a:r>
            <a:r>
              <a:rPr lang="en-US" altLang="ja-JP" dirty="0" smtClean="0"/>
              <a:t> 50mM</a:t>
            </a:r>
            <a:endParaRPr kumimoji="1" lang="en-US" altLang="ja-JP" dirty="0" smtClean="0"/>
          </a:p>
        </p:txBody>
      </p:sp>
      <p:cxnSp>
        <p:nvCxnSpPr>
          <p:cNvPr id="69" name="直線矢印コネクタ 68"/>
          <p:cNvCxnSpPr/>
          <p:nvPr/>
        </p:nvCxnSpPr>
        <p:spPr>
          <a:xfrm>
            <a:off x="7483671" y="258678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8048277" y="1734684"/>
            <a:ext cx="701824" cy="370843"/>
          </a:xfrm>
          <a:prstGeom prst="rect">
            <a:avLst/>
          </a:prstGeom>
          <a:noFill/>
        </p:spPr>
        <p:txBody>
          <a:bodyPr wrap="square" rtlCol="0">
            <a:spAutoFit/>
          </a:bodyPr>
          <a:lstStyle/>
          <a:p>
            <a:r>
              <a:rPr kumimoji="1" lang="ja-JP" altLang="en-US" dirty="0" smtClean="0"/>
              <a:t>回収</a:t>
            </a:r>
            <a:endParaRPr kumimoji="1" lang="ja-JP" altLang="en-US" dirty="0"/>
          </a:p>
        </p:txBody>
      </p:sp>
      <p:sp>
        <p:nvSpPr>
          <p:cNvPr id="71" name="テキスト ボックス 70"/>
          <p:cNvSpPr txBox="1"/>
          <p:nvPr/>
        </p:nvSpPr>
        <p:spPr>
          <a:xfrm>
            <a:off x="4867876" y="2666858"/>
            <a:ext cx="645282" cy="369332"/>
          </a:xfrm>
          <a:prstGeom prst="rect">
            <a:avLst/>
          </a:prstGeom>
          <a:noFill/>
        </p:spPr>
        <p:txBody>
          <a:bodyPr wrap="square" rtlCol="0">
            <a:spAutoFit/>
          </a:bodyPr>
          <a:lstStyle/>
          <a:p>
            <a:pPr algn="ctr"/>
            <a:r>
              <a:rPr kumimoji="1" lang="en-US" altLang="ja-JP" dirty="0" smtClean="0"/>
              <a:t>6h</a:t>
            </a:r>
            <a:endParaRPr kumimoji="1" lang="ja-JP" altLang="en-US" dirty="0"/>
          </a:p>
        </p:txBody>
      </p:sp>
      <p:sp>
        <p:nvSpPr>
          <p:cNvPr id="72" name="テキスト ボックス 71"/>
          <p:cNvSpPr txBox="1"/>
          <p:nvPr/>
        </p:nvSpPr>
        <p:spPr>
          <a:xfrm>
            <a:off x="4750484" y="2133811"/>
            <a:ext cx="792088" cy="369332"/>
          </a:xfrm>
          <a:prstGeom prst="rect">
            <a:avLst/>
          </a:prstGeom>
          <a:noFill/>
        </p:spPr>
        <p:txBody>
          <a:bodyPr wrap="square" rtlCol="0">
            <a:spAutoFit/>
          </a:bodyPr>
          <a:lstStyle/>
          <a:p>
            <a:pPr algn="ctr"/>
            <a:r>
              <a:rPr lang="ja-JP" altLang="en-US" dirty="0" smtClean="0"/>
              <a:t>透析</a:t>
            </a:r>
            <a:endParaRPr kumimoji="1" lang="ja-JP" altLang="en-US" dirty="0"/>
          </a:p>
        </p:txBody>
      </p:sp>
      <p:sp>
        <p:nvSpPr>
          <p:cNvPr id="73" name="テキスト ボックス 72"/>
          <p:cNvSpPr txBox="1"/>
          <p:nvPr/>
        </p:nvSpPr>
        <p:spPr>
          <a:xfrm>
            <a:off x="7531244" y="2676729"/>
            <a:ext cx="645282" cy="369332"/>
          </a:xfrm>
          <a:prstGeom prst="rect">
            <a:avLst/>
          </a:prstGeom>
          <a:noFill/>
        </p:spPr>
        <p:txBody>
          <a:bodyPr wrap="square" rtlCol="0">
            <a:spAutoFit/>
          </a:bodyPr>
          <a:lstStyle/>
          <a:p>
            <a:pPr algn="ctr"/>
            <a:r>
              <a:rPr kumimoji="1" lang="en-US" altLang="ja-JP" dirty="0" smtClean="0"/>
              <a:t>6h</a:t>
            </a:r>
            <a:endParaRPr kumimoji="1" lang="ja-JP" altLang="en-US" dirty="0"/>
          </a:p>
        </p:txBody>
      </p:sp>
      <p:sp>
        <p:nvSpPr>
          <p:cNvPr id="74" name="テキスト ボックス 73"/>
          <p:cNvSpPr txBox="1"/>
          <p:nvPr/>
        </p:nvSpPr>
        <p:spPr>
          <a:xfrm>
            <a:off x="7413852" y="2143682"/>
            <a:ext cx="792088" cy="369332"/>
          </a:xfrm>
          <a:prstGeom prst="rect">
            <a:avLst/>
          </a:prstGeom>
          <a:noFill/>
        </p:spPr>
        <p:txBody>
          <a:bodyPr wrap="square" rtlCol="0">
            <a:spAutoFit/>
          </a:bodyPr>
          <a:lstStyle/>
          <a:p>
            <a:pPr algn="ctr"/>
            <a:r>
              <a:rPr lang="ja-JP" altLang="en-US" dirty="0" smtClean="0"/>
              <a:t>透析</a:t>
            </a:r>
            <a:endParaRPr kumimoji="1" lang="ja-JP" altLang="en-US" dirty="0"/>
          </a:p>
        </p:txBody>
      </p:sp>
      <p:grpSp>
        <p:nvGrpSpPr>
          <p:cNvPr id="75" name="グループ化 74"/>
          <p:cNvGrpSpPr/>
          <p:nvPr/>
        </p:nvGrpSpPr>
        <p:grpSpPr>
          <a:xfrm>
            <a:off x="8295298" y="1811708"/>
            <a:ext cx="597182" cy="1358018"/>
            <a:chOff x="769870" y="3861048"/>
            <a:chExt cx="784134" cy="1687169"/>
          </a:xfrm>
        </p:grpSpPr>
        <p:sp>
          <p:nvSpPr>
            <p:cNvPr id="76" name="弦 75"/>
            <p:cNvSpPr/>
            <p:nvPr/>
          </p:nvSpPr>
          <p:spPr>
            <a:xfrm rot="16200000">
              <a:off x="127212" y="4503706"/>
              <a:ext cx="1687169" cy="401853"/>
            </a:xfrm>
            <a:prstGeom prst="chord">
              <a:avLst>
                <a:gd name="adj1" fmla="val 5396030"/>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p:cNvGrpSpPr/>
            <p:nvPr/>
          </p:nvGrpSpPr>
          <p:grpSpPr>
            <a:xfrm>
              <a:off x="787724" y="4159584"/>
              <a:ext cx="766280" cy="1388633"/>
              <a:chOff x="787724" y="4159584"/>
              <a:chExt cx="766280" cy="1388633"/>
            </a:xfrm>
          </p:grpSpPr>
          <p:sp>
            <p:nvSpPr>
              <p:cNvPr id="78" name="円/楕円 77"/>
              <p:cNvSpPr/>
              <p:nvPr/>
            </p:nvSpPr>
            <p:spPr>
              <a:xfrm rot="2520392">
                <a:off x="1180101" y="4159584"/>
                <a:ext cx="373903" cy="474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平行四辺形 78"/>
              <p:cNvSpPr/>
              <p:nvPr/>
            </p:nvSpPr>
            <p:spPr>
              <a:xfrm rot="1459111">
                <a:off x="1136098" y="4512948"/>
                <a:ext cx="71249" cy="244371"/>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弦 79"/>
              <p:cNvSpPr/>
              <p:nvPr/>
            </p:nvSpPr>
            <p:spPr>
              <a:xfrm rot="16200000">
                <a:off x="514255" y="4908601"/>
                <a:ext cx="913085" cy="366147"/>
              </a:xfrm>
              <a:prstGeom prst="chord">
                <a:avLst>
                  <a:gd name="adj1" fmla="val 5395739"/>
                  <a:gd name="adj2" fmla="val 1620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1" name="正方形/長方形 80"/>
          <p:cNvSpPr/>
          <p:nvPr/>
        </p:nvSpPr>
        <p:spPr>
          <a:xfrm>
            <a:off x="4695723" y="971436"/>
            <a:ext cx="1914649" cy="400110"/>
          </a:xfrm>
          <a:prstGeom prst="rect">
            <a:avLst/>
          </a:prstGeom>
        </p:spPr>
        <p:txBody>
          <a:bodyPr wrap="square">
            <a:spAutoFit/>
          </a:bodyPr>
          <a:lstStyle/>
          <a:p>
            <a:pPr marL="342900" indent="-342900">
              <a:buFont typeface="Wingdings" pitchFamily="2" charset="2"/>
              <a:buChar char="l"/>
            </a:pPr>
            <a:r>
              <a:rPr lang="en-US" altLang="ja-JP" sz="2000" b="1" dirty="0" err="1" smtClean="0"/>
              <a:t>scFv</a:t>
            </a:r>
            <a:r>
              <a:rPr lang="en-US" altLang="ja-JP" sz="2000" b="1" dirty="0" smtClean="0"/>
              <a:t>-PM</a:t>
            </a:r>
          </a:p>
        </p:txBody>
      </p:sp>
      <p:sp>
        <p:nvSpPr>
          <p:cNvPr id="82" name="正方形/長方形 81"/>
          <p:cNvSpPr/>
          <p:nvPr/>
        </p:nvSpPr>
        <p:spPr>
          <a:xfrm>
            <a:off x="1373645" y="971436"/>
            <a:ext cx="1058303" cy="400110"/>
          </a:xfrm>
          <a:prstGeom prst="rect">
            <a:avLst/>
          </a:prstGeom>
        </p:spPr>
        <p:txBody>
          <a:bodyPr wrap="none">
            <a:spAutoFit/>
          </a:bodyPr>
          <a:lstStyle/>
          <a:p>
            <a:pPr marL="285750" indent="-285750">
              <a:buFont typeface="Wingdings" pitchFamily="2" charset="2"/>
              <a:buChar char="l"/>
            </a:pPr>
            <a:r>
              <a:rPr lang="en-US" altLang="ja-JP" sz="2000" b="1" dirty="0" err="1" smtClean="0"/>
              <a:t>scFv</a:t>
            </a:r>
            <a:endParaRPr lang="ja-JP" altLang="en-US" sz="2000" dirty="0"/>
          </a:p>
        </p:txBody>
      </p:sp>
      <p:sp>
        <p:nvSpPr>
          <p:cNvPr id="83" name="テキスト ボックス 82"/>
          <p:cNvSpPr txBox="1"/>
          <p:nvPr/>
        </p:nvSpPr>
        <p:spPr>
          <a:xfrm>
            <a:off x="2901964" y="3169726"/>
            <a:ext cx="1848535" cy="646331"/>
          </a:xfrm>
          <a:prstGeom prst="rect">
            <a:avLst/>
          </a:prstGeom>
          <a:noFill/>
        </p:spPr>
        <p:txBody>
          <a:bodyPr wrap="square" rtlCol="0">
            <a:spAutoFit/>
          </a:bodyPr>
          <a:lstStyle/>
          <a:p>
            <a:pPr algn="ctr"/>
            <a:r>
              <a:rPr kumimoji="1" lang="en-US" altLang="ja-JP" dirty="0" smtClean="0"/>
              <a:t>0.05M</a:t>
            </a:r>
          </a:p>
          <a:p>
            <a:pPr algn="ctr"/>
            <a:r>
              <a:rPr kumimoji="1" lang="en-US" altLang="ja-JP" dirty="0" smtClean="0"/>
              <a:t>TAPS(pH8.5)</a:t>
            </a:r>
          </a:p>
        </p:txBody>
      </p:sp>
      <p:grpSp>
        <p:nvGrpSpPr>
          <p:cNvPr id="84" name="グループ化 83"/>
          <p:cNvGrpSpPr/>
          <p:nvPr/>
        </p:nvGrpSpPr>
        <p:grpSpPr>
          <a:xfrm>
            <a:off x="1048862" y="2019495"/>
            <a:ext cx="329572" cy="415281"/>
            <a:chOff x="985111" y="2865550"/>
            <a:chExt cx="329572" cy="415281"/>
          </a:xfrm>
        </p:grpSpPr>
        <p:sp>
          <p:nvSpPr>
            <p:cNvPr id="85" name="円柱 84"/>
            <p:cNvSpPr/>
            <p:nvPr/>
          </p:nvSpPr>
          <p:spPr>
            <a:xfrm rot="4656009">
              <a:off x="1063846" y="2942758"/>
              <a:ext cx="160376" cy="31784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直方体 85"/>
            <p:cNvSpPr/>
            <p:nvPr/>
          </p:nvSpPr>
          <p:spPr>
            <a:xfrm rot="20907153">
              <a:off x="1251261" y="2865550"/>
              <a:ext cx="63422" cy="347397"/>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方体 86"/>
            <p:cNvSpPr/>
            <p:nvPr/>
          </p:nvSpPr>
          <p:spPr>
            <a:xfrm rot="20907153">
              <a:off x="987552" y="2933435"/>
              <a:ext cx="63422" cy="347396"/>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正方形/長方形 87"/>
          <p:cNvSpPr/>
          <p:nvPr/>
        </p:nvSpPr>
        <p:spPr>
          <a:xfrm>
            <a:off x="2919787" y="971436"/>
            <a:ext cx="1614545" cy="400110"/>
          </a:xfrm>
          <a:prstGeom prst="rect">
            <a:avLst/>
          </a:prstGeom>
        </p:spPr>
        <p:txBody>
          <a:bodyPr wrap="none">
            <a:spAutoFit/>
          </a:bodyPr>
          <a:lstStyle/>
          <a:p>
            <a:pPr marL="285750" indent="-285750">
              <a:buFont typeface="Wingdings" pitchFamily="2" charset="2"/>
              <a:buChar char="l"/>
            </a:pPr>
            <a:r>
              <a:rPr lang="en-US" altLang="ja-JP" sz="2000" b="1" dirty="0" smtClean="0"/>
              <a:t>scFv-D10</a:t>
            </a:r>
          </a:p>
        </p:txBody>
      </p:sp>
      <p:sp>
        <p:nvSpPr>
          <p:cNvPr id="89" name="テキスト ボックス 88"/>
          <p:cNvSpPr txBox="1"/>
          <p:nvPr/>
        </p:nvSpPr>
        <p:spPr>
          <a:xfrm>
            <a:off x="2285215" y="1340768"/>
            <a:ext cx="2994382" cy="369332"/>
          </a:xfrm>
          <a:prstGeom prst="rect">
            <a:avLst/>
          </a:prstGeom>
          <a:noFill/>
        </p:spPr>
        <p:txBody>
          <a:bodyPr wrap="square" rtlCol="0">
            <a:spAutoFit/>
          </a:bodyPr>
          <a:lstStyle/>
          <a:p>
            <a:r>
              <a:rPr kumimoji="1" lang="ja-JP" altLang="en-US" dirty="0" smtClean="0"/>
              <a:t>リフォールディング最適条件</a:t>
            </a:r>
            <a:endParaRPr kumimoji="1" lang="ja-JP" altLang="en-US" dirty="0"/>
          </a:p>
        </p:txBody>
      </p:sp>
      <p:sp>
        <p:nvSpPr>
          <p:cNvPr id="91" name="テキスト ボックス 90"/>
          <p:cNvSpPr txBox="1"/>
          <p:nvPr/>
        </p:nvSpPr>
        <p:spPr>
          <a:xfrm>
            <a:off x="5652715" y="1421096"/>
            <a:ext cx="1948200" cy="369332"/>
          </a:xfrm>
          <a:prstGeom prst="rect">
            <a:avLst/>
          </a:prstGeom>
          <a:noFill/>
          <a:ln w="25400">
            <a:solidFill>
              <a:srgbClr val="FF0000"/>
            </a:solidFill>
          </a:ln>
        </p:spPr>
        <p:txBody>
          <a:bodyPr wrap="square" rtlCol="0">
            <a:spAutoFit/>
          </a:bodyPr>
          <a:lstStyle/>
          <a:p>
            <a:pPr algn="ctr"/>
            <a:r>
              <a:rPr kumimoji="1" lang="ja-JP" altLang="en-US" dirty="0" smtClean="0"/>
              <a:t>固定化最適条件</a:t>
            </a:r>
            <a:endParaRPr kumimoji="1" lang="ja-JP" altLang="en-US" dirty="0"/>
          </a:p>
        </p:txBody>
      </p:sp>
      <p:sp>
        <p:nvSpPr>
          <p:cNvPr id="92" name="左中かっこ 91"/>
          <p:cNvSpPr/>
          <p:nvPr/>
        </p:nvSpPr>
        <p:spPr>
          <a:xfrm rot="5400000">
            <a:off x="1101735" y="1924767"/>
            <a:ext cx="289992" cy="14664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テキスト ボックス 92"/>
          <p:cNvSpPr txBox="1"/>
          <p:nvPr/>
        </p:nvSpPr>
        <p:spPr>
          <a:xfrm>
            <a:off x="55353" y="2864196"/>
            <a:ext cx="2644439" cy="923330"/>
          </a:xfrm>
          <a:prstGeom prst="rect">
            <a:avLst/>
          </a:prstGeom>
          <a:noFill/>
        </p:spPr>
        <p:txBody>
          <a:bodyPr wrap="square" rtlCol="0">
            <a:spAutoFit/>
          </a:bodyPr>
          <a:lstStyle/>
          <a:p>
            <a:r>
              <a:rPr kumimoji="1" lang="en-US" altLang="ja-JP" b="1" dirty="0" smtClean="0"/>
              <a:t>Urea conc. :0.5M</a:t>
            </a:r>
          </a:p>
          <a:p>
            <a:r>
              <a:rPr lang="en-US" altLang="ja-JP" b="1" dirty="0" smtClean="0"/>
              <a:t>TAPS conc. :0.05M</a:t>
            </a:r>
          </a:p>
          <a:p>
            <a:r>
              <a:rPr kumimoji="1" lang="en-US" altLang="ja-JP" b="1" dirty="0" err="1" smtClean="0"/>
              <a:t>scFv</a:t>
            </a:r>
            <a:r>
              <a:rPr kumimoji="1" lang="en-US" altLang="ja-JP" b="1" dirty="0" smtClean="0"/>
              <a:t> conc. :500μg/ml</a:t>
            </a:r>
            <a:endParaRPr kumimoji="1" lang="ja-JP" altLang="en-US" b="1" dirty="0"/>
          </a:p>
        </p:txBody>
      </p:sp>
      <p:sp>
        <p:nvSpPr>
          <p:cNvPr id="94" name="環状矢印 93"/>
          <p:cNvSpPr/>
          <p:nvPr/>
        </p:nvSpPr>
        <p:spPr>
          <a:xfrm>
            <a:off x="1601494" y="1679562"/>
            <a:ext cx="1775935" cy="959747"/>
          </a:xfrm>
          <a:prstGeom prst="circular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5" name="正方形/長方形 94"/>
          <p:cNvSpPr/>
          <p:nvPr/>
        </p:nvSpPr>
        <p:spPr>
          <a:xfrm>
            <a:off x="6754340" y="5492158"/>
            <a:ext cx="1912225" cy="86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0552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61130" y="260350"/>
            <a:ext cx="9496132" cy="626397"/>
          </a:xfrm>
        </p:spPr>
        <p:txBody>
          <a:bodyPr/>
          <a:lstStyle/>
          <a:p>
            <a:r>
              <a:rPr lang="en-US" altLang="ja-JP" sz="2300" b="1" dirty="0" smtClean="0"/>
              <a:t>PMMA</a:t>
            </a:r>
            <a:r>
              <a:rPr lang="ja-JP" altLang="en-US" sz="2300" b="1" dirty="0" smtClean="0"/>
              <a:t>製</a:t>
            </a:r>
            <a:r>
              <a:rPr lang="ja-JP" altLang="en-US" sz="2300" b="1" dirty="0"/>
              <a:t>マイクロタイタープレートに対する</a:t>
            </a:r>
            <a:r>
              <a:rPr lang="en-US" altLang="ja-JP" sz="2300" b="1" dirty="0" err="1"/>
              <a:t>scFv</a:t>
            </a:r>
            <a:r>
              <a:rPr lang="en-US" altLang="ja-JP" sz="2300" b="1" dirty="0"/>
              <a:t>-PM</a:t>
            </a:r>
            <a:r>
              <a:rPr lang="ja-JP" altLang="en-US" sz="2300" b="1" dirty="0"/>
              <a:t>の</a:t>
            </a:r>
            <a:r>
              <a:rPr lang="ja-JP" altLang="en-US" sz="2300" b="1" dirty="0" smtClean="0"/>
              <a:t>固定化密度評価</a:t>
            </a:r>
            <a:endParaRPr kumimoji="1" lang="ja-JP" altLang="en-US" sz="2300" b="1" dirty="0"/>
          </a:p>
        </p:txBody>
      </p:sp>
      <p:sp>
        <p:nvSpPr>
          <p:cNvPr id="90" name="正方形/長方形 89"/>
          <p:cNvSpPr/>
          <p:nvPr/>
        </p:nvSpPr>
        <p:spPr>
          <a:xfrm>
            <a:off x="7380312" y="5373216"/>
            <a:ext cx="1691680" cy="140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矢印コネクタ 80"/>
          <p:cNvCxnSpPr/>
          <p:nvPr/>
        </p:nvCxnSpPr>
        <p:spPr>
          <a:xfrm>
            <a:off x="3043960" y="1240004"/>
            <a:ext cx="0" cy="17233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4190466" y="2618814"/>
            <a:ext cx="1944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4438782" y="2178220"/>
            <a:ext cx="1545743" cy="400110"/>
          </a:xfrm>
          <a:prstGeom prst="rect">
            <a:avLst/>
          </a:prstGeom>
          <a:noFill/>
        </p:spPr>
        <p:txBody>
          <a:bodyPr wrap="square" rtlCol="0">
            <a:spAutoFit/>
          </a:bodyPr>
          <a:lstStyle/>
          <a:p>
            <a:pPr algn="ctr"/>
            <a:r>
              <a:rPr kumimoji="1" lang="ja-JP" altLang="en-US" sz="2000" dirty="0" smtClean="0"/>
              <a:t>固定化</a:t>
            </a:r>
            <a:endParaRPr kumimoji="1" lang="ja-JP" altLang="en-US" sz="2000" dirty="0"/>
          </a:p>
        </p:txBody>
      </p:sp>
      <p:sp>
        <p:nvSpPr>
          <p:cNvPr id="86" name="テキスト ボックス 85"/>
          <p:cNvSpPr txBox="1"/>
          <p:nvPr/>
        </p:nvSpPr>
        <p:spPr>
          <a:xfrm>
            <a:off x="4247516" y="2642492"/>
            <a:ext cx="1737010" cy="463535"/>
          </a:xfrm>
          <a:prstGeom prst="rect">
            <a:avLst/>
          </a:prstGeom>
          <a:noFill/>
        </p:spPr>
        <p:txBody>
          <a:bodyPr wrap="square" rtlCol="0">
            <a:spAutoFit/>
          </a:bodyPr>
          <a:lstStyle/>
          <a:p>
            <a:pPr algn="ctr"/>
            <a:r>
              <a:rPr lang="ja-JP" altLang="en-US" sz="2400" dirty="0" smtClean="0"/>
              <a:t>　</a:t>
            </a:r>
            <a:r>
              <a:rPr lang="en-US" altLang="ja-JP" sz="2400" dirty="0" smtClean="0"/>
              <a:t>25</a:t>
            </a:r>
            <a:r>
              <a:rPr lang="ja-JP" altLang="en-US" sz="2400" dirty="0" smtClean="0"/>
              <a:t>℃　</a:t>
            </a:r>
            <a:r>
              <a:rPr lang="en-US" altLang="ja-JP" sz="2400" dirty="0" smtClean="0"/>
              <a:t>2h</a:t>
            </a:r>
            <a:r>
              <a:rPr lang="ja-JP" altLang="en-US" sz="2400" dirty="0" smtClean="0"/>
              <a:t>　</a:t>
            </a:r>
            <a:endParaRPr kumimoji="1" lang="ja-JP" altLang="en-US" sz="2400" dirty="0"/>
          </a:p>
        </p:txBody>
      </p:sp>
      <p:sp>
        <p:nvSpPr>
          <p:cNvPr id="87" name="テキスト ボックス 86"/>
          <p:cNvSpPr txBox="1"/>
          <p:nvPr/>
        </p:nvSpPr>
        <p:spPr>
          <a:xfrm>
            <a:off x="6112168" y="2406820"/>
            <a:ext cx="2216782" cy="400110"/>
          </a:xfrm>
          <a:prstGeom prst="rect">
            <a:avLst/>
          </a:prstGeom>
          <a:noFill/>
        </p:spPr>
        <p:txBody>
          <a:bodyPr wrap="square" rtlCol="0">
            <a:spAutoFit/>
          </a:bodyPr>
          <a:lstStyle/>
          <a:p>
            <a:r>
              <a:rPr kumimoji="1" lang="en-US" altLang="ja-JP" sz="2000" b="1" dirty="0" smtClean="0"/>
              <a:t>Micro BCA</a:t>
            </a:r>
            <a:r>
              <a:rPr kumimoji="1" lang="ja-JP" altLang="en-US" sz="2000" b="1" dirty="0" smtClean="0"/>
              <a:t>測定</a:t>
            </a:r>
            <a:endParaRPr kumimoji="1" lang="ja-JP" altLang="en-US" sz="2000" b="1" dirty="0"/>
          </a:p>
        </p:txBody>
      </p:sp>
      <p:sp>
        <p:nvSpPr>
          <p:cNvPr id="108" name="テキスト ボックス 107"/>
          <p:cNvSpPr txBox="1"/>
          <p:nvPr/>
        </p:nvSpPr>
        <p:spPr>
          <a:xfrm>
            <a:off x="3105425" y="1621685"/>
            <a:ext cx="1241776" cy="369332"/>
          </a:xfrm>
          <a:prstGeom prst="rect">
            <a:avLst/>
          </a:prstGeom>
          <a:noFill/>
        </p:spPr>
        <p:txBody>
          <a:bodyPr wrap="square" rtlCol="0">
            <a:spAutoFit/>
          </a:bodyPr>
          <a:lstStyle/>
          <a:p>
            <a:pPr algn="ctr"/>
            <a:r>
              <a:rPr kumimoji="1" lang="ja-JP" altLang="en-US" dirty="0" smtClean="0"/>
              <a:t>段階希釈</a:t>
            </a:r>
            <a:endParaRPr kumimoji="1" lang="ja-JP" altLang="en-US" dirty="0"/>
          </a:p>
        </p:txBody>
      </p:sp>
      <p:graphicFrame>
        <p:nvGraphicFramePr>
          <p:cNvPr id="118" name="グラフ 117"/>
          <p:cNvGraphicFramePr/>
          <p:nvPr>
            <p:extLst>
              <p:ext uri="{D42A27DB-BD31-4B8C-83A1-F6EECF244321}">
                <p14:modId xmlns:p14="http://schemas.microsoft.com/office/powerpoint/2010/main" val="4280835734"/>
              </p:ext>
            </p:extLst>
          </p:nvPr>
        </p:nvGraphicFramePr>
        <p:xfrm>
          <a:off x="35496" y="3337442"/>
          <a:ext cx="5308012" cy="3619950"/>
        </p:xfrm>
        <a:graphic>
          <a:graphicData uri="http://schemas.openxmlformats.org/drawingml/2006/chart">
            <c:chart xmlns:c="http://schemas.openxmlformats.org/drawingml/2006/chart" xmlns:r="http://schemas.openxmlformats.org/officeDocument/2006/relationships" r:id="rId2"/>
          </a:graphicData>
        </a:graphic>
      </p:graphicFrame>
      <p:sp>
        <p:nvSpPr>
          <p:cNvPr id="122" name="フリーフォーム 121"/>
          <p:cNvSpPr/>
          <p:nvPr/>
        </p:nvSpPr>
        <p:spPr>
          <a:xfrm>
            <a:off x="695225" y="4020512"/>
            <a:ext cx="3686926" cy="2262187"/>
          </a:xfrm>
          <a:custGeom>
            <a:avLst/>
            <a:gdLst>
              <a:gd name="connsiteX0" fmla="*/ 0 w 3371850"/>
              <a:gd name="connsiteY0" fmla="*/ 1714500 h 1714500"/>
              <a:gd name="connsiteX1" fmla="*/ 847725 w 3371850"/>
              <a:gd name="connsiteY1" fmla="*/ 695325 h 1714500"/>
              <a:gd name="connsiteX2" fmla="*/ 1724025 w 3371850"/>
              <a:gd name="connsiteY2" fmla="*/ 200025 h 1714500"/>
              <a:gd name="connsiteX3" fmla="*/ 3371850 w 3371850"/>
              <a:gd name="connsiteY3" fmla="*/ 0 h 1714500"/>
            </a:gdLst>
            <a:ahLst/>
            <a:cxnLst>
              <a:cxn ang="0">
                <a:pos x="connsiteX0" y="connsiteY0"/>
              </a:cxn>
              <a:cxn ang="0">
                <a:pos x="connsiteX1" y="connsiteY1"/>
              </a:cxn>
              <a:cxn ang="0">
                <a:pos x="connsiteX2" y="connsiteY2"/>
              </a:cxn>
              <a:cxn ang="0">
                <a:pos x="connsiteX3" y="connsiteY3"/>
              </a:cxn>
            </a:cxnLst>
            <a:rect l="l" t="t" r="r" b="b"/>
            <a:pathLst>
              <a:path w="3371850" h="1714500">
                <a:moveTo>
                  <a:pt x="0" y="1714500"/>
                </a:moveTo>
                <a:cubicBezTo>
                  <a:pt x="280194" y="1331118"/>
                  <a:pt x="560388" y="947737"/>
                  <a:pt x="847725" y="695325"/>
                </a:cubicBezTo>
                <a:cubicBezTo>
                  <a:pt x="1135062" y="442913"/>
                  <a:pt x="1303338" y="315912"/>
                  <a:pt x="1724025" y="200025"/>
                </a:cubicBezTo>
                <a:cubicBezTo>
                  <a:pt x="2144712" y="84138"/>
                  <a:pt x="2758281" y="42069"/>
                  <a:pt x="337185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747446" y="5518358"/>
            <a:ext cx="2535904" cy="799310"/>
          </a:xfrm>
          <a:custGeom>
            <a:avLst/>
            <a:gdLst>
              <a:gd name="connsiteX0" fmla="*/ 0 w 2324100"/>
              <a:gd name="connsiteY0" fmla="*/ 400050 h 400050"/>
              <a:gd name="connsiteX1" fmla="*/ 428625 w 2324100"/>
              <a:gd name="connsiteY1" fmla="*/ 76200 h 400050"/>
              <a:gd name="connsiteX2" fmla="*/ 2324100 w 2324100"/>
              <a:gd name="connsiteY2" fmla="*/ 0 h 400050"/>
            </a:gdLst>
            <a:ahLst/>
            <a:cxnLst>
              <a:cxn ang="0">
                <a:pos x="connsiteX0" y="connsiteY0"/>
              </a:cxn>
              <a:cxn ang="0">
                <a:pos x="connsiteX1" y="connsiteY1"/>
              </a:cxn>
              <a:cxn ang="0">
                <a:pos x="connsiteX2" y="connsiteY2"/>
              </a:cxn>
            </a:cxnLst>
            <a:rect l="l" t="t" r="r" b="b"/>
            <a:pathLst>
              <a:path w="2324100" h="400050">
                <a:moveTo>
                  <a:pt x="0" y="400050"/>
                </a:moveTo>
                <a:cubicBezTo>
                  <a:pt x="20637" y="271462"/>
                  <a:pt x="41275" y="142875"/>
                  <a:pt x="428625" y="76200"/>
                </a:cubicBezTo>
                <a:cubicBezTo>
                  <a:pt x="815975" y="9525"/>
                  <a:pt x="1570037" y="4762"/>
                  <a:pt x="2324100" y="0"/>
                </a:cubicBezTo>
              </a:path>
            </a:pathLst>
          </a:cu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3409421" y="4455073"/>
            <a:ext cx="960186" cy="646331"/>
          </a:xfrm>
          <a:prstGeom prst="rect">
            <a:avLst/>
          </a:prstGeom>
          <a:solidFill>
            <a:schemeClr val="bg1"/>
          </a:solidFill>
          <a:ln w="25400" cmpd="sng">
            <a:solidFill>
              <a:schemeClr val="tx1"/>
            </a:solidFill>
            <a:prstDash val="sysDash"/>
          </a:ln>
        </p:spPr>
        <p:txBody>
          <a:bodyPr wrap="square">
            <a:spAutoFit/>
          </a:bodyPr>
          <a:lstStyle/>
          <a:p>
            <a:pPr algn="ctr"/>
            <a:r>
              <a:rPr lang="en-US" altLang="ja-JP" sz="3600" b="1" dirty="0">
                <a:latin typeface="HG明朝E" pitchFamily="17" charset="-128"/>
                <a:ea typeface="HG明朝E" pitchFamily="17" charset="-128"/>
              </a:rPr>
              <a:t>3</a:t>
            </a:r>
            <a:r>
              <a:rPr lang="ja-JP" altLang="en-US" sz="3600" b="1" dirty="0">
                <a:latin typeface="HG明朝E" pitchFamily="17" charset="-128"/>
                <a:ea typeface="HG明朝E" pitchFamily="17" charset="-128"/>
              </a:rPr>
              <a:t>倍</a:t>
            </a:r>
            <a:endParaRPr lang="ja-JP" altLang="en-US" sz="3600" dirty="0"/>
          </a:p>
        </p:txBody>
      </p:sp>
      <p:cxnSp>
        <p:nvCxnSpPr>
          <p:cNvPr id="126" name="直線矢印コネクタ 125"/>
          <p:cNvCxnSpPr/>
          <p:nvPr/>
        </p:nvCxnSpPr>
        <p:spPr>
          <a:xfrm flipV="1">
            <a:off x="3261379" y="4130732"/>
            <a:ext cx="21971" cy="1364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正方形/長方形 127"/>
          <p:cNvSpPr/>
          <p:nvPr/>
        </p:nvSpPr>
        <p:spPr>
          <a:xfrm>
            <a:off x="4980184" y="3761400"/>
            <a:ext cx="1120820" cy="369332"/>
          </a:xfrm>
          <a:prstGeom prst="rect">
            <a:avLst/>
          </a:prstGeom>
          <a:solidFill>
            <a:schemeClr val="bg1"/>
          </a:solidFill>
        </p:spPr>
        <p:txBody>
          <a:bodyPr wrap="none">
            <a:spAutoFit/>
          </a:bodyPr>
          <a:lstStyle/>
          <a:p>
            <a:pPr>
              <a:spcAft>
                <a:spcPts val="0"/>
              </a:spcAft>
            </a:pPr>
            <a:r>
              <a:rPr lang="en-US" altLang="ja-JP" b="1" dirty="0" err="1" smtClean="0">
                <a:latin typeface="Century"/>
                <a:ea typeface="ＭＳ 明朝"/>
                <a:cs typeface="Times New Roman"/>
              </a:rPr>
              <a:t>scFv</a:t>
            </a:r>
            <a:r>
              <a:rPr lang="en-US" altLang="ja-JP" b="1" dirty="0" smtClean="0">
                <a:latin typeface="Century"/>
                <a:ea typeface="ＭＳ 明朝"/>
                <a:cs typeface="Times New Roman"/>
              </a:rPr>
              <a:t>-PM</a:t>
            </a:r>
            <a:endParaRPr lang="ja-JP" altLang="ja-JP" b="1" dirty="0">
              <a:latin typeface="ＭＳ Ｐゴシック"/>
              <a:cs typeface="ＭＳ Ｐゴシック"/>
            </a:endParaRPr>
          </a:p>
        </p:txBody>
      </p:sp>
      <p:sp>
        <p:nvSpPr>
          <p:cNvPr id="129" name="正方形/長方形 128"/>
          <p:cNvSpPr/>
          <p:nvPr/>
        </p:nvSpPr>
        <p:spPr>
          <a:xfrm>
            <a:off x="4948124" y="5333692"/>
            <a:ext cx="1184940" cy="369332"/>
          </a:xfrm>
          <a:prstGeom prst="rect">
            <a:avLst/>
          </a:prstGeom>
        </p:spPr>
        <p:txBody>
          <a:bodyPr wrap="none">
            <a:spAutoFit/>
          </a:bodyPr>
          <a:lstStyle/>
          <a:p>
            <a:pPr>
              <a:spcAft>
                <a:spcPts val="0"/>
              </a:spcAft>
            </a:pPr>
            <a:r>
              <a:rPr lang="en-US" altLang="ja-JP" b="1" dirty="0">
                <a:latin typeface="Century"/>
                <a:ea typeface="ＭＳ 明朝"/>
                <a:cs typeface="Times New Roman"/>
              </a:rPr>
              <a:t>scFv-D10</a:t>
            </a:r>
            <a:endParaRPr lang="ja-JP" altLang="ja-JP" b="1" dirty="0">
              <a:latin typeface="ＭＳ Ｐゴシック"/>
              <a:cs typeface="ＭＳ Ｐゴシック"/>
            </a:endParaRPr>
          </a:p>
        </p:txBody>
      </p:sp>
      <p:cxnSp>
        <p:nvCxnSpPr>
          <p:cNvPr id="131" name="直線矢印コネクタ 130"/>
          <p:cNvCxnSpPr/>
          <p:nvPr/>
        </p:nvCxnSpPr>
        <p:spPr>
          <a:xfrm>
            <a:off x="4523307" y="3974202"/>
            <a:ext cx="45687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3742571" y="5535524"/>
            <a:ext cx="12489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5029141" y="4362739"/>
            <a:ext cx="4032208" cy="707886"/>
          </a:xfrm>
          <a:prstGeom prst="rect">
            <a:avLst/>
          </a:prstGeom>
          <a:noFill/>
          <a:ln w="25400">
            <a:solidFill>
              <a:srgbClr val="FF0000"/>
            </a:solidFill>
          </a:ln>
        </p:spPr>
        <p:txBody>
          <a:bodyPr wrap="square" rtlCol="0">
            <a:spAutoFit/>
          </a:bodyPr>
          <a:lstStyle/>
          <a:p>
            <a:r>
              <a:rPr lang="en-US" altLang="ja-JP" sz="2000" b="1" dirty="0" smtClean="0"/>
              <a:t>PMMA-tag</a:t>
            </a:r>
            <a:r>
              <a:rPr lang="ja-JP" altLang="en-US" sz="2000" b="1" dirty="0" smtClean="0"/>
              <a:t>によって</a:t>
            </a:r>
            <a:r>
              <a:rPr lang="en-US" altLang="ja-JP" sz="2000" b="1" dirty="0" smtClean="0"/>
              <a:t>PMMA</a:t>
            </a:r>
            <a:r>
              <a:rPr lang="ja-JP" altLang="en-US" sz="2000" b="1" dirty="0" smtClean="0"/>
              <a:t>基板に</a:t>
            </a:r>
            <a:endParaRPr lang="en-US" altLang="ja-JP" sz="2000" b="1" dirty="0" smtClean="0"/>
          </a:p>
          <a:p>
            <a:r>
              <a:rPr kumimoji="1" lang="en-US" altLang="ja-JP" sz="2000" b="1" dirty="0" err="1" smtClean="0"/>
              <a:t>scFv</a:t>
            </a:r>
            <a:r>
              <a:rPr kumimoji="1" lang="ja-JP" altLang="en-US" sz="2000" b="1" dirty="0" smtClean="0"/>
              <a:t>を高密度に固定化可能</a:t>
            </a:r>
            <a:endParaRPr kumimoji="1" lang="ja-JP" altLang="en-US" sz="2000" b="1" dirty="0"/>
          </a:p>
        </p:txBody>
      </p:sp>
      <p:sp>
        <p:nvSpPr>
          <p:cNvPr id="88" name="テキスト ボックス 87"/>
          <p:cNvSpPr txBox="1"/>
          <p:nvPr/>
        </p:nvSpPr>
        <p:spPr>
          <a:xfrm>
            <a:off x="3368815" y="972296"/>
            <a:ext cx="2765651" cy="646331"/>
          </a:xfrm>
          <a:prstGeom prst="rect">
            <a:avLst/>
          </a:prstGeom>
          <a:noFill/>
          <a:ln w="19050">
            <a:solidFill>
              <a:srgbClr val="FF0000"/>
            </a:solidFill>
          </a:ln>
        </p:spPr>
        <p:txBody>
          <a:bodyPr wrap="square" rtlCol="0">
            <a:spAutoFit/>
          </a:bodyPr>
          <a:lstStyle/>
          <a:p>
            <a:pPr algn="ctr"/>
            <a:r>
              <a:rPr kumimoji="1" lang="en-US" altLang="ja-JP" dirty="0" err="1" smtClean="0"/>
              <a:t>scFv</a:t>
            </a:r>
            <a:r>
              <a:rPr kumimoji="1" lang="en-US" altLang="ja-JP" dirty="0" smtClean="0"/>
              <a:t>-PM: </a:t>
            </a:r>
            <a:r>
              <a:rPr kumimoji="1" lang="en-US" altLang="ja-JP" b="1" dirty="0" smtClean="0"/>
              <a:t>0~358μg/ml</a:t>
            </a:r>
          </a:p>
          <a:p>
            <a:pPr algn="ctr"/>
            <a:r>
              <a:rPr lang="en-US" altLang="ja-JP" dirty="0" smtClean="0"/>
              <a:t>scFv-D10: </a:t>
            </a:r>
            <a:r>
              <a:rPr lang="en-US" altLang="ja-JP" b="1" dirty="0" smtClean="0"/>
              <a:t>0~250μg/ml</a:t>
            </a:r>
            <a:endParaRPr kumimoji="1" lang="ja-JP" altLang="en-US" b="1" dirty="0"/>
          </a:p>
        </p:txBody>
      </p:sp>
      <p:sp>
        <p:nvSpPr>
          <p:cNvPr id="3" name="テキスト ボックス 2"/>
          <p:cNvSpPr txBox="1"/>
          <p:nvPr/>
        </p:nvSpPr>
        <p:spPr>
          <a:xfrm>
            <a:off x="539552" y="3028540"/>
            <a:ext cx="3922431" cy="584775"/>
          </a:xfrm>
          <a:prstGeom prst="rect">
            <a:avLst/>
          </a:prstGeom>
          <a:noFill/>
        </p:spPr>
        <p:txBody>
          <a:bodyPr wrap="square" rtlCol="0">
            <a:spAutoFit/>
          </a:bodyPr>
          <a:lstStyle/>
          <a:p>
            <a:pPr algn="ctr"/>
            <a:r>
              <a:rPr kumimoji="1" lang="en-US" altLang="ja-JP" sz="1600" b="1" dirty="0" smtClean="0"/>
              <a:t>PMMA</a:t>
            </a:r>
            <a:r>
              <a:rPr kumimoji="1" lang="ja-JP" altLang="en-US" sz="1600" b="1" dirty="0" smtClean="0"/>
              <a:t>製</a:t>
            </a:r>
            <a:endParaRPr kumimoji="1" lang="en-US" altLang="ja-JP" sz="1600" b="1" dirty="0" smtClean="0"/>
          </a:p>
          <a:p>
            <a:pPr algn="ctr"/>
            <a:r>
              <a:rPr kumimoji="1" lang="ja-JP" altLang="en-US" sz="1600" b="1" dirty="0" smtClean="0"/>
              <a:t>マイクロタイタープレート</a:t>
            </a:r>
            <a:r>
              <a:rPr kumimoji="1" lang="en-US" altLang="ja-JP" sz="1600" b="1" dirty="0" smtClean="0"/>
              <a:t>(</a:t>
            </a:r>
            <a:r>
              <a:rPr kumimoji="1" lang="ja-JP" altLang="en-US" sz="1600" b="1" dirty="0" smtClean="0"/>
              <a:t>受託製造</a:t>
            </a:r>
            <a:r>
              <a:rPr kumimoji="1" lang="en-US" altLang="ja-JP" sz="1600" b="1" dirty="0" smtClean="0"/>
              <a:t>)</a:t>
            </a:r>
            <a:endParaRPr kumimoji="1" lang="ja-JP" altLang="en-US" sz="1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1461680" y="1707163"/>
            <a:ext cx="2078177" cy="67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正方形/長方形 38"/>
          <p:cNvSpPr/>
          <p:nvPr/>
        </p:nvSpPr>
        <p:spPr>
          <a:xfrm>
            <a:off x="6358981" y="4001704"/>
            <a:ext cx="1950336" cy="12902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7194920" y="3482516"/>
            <a:ext cx="268239" cy="522548"/>
            <a:chOff x="3866996" y="5142190"/>
            <a:chExt cx="307030" cy="719427"/>
          </a:xfrm>
        </p:grpSpPr>
        <p:grpSp>
          <p:nvGrpSpPr>
            <p:cNvPr id="65" name="グループ化 64"/>
            <p:cNvGrpSpPr/>
            <p:nvPr/>
          </p:nvGrpSpPr>
          <p:grpSpPr>
            <a:xfrm>
              <a:off x="3866996" y="5142190"/>
              <a:ext cx="307030" cy="480442"/>
              <a:chOff x="4053383" y="5065383"/>
              <a:chExt cx="864096" cy="999652"/>
            </a:xfrm>
          </p:grpSpPr>
          <p:sp>
            <p:nvSpPr>
              <p:cNvPr id="67" name="円/楕円 66"/>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フリーフォーム 65"/>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7610546" y="3482516"/>
            <a:ext cx="268239" cy="522548"/>
            <a:chOff x="3866996" y="5142190"/>
            <a:chExt cx="307030" cy="719427"/>
          </a:xfrm>
        </p:grpSpPr>
        <p:grpSp>
          <p:nvGrpSpPr>
            <p:cNvPr id="60" name="グループ化 59"/>
            <p:cNvGrpSpPr/>
            <p:nvPr/>
          </p:nvGrpSpPr>
          <p:grpSpPr>
            <a:xfrm>
              <a:off x="3866996" y="5142190"/>
              <a:ext cx="307030" cy="480442"/>
              <a:chOff x="4053383" y="5065383"/>
              <a:chExt cx="864096" cy="999652"/>
            </a:xfrm>
          </p:grpSpPr>
          <p:sp>
            <p:nvSpPr>
              <p:cNvPr id="62" name="円/楕円 6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フリーフォーム 6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6787658" y="3482516"/>
            <a:ext cx="268239" cy="522548"/>
            <a:chOff x="3866996" y="5142190"/>
            <a:chExt cx="307030" cy="719427"/>
          </a:xfrm>
        </p:grpSpPr>
        <p:grpSp>
          <p:nvGrpSpPr>
            <p:cNvPr id="55" name="グループ化 54"/>
            <p:cNvGrpSpPr/>
            <p:nvPr/>
          </p:nvGrpSpPr>
          <p:grpSpPr>
            <a:xfrm>
              <a:off x="3866996" y="5142190"/>
              <a:ext cx="307030" cy="480442"/>
              <a:chOff x="4053383" y="5065383"/>
              <a:chExt cx="864096" cy="999652"/>
            </a:xfrm>
          </p:grpSpPr>
          <p:sp>
            <p:nvSpPr>
              <p:cNvPr id="57" name="円/楕円 56"/>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フリーフォーム 55"/>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6406564" y="3482516"/>
            <a:ext cx="268239" cy="522548"/>
            <a:chOff x="3866996" y="5142190"/>
            <a:chExt cx="307030" cy="719427"/>
          </a:xfrm>
        </p:grpSpPr>
        <p:grpSp>
          <p:nvGrpSpPr>
            <p:cNvPr id="50" name="グループ化 49"/>
            <p:cNvGrpSpPr/>
            <p:nvPr/>
          </p:nvGrpSpPr>
          <p:grpSpPr>
            <a:xfrm>
              <a:off x="3866996" y="5142190"/>
              <a:ext cx="307030" cy="480442"/>
              <a:chOff x="4053383" y="5065383"/>
              <a:chExt cx="864096" cy="999652"/>
            </a:xfrm>
          </p:grpSpPr>
          <p:sp>
            <p:nvSpPr>
              <p:cNvPr id="52" name="円/楕円 5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フリーフォーム 5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7955940" y="3482516"/>
            <a:ext cx="268239" cy="522548"/>
            <a:chOff x="3866996" y="5142190"/>
            <a:chExt cx="307030" cy="719427"/>
          </a:xfrm>
        </p:grpSpPr>
        <p:grpSp>
          <p:nvGrpSpPr>
            <p:cNvPr id="45" name="グループ化 44"/>
            <p:cNvGrpSpPr/>
            <p:nvPr/>
          </p:nvGrpSpPr>
          <p:grpSpPr>
            <a:xfrm>
              <a:off x="3866996" y="5142190"/>
              <a:ext cx="307030" cy="480442"/>
              <a:chOff x="4053383" y="5065383"/>
              <a:chExt cx="864096" cy="999652"/>
            </a:xfrm>
          </p:grpSpPr>
          <p:sp>
            <p:nvSpPr>
              <p:cNvPr id="47" name="円/楕円 46"/>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フリーフォーム 45"/>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正方形/長方形 70"/>
          <p:cNvSpPr/>
          <p:nvPr/>
        </p:nvSpPr>
        <p:spPr>
          <a:xfrm>
            <a:off x="6336403" y="5884320"/>
            <a:ext cx="1950336" cy="12902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rot="5400000">
            <a:off x="6715379" y="5481878"/>
            <a:ext cx="268239" cy="522548"/>
            <a:chOff x="3866996" y="5142190"/>
            <a:chExt cx="307030" cy="719427"/>
          </a:xfrm>
        </p:grpSpPr>
        <p:grpSp>
          <p:nvGrpSpPr>
            <p:cNvPr id="79" name="グループ化 78"/>
            <p:cNvGrpSpPr/>
            <p:nvPr/>
          </p:nvGrpSpPr>
          <p:grpSpPr>
            <a:xfrm>
              <a:off x="3866996" y="5142190"/>
              <a:ext cx="307030" cy="480442"/>
              <a:chOff x="4053383" y="5065383"/>
              <a:chExt cx="864096" cy="999652"/>
            </a:xfrm>
          </p:grpSpPr>
          <p:sp>
            <p:nvSpPr>
              <p:cNvPr id="82" name="円/楕円 8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フリーフォーム 79"/>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rot="16200000">
            <a:off x="7610987" y="5481878"/>
            <a:ext cx="268239" cy="522548"/>
            <a:chOff x="3866996" y="5142190"/>
            <a:chExt cx="307030" cy="719427"/>
          </a:xfrm>
        </p:grpSpPr>
        <p:grpSp>
          <p:nvGrpSpPr>
            <p:cNvPr id="74" name="グループ化 73"/>
            <p:cNvGrpSpPr/>
            <p:nvPr/>
          </p:nvGrpSpPr>
          <p:grpSpPr>
            <a:xfrm>
              <a:off x="3866996" y="5142190"/>
              <a:ext cx="307030" cy="480442"/>
              <a:chOff x="4053383" y="5065383"/>
              <a:chExt cx="864096" cy="999652"/>
            </a:xfrm>
          </p:grpSpPr>
          <p:sp>
            <p:nvSpPr>
              <p:cNvPr id="76" name="円/楕円 7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コネクタ 7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フリーフォーム 7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21904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グラフ 19"/>
          <p:cNvGraphicFramePr>
            <a:graphicFrameLocks/>
          </p:cNvGraphicFramePr>
          <p:nvPr>
            <p:extLst>
              <p:ext uri="{D42A27DB-BD31-4B8C-83A1-F6EECF244321}">
                <p14:modId xmlns:p14="http://schemas.microsoft.com/office/powerpoint/2010/main" val="3069374748"/>
              </p:ext>
            </p:extLst>
          </p:nvPr>
        </p:nvGraphicFramePr>
        <p:xfrm>
          <a:off x="1259632" y="3554275"/>
          <a:ext cx="4568766" cy="2370952"/>
        </p:xfrm>
        <a:graphic>
          <a:graphicData uri="http://schemas.openxmlformats.org/drawingml/2006/chart">
            <c:chart xmlns:c="http://schemas.openxmlformats.org/drawingml/2006/chart" xmlns:r="http://schemas.openxmlformats.org/officeDocument/2006/relationships" r:id="rId2"/>
          </a:graphicData>
        </a:graphic>
      </p:graphicFrame>
      <p:sp>
        <p:nvSpPr>
          <p:cNvPr id="5" name="フリーフォーム 4"/>
          <p:cNvSpPr/>
          <p:nvPr/>
        </p:nvSpPr>
        <p:spPr>
          <a:xfrm>
            <a:off x="4283968" y="1377623"/>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410994" y="1757692"/>
            <a:ext cx="2027512" cy="523220"/>
          </a:xfrm>
          <a:prstGeom prst="rect">
            <a:avLst/>
          </a:prstGeom>
          <a:noFill/>
        </p:spPr>
        <p:txBody>
          <a:bodyPr wrap="square" rtlCol="0">
            <a:spAutoFit/>
          </a:bodyPr>
          <a:lstStyle/>
          <a:p>
            <a:pPr algn="ctr"/>
            <a:r>
              <a:rPr lang="en-US" altLang="ja-JP" sz="1400" b="1" dirty="0" smtClean="0"/>
              <a:t>PMMA</a:t>
            </a:r>
            <a:r>
              <a:rPr lang="ja-JP" altLang="en-US" sz="1400" b="1" dirty="0" smtClean="0"/>
              <a:t>親和性ペプチド</a:t>
            </a:r>
            <a:endParaRPr lang="en-US" altLang="ja-JP" sz="1400" b="1" dirty="0" smtClean="0"/>
          </a:p>
          <a:p>
            <a:pPr algn="ctr"/>
            <a:r>
              <a:rPr kumimoji="1" lang="en-US" altLang="ja-JP" sz="1400" b="1" dirty="0" smtClean="0"/>
              <a:t>(PMMA-tag) </a:t>
            </a:r>
          </a:p>
        </p:txBody>
      </p:sp>
      <p:sp>
        <p:nvSpPr>
          <p:cNvPr id="2" name="タイトル 1"/>
          <p:cNvSpPr>
            <a:spLocks noGrp="1"/>
          </p:cNvSpPr>
          <p:nvPr>
            <p:ph type="title"/>
          </p:nvPr>
        </p:nvSpPr>
        <p:spPr/>
        <p:txBody>
          <a:bodyPr/>
          <a:lstStyle/>
          <a:p>
            <a:r>
              <a:rPr kumimoji="1" lang="ja-JP" altLang="en-US" dirty="0" smtClean="0"/>
              <a:t>これまでの研究</a:t>
            </a:r>
            <a:endParaRPr kumimoji="1" lang="ja-JP" altLang="en-US" dirty="0"/>
          </a:p>
        </p:txBody>
      </p:sp>
      <p:sp>
        <p:nvSpPr>
          <p:cNvPr id="6" name="フリーフォーム 5"/>
          <p:cNvSpPr/>
          <p:nvPr/>
        </p:nvSpPr>
        <p:spPr>
          <a:xfrm>
            <a:off x="4283968" y="2414816"/>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3399370" y="2702514"/>
            <a:ext cx="1865318" cy="523220"/>
          </a:xfrm>
          <a:prstGeom prst="rect">
            <a:avLst/>
          </a:prstGeom>
          <a:noFill/>
        </p:spPr>
        <p:txBody>
          <a:bodyPr wrap="square" rtlCol="0">
            <a:spAutoFit/>
          </a:bodyPr>
          <a:lstStyle/>
          <a:p>
            <a:pPr algn="ctr"/>
            <a:r>
              <a:rPr lang="en-US" altLang="ja-JP" sz="1400" b="1" dirty="0" smtClean="0"/>
              <a:t>PC</a:t>
            </a:r>
            <a:r>
              <a:rPr lang="ja-JP" altLang="en-US" sz="1400" b="1" dirty="0" smtClean="0"/>
              <a:t>親和性ペプチド</a:t>
            </a:r>
            <a:endParaRPr lang="en-US" altLang="ja-JP" sz="1400" b="1" dirty="0" smtClean="0"/>
          </a:p>
          <a:p>
            <a:pPr algn="ctr"/>
            <a:r>
              <a:rPr kumimoji="1" lang="en-US" altLang="ja-JP" sz="1400" b="1" dirty="0" smtClean="0"/>
              <a:t>(PC-tag)</a:t>
            </a:r>
            <a:endParaRPr kumimoji="1" lang="ja-JP" altLang="en-US" sz="1400" b="1" dirty="0"/>
          </a:p>
        </p:txBody>
      </p:sp>
      <p:sp>
        <p:nvSpPr>
          <p:cNvPr id="21" name="下矢印 20"/>
          <p:cNvSpPr/>
          <p:nvPr/>
        </p:nvSpPr>
        <p:spPr>
          <a:xfrm rot="16200000">
            <a:off x="2326728" y="1261412"/>
            <a:ext cx="432048" cy="203900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p:cNvGrpSpPr/>
          <p:nvPr/>
        </p:nvGrpSpPr>
        <p:grpSpPr>
          <a:xfrm>
            <a:off x="4493874" y="5463155"/>
            <a:ext cx="323850" cy="513824"/>
            <a:chOff x="5490195" y="2079546"/>
            <a:chExt cx="323850" cy="513824"/>
          </a:xfrm>
        </p:grpSpPr>
        <p:sp>
          <p:nvSpPr>
            <p:cNvPr id="13" name="フリーフォーム 12"/>
            <p:cNvSpPr/>
            <p:nvPr/>
          </p:nvSpPr>
          <p:spPr>
            <a:xfrm>
              <a:off x="5532481" y="2352070"/>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パイ 11"/>
            <p:cNvSpPr/>
            <p:nvPr/>
          </p:nvSpPr>
          <p:spPr bwMode="auto">
            <a:xfrm>
              <a:off x="5490195" y="2079546"/>
              <a:ext cx="323850" cy="306388"/>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grpSp>
      <p:graphicFrame>
        <p:nvGraphicFramePr>
          <p:cNvPr id="18" name="グラフ 17"/>
          <p:cNvGraphicFramePr>
            <a:graphicFrameLocks/>
          </p:cNvGraphicFramePr>
          <p:nvPr>
            <p:extLst>
              <p:ext uri="{D42A27DB-BD31-4B8C-83A1-F6EECF244321}">
                <p14:modId xmlns:p14="http://schemas.microsoft.com/office/powerpoint/2010/main" val="125701811"/>
              </p:ext>
            </p:extLst>
          </p:nvPr>
        </p:nvGraphicFramePr>
        <p:xfrm>
          <a:off x="5292080" y="3501008"/>
          <a:ext cx="4701773" cy="2526744"/>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2046869" y="3464253"/>
            <a:ext cx="2377881" cy="369332"/>
          </a:xfrm>
          <a:prstGeom prst="rect">
            <a:avLst/>
          </a:prstGeom>
          <a:noFill/>
          <a:ln>
            <a:solidFill>
              <a:schemeClr val="tx1"/>
            </a:solidFill>
          </a:ln>
        </p:spPr>
        <p:txBody>
          <a:bodyPr wrap="square" rtlCol="0">
            <a:spAutoFit/>
          </a:bodyPr>
          <a:lstStyle/>
          <a:p>
            <a:pPr algn="ctr"/>
            <a:r>
              <a:rPr kumimoji="1" lang="en-US" altLang="ja-JP" dirty="0" smtClean="0"/>
              <a:t>PMMA</a:t>
            </a:r>
            <a:r>
              <a:rPr kumimoji="1" lang="ja-JP" altLang="en-US" dirty="0" smtClean="0"/>
              <a:t>基板への吸着</a:t>
            </a:r>
            <a:endParaRPr kumimoji="1" lang="ja-JP" altLang="en-US" dirty="0"/>
          </a:p>
        </p:txBody>
      </p:sp>
      <p:sp>
        <p:nvSpPr>
          <p:cNvPr id="25" name="正方形/長方形 24"/>
          <p:cNvSpPr/>
          <p:nvPr/>
        </p:nvSpPr>
        <p:spPr>
          <a:xfrm flipV="1">
            <a:off x="3884942" y="4499735"/>
            <a:ext cx="79200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26" name="テキスト ボックス 25"/>
          <p:cNvSpPr txBox="1"/>
          <p:nvPr/>
        </p:nvSpPr>
        <p:spPr>
          <a:xfrm>
            <a:off x="1978832" y="6309320"/>
            <a:ext cx="5704178" cy="400110"/>
          </a:xfrm>
          <a:prstGeom prst="rect">
            <a:avLst/>
          </a:prstGeom>
          <a:noFill/>
          <a:ln>
            <a:noFill/>
          </a:ln>
        </p:spPr>
        <p:txBody>
          <a:bodyPr wrap="square" rtlCol="0">
            <a:spAutoFit/>
          </a:bodyPr>
          <a:lstStyle/>
          <a:p>
            <a:pPr algn="ctr"/>
            <a:r>
              <a:rPr lang="ja-JP" altLang="en-US" sz="2000" b="1" dirty="0" smtClean="0"/>
              <a:t>ペプチドタグとして有効であることが示されている。</a:t>
            </a:r>
            <a:endParaRPr kumimoji="1" lang="ja-JP" altLang="en-US" sz="2000" b="1" dirty="0"/>
          </a:p>
        </p:txBody>
      </p:sp>
      <p:sp>
        <p:nvSpPr>
          <p:cNvPr id="29" name="パイ 28"/>
          <p:cNvSpPr/>
          <p:nvPr/>
        </p:nvSpPr>
        <p:spPr bwMode="auto">
          <a:xfrm>
            <a:off x="4374235" y="4006402"/>
            <a:ext cx="323850" cy="306388"/>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grpSp>
        <p:nvGrpSpPr>
          <p:cNvPr id="34" name="グループ化 33"/>
          <p:cNvGrpSpPr/>
          <p:nvPr/>
        </p:nvGrpSpPr>
        <p:grpSpPr>
          <a:xfrm>
            <a:off x="8255148" y="5339119"/>
            <a:ext cx="323850" cy="516216"/>
            <a:chOff x="6084168" y="2060848"/>
            <a:chExt cx="323850" cy="516216"/>
          </a:xfrm>
        </p:grpSpPr>
        <p:sp>
          <p:nvSpPr>
            <p:cNvPr id="35" name="フリーフォーム 34"/>
            <p:cNvSpPr/>
            <p:nvPr/>
          </p:nvSpPr>
          <p:spPr>
            <a:xfrm>
              <a:off x="6126454" y="2335764"/>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パイ 35"/>
            <p:cNvSpPr/>
            <p:nvPr/>
          </p:nvSpPr>
          <p:spPr bwMode="auto">
            <a:xfrm>
              <a:off x="6084168" y="2060848"/>
              <a:ext cx="323850" cy="306388"/>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grpSp>
      <p:grpSp>
        <p:nvGrpSpPr>
          <p:cNvPr id="28" name="グループ化 82"/>
          <p:cNvGrpSpPr>
            <a:grpSpLocks/>
          </p:cNvGrpSpPr>
          <p:nvPr/>
        </p:nvGrpSpPr>
        <p:grpSpPr bwMode="auto">
          <a:xfrm>
            <a:off x="107504" y="1498273"/>
            <a:ext cx="1339850" cy="1789112"/>
            <a:chOff x="2088560" y="2061518"/>
            <a:chExt cx="1340432" cy="1788466"/>
          </a:xfrm>
        </p:grpSpPr>
        <p:sp>
          <p:nvSpPr>
            <p:cNvPr id="30" name="テキスト ボックス 110"/>
            <p:cNvSpPr txBox="1">
              <a:spLocks noChangeArrowheads="1"/>
            </p:cNvSpPr>
            <p:nvPr/>
          </p:nvSpPr>
          <p:spPr bwMode="auto">
            <a:xfrm>
              <a:off x="2088560" y="3326764"/>
              <a:ext cx="1340432"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ja-JP" altLang="en-US" sz="1400" b="1">
                  <a:latin typeface="Arial" charset="0"/>
                </a:rPr>
                <a:t>大腸菌細胞内</a:t>
              </a:r>
            </a:p>
            <a:p>
              <a:pPr algn="l" eaLnBrk="1" hangingPunct="1"/>
              <a:r>
                <a:rPr lang="ja-JP" altLang="en-US" sz="1400" b="1">
                  <a:latin typeface="Arial" charset="0"/>
                </a:rPr>
                <a:t>タンパク質溶液</a:t>
              </a:r>
            </a:p>
          </p:txBody>
        </p:sp>
        <p:grpSp>
          <p:nvGrpSpPr>
            <p:cNvPr id="31" name="グループ化 81"/>
            <p:cNvGrpSpPr>
              <a:grpSpLocks/>
            </p:cNvGrpSpPr>
            <p:nvPr/>
          </p:nvGrpSpPr>
          <p:grpSpPr bwMode="auto">
            <a:xfrm>
              <a:off x="2115834" y="2061518"/>
              <a:ext cx="1285884" cy="1285883"/>
              <a:chOff x="2115834" y="2061518"/>
              <a:chExt cx="1285884" cy="1285883"/>
            </a:xfrm>
          </p:grpSpPr>
          <p:sp>
            <p:nvSpPr>
              <p:cNvPr id="32" name="円/楕円 31"/>
              <p:cNvSpPr/>
              <p:nvPr/>
            </p:nvSpPr>
            <p:spPr bwMode="auto">
              <a:xfrm>
                <a:off x="2115559" y="2061518"/>
                <a:ext cx="1286433" cy="1285411"/>
              </a:xfrm>
              <a:prstGeom prst="ellipse">
                <a:avLst/>
              </a:prstGeom>
              <a:solidFill>
                <a:srgbClr val="EAEAE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37" name="円/楕円 36"/>
              <p:cNvSpPr/>
              <p:nvPr/>
            </p:nvSpPr>
            <p:spPr bwMode="auto">
              <a:xfrm>
                <a:off x="2580899" y="2283688"/>
                <a:ext cx="136584" cy="1348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38" name="正方形/長方形 37"/>
              <p:cNvSpPr/>
              <p:nvPr/>
            </p:nvSpPr>
            <p:spPr bwMode="auto">
              <a:xfrm>
                <a:off x="3124060" y="2486815"/>
                <a:ext cx="134996" cy="134888"/>
              </a:xfrm>
              <a:prstGeom prst="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39" name="星 5 38"/>
              <p:cNvSpPr/>
              <p:nvPr/>
            </p:nvSpPr>
            <p:spPr bwMode="auto">
              <a:xfrm>
                <a:off x="2717483" y="2486815"/>
                <a:ext cx="134996" cy="134888"/>
              </a:xfrm>
              <a:prstGeom prst="star5">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0" name="二等辺三角形 39"/>
              <p:cNvSpPr/>
              <p:nvPr/>
            </p:nvSpPr>
            <p:spPr bwMode="auto">
              <a:xfrm>
                <a:off x="2784187" y="2756592"/>
                <a:ext cx="157230" cy="136476"/>
              </a:xfrm>
              <a:prstGeom prst="triangl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1" name="円/楕円 40"/>
              <p:cNvSpPr/>
              <p:nvPr/>
            </p:nvSpPr>
            <p:spPr bwMode="auto">
              <a:xfrm>
                <a:off x="2514195" y="2689941"/>
                <a:ext cx="134996" cy="134888"/>
              </a:xfrm>
              <a:prstGeom prst="ellips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2" name="正方形/長方形 41"/>
              <p:cNvSpPr/>
              <p:nvPr/>
            </p:nvSpPr>
            <p:spPr bwMode="auto">
              <a:xfrm>
                <a:off x="2852479" y="2959719"/>
                <a:ext cx="134997" cy="13647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3" name="星 5 42"/>
              <p:cNvSpPr/>
              <p:nvPr/>
            </p:nvSpPr>
            <p:spPr bwMode="auto">
              <a:xfrm>
                <a:off x="2514195" y="2959719"/>
                <a:ext cx="134996" cy="136476"/>
              </a:xfrm>
              <a:prstGeom prst="star5">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4" name="二等辺三角形 43"/>
              <p:cNvSpPr/>
              <p:nvPr/>
            </p:nvSpPr>
            <p:spPr bwMode="auto">
              <a:xfrm>
                <a:off x="3055767" y="2959719"/>
                <a:ext cx="155643" cy="13647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5" name="円/楕円 44"/>
              <p:cNvSpPr/>
              <p:nvPr/>
            </p:nvSpPr>
            <p:spPr bwMode="auto">
              <a:xfrm>
                <a:off x="2920771" y="2555052"/>
                <a:ext cx="134996" cy="134889"/>
              </a:xfrm>
              <a:prstGeom prst="ellips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6" name="正方形/長方形 45"/>
              <p:cNvSpPr/>
              <p:nvPr/>
            </p:nvSpPr>
            <p:spPr bwMode="auto">
              <a:xfrm>
                <a:off x="2445902" y="2418576"/>
                <a:ext cx="134997" cy="13647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7" name="星 5 46"/>
              <p:cNvSpPr/>
              <p:nvPr/>
            </p:nvSpPr>
            <p:spPr bwMode="auto">
              <a:xfrm>
                <a:off x="2242614" y="2689941"/>
                <a:ext cx="136584" cy="134888"/>
              </a:xfrm>
              <a:prstGeom prst="star5">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8" name="二等辺三角形 47"/>
              <p:cNvSpPr/>
              <p:nvPr/>
            </p:nvSpPr>
            <p:spPr bwMode="auto">
              <a:xfrm>
                <a:off x="2310907" y="2959719"/>
                <a:ext cx="155643" cy="136476"/>
              </a:xfrm>
              <a:prstGeom prst="triangl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9" name="円/楕円 48"/>
              <p:cNvSpPr/>
              <p:nvPr/>
            </p:nvSpPr>
            <p:spPr bwMode="auto">
              <a:xfrm>
                <a:off x="2175910" y="2486815"/>
                <a:ext cx="134997" cy="1348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50" name="正方形/長方形 49"/>
              <p:cNvSpPr/>
              <p:nvPr/>
            </p:nvSpPr>
            <p:spPr bwMode="auto">
              <a:xfrm>
                <a:off x="3124060" y="2756592"/>
                <a:ext cx="134996" cy="136476"/>
              </a:xfrm>
              <a:prstGeom prst="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51" name="星 5 50"/>
              <p:cNvSpPr/>
              <p:nvPr/>
            </p:nvSpPr>
            <p:spPr bwMode="auto">
              <a:xfrm>
                <a:off x="2920771" y="2283688"/>
                <a:ext cx="134996" cy="134888"/>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52" name="二等辺三角形 51"/>
              <p:cNvSpPr/>
              <p:nvPr/>
            </p:nvSpPr>
            <p:spPr bwMode="auto">
              <a:xfrm>
                <a:off x="2379198" y="2756592"/>
                <a:ext cx="155643" cy="13647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grpSp>
      </p:grpSp>
      <p:sp>
        <p:nvSpPr>
          <p:cNvPr id="3" name="テキスト ボックス 2"/>
          <p:cNvSpPr txBox="1"/>
          <p:nvPr/>
        </p:nvSpPr>
        <p:spPr>
          <a:xfrm>
            <a:off x="1604632" y="2517848"/>
            <a:ext cx="1726881" cy="369332"/>
          </a:xfrm>
          <a:prstGeom prst="rect">
            <a:avLst/>
          </a:prstGeom>
          <a:noFill/>
        </p:spPr>
        <p:txBody>
          <a:bodyPr wrap="square" rtlCol="0">
            <a:spAutoFit/>
          </a:bodyPr>
          <a:lstStyle/>
          <a:p>
            <a:pPr algn="ctr"/>
            <a:r>
              <a:rPr kumimoji="1" lang="ja-JP" altLang="en-US" dirty="0" smtClean="0"/>
              <a:t>スクリーニング</a:t>
            </a:r>
            <a:endParaRPr kumimoji="1" lang="ja-JP" altLang="en-US" dirty="0"/>
          </a:p>
        </p:txBody>
      </p:sp>
      <p:sp>
        <p:nvSpPr>
          <p:cNvPr id="24" name="テキスト ボックス 23"/>
          <p:cNvSpPr txBox="1"/>
          <p:nvPr/>
        </p:nvSpPr>
        <p:spPr>
          <a:xfrm>
            <a:off x="6345747" y="3464253"/>
            <a:ext cx="1965503" cy="369332"/>
          </a:xfrm>
          <a:prstGeom prst="rect">
            <a:avLst/>
          </a:prstGeom>
          <a:noFill/>
          <a:ln>
            <a:solidFill>
              <a:schemeClr val="tx1"/>
            </a:solidFill>
          </a:ln>
        </p:spPr>
        <p:txBody>
          <a:bodyPr wrap="square" rtlCol="0">
            <a:spAutoFit/>
          </a:bodyPr>
          <a:lstStyle/>
          <a:p>
            <a:pPr algn="ctr"/>
            <a:r>
              <a:rPr kumimoji="1" lang="en-US" altLang="ja-JP" dirty="0" smtClean="0"/>
              <a:t>PC</a:t>
            </a:r>
            <a:r>
              <a:rPr kumimoji="1" lang="ja-JP" altLang="en-US" dirty="0" smtClean="0"/>
              <a:t>基板への吸着</a:t>
            </a:r>
            <a:endParaRPr kumimoji="1" lang="ja-JP" altLang="en-US" dirty="0"/>
          </a:p>
        </p:txBody>
      </p:sp>
      <p:sp>
        <p:nvSpPr>
          <p:cNvPr id="14" name="パイ 13"/>
          <p:cNvSpPr/>
          <p:nvPr/>
        </p:nvSpPr>
        <p:spPr bwMode="auto">
          <a:xfrm>
            <a:off x="8435428" y="3945426"/>
            <a:ext cx="323850" cy="306388"/>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9" name="フローチャート: 処理 8"/>
          <p:cNvSpPr/>
          <p:nvPr/>
        </p:nvSpPr>
        <p:spPr>
          <a:xfrm>
            <a:off x="0" y="1052736"/>
            <a:ext cx="9144000" cy="229610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23251" y="1413123"/>
            <a:ext cx="2025553" cy="584775"/>
          </a:xfrm>
          <a:prstGeom prst="rect">
            <a:avLst/>
          </a:prstGeom>
          <a:noFill/>
        </p:spPr>
        <p:txBody>
          <a:bodyPr wrap="square" rtlCol="0">
            <a:spAutoFit/>
          </a:bodyPr>
          <a:lstStyle/>
          <a:p>
            <a:r>
              <a:rPr kumimoji="1" lang="en-US" altLang="ja-JP" sz="1600" dirty="0" smtClean="0"/>
              <a:t>PMMA or PC</a:t>
            </a:r>
            <a:r>
              <a:rPr kumimoji="1" lang="ja-JP" altLang="en-US" sz="1600" dirty="0" smtClean="0"/>
              <a:t>親和性</a:t>
            </a:r>
            <a:endParaRPr kumimoji="1" lang="en-US" altLang="ja-JP" sz="1600" dirty="0" smtClean="0"/>
          </a:p>
          <a:p>
            <a:r>
              <a:rPr kumimoji="1" lang="ja-JP" altLang="en-US" sz="1600" dirty="0" smtClean="0"/>
              <a:t>ペプチドの探索</a:t>
            </a:r>
            <a:endParaRPr kumimoji="1" lang="ja-JP" altLang="en-US" sz="1600" dirty="0"/>
          </a:p>
        </p:txBody>
      </p:sp>
      <p:sp>
        <p:nvSpPr>
          <p:cNvPr id="54" name="下矢印 53"/>
          <p:cNvSpPr/>
          <p:nvPr/>
        </p:nvSpPr>
        <p:spPr>
          <a:xfrm rot="16200000">
            <a:off x="6445688" y="1332857"/>
            <a:ext cx="459636" cy="194992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5383364" y="1526381"/>
            <a:ext cx="2858943" cy="523220"/>
          </a:xfrm>
          <a:prstGeom prst="rect">
            <a:avLst/>
          </a:prstGeom>
          <a:noFill/>
        </p:spPr>
        <p:txBody>
          <a:bodyPr wrap="square" rtlCol="0">
            <a:spAutoFit/>
          </a:bodyPr>
          <a:lstStyle/>
          <a:p>
            <a:r>
              <a:rPr kumimoji="1" lang="ja-JP" altLang="en-US" sz="1400" b="1" dirty="0" smtClean="0"/>
              <a:t>グルタチオン</a:t>
            </a:r>
            <a:r>
              <a:rPr kumimoji="1" lang="en-US" altLang="ja-JP" sz="1400" b="1" dirty="0" smtClean="0"/>
              <a:t>-S-</a:t>
            </a:r>
            <a:r>
              <a:rPr kumimoji="1" lang="ja-JP" altLang="en-US" sz="1400" b="1" dirty="0" smtClean="0"/>
              <a:t>トランスフェラーゼ</a:t>
            </a:r>
            <a:endParaRPr kumimoji="1" lang="en-US" altLang="ja-JP" sz="1400" b="1" dirty="0" smtClean="0"/>
          </a:p>
          <a:p>
            <a:r>
              <a:rPr lang="en-US" altLang="ja-JP" sz="1400" b="1" dirty="0" smtClean="0"/>
              <a:t>(GST)</a:t>
            </a:r>
            <a:r>
              <a:rPr lang="ja-JP" altLang="en-US" sz="1400" b="1" dirty="0" smtClean="0"/>
              <a:t>に導入</a:t>
            </a:r>
            <a:endParaRPr kumimoji="1" lang="ja-JP" altLang="en-US" sz="1400" b="1" dirty="0"/>
          </a:p>
        </p:txBody>
      </p:sp>
      <p:grpSp>
        <p:nvGrpSpPr>
          <p:cNvPr id="55" name="グループ化 54"/>
          <p:cNvGrpSpPr/>
          <p:nvPr/>
        </p:nvGrpSpPr>
        <p:grpSpPr>
          <a:xfrm>
            <a:off x="7931477" y="1980172"/>
            <a:ext cx="323850" cy="513824"/>
            <a:chOff x="5490195" y="2079546"/>
            <a:chExt cx="323850" cy="513824"/>
          </a:xfrm>
        </p:grpSpPr>
        <p:sp>
          <p:nvSpPr>
            <p:cNvPr id="56" name="フリーフォーム 55"/>
            <p:cNvSpPr/>
            <p:nvPr/>
          </p:nvSpPr>
          <p:spPr>
            <a:xfrm>
              <a:off x="5532481" y="2352070"/>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パイ 56"/>
            <p:cNvSpPr/>
            <p:nvPr/>
          </p:nvSpPr>
          <p:spPr bwMode="auto">
            <a:xfrm>
              <a:off x="5490195" y="2079546"/>
              <a:ext cx="323850" cy="306388"/>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grpSp>
      <p:grpSp>
        <p:nvGrpSpPr>
          <p:cNvPr id="59" name="グループ化 58"/>
          <p:cNvGrpSpPr/>
          <p:nvPr/>
        </p:nvGrpSpPr>
        <p:grpSpPr>
          <a:xfrm>
            <a:off x="8495075" y="2156708"/>
            <a:ext cx="323850" cy="516216"/>
            <a:chOff x="6084168" y="2060848"/>
            <a:chExt cx="323850" cy="516216"/>
          </a:xfrm>
        </p:grpSpPr>
        <p:sp>
          <p:nvSpPr>
            <p:cNvPr id="60" name="フリーフォーム 59"/>
            <p:cNvSpPr/>
            <p:nvPr/>
          </p:nvSpPr>
          <p:spPr>
            <a:xfrm>
              <a:off x="6126454" y="2335764"/>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パイ 60"/>
            <p:cNvSpPr/>
            <p:nvPr/>
          </p:nvSpPr>
          <p:spPr bwMode="auto">
            <a:xfrm>
              <a:off x="6084168" y="2060848"/>
              <a:ext cx="323850" cy="306388"/>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grpSp>
      <p:sp>
        <p:nvSpPr>
          <p:cNvPr id="15" name="屈折矢印 14"/>
          <p:cNvSpPr/>
          <p:nvPr/>
        </p:nvSpPr>
        <p:spPr>
          <a:xfrm rot="5400000">
            <a:off x="-395044" y="4484983"/>
            <a:ext cx="1320991" cy="439754"/>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978814" y="4499735"/>
            <a:ext cx="260640" cy="772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99629" y="3675031"/>
            <a:ext cx="887412" cy="369332"/>
          </a:xfrm>
          <a:prstGeom prst="rect">
            <a:avLst/>
          </a:prstGeom>
          <a:noFill/>
        </p:spPr>
        <p:txBody>
          <a:bodyPr wrap="square" rtlCol="0">
            <a:spAutoFit/>
          </a:bodyPr>
          <a:lstStyle/>
          <a:p>
            <a:r>
              <a:rPr kumimoji="1" lang="ja-JP" altLang="en-US" b="1" dirty="0" smtClean="0"/>
              <a:t>吸着量</a:t>
            </a:r>
            <a:endParaRPr kumimoji="1" lang="ja-JP" altLang="en-US" b="1" dirty="0"/>
          </a:p>
        </p:txBody>
      </p:sp>
      <p:sp>
        <p:nvSpPr>
          <p:cNvPr id="53" name="テキスト ボックス 52"/>
          <p:cNvSpPr txBox="1"/>
          <p:nvPr/>
        </p:nvSpPr>
        <p:spPr>
          <a:xfrm>
            <a:off x="886090" y="4067148"/>
            <a:ext cx="382223" cy="369332"/>
          </a:xfrm>
          <a:prstGeom prst="rect">
            <a:avLst/>
          </a:prstGeom>
          <a:noFill/>
        </p:spPr>
        <p:txBody>
          <a:bodyPr wrap="square" rtlCol="0">
            <a:spAutoFit/>
          </a:bodyPr>
          <a:lstStyle/>
          <a:p>
            <a:r>
              <a:rPr lang="ja-JP" altLang="en-US" b="1" dirty="0"/>
              <a:t>少</a:t>
            </a:r>
            <a:endParaRPr kumimoji="1" lang="ja-JP" altLang="en-US" b="1" dirty="0"/>
          </a:p>
        </p:txBody>
      </p:sp>
      <p:sp>
        <p:nvSpPr>
          <p:cNvPr id="62" name="テキスト ボックス 61"/>
          <p:cNvSpPr txBox="1"/>
          <p:nvPr/>
        </p:nvSpPr>
        <p:spPr>
          <a:xfrm>
            <a:off x="910559" y="5365353"/>
            <a:ext cx="397150" cy="370326"/>
          </a:xfrm>
          <a:prstGeom prst="rect">
            <a:avLst/>
          </a:prstGeom>
          <a:noFill/>
        </p:spPr>
        <p:txBody>
          <a:bodyPr wrap="square" rtlCol="0">
            <a:spAutoFit/>
          </a:bodyPr>
          <a:lstStyle/>
          <a:p>
            <a:r>
              <a:rPr lang="ja-JP" altLang="en-US" b="1" dirty="0" smtClean="0"/>
              <a:t>多</a:t>
            </a:r>
            <a:endParaRPr kumimoji="1" lang="ja-JP" altLang="en-US" b="1" dirty="0"/>
          </a:p>
        </p:txBody>
      </p:sp>
    </p:spTree>
    <p:extLst>
      <p:ext uri="{BB962C8B-B14F-4D97-AF65-F5344CB8AC3E}">
        <p14:creationId xmlns:p14="http://schemas.microsoft.com/office/powerpoint/2010/main" val="3065629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検討事項 </a:t>
            </a:r>
            <a:r>
              <a:rPr lang="en-US" altLang="ja-JP" dirty="0" smtClean="0"/>
              <a:t>Ⅲ</a:t>
            </a:r>
            <a:endParaRPr kumimoji="1" lang="ja-JP" altLang="en-US" dirty="0"/>
          </a:p>
        </p:txBody>
      </p:sp>
      <p:sp>
        <p:nvSpPr>
          <p:cNvPr id="11" name="正方形/長方形 10"/>
          <p:cNvSpPr/>
          <p:nvPr/>
        </p:nvSpPr>
        <p:spPr>
          <a:xfrm>
            <a:off x="7380312" y="5157193"/>
            <a:ext cx="1763688"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539552" y="1772817"/>
            <a:ext cx="7056784" cy="461665"/>
          </a:xfrm>
          <a:prstGeom prst="rect">
            <a:avLst/>
          </a:prstGeom>
          <a:noFill/>
        </p:spPr>
        <p:txBody>
          <a:bodyPr wrap="square" rtlCol="0">
            <a:spAutoFit/>
          </a:bodyPr>
          <a:lstStyle/>
          <a:p>
            <a:r>
              <a:rPr lang="en-US" altLang="ja-JP" sz="2400" dirty="0">
                <a:solidFill>
                  <a:srgbClr val="FF0000"/>
                </a:solidFill>
                <a:latin typeface="HG明朝E" pitchFamily="17" charset="-128"/>
                <a:ea typeface="HG明朝E" pitchFamily="17" charset="-128"/>
              </a:rPr>
              <a:t>Ⅲ</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PMMA-tag</a:t>
            </a:r>
            <a:r>
              <a:rPr kumimoji="1" lang="ja-JP" altLang="en-US" sz="2400" dirty="0" smtClean="0">
                <a:solidFill>
                  <a:srgbClr val="FF0000"/>
                </a:solidFill>
                <a:latin typeface="HG明朝E" pitchFamily="17" charset="-128"/>
                <a:ea typeface="HG明朝E" pitchFamily="17" charset="-128"/>
              </a:rPr>
              <a:t>融合</a:t>
            </a:r>
            <a:r>
              <a:rPr kumimoji="1" lang="en-US" altLang="ja-JP" sz="2400" dirty="0" err="1" smtClean="0">
                <a:solidFill>
                  <a:srgbClr val="FF0000"/>
                </a:solidFill>
                <a:latin typeface="HG明朝E" pitchFamily="17" charset="-128"/>
                <a:ea typeface="HG明朝E" pitchFamily="17" charset="-128"/>
              </a:rPr>
              <a:t>scFv</a:t>
            </a:r>
            <a:r>
              <a:rPr kumimoji="1" lang="ja-JP" altLang="en-US" sz="2400" dirty="0" smtClean="0">
                <a:solidFill>
                  <a:srgbClr val="FF0000"/>
                </a:solidFill>
                <a:latin typeface="HG明朝E" pitchFamily="17" charset="-128"/>
                <a:ea typeface="HG明朝E" pitchFamily="17" charset="-128"/>
              </a:rPr>
              <a:t>固定化抗体チップの</a:t>
            </a:r>
            <a:r>
              <a:rPr lang="ja-JP" altLang="en-US" sz="2400" dirty="0">
                <a:solidFill>
                  <a:srgbClr val="FF0000"/>
                </a:solidFill>
                <a:latin typeface="HG明朝E" pitchFamily="17" charset="-128"/>
                <a:ea typeface="HG明朝E" pitchFamily="17" charset="-128"/>
              </a:rPr>
              <a:t>作成</a:t>
            </a:r>
            <a:endParaRPr kumimoji="1" lang="ja-JP" altLang="en-US" sz="2400" dirty="0">
              <a:solidFill>
                <a:srgbClr val="FF0000"/>
              </a:solidFill>
              <a:latin typeface="HG明朝E" pitchFamily="17" charset="-128"/>
              <a:ea typeface="HG明朝E" pitchFamily="17" charset="-128"/>
            </a:endParaRPr>
          </a:p>
        </p:txBody>
      </p:sp>
      <p:sp>
        <p:nvSpPr>
          <p:cNvPr id="18" name="左中かっこ 17"/>
          <p:cNvSpPr/>
          <p:nvPr/>
        </p:nvSpPr>
        <p:spPr>
          <a:xfrm>
            <a:off x="683568" y="2924944"/>
            <a:ext cx="548963" cy="244827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9" name="グループ化 18"/>
          <p:cNvGrpSpPr/>
          <p:nvPr/>
        </p:nvGrpSpPr>
        <p:grpSpPr>
          <a:xfrm>
            <a:off x="1232531" y="2912650"/>
            <a:ext cx="6689775" cy="923330"/>
            <a:chOff x="1074229" y="3640379"/>
            <a:chExt cx="5165825" cy="770634"/>
          </a:xfrm>
        </p:grpSpPr>
        <p:sp>
          <p:nvSpPr>
            <p:cNvPr id="20" name="テキスト ボックス 19"/>
            <p:cNvSpPr txBox="1"/>
            <p:nvPr/>
          </p:nvSpPr>
          <p:spPr>
            <a:xfrm>
              <a:off x="1074229" y="3640379"/>
              <a:ext cx="643608" cy="308254"/>
            </a:xfrm>
            <a:prstGeom prst="rect">
              <a:avLst/>
            </a:prstGeom>
            <a:noFill/>
          </p:spPr>
          <p:txBody>
            <a:bodyPr wrap="square" rtlCol="0">
              <a:spAutoFit/>
            </a:bodyPr>
            <a:lstStyle/>
            <a:p>
              <a:r>
                <a:rPr lang="ja-JP" altLang="en-US" dirty="0" smtClean="0">
                  <a:solidFill>
                    <a:schemeClr val="bg2">
                      <a:lumMod val="60000"/>
                      <a:lumOff val="40000"/>
                    </a:schemeClr>
                  </a:solidFill>
                </a:rPr>
                <a:t>①</a:t>
              </a:r>
              <a:r>
                <a:rPr lang="en-US" altLang="ja-JP" dirty="0" smtClean="0">
                  <a:solidFill>
                    <a:schemeClr val="bg2">
                      <a:lumMod val="60000"/>
                      <a:lumOff val="40000"/>
                    </a:schemeClr>
                  </a:solidFill>
                </a:rPr>
                <a:t>-Ⅰ</a:t>
              </a:r>
              <a:endParaRPr kumimoji="1" lang="ja-JP" altLang="en-US" dirty="0">
                <a:solidFill>
                  <a:schemeClr val="bg2">
                    <a:lumMod val="60000"/>
                    <a:lumOff val="40000"/>
                  </a:schemeClr>
                </a:solidFill>
              </a:endParaRPr>
            </a:p>
          </p:txBody>
        </p:sp>
        <p:sp>
          <p:nvSpPr>
            <p:cNvPr id="21" name="テキスト ボックス 20"/>
            <p:cNvSpPr txBox="1"/>
            <p:nvPr/>
          </p:nvSpPr>
          <p:spPr>
            <a:xfrm>
              <a:off x="1717837" y="3640379"/>
              <a:ext cx="4522217" cy="770634"/>
            </a:xfrm>
            <a:prstGeom prst="rect">
              <a:avLst/>
            </a:prstGeom>
            <a:noFill/>
          </p:spPr>
          <p:txBody>
            <a:bodyPr wrap="square" rtlCol="0">
              <a:spAutoFit/>
            </a:bodyPr>
            <a:lstStyle/>
            <a:p>
              <a:r>
                <a:rPr kumimoji="1" lang="en-US" altLang="ja-JP" dirty="0" err="1" smtClean="0">
                  <a:solidFill>
                    <a:schemeClr val="bg2">
                      <a:lumMod val="60000"/>
                      <a:lumOff val="40000"/>
                    </a:schemeClr>
                  </a:solidFill>
                </a:rPr>
                <a:t>scFv</a:t>
              </a:r>
              <a:r>
                <a:rPr kumimoji="1" lang="en-US" altLang="ja-JP" dirty="0" smtClean="0">
                  <a:solidFill>
                    <a:schemeClr val="bg2">
                      <a:lumMod val="60000"/>
                      <a:lumOff val="40000"/>
                    </a:schemeClr>
                  </a:solidFill>
                </a:rPr>
                <a:t>-PM</a:t>
              </a:r>
              <a:r>
                <a:rPr kumimoji="1" lang="ja-JP" altLang="en-US" dirty="0" smtClean="0">
                  <a:solidFill>
                    <a:schemeClr val="bg2">
                      <a:lumMod val="60000"/>
                      <a:lumOff val="40000"/>
                    </a:schemeClr>
                  </a:solidFill>
                </a:rPr>
                <a:t>の</a:t>
              </a:r>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基板に対する固定化最適条件の探索</a:t>
              </a:r>
              <a:endParaRPr kumimoji="1" lang="en-US" altLang="ja-JP" dirty="0" smtClean="0">
                <a:solidFill>
                  <a:schemeClr val="bg2">
                    <a:lumMod val="60000"/>
                    <a:lumOff val="40000"/>
                  </a:schemeClr>
                </a:solidFill>
              </a:endParaRPr>
            </a:p>
            <a:p>
              <a:endParaRPr lang="en-US" altLang="ja-JP" dirty="0">
                <a:solidFill>
                  <a:schemeClr val="bg2">
                    <a:lumMod val="60000"/>
                    <a:lumOff val="40000"/>
                  </a:schemeClr>
                </a:solidFill>
              </a:endParaRPr>
            </a:p>
            <a:p>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製マイクロタイタープレートでの固定化密度</a:t>
              </a:r>
              <a:endParaRPr kumimoji="1" lang="ja-JP" altLang="en-US" dirty="0">
                <a:solidFill>
                  <a:schemeClr val="bg2">
                    <a:lumMod val="60000"/>
                    <a:lumOff val="40000"/>
                  </a:schemeClr>
                </a:solidFill>
              </a:endParaRPr>
            </a:p>
          </p:txBody>
        </p:sp>
      </p:grpSp>
      <p:grpSp>
        <p:nvGrpSpPr>
          <p:cNvPr id="22" name="グループ化 21"/>
          <p:cNvGrpSpPr/>
          <p:nvPr/>
        </p:nvGrpSpPr>
        <p:grpSpPr>
          <a:xfrm>
            <a:off x="1218245" y="4401856"/>
            <a:ext cx="5355693" cy="369332"/>
            <a:chOff x="1088515" y="4128237"/>
            <a:chExt cx="5355693" cy="369332"/>
          </a:xfrm>
        </p:grpSpPr>
        <p:sp>
          <p:nvSpPr>
            <p:cNvPr id="23" name="テキスト ボックス 22"/>
            <p:cNvSpPr txBox="1"/>
            <p:nvPr/>
          </p:nvSpPr>
          <p:spPr>
            <a:xfrm>
              <a:off x="1088515" y="4128237"/>
              <a:ext cx="747181" cy="369332"/>
            </a:xfrm>
            <a:prstGeom prst="rect">
              <a:avLst/>
            </a:prstGeom>
            <a:noFill/>
          </p:spPr>
          <p:txBody>
            <a:bodyPr wrap="square" rtlCol="0">
              <a:spAutoFit/>
            </a:bodyPr>
            <a:lstStyle/>
            <a:p>
              <a:r>
                <a:rPr lang="ja-JP" altLang="en-US" dirty="0"/>
                <a:t>②</a:t>
              </a:r>
              <a:r>
                <a:rPr kumimoji="1" lang="en-US" altLang="ja-JP" dirty="0" smtClean="0"/>
                <a:t>-Ⅰ</a:t>
              </a:r>
              <a:endParaRPr kumimoji="1" lang="ja-JP" altLang="en-US" dirty="0"/>
            </a:p>
          </p:txBody>
        </p:sp>
        <p:sp>
          <p:nvSpPr>
            <p:cNvPr id="24" name="テキスト ボックス 23"/>
            <p:cNvSpPr txBox="1"/>
            <p:nvPr/>
          </p:nvSpPr>
          <p:spPr>
            <a:xfrm>
              <a:off x="1921991" y="4128237"/>
              <a:ext cx="4522217" cy="369332"/>
            </a:xfrm>
            <a:prstGeom prst="rect">
              <a:avLst/>
            </a:prstGeom>
            <a:noFill/>
          </p:spPr>
          <p:txBody>
            <a:bodyPr wrap="square" rtlCol="0">
              <a:spAutoFit/>
            </a:bodyPr>
            <a:lstStyle/>
            <a:p>
              <a:r>
                <a:rPr kumimoji="1" lang="ja-JP" altLang="en-US" dirty="0" smtClean="0"/>
                <a:t>１</a:t>
              </a:r>
              <a:r>
                <a:rPr kumimoji="1" lang="en-US" altLang="ja-JP" dirty="0" err="1" smtClean="0"/>
                <a:t>μl</a:t>
              </a:r>
              <a:r>
                <a:rPr kumimoji="1" lang="ja-JP" altLang="en-US" dirty="0" smtClean="0"/>
                <a:t>スポッティングでの</a:t>
              </a:r>
              <a:r>
                <a:rPr lang="ja-JP" altLang="en-US" dirty="0" smtClean="0"/>
                <a:t>抗原結合</a:t>
              </a:r>
              <a:r>
                <a:rPr kumimoji="1" lang="ja-JP" altLang="en-US" dirty="0" smtClean="0"/>
                <a:t>活性評価</a:t>
              </a:r>
              <a:endParaRPr kumimoji="1" lang="ja-JP" altLang="en-US" dirty="0"/>
            </a:p>
          </p:txBody>
        </p:sp>
      </p:grpSp>
      <p:grpSp>
        <p:nvGrpSpPr>
          <p:cNvPr id="25" name="グループ化 24"/>
          <p:cNvGrpSpPr/>
          <p:nvPr/>
        </p:nvGrpSpPr>
        <p:grpSpPr>
          <a:xfrm>
            <a:off x="1232531" y="5003884"/>
            <a:ext cx="5355693" cy="369332"/>
            <a:chOff x="1088515" y="4707805"/>
            <a:chExt cx="5355693" cy="369332"/>
          </a:xfrm>
        </p:grpSpPr>
        <p:sp>
          <p:nvSpPr>
            <p:cNvPr id="26" name="テキスト ボックス 25"/>
            <p:cNvSpPr txBox="1"/>
            <p:nvPr/>
          </p:nvSpPr>
          <p:spPr>
            <a:xfrm>
              <a:off x="1088515" y="4707805"/>
              <a:ext cx="747181" cy="369332"/>
            </a:xfrm>
            <a:prstGeom prst="rect">
              <a:avLst/>
            </a:prstGeom>
            <a:noFill/>
          </p:spPr>
          <p:txBody>
            <a:bodyPr wrap="square" rtlCol="0">
              <a:spAutoFit/>
            </a:bodyPr>
            <a:lstStyle/>
            <a:p>
              <a:r>
                <a:rPr lang="ja-JP" altLang="en-US" dirty="0">
                  <a:solidFill>
                    <a:schemeClr val="bg1">
                      <a:lumMod val="65000"/>
                    </a:schemeClr>
                  </a:solidFill>
                </a:rPr>
                <a:t>②</a:t>
              </a:r>
              <a:r>
                <a:rPr kumimoji="1" lang="en-US" altLang="ja-JP" dirty="0" smtClean="0">
                  <a:solidFill>
                    <a:schemeClr val="bg1">
                      <a:lumMod val="65000"/>
                    </a:schemeClr>
                  </a:solidFill>
                </a:rPr>
                <a:t>-Ⅱ</a:t>
              </a:r>
              <a:endParaRPr kumimoji="1" lang="ja-JP" altLang="en-US" dirty="0">
                <a:solidFill>
                  <a:schemeClr val="bg1">
                    <a:lumMod val="65000"/>
                  </a:schemeClr>
                </a:solidFill>
              </a:endParaRPr>
            </a:p>
          </p:txBody>
        </p:sp>
        <p:sp>
          <p:nvSpPr>
            <p:cNvPr id="27" name="テキスト ボックス 26"/>
            <p:cNvSpPr txBox="1"/>
            <p:nvPr/>
          </p:nvSpPr>
          <p:spPr>
            <a:xfrm>
              <a:off x="1921991" y="4707805"/>
              <a:ext cx="4522217" cy="369332"/>
            </a:xfrm>
            <a:prstGeom prst="rect">
              <a:avLst/>
            </a:prstGeom>
            <a:noFill/>
          </p:spPr>
          <p:txBody>
            <a:bodyPr wrap="square" rtlCol="0">
              <a:spAutoFit/>
            </a:bodyPr>
            <a:lstStyle/>
            <a:p>
              <a:r>
                <a:rPr lang="en-US" altLang="ja-JP" dirty="0" smtClean="0">
                  <a:solidFill>
                    <a:schemeClr val="bg1">
                      <a:lumMod val="65000"/>
                    </a:schemeClr>
                  </a:solidFill>
                </a:rPr>
                <a:t>10nl</a:t>
              </a:r>
              <a:r>
                <a:rPr kumimoji="1" lang="ja-JP" altLang="en-US" dirty="0" smtClean="0">
                  <a:solidFill>
                    <a:schemeClr val="bg1">
                      <a:lumMod val="65000"/>
                    </a:schemeClr>
                  </a:solidFill>
                </a:rPr>
                <a:t>スポッティングでの</a:t>
              </a:r>
              <a:r>
                <a:rPr lang="ja-JP" altLang="en-US" dirty="0">
                  <a:solidFill>
                    <a:schemeClr val="bg1">
                      <a:lumMod val="65000"/>
                    </a:schemeClr>
                  </a:solidFill>
                </a:rPr>
                <a:t>抗原結合</a:t>
              </a:r>
              <a:r>
                <a:rPr kumimoji="1" lang="ja-JP" altLang="en-US" dirty="0" smtClean="0">
                  <a:solidFill>
                    <a:schemeClr val="bg1">
                      <a:lumMod val="65000"/>
                    </a:schemeClr>
                  </a:solidFill>
                </a:rPr>
                <a:t>活性評価</a:t>
              </a:r>
              <a:endParaRPr kumimoji="1" lang="ja-JP" altLang="en-US" dirty="0">
                <a:solidFill>
                  <a:schemeClr val="bg1">
                    <a:lumMod val="65000"/>
                  </a:schemeClr>
                </a:solidFill>
              </a:endParaRPr>
            </a:p>
          </p:txBody>
        </p:sp>
      </p:grpSp>
      <p:sp>
        <p:nvSpPr>
          <p:cNvPr id="38" name="テキスト ボックス 37"/>
          <p:cNvSpPr txBox="1"/>
          <p:nvPr/>
        </p:nvSpPr>
        <p:spPr>
          <a:xfrm>
            <a:off x="7164288" y="4537625"/>
            <a:ext cx="1584176" cy="646331"/>
          </a:xfrm>
          <a:prstGeom prst="rect">
            <a:avLst/>
          </a:prstGeom>
          <a:noFill/>
        </p:spPr>
        <p:txBody>
          <a:bodyPr wrap="square" rtlCol="0">
            <a:spAutoFit/>
          </a:bodyPr>
          <a:lstStyle/>
          <a:p>
            <a:pPr algn="ctr"/>
            <a:r>
              <a:rPr kumimoji="1" lang="en-US" altLang="ja-JP" dirty="0" smtClean="0"/>
              <a:t>PMMA</a:t>
            </a:r>
            <a:r>
              <a:rPr kumimoji="1" lang="ja-JP" altLang="en-US" dirty="0" smtClean="0"/>
              <a:t>製</a:t>
            </a:r>
            <a:endParaRPr kumimoji="1" lang="en-US" altLang="ja-JP" dirty="0" smtClean="0"/>
          </a:p>
          <a:p>
            <a:pPr algn="ctr"/>
            <a:r>
              <a:rPr lang="ja-JP" altLang="en-US" dirty="0" smtClean="0"/>
              <a:t>平板プレート</a:t>
            </a:r>
            <a:endParaRPr kumimoji="1" lang="ja-JP" altLang="en-US" dirty="0"/>
          </a:p>
        </p:txBody>
      </p:sp>
      <p:sp>
        <p:nvSpPr>
          <p:cNvPr id="39" name="右中かっこ 38"/>
          <p:cNvSpPr/>
          <p:nvPr/>
        </p:nvSpPr>
        <p:spPr>
          <a:xfrm>
            <a:off x="6660232" y="4414152"/>
            <a:ext cx="432048" cy="959064"/>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テキスト ボックス 39"/>
          <p:cNvSpPr txBox="1"/>
          <p:nvPr/>
        </p:nvSpPr>
        <p:spPr>
          <a:xfrm>
            <a:off x="1232531" y="3464380"/>
            <a:ext cx="833476" cy="369333"/>
          </a:xfrm>
          <a:prstGeom prst="rect">
            <a:avLst/>
          </a:prstGeom>
          <a:noFill/>
        </p:spPr>
        <p:txBody>
          <a:bodyPr wrap="square" rtlCol="0">
            <a:spAutoFit/>
          </a:bodyPr>
          <a:lstStyle/>
          <a:p>
            <a:r>
              <a:rPr lang="ja-JP" altLang="en-US" dirty="0" smtClean="0">
                <a:solidFill>
                  <a:schemeClr val="bg2">
                    <a:lumMod val="60000"/>
                    <a:lumOff val="40000"/>
                  </a:schemeClr>
                </a:solidFill>
              </a:rPr>
              <a:t>①</a:t>
            </a:r>
            <a:r>
              <a:rPr lang="en-US" altLang="ja-JP" dirty="0" smtClean="0">
                <a:solidFill>
                  <a:schemeClr val="bg2">
                    <a:lumMod val="60000"/>
                    <a:lumOff val="40000"/>
                  </a:schemeClr>
                </a:solidFill>
              </a:rPr>
              <a:t>-Ⅱ</a:t>
            </a:r>
            <a:endParaRPr kumimoji="1" lang="ja-JP" altLang="en-US" dirty="0">
              <a:solidFill>
                <a:schemeClr val="bg2">
                  <a:lumMod val="60000"/>
                  <a:lumOff val="40000"/>
                </a:schemeClr>
              </a:solidFill>
            </a:endParaRPr>
          </a:p>
        </p:txBody>
      </p:sp>
    </p:spTree>
    <p:extLst>
      <p:ext uri="{BB962C8B-B14F-4D97-AF65-F5344CB8AC3E}">
        <p14:creationId xmlns:p14="http://schemas.microsoft.com/office/powerpoint/2010/main" val="3435364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350"/>
            <a:ext cx="8363272" cy="576362"/>
          </a:xfrm>
        </p:spPr>
        <p:txBody>
          <a:bodyPr/>
          <a:lstStyle/>
          <a:p>
            <a:r>
              <a:rPr lang="ja-JP" altLang="en-US" dirty="0"/>
              <a:t>②</a:t>
            </a:r>
            <a:r>
              <a:rPr lang="en-US" altLang="ja-JP" dirty="0" smtClean="0"/>
              <a:t>-Ⅰ 1μl</a:t>
            </a:r>
            <a:r>
              <a:rPr lang="ja-JP" altLang="en-US" dirty="0"/>
              <a:t>スポッティングでの抗原</a:t>
            </a:r>
            <a:r>
              <a:rPr lang="ja-JP" altLang="en-US" dirty="0" smtClean="0"/>
              <a:t>結合活性</a:t>
            </a:r>
            <a:endParaRPr kumimoji="1" lang="ja-JP" altLang="en-US" dirty="0"/>
          </a:p>
        </p:txBody>
      </p:sp>
      <p:sp>
        <p:nvSpPr>
          <p:cNvPr id="111" name="正方形/長方形 110"/>
          <p:cNvSpPr/>
          <p:nvPr/>
        </p:nvSpPr>
        <p:spPr>
          <a:xfrm>
            <a:off x="7546590" y="5150323"/>
            <a:ext cx="1597409" cy="1638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7503498" y="4970416"/>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p:cNvGrpSpPr/>
          <p:nvPr/>
        </p:nvGrpSpPr>
        <p:grpSpPr>
          <a:xfrm>
            <a:off x="35496" y="2050967"/>
            <a:ext cx="3103515" cy="1164367"/>
            <a:chOff x="3772741" y="3361881"/>
            <a:chExt cx="3103515" cy="1164367"/>
          </a:xfrm>
        </p:grpSpPr>
        <p:sp>
          <p:nvSpPr>
            <p:cNvPr id="116" name="直方体 115"/>
            <p:cNvSpPr/>
            <p:nvPr/>
          </p:nvSpPr>
          <p:spPr>
            <a:xfrm>
              <a:off x="3772741" y="3361881"/>
              <a:ext cx="3103515" cy="1164367"/>
            </a:xfrm>
            <a:prstGeom prst="cube">
              <a:avLst>
                <a:gd name="adj" fmla="val 9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7" name="グループ化 116"/>
            <p:cNvGrpSpPr/>
            <p:nvPr/>
          </p:nvGrpSpPr>
          <p:grpSpPr>
            <a:xfrm>
              <a:off x="4860031" y="3402440"/>
              <a:ext cx="1728193" cy="356042"/>
              <a:chOff x="4507587" y="3385884"/>
              <a:chExt cx="1635085" cy="515503"/>
            </a:xfrm>
          </p:grpSpPr>
          <p:sp>
            <p:nvSpPr>
              <p:cNvPr id="143" name="弦 142"/>
              <p:cNvSpPr/>
              <p:nvPr/>
            </p:nvSpPr>
            <p:spPr>
              <a:xfrm rot="5400000">
                <a:off x="4352718" y="3540760"/>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弦 143"/>
              <p:cNvSpPr/>
              <p:nvPr/>
            </p:nvSpPr>
            <p:spPr>
              <a:xfrm rot="5400000">
                <a:off x="4829161"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弦 144"/>
              <p:cNvSpPr/>
              <p:nvPr/>
            </p:nvSpPr>
            <p:spPr>
              <a:xfrm rot="5400000">
                <a:off x="5305603"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弦 145"/>
              <p:cNvSpPr/>
              <p:nvPr/>
            </p:nvSpPr>
            <p:spPr>
              <a:xfrm rot="5400000">
                <a:off x="5782046" y="3540753"/>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4710544" y="3530653"/>
              <a:ext cx="1728193" cy="356042"/>
              <a:chOff x="4303591" y="3607528"/>
              <a:chExt cx="1635085" cy="515503"/>
            </a:xfrm>
          </p:grpSpPr>
          <p:sp>
            <p:nvSpPr>
              <p:cNvPr id="139" name="弦 138"/>
              <p:cNvSpPr/>
              <p:nvPr/>
            </p:nvSpPr>
            <p:spPr>
              <a:xfrm rot="5400000">
                <a:off x="4148722" y="3762404"/>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弦 139"/>
              <p:cNvSpPr/>
              <p:nvPr/>
            </p:nvSpPr>
            <p:spPr>
              <a:xfrm rot="5400000">
                <a:off x="4625165"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弦 140"/>
              <p:cNvSpPr/>
              <p:nvPr/>
            </p:nvSpPr>
            <p:spPr>
              <a:xfrm rot="5400000">
                <a:off x="5101607"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弦 141"/>
              <p:cNvSpPr/>
              <p:nvPr/>
            </p:nvSpPr>
            <p:spPr>
              <a:xfrm rot="5400000">
                <a:off x="5578050" y="3762397"/>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9" name="グループ化 118"/>
            <p:cNvGrpSpPr/>
            <p:nvPr/>
          </p:nvGrpSpPr>
          <p:grpSpPr>
            <a:xfrm>
              <a:off x="4562251" y="3677597"/>
              <a:ext cx="1728193" cy="356042"/>
              <a:chOff x="4108356" y="3822282"/>
              <a:chExt cx="1635085" cy="515503"/>
            </a:xfrm>
          </p:grpSpPr>
          <p:sp>
            <p:nvSpPr>
              <p:cNvPr id="135" name="弦 134"/>
              <p:cNvSpPr/>
              <p:nvPr/>
            </p:nvSpPr>
            <p:spPr>
              <a:xfrm rot="5400000">
                <a:off x="3953487" y="397715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弦 135"/>
              <p:cNvSpPr/>
              <p:nvPr/>
            </p:nvSpPr>
            <p:spPr>
              <a:xfrm rot="5400000">
                <a:off x="4429930"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弦 136"/>
              <p:cNvSpPr/>
              <p:nvPr/>
            </p:nvSpPr>
            <p:spPr>
              <a:xfrm rot="5400000">
                <a:off x="4906372"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弦 137"/>
              <p:cNvSpPr/>
              <p:nvPr/>
            </p:nvSpPr>
            <p:spPr>
              <a:xfrm rot="5400000">
                <a:off x="5382815" y="397715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0" name="グループ化 119"/>
            <p:cNvGrpSpPr/>
            <p:nvPr/>
          </p:nvGrpSpPr>
          <p:grpSpPr>
            <a:xfrm>
              <a:off x="4403377" y="3834549"/>
              <a:ext cx="1728193" cy="356042"/>
              <a:chOff x="3897564" y="4042692"/>
              <a:chExt cx="1635085" cy="515503"/>
            </a:xfrm>
          </p:grpSpPr>
          <p:sp>
            <p:nvSpPr>
              <p:cNvPr id="131" name="弦 130"/>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弦 131"/>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弦 132"/>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弦 133"/>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259361" y="4001632"/>
              <a:ext cx="1728193" cy="356042"/>
              <a:chOff x="3897564" y="4042692"/>
              <a:chExt cx="1635085" cy="515503"/>
            </a:xfrm>
          </p:grpSpPr>
          <p:sp>
            <p:nvSpPr>
              <p:cNvPr id="127" name="弦 126"/>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弦 127"/>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弦 128"/>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弦 129"/>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2" name="グループ化 121"/>
            <p:cNvGrpSpPr/>
            <p:nvPr/>
          </p:nvGrpSpPr>
          <p:grpSpPr>
            <a:xfrm>
              <a:off x="4115345" y="4153078"/>
              <a:ext cx="1728193" cy="356042"/>
              <a:chOff x="3897564" y="4042692"/>
              <a:chExt cx="1635085" cy="515503"/>
            </a:xfrm>
          </p:grpSpPr>
          <p:sp>
            <p:nvSpPr>
              <p:cNvPr id="123" name="弦 122"/>
              <p:cNvSpPr/>
              <p:nvPr/>
            </p:nvSpPr>
            <p:spPr>
              <a:xfrm rot="5400000">
                <a:off x="3742695" y="4197568"/>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弦 123"/>
              <p:cNvSpPr/>
              <p:nvPr/>
            </p:nvSpPr>
            <p:spPr>
              <a:xfrm rot="5400000">
                <a:off x="4219138"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弦 124"/>
              <p:cNvSpPr/>
              <p:nvPr/>
            </p:nvSpPr>
            <p:spPr>
              <a:xfrm rot="5400000">
                <a:off x="4695580"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弦 125"/>
              <p:cNvSpPr/>
              <p:nvPr/>
            </p:nvSpPr>
            <p:spPr>
              <a:xfrm rot="5400000">
                <a:off x="5172023" y="4197561"/>
                <a:ext cx="515496" cy="205757"/>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7" name="グループ化 146"/>
          <p:cNvGrpSpPr/>
          <p:nvPr/>
        </p:nvGrpSpPr>
        <p:grpSpPr>
          <a:xfrm>
            <a:off x="3671819" y="2365118"/>
            <a:ext cx="1950336" cy="661761"/>
            <a:chOff x="5790016" y="5821868"/>
            <a:chExt cx="1832466" cy="620289"/>
          </a:xfrm>
        </p:grpSpPr>
        <p:sp>
          <p:nvSpPr>
            <p:cNvPr id="148" name="正方形/長方形 147"/>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p:cNvGrpSpPr/>
            <p:nvPr/>
          </p:nvGrpSpPr>
          <p:grpSpPr>
            <a:xfrm>
              <a:off x="6575434" y="5821868"/>
              <a:ext cx="252028" cy="489800"/>
              <a:chOff x="3866996" y="5142190"/>
              <a:chExt cx="307030" cy="719427"/>
            </a:xfrm>
          </p:grpSpPr>
          <p:grpSp>
            <p:nvGrpSpPr>
              <p:cNvPr id="150" name="グループ化 149"/>
              <p:cNvGrpSpPr/>
              <p:nvPr/>
            </p:nvGrpSpPr>
            <p:grpSpPr>
              <a:xfrm>
                <a:off x="3866996" y="5142190"/>
                <a:ext cx="307030" cy="480442"/>
                <a:chOff x="4053383" y="5065383"/>
                <a:chExt cx="864096" cy="999652"/>
              </a:xfrm>
            </p:grpSpPr>
            <p:sp>
              <p:nvSpPr>
                <p:cNvPr id="152" name="円/楕円 15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4" name="直線コネクタ 15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フリーフォーム 15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55" name="直線矢印コネクタ 154"/>
          <p:cNvCxnSpPr>
            <a:endCxn id="125" idx="1"/>
          </p:cNvCxnSpPr>
          <p:nvPr/>
        </p:nvCxnSpPr>
        <p:spPr>
          <a:xfrm flipH="1" flipV="1">
            <a:off x="1602721" y="3020182"/>
            <a:ext cx="631675" cy="3533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 name="テキスト ボックス 155"/>
          <p:cNvSpPr txBox="1"/>
          <p:nvPr/>
        </p:nvSpPr>
        <p:spPr>
          <a:xfrm>
            <a:off x="2321048" y="3215333"/>
            <a:ext cx="716789" cy="461665"/>
          </a:xfrm>
          <a:prstGeom prst="rect">
            <a:avLst/>
          </a:prstGeom>
          <a:noFill/>
        </p:spPr>
        <p:txBody>
          <a:bodyPr wrap="square" rtlCol="0">
            <a:spAutoFit/>
          </a:bodyPr>
          <a:lstStyle/>
          <a:p>
            <a:r>
              <a:rPr kumimoji="1" lang="en-US" altLang="ja-JP" sz="2400" b="1" dirty="0" smtClean="0"/>
              <a:t>1μl</a:t>
            </a:r>
            <a:endParaRPr kumimoji="1" lang="ja-JP" altLang="en-US" sz="2400" b="1" dirty="0"/>
          </a:p>
        </p:txBody>
      </p:sp>
      <p:sp>
        <p:nvSpPr>
          <p:cNvPr id="157" name="円/楕円 156"/>
          <p:cNvSpPr/>
          <p:nvPr/>
        </p:nvSpPr>
        <p:spPr>
          <a:xfrm>
            <a:off x="1843835" y="2756946"/>
            <a:ext cx="354086" cy="363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8" name="直線矢印コネクタ 157"/>
          <p:cNvCxnSpPr/>
          <p:nvPr/>
        </p:nvCxnSpPr>
        <p:spPr>
          <a:xfrm>
            <a:off x="0" y="5178275"/>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79485" y="4732869"/>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160" name="直線矢印コネクタ 159"/>
          <p:cNvCxnSpPr/>
          <p:nvPr/>
        </p:nvCxnSpPr>
        <p:spPr>
          <a:xfrm>
            <a:off x="8032307" y="5181267"/>
            <a:ext cx="47761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テキスト ボックス 160"/>
          <p:cNvSpPr txBox="1"/>
          <p:nvPr/>
        </p:nvSpPr>
        <p:spPr>
          <a:xfrm>
            <a:off x="7754898" y="4746431"/>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162" name="テキスト ボックス 161"/>
          <p:cNvSpPr txBox="1"/>
          <p:nvPr/>
        </p:nvSpPr>
        <p:spPr>
          <a:xfrm>
            <a:off x="8509926" y="5000529"/>
            <a:ext cx="713566" cy="373712"/>
          </a:xfrm>
          <a:prstGeom prst="rect">
            <a:avLst/>
          </a:prstGeom>
          <a:noFill/>
        </p:spPr>
        <p:txBody>
          <a:bodyPr wrap="square" rtlCol="0">
            <a:spAutoFit/>
          </a:bodyPr>
          <a:lstStyle/>
          <a:p>
            <a:r>
              <a:rPr lang="ja-JP" altLang="en-US" dirty="0" smtClean="0"/>
              <a:t>測定</a:t>
            </a:r>
            <a:endParaRPr kumimoji="1" lang="ja-JP" altLang="en-US" dirty="0"/>
          </a:p>
        </p:txBody>
      </p:sp>
      <p:grpSp>
        <p:nvGrpSpPr>
          <p:cNvPr id="163" name="グループ化 162"/>
          <p:cNvGrpSpPr/>
          <p:nvPr/>
        </p:nvGrpSpPr>
        <p:grpSpPr>
          <a:xfrm>
            <a:off x="6995188" y="2363437"/>
            <a:ext cx="1950336" cy="661761"/>
            <a:chOff x="5790016" y="5821868"/>
            <a:chExt cx="1832466" cy="620289"/>
          </a:xfrm>
        </p:grpSpPr>
        <p:sp>
          <p:nvSpPr>
            <p:cNvPr id="164" name="正方形/長方形 16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p:cNvGrpSpPr/>
            <p:nvPr/>
          </p:nvGrpSpPr>
          <p:grpSpPr>
            <a:xfrm>
              <a:off x="6575434" y="5821868"/>
              <a:ext cx="252028" cy="489800"/>
              <a:chOff x="3866996" y="5142190"/>
              <a:chExt cx="307030" cy="719427"/>
            </a:xfrm>
          </p:grpSpPr>
          <p:grpSp>
            <p:nvGrpSpPr>
              <p:cNvPr id="170" name="グループ化 169"/>
              <p:cNvGrpSpPr/>
              <p:nvPr/>
            </p:nvGrpSpPr>
            <p:grpSpPr>
              <a:xfrm>
                <a:off x="3866996" y="5142190"/>
                <a:ext cx="307030" cy="480442"/>
                <a:chOff x="4053383" y="5065383"/>
                <a:chExt cx="864096" cy="999652"/>
              </a:xfrm>
            </p:grpSpPr>
            <p:sp>
              <p:nvSpPr>
                <p:cNvPr id="172" name="円/楕円 17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4" name="直線コネクタ 17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フリーフォーム 17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5" name="グループ化 174"/>
          <p:cNvGrpSpPr/>
          <p:nvPr/>
        </p:nvGrpSpPr>
        <p:grpSpPr>
          <a:xfrm>
            <a:off x="1493983" y="4732869"/>
            <a:ext cx="1950336" cy="1062779"/>
            <a:chOff x="5790016" y="5445981"/>
            <a:chExt cx="1832466" cy="996176"/>
          </a:xfrm>
        </p:grpSpPr>
        <p:sp>
          <p:nvSpPr>
            <p:cNvPr id="176" name="正方形/長方形 175"/>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2" name="グループ化 181"/>
            <p:cNvGrpSpPr/>
            <p:nvPr/>
          </p:nvGrpSpPr>
          <p:grpSpPr>
            <a:xfrm>
              <a:off x="6575434" y="5821868"/>
              <a:ext cx="252028" cy="489800"/>
              <a:chOff x="3866996" y="5142190"/>
              <a:chExt cx="307030" cy="719427"/>
            </a:xfrm>
          </p:grpSpPr>
          <p:grpSp>
            <p:nvGrpSpPr>
              <p:cNvPr id="184" name="グループ化 183"/>
              <p:cNvGrpSpPr/>
              <p:nvPr/>
            </p:nvGrpSpPr>
            <p:grpSpPr>
              <a:xfrm>
                <a:off x="3866996" y="5142190"/>
                <a:ext cx="307030" cy="480442"/>
                <a:chOff x="4053383" y="5065383"/>
                <a:chExt cx="864096" cy="999652"/>
              </a:xfrm>
            </p:grpSpPr>
            <p:sp>
              <p:nvSpPr>
                <p:cNvPr id="186" name="円/楕円 18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8" name="直線コネクタ 18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フリーフォーム 18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3" name="パイ 182"/>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cxnSp>
        <p:nvCxnSpPr>
          <p:cNvPr id="189" name="直線矢印コネクタ 188"/>
          <p:cNvCxnSpPr/>
          <p:nvPr/>
        </p:nvCxnSpPr>
        <p:spPr>
          <a:xfrm>
            <a:off x="5883097" y="2791182"/>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5796136" y="2359338"/>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191" name="直線矢印コネクタ 190"/>
          <p:cNvCxnSpPr/>
          <p:nvPr/>
        </p:nvCxnSpPr>
        <p:spPr>
          <a:xfrm>
            <a:off x="4035361" y="5178275"/>
            <a:ext cx="7815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3955877" y="4762868"/>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grpSp>
        <p:nvGrpSpPr>
          <p:cNvPr id="193" name="グループ化 192"/>
          <p:cNvGrpSpPr/>
          <p:nvPr/>
        </p:nvGrpSpPr>
        <p:grpSpPr>
          <a:xfrm>
            <a:off x="5465529" y="4365104"/>
            <a:ext cx="1950336" cy="1446980"/>
            <a:chOff x="5790016" y="5085857"/>
            <a:chExt cx="1832466" cy="1356300"/>
          </a:xfrm>
        </p:grpSpPr>
        <p:sp>
          <p:nvSpPr>
            <p:cNvPr id="194" name="正方形/長方形 19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0" name="グループ化 199"/>
            <p:cNvGrpSpPr/>
            <p:nvPr/>
          </p:nvGrpSpPr>
          <p:grpSpPr>
            <a:xfrm>
              <a:off x="6575434" y="5821868"/>
              <a:ext cx="252028" cy="489800"/>
              <a:chOff x="3866996" y="5142190"/>
              <a:chExt cx="307030" cy="719427"/>
            </a:xfrm>
          </p:grpSpPr>
          <p:grpSp>
            <p:nvGrpSpPr>
              <p:cNvPr id="204" name="グループ化 203"/>
              <p:cNvGrpSpPr/>
              <p:nvPr/>
            </p:nvGrpSpPr>
            <p:grpSpPr>
              <a:xfrm>
                <a:off x="3866996" y="5142190"/>
                <a:ext cx="307030" cy="480442"/>
                <a:chOff x="4053383" y="5065383"/>
                <a:chExt cx="864096" cy="999652"/>
              </a:xfrm>
            </p:grpSpPr>
            <p:sp>
              <p:nvSpPr>
                <p:cNvPr id="206" name="円/楕円 20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8" name="直線コネクタ 20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フリーフォーム 20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1" name="乗算記号 200"/>
            <p:cNvSpPr/>
            <p:nvPr/>
          </p:nvSpPr>
          <p:spPr>
            <a:xfrm>
              <a:off x="6622028" y="5156812"/>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パイ 201"/>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03" name="円/楕円 202"/>
            <p:cNvSpPr/>
            <p:nvPr/>
          </p:nvSpPr>
          <p:spPr>
            <a:xfrm>
              <a:off x="6701448" y="5085857"/>
              <a:ext cx="136359" cy="12226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0" name="テキスト ボックス 209"/>
          <p:cNvSpPr txBox="1"/>
          <p:nvPr/>
        </p:nvSpPr>
        <p:spPr>
          <a:xfrm>
            <a:off x="6759877" y="3134011"/>
            <a:ext cx="2276619" cy="369332"/>
          </a:xfrm>
          <a:prstGeom prst="rect">
            <a:avLst/>
          </a:prstGeom>
          <a:noFill/>
        </p:spPr>
        <p:txBody>
          <a:bodyPr wrap="square" rtlCol="0">
            <a:spAutoFit/>
          </a:bodyPr>
          <a:lstStyle/>
          <a:p>
            <a:r>
              <a:rPr kumimoji="1" lang="en-US" altLang="ja-JP" dirty="0" smtClean="0"/>
              <a:t>2%BSA 0.1%PBST</a:t>
            </a:r>
            <a:endParaRPr kumimoji="1" lang="ja-JP" altLang="en-US" dirty="0"/>
          </a:p>
        </p:txBody>
      </p:sp>
      <p:sp>
        <p:nvSpPr>
          <p:cNvPr id="211" name="テキスト ボックス 210"/>
          <p:cNvSpPr txBox="1"/>
          <p:nvPr/>
        </p:nvSpPr>
        <p:spPr>
          <a:xfrm>
            <a:off x="940561" y="5865011"/>
            <a:ext cx="2999111" cy="707886"/>
          </a:xfrm>
          <a:prstGeom prst="rect">
            <a:avLst/>
          </a:prstGeom>
          <a:noFill/>
          <a:ln>
            <a:solidFill>
              <a:srgbClr val="FF0000"/>
            </a:solidFill>
          </a:ln>
        </p:spPr>
        <p:txBody>
          <a:bodyPr wrap="square" rtlCol="0">
            <a:spAutoFit/>
          </a:bodyPr>
          <a:lstStyle/>
          <a:p>
            <a:pPr algn="ctr"/>
            <a:r>
              <a:rPr lang="en-US" altLang="ja-JP" sz="2000" b="1" dirty="0"/>
              <a:t>B</a:t>
            </a:r>
            <a:r>
              <a:rPr kumimoji="1" lang="en-US" altLang="ja-JP" sz="2000" b="1" dirty="0" smtClean="0"/>
              <a:t>iotin</a:t>
            </a:r>
            <a:r>
              <a:rPr kumimoji="1" lang="ja-JP" altLang="en-US" sz="2000" b="1" dirty="0" smtClean="0"/>
              <a:t>標識</a:t>
            </a:r>
            <a:r>
              <a:rPr kumimoji="1" lang="en-US" altLang="ja-JP" sz="2000" b="1" dirty="0" err="1" smtClean="0"/>
              <a:t>RNase</a:t>
            </a:r>
            <a:r>
              <a:rPr kumimoji="1" lang="ja-JP" altLang="en-US" sz="2000" b="1" dirty="0" smtClean="0"/>
              <a:t>抗原</a:t>
            </a:r>
            <a:endParaRPr kumimoji="1" lang="en-US" altLang="ja-JP" sz="2000" b="1" dirty="0" smtClean="0"/>
          </a:p>
          <a:p>
            <a:pPr algn="ctr"/>
            <a:r>
              <a:rPr lang="en-US" altLang="ja-JP" sz="2000" b="1" dirty="0" smtClean="0"/>
              <a:t>0~1μg/ml</a:t>
            </a:r>
            <a:endParaRPr kumimoji="1" lang="ja-JP" altLang="en-US" sz="2000" b="1" dirty="0"/>
          </a:p>
        </p:txBody>
      </p:sp>
      <p:sp>
        <p:nvSpPr>
          <p:cNvPr id="212" name="テキスト ボックス 211"/>
          <p:cNvSpPr txBox="1"/>
          <p:nvPr/>
        </p:nvSpPr>
        <p:spPr>
          <a:xfrm>
            <a:off x="4773363" y="5841003"/>
            <a:ext cx="3317750" cy="646331"/>
          </a:xfrm>
          <a:prstGeom prst="rect">
            <a:avLst/>
          </a:prstGeom>
          <a:noFill/>
        </p:spPr>
        <p:txBody>
          <a:bodyPr wrap="square" rtlCol="0">
            <a:spAutoFit/>
          </a:bodyPr>
          <a:lstStyle/>
          <a:p>
            <a:pPr algn="ctr"/>
            <a:r>
              <a:rPr lang="en-US" altLang="ja-JP" dirty="0" smtClean="0"/>
              <a:t>Alexa647</a:t>
            </a:r>
            <a:r>
              <a:rPr lang="ja-JP" altLang="en-US" dirty="0" smtClean="0"/>
              <a:t>標識ストレプトアビジン</a:t>
            </a:r>
            <a:endParaRPr lang="en-US" altLang="ja-JP" dirty="0" smtClean="0"/>
          </a:p>
          <a:p>
            <a:pPr algn="ctr"/>
            <a:r>
              <a:rPr kumimoji="1" lang="en-US" altLang="ja-JP" dirty="0" smtClean="0"/>
              <a:t>5000</a:t>
            </a:r>
            <a:r>
              <a:rPr kumimoji="1" lang="ja-JP" altLang="en-US" dirty="0" smtClean="0"/>
              <a:t>倍希釈</a:t>
            </a:r>
            <a:endParaRPr kumimoji="1" lang="ja-JP" altLang="en-US" dirty="0"/>
          </a:p>
        </p:txBody>
      </p:sp>
      <p:sp>
        <p:nvSpPr>
          <p:cNvPr id="213" name="右矢印 3"/>
          <p:cNvSpPr/>
          <p:nvPr/>
        </p:nvSpPr>
        <p:spPr>
          <a:xfrm rot="20946673">
            <a:off x="2320512" y="2599573"/>
            <a:ext cx="1060442" cy="524240"/>
          </a:xfrm>
          <a:custGeom>
            <a:avLst/>
            <a:gdLst>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0 w 1066680"/>
              <a:gd name="connsiteY6" fmla="*/ 307006 h 409341"/>
              <a:gd name="connsiteX7" fmla="*/ 0 w 1066680"/>
              <a:gd name="connsiteY7" fmla="*/ 102335 h 409341"/>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21787 w 1066680"/>
              <a:gd name="connsiteY6" fmla="*/ 268220 h 409341"/>
              <a:gd name="connsiteX7" fmla="*/ 0 w 1066680"/>
              <a:gd name="connsiteY7" fmla="*/ 102335 h 409341"/>
              <a:gd name="connsiteX0" fmla="*/ 0 w 1066152"/>
              <a:gd name="connsiteY0" fmla="*/ 174064 h 409341"/>
              <a:gd name="connsiteX1" fmla="*/ 861482 w 1066152"/>
              <a:gd name="connsiteY1" fmla="*/ 102335 h 409341"/>
              <a:gd name="connsiteX2" fmla="*/ 861482 w 1066152"/>
              <a:gd name="connsiteY2" fmla="*/ 0 h 409341"/>
              <a:gd name="connsiteX3" fmla="*/ 1066152 w 1066152"/>
              <a:gd name="connsiteY3" fmla="*/ 204671 h 409341"/>
              <a:gd name="connsiteX4" fmla="*/ 861482 w 1066152"/>
              <a:gd name="connsiteY4" fmla="*/ 409341 h 409341"/>
              <a:gd name="connsiteX5" fmla="*/ 861482 w 1066152"/>
              <a:gd name="connsiteY5" fmla="*/ 307006 h 409341"/>
              <a:gd name="connsiteX6" fmla="*/ 21259 w 1066152"/>
              <a:gd name="connsiteY6" fmla="*/ 268220 h 409341"/>
              <a:gd name="connsiteX7" fmla="*/ 0 w 1066152"/>
              <a:gd name="connsiteY7" fmla="*/ 174064 h 409341"/>
              <a:gd name="connsiteX0" fmla="*/ 0 w 1063645"/>
              <a:gd name="connsiteY0" fmla="*/ 216155 h 409341"/>
              <a:gd name="connsiteX1" fmla="*/ 858975 w 1063645"/>
              <a:gd name="connsiteY1" fmla="*/ 102335 h 409341"/>
              <a:gd name="connsiteX2" fmla="*/ 858975 w 1063645"/>
              <a:gd name="connsiteY2" fmla="*/ 0 h 409341"/>
              <a:gd name="connsiteX3" fmla="*/ 1063645 w 1063645"/>
              <a:gd name="connsiteY3" fmla="*/ 204671 h 409341"/>
              <a:gd name="connsiteX4" fmla="*/ 858975 w 1063645"/>
              <a:gd name="connsiteY4" fmla="*/ 409341 h 409341"/>
              <a:gd name="connsiteX5" fmla="*/ 858975 w 1063645"/>
              <a:gd name="connsiteY5" fmla="*/ 307006 h 409341"/>
              <a:gd name="connsiteX6" fmla="*/ 18752 w 1063645"/>
              <a:gd name="connsiteY6" fmla="*/ 268220 h 409341"/>
              <a:gd name="connsiteX7" fmla="*/ 0 w 1063645"/>
              <a:gd name="connsiteY7" fmla="*/ 216155 h 4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645" h="409341">
                <a:moveTo>
                  <a:pt x="0" y="216155"/>
                </a:moveTo>
                <a:lnTo>
                  <a:pt x="858975" y="102335"/>
                </a:lnTo>
                <a:lnTo>
                  <a:pt x="858975" y="0"/>
                </a:lnTo>
                <a:lnTo>
                  <a:pt x="1063645" y="204671"/>
                </a:lnTo>
                <a:lnTo>
                  <a:pt x="858975" y="409341"/>
                </a:lnTo>
                <a:lnTo>
                  <a:pt x="858975" y="307006"/>
                </a:lnTo>
                <a:lnTo>
                  <a:pt x="18752" y="268220"/>
                </a:lnTo>
                <a:lnTo>
                  <a:pt x="0" y="2161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4" name="グループ化 213"/>
          <p:cNvGrpSpPr/>
          <p:nvPr/>
        </p:nvGrpSpPr>
        <p:grpSpPr>
          <a:xfrm rot="21258891">
            <a:off x="1865627" y="1347614"/>
            <a:ext cx="1809457" cy="1211905"/>
            <a:chOff x="217311" y="4069788"/>
            <a:chExt cx="3270725" cy="2208357"/>
          </a:xfrm>
        </p:grpSpPr>
        <p:sp>
          <p:nvSpPr>
            <p:cNvPr id="215" name="正方形/長方形 214"/>
            <p:cNvSpPr/>
            <p:nvPr/>
          </p:nvSpPr>
          <p:spPr>
            <a:xfrm rot="3208324">
              <a:off x="2493653" y="4302705"/>
              <a:ext cx="363326" cy="1224136"/>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正方形/長方形 215"/>
            <p:cNvSpPr/>
            <p:nvPr/>
          </p:nvSpPr>
          <p:spPr>
            <a:xfrm rot="19367480">
              <a:off x="889964" y="5541961"/>
              <a:ext cx="1339543" cy="9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フローチャート : 手操作入力 216"/>
            <p:cNvSpPr/>
            <p:nvPr/>
          </p:nvSpPr>
          <p:spPr>
            <a:xfrm rot="14004270">
              <a:off x="1677451" y="5033616"/>
              <a:ext cx="108000" cy="1044000"/>
            </a:xfrm>
            <a:prstGeom prst="flowChartManualInpu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rot="3180000">
              <a:off x="3145355" y="4261298"/>
              <a:ext cx="175734" cy="27535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rot="19387005">
              <a:off x="3317175" y="4069788"/>
              <a:ext cx="170861" cy="44999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rot="3180000">
              <a:off x="2700932" y="4446628"/>
              <a:ext cx="123238" cy="538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台形 220"/>
            <p:cNvSpPr/>
            <p:nvPr/>
          </p:nvSpPr>
          <p:spPr>
            <a:xfrm rot="3180000" flipV="1">
              <a:off x="678473" y="5654224"/>
              <a:ext cx="162759" cy="108508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3241214" y="3155687"/>
            <a:ext cx="2842954" cy="646331"/>
          </a:xfrm>
          <a:prstGeom prst="rect">
            <a:avLst/>
          </a:prstGeom>
          <a:noFill/>
          <a:ln w="22225">
            <a:noFill/>
          </a:ln>
        </p:spPr>
        <p:txBody>
          <a:bodyPr wrap="square" rtlCol="0">
            <a:spAutoFit/>
          </a:bodyPr>
          <a:lstStyle/>
          <a:p>
            <a:pPr algn="ctr"/>
            <a:r>
              <a:rPr kumimoji="1" lang="en-US" altLang="ja-JP" b="1" dirty="0" err="1" smtClean="0"/>
              <a:t>scFv</a:t>
            </a:r>
            <a:r>
              <a:rPr kumimoji="1" lang="en-US" altLang="ja-JP" b="1" dirty="0" smtClean="0"/>
              <a:t>-PM  300μg/ml</a:t>
            </a:r>
          </a:p>
          <a:p>
            <a:pPr algn="ctr"/>
            <a:r>
              <a:rPr lang="en-US" altLang="ja-JP" b="1" dirty="0" smtClean="0"/>
              <a:t>scFv-D10 322μg/ml</a:t>
            </a:r>
            <a:endParaRPr kumimoji="1" lang="ja-JP" altLang="en-US" b="1" dirty="0"/>
          </a:p>
        </p:txBody>
      </p:sp>
      <p:sp>
        <p:nvSpPr>
          <p:cNvPr id="3" name="テキスト ボックス 2"/>
          <p:cNvSpPr txBox="1"/>
          <p:nvPr/>
        </p:nvSpPr>
        <p:spPr>
          <a:xfrm>
            <a:off x="268042" y="3259720"/>
            <a:ext cx="1982268" cy="646331"/>
          </a:xfrm>
          <a:prstGeom prst="rect">
            <a:avLst/>
          </a:prstGeom>
          <a:noFill/>
        </p:spPr>
        <p:txBody>
          <a:bodyPr wrap="square" rtlCol="0">
            <a:spAutoFit/>
          </a:bodyPr>
          <a:lstStyle/>
          <a:p>
            <a:pPr algn="ctr"/>
            <a:r>
              <a:rPr kumimoji="1" lang="en-US" altLang="ja-JP" b="1" dirty="0" smtClean="0"/>
              <a:t>PMMA</a:t>
            </a:r>
            <a:r>
              <a:rPr kumimoji="1" lang="ja-JP" altLang="en-US" b="1" dirty="0" smtClean="0"/>
              <a:t>製</a:t>
            </a:r>
            <a:endParaRPr kumimoji="1" lang="en-US" altLang="ja-JP" b="1" dirty="0" smtClean="0"/>
          </a:p>
          <a:p>
            <a:pPr algn="ctr"/>
            <a:r>
              <a:rPr lang="ja-JP" altLang="en-US" b="1" dirty="0" smtClean="0"/>
              <a:t>平板プレート</a:t>
            </a:r>
            <a:endParaRPr kumimoji="1" lang="ja-JP" altLang="en-US" b="1" dirty="0"/>
          </a:p>
        </p:txBody>
      </p:sp>
      <p:sp>
        <p:nvSpPr>
          <p:cNvPr id="222" name="テキスト ボックス 221"/>
          <p:cNvSpPr txBox="1"/>
          <p:nvPr/>
        </p:nvSpPr>
        <p:spPr>
          <a:xfrm>
            <a:off x="0" y="948579"/>
            <a:ext cx="3830217" cy="369332"/>
          </a:xfrm>
          <a:prstGeom prst="rect">
            <a:avLst/>
          </a:prstGeom>
          <a:noFill/>
        </p:spPr>
        <p:txBody>
          <a:bodyPr wrap="square" rtlCol="0">
            <a:spAutoFit/>
          </a:bodyPr>
          <a:lstStyle/>
          <a:p>
            <a:pPr algn="ctr"/>
            <a:r>
              <a:rPr kumimoji="1" lang="en-US" altLang="ja-JP" b="1" dirty="0" smtClean="0"/>
              <a:t>PMMA</a:t>
            </a:r>
            <a:r>
              <a:rPr kumimoji="1" lang="ja-JP" altLang="en-US" b="1" dirty="0" smtClean="0"/>
              <a:t>製</a:t>
            </a:r>
            <a:r>
              <a:rPr lang="ja-JP" altLang="en-US" b="1" dirty="0" smtClean="0"/>
              <a:t>平板プレートへの固定化</a:t>
            </a:r>
            <a:endParaRPr kumimoji="1" lang="ja-JP" altLang="en-US" b="1" dirty="0"/>
          </a:p>
        </p:txBody>
      </p:sp>
      <p:sp>
        <p:nvSpPr>
          <p:cNvPr id="114" name="正方形/長方形 113"/>
          <p:cNvSpPr/>
          <p:nvPr/>
        </p:nvSpPr>
        <p:spPr>
          <a:xfrm>
            <a:off x="3417222" y="2173349"/>
            <a:ext cx="2459531" cy="18246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6786439" y="2173349"/>
            <a:ext cx="2303172" cy="18246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正方形/長方形 222"/>
          <p:cNvSpPr/>
          <p:nvPr/>
        </p:nvSpPr>
        <p:spPr>
          <a:xfrm>
            <a:off x="884422" y="4285725"/>
            <a:ext cx="3111514" cy="23836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正方形/長方形 223"/>
          <p:cNvSpPr/>
          <p:nvPr/>
        </p:nvSpPr>
        <p:spPr>
          <a:xfrm>
            <a:off x="4816905" y="4285724"/>
            <a:ext cx="3169109" cy="238363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14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09"/>
                                        </p:tgtEl>
                                        <p:attrNameLst>
                                          <p:attrName>style.visibility</p:attrName>
                                        </p:attrNameLst>
                                      </p:cBhvr>
                                      <p:to>
                                        <p:strVal val="visible"/>
                                      </p:to>
                                    </p:set>
                                    <p:animEffect transition="in" filter="fade">
                                      <p:cBhvr>
                                        <p:cTn id="14" dur="500"/>
                                        <p:tgtEl>
                                          <p:spTgt spid="20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0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2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24"/>
                                        </p:tgtEl>
                                        <p:attrNameLst>
                                          <p:attrName>style.visibility</p:attrName>
                                        </p:attrNameLst>
                                      </p:cBhvr>
                                      <p:to>
                                        <p:strVal val="visible"/>
                                      </p:to>
                                    </p:set>
                                    <p:animEffect transition="in" filter="fade">
                                      <p:cBhvr>
                                        <p:cTn id="28" dur="500"/>
                                        <p:tgtEl>
                                          <p:spTgt spid="22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209" grpId="0" animBg="1"/>
      <p:bldP spid="209" grpId="1" animBg="1"/>
      <p:bldP spid="223" grpId="0" animBg="1"/>
      <p:bldP spid="223" grpId="1" animBg="1"/>
      <p:bldP spid="224" grpId="0" animBg="1"/>
      <p:bldP spid="22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350"/>
            <a:ext cx="8363272" cy="576362"/>
          </a:xfrm>
        </p:spPr>
        <p:txBody>
          <a:bodyPr/>
          <a:lstStyle/>
          <a:p>
            <a:r>
              <a:rPr lang="ja-JP" altLang="en-US" dirty="0"/>
              <a:t>②</a:t>
            </a:r>
            <a:r>
              <a:rPr lang="en-US" altLang="ja-JP" dirty="0" smtClean="0"/>
              <a:t>-Ⅰ </a:t>
            </a:r>
            <a:r>
              <a:rPr lang="en-US" altLang="ja-JP" dirty="0"/>
              <a:t>1μl</a:t>
            </a:r>
            <a:r>
              <a:rPr lang="ja-JP" altLang="en-US" dirty="0"/>
              <a:t>スポッティングでの抗原結合</a:t>
            </a:r>
            <a:r>
              <a:rPr lang="ja-JP" altLang="en-US" dirty="0" smtClean="0"/>
              <a:t>活性</a:t>
            </a:r>
            <a:endParaRPr kumimoji="1" lang="ja-JP" altLang="en-US" dirty="0"/>
          </a:p>
        </p:txBody>
      </p:sp>
      <p:grpSp>
        <p:nvGrpSpPr>
          <p:cNvPr id="26" name="グループ化 25"/>
          <p:cNvGrpSpPr/>
          <p:nvPr/>
        </p:nvGrpSpPr>
        <p:grpSpPr>
          <a:xfrm>
            <a:off x="1043608" y="1432179"/>
            <a:ext cx="6480720" cy="3760957"/>
            <a:chOff x="2137612" y="2222409"/>
            <a:chExt cx="4692015" cy="2189480"/>
          </a:xfrm>
        </p:grpSpPr>
        <p:graphicFrame>
          <p:nvGraphicFramePr>
            <p:cNvPr id="21" name="グラフ 20"/>
            <p:cNvGraphicFramePr/>
            <p:nvPr>
              <p:extLst>
                <p:ext uri="{D42A27DB-BD31-4B8C-83A1-F6EECF244321}">
                  <p14:modId xmlns:p14="http://schemas.microsoft.com/office/powerpoint/2010/main" val="3465386730"/>
                </p:ext>
              </p:extLst>
            </p:nvPr>
          </p:nvGraphicFramePr>
          <p:xfrm>
            <a:off x="2137612" y="2222409"/>
            <a:ext cx="4692015" cy="2189480"/>
          </p:xfrm>
          <a:graphic>
            <a:graphicData uri="http://schemas.openxmlformats.org/drawingml/2006/chart">
              <c:chart xmlns:c="http://schemas.openxmlformats.org/drawingml/2006/chart" xmlns:r="http://schemas.openxmlformats.org/officeDocument/2006/relationships" r:id="rId3"/>
            </a:graphicData>
          </a:graphic>
        </p:graphicFrame>
        <p:sp>
          <p:nvSpPr>
            <p:cNvPr id="22" name="フリーフォーム 21"/>
            <p:cNvSpPr/>
            <p:nvPr/>
          </p:nvSpPr>
          <p:spPr>
            <a:xfrm>
              <a:off x="3128149" y="2734428"/>
              <a:ext cx="2779764" cy="829689"/>
            </a:xfrm>
            <a:custGeom>
              <a:avLst/>
              <a:gdLst>
                <a:gd name="connsiteX0" fmla="*/ 0 w 2317898"/>
                <a:gd name="connsiteY0" fmla="*/ 818707 h 818707"/>
                <a:gd name="connsiteX1" fmla="*/ 2317898 w 2317898"/>
                <a:gd name="connsiteY1" fmla="*/ 0 h 818707"/>
              </a:gdLst>
              <a:ahLst/>
              <a:cxnLst>
                <a:cxn ang="0">
                  <a:pos x="connsiteX0" y="connsiteY0"/>
                </a:cxn>
                <a:cxn ang="0">
                  <a:pos x="connsiteX1" y="connsiteY1"/>
                </a:cxn>
              </a:cxnLst>
              <a:rect l="l" t="t" r="r" b="b"/>
              <a:pathLst>
                <a:path w="2317898" h="818707">
                  <a:moveTo>
                    <a:pt x="0" y="818707"/>
                  </a:moveTo>
                  <a:lnTo>
                    <a:pt x="231789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3545217" y="3123194"/>
              <a:ext cx="2362696" cy="465760"/>
            </a:xfrm>
            <a:custGeom>
              <a:avLst/>
              <a:gdLst>
                <a:gd name="connsiteX0" fmla="*/ 0 w 2317898"/>
                <a:gd name="connsiteY0" fmla="*/ 542261 h 542261"/>
                <a:gd name="connsiteX1" fmla="*/ 2317898 w 2317898"/>
                <a:gd name="connsiteY1" fmla="*/ 0 h 542261"/>
              </a:gdLst>
              <a:ahLst/>
              <a:cxnLst>
                <a:cxn ang="0">
                  <a:pos x="connsiteX0" y="connsiteY0"/>
                </a:cxn>
                <a:cxn ang="0">
                  <a:pos x="connsiteX1" y="connsiteY1"/>
                </a:cxn>
              </a:cxnLst>
              <a:rect l="l" t="t" r="r" b="b"/>
              <a:pathLst>
                <a:path w="2317898" h="542261">
                  <a:moveTo>
                    <a:pt x="0" y="542261"/>
                  </a:moveTo>
                  <a:lnTo>
                    <a:pt x="2317898" y="0"/>
                  </a:lnTo>
                </a:path>
              </a:pathLst>
            </a:cu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a:off x="2914605" y="3564116"/>
              <a:ext cx="2998993" cy="0"/>
            </a:xfrm>
            <a:custGeom>
              <a:avLst/>
              <a:gdLst>
                <a:gd name="connsiteX0" fmla="*/ 0 w 2296632"/>
                <a:gd name="connsiteY0" fmla="*/ 0 h 0"/>
                <a:gd name="connsiteX1" fmla="*/ 2296632 w 2296632"/>
                <a:gd name="connsiteY1" fmla="*/ 0 h 0"/>
              </a:gdLst>
              <a:ahLst/>
              <a:cxnLst>
                <a:cxn ang="0">
                  <a:pos x="connsiteX0" y="connsiteY0"/>
                </a:cxn>
                <a:cxn ang="0">
                  <a:pos x="connsiteX1" y="connsiteY1"/>
                </a:cxn>
              </a:cxnLst>
              <a:rect l="l" t="t" r="r" b="b"/>
              <a:pathLst>
                <a:path w="2296632">
                  <a:moveTo>
                    <a:pt x="0" y="0"/>
                  </a:moveTo>
                  <a:lnTo>
                    <a:pt x="229663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a:off x="2914285" y="3588954"/>
              <a:ext cx="2998993" cy="10160"/>
            </a:xfrm>
            <a:custGeom>
              <a:avLst/>
              <a:gdLst>
                <a:gd name="connsiteX0" fmla="*/ 0 w 2307265"/>
                <a:gd name="connsiteY0" fmla="*/ 0 h 10633"/>
                <a:gd name="connsiteX1" fmla="*/ 2307265 w 2307265"/>
                <a:gd name="connsiteY1" fmla="*/ 10633 h 10633"/>
              </a:gdLst>
              <a:ahLst/>
              <a:cxnLst>
                <a:cxn ang="0">
                  <a:pos x="connsiteX0" y="connsiteY0"/>
                </a:cxn>
                <a:cxn ang="0">
                  <a:pos x="connsiteX1" y="connsiteY1"/>
                </a:cxn>
              </a:cxnLst>
              <a:rect l="l" t="t" r="r" b="b"/>
              <a:pathLst>
                <a:path w="2307265" h="10633">
                  <a:moveTo>
                    <a:pt x="0" y="0"/>
                  </a:moveTo>
                  <a:lnTo>
                    <a:pt x="2307265" y="10633"/>
                  </a:lnTo>
                </a:path>
              </a:pathLst>
            </a:cu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2" name="右矢印 31"/>
          <p:cNvSpPr/>
          <p:nvPr/>
        </p:nvSpPr>
        <p:spPr>
          <a:xfrm>
            <a:off x="755575" y="5367337"/>
            <a:ext cx="234149"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084168" y="5013177"/>
            <a:ext cx="3059832" cy="1844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343845" y="5966764"/>
            <a:ext cx="6217920" cy="646331"/>
          </a:xfrm>
          <a:prstGeom prst="rect">
            <a:avLst/>
          </a:prstGeom>
          <a:noFill/>
          <a:ln w="38100" cmpd="dbl">
            <a:solidFill>
              <a:schemeClr val="tx1"/>
            </a:solidFill>
          </a:ln>
        </p:spPr>
        <p:txBody>
          <a:bodyPr wrap="square" rtlCol="0">
            <a:spAutoFit/>
          </a:bodyPr>
          <a:lstStyle/>
          <a:p>
            <a:pPr algn="ctr"/>
            <a:r>
              <a:rPr kumimoji="1" lang="en-US" altLang="ja-JP" b="1" dirty="0" smtClean="0"/>
              <a:t>PMMA</a:t>
            </a:r>
            <a:r>
              <a:rPr kumimoji="1" lang="ja-JP" altLang="en-US" b="1" dirty="0" smtClean="0"/>
              <a:t>製平板</a:t>
            </a:r>
            <a:r>
              <a:rPr lang="ja-JP" altLang="en-US" b="1" dirty="0"/>
              <a:t>プレート</a:t>
            </a:r>
            <a:r>
              <a:rPr kumimoji="1" lang="ja-JP" altLang="en-US" b="1" dirty="0" smtClean="0"/>
              <a:t>においても</a:t>
            </a:r>
            <a:r>
              <a:rPr kumimoji="1" lang="en-US" altLang="ja-JP" b="1" dirty="0" smtClean="0"/>
              <a:t>PMMA-tag</a:t>
            </a:r>
            <a:r>
              <a:rPr lang="ja-JP" altLang="en-US" b="1" dirty="0" smtClean="0"/>
              <a:t>が</a:t>
            </a:r>
            <a:endParaRPr lang="en-US" altLang="ja-JP" b="1" dirty="0" smtClean="0"/>
          </a:p>
          <a:p>
            <a:pPr algn="ctr"/>
            <a:r>
              <a:rPr lang="en-US" altLang="ja-JP" b="1" dirty="0" err="1" smtClean="0"/>
              <a:t>scFv</a:t>
            </a:r>
            <a:r>
              <a:rPr lang="ja-JP" altLang="en-US" b="1" dirty="0" smtClean="0"/>
              <a:t>の固定化に有効であることが確認された。</a:t>
            </a:r>
            <a:endParaRPr kumimoji="1" lang="ja-JP" altLang="en-US" b="1" dirty="0"/>
          </a:p>
        </p:txBody>
      </p:sp>
      <p:sp>
        <p:nvSpPr>
          <p:cNvPr id="3" name="正方形/長方形 2"/>
          <p:cNvSpPr/>
          <p:nvPr/>
        </p:nvSpPr>
        <p:spPr>
          <a:xfrm>
            <a:off x="6985572" y="2127028"/>
            <a:ext cx="1120820" cy="369332"/>
          </a:xfrm>
          <a:prstGeom prst="rect">
            <a:avLst/>
          </a:prstGeom>
        </p:spPr>
        <p:txBody>
          <a:bodyPr wrap="none">
            <a:spAutoFit/>
          </a:bodyPr>
          <a:lstStyle/>
          <a:p>
            <a:pPr>
              <a:spcAft>
                <a:spcPts val="0"/>
              </a:spcAft>
            </a:pPr>
            <a:r>
              <a:rPr lang="en-US" altLang="ja-JP" b="1" dirty="0" err="1">
                <a:latin typeface="Century"/>
                <a:ea typeface="ＭＳ 明朝"/>
                <a:cs typeface="Times New Roman"/>
              </a:rPr>
              <a:t>scFv</a:t>
            </a:r>
            <a:r>
              <a:rPr lang="en-US" altLang="ja-JP" b="1" dirty="0">
                <a:latin typeface="Century"/>
                <a:ea typeface="ＭＳ 明朝"/>
                <a:cs typeface="Times New Roman"/>
              </a:rPr>
              <a:t>-PM</a:t>
            </a:r>
            <a:endParaRPr lang="ja-JP" altLang="ja-JP" b="1" dirty="0">
              <a:latin typeface="ＭＳ Ｐゴシック"/>
              <a:cs typeface="ＭＳ Ｐゴシック"/>
            </a:endParaRPr>
          </a:p>
        </p:txBody>
      </p:sp>
      <p:sp>
        <p:nvSpPr>
          <p:cNvPr id="11" name="正方形/長方形 10"/>
          <p:cNvSpPr/>
          <p:nvPr/>
        </p:nvSpPr>
        <p:spPr>
          <a:xfrm>
            <a:off x="6985572" y="2794828"/>
            <a:ext cx="1184940" cy="369332"/>
          </a:xfrm>
          <a:prstGeom prst="rect">
            <a:avLst/>
          </a:prstGeom>
        </p:spPr>
        <p:txBody>
          <a:bodyPr wrap="none">
            <a:spAutoFit/>
          </a:bodyPr>
          <a:lstStyle/>
          <a:p>
            <a:pPr>
              <a:spcAft>
                <a:spcPts val="0"/>
              </a:spcAft>
            </a:pPr>
            <a:r>
              <a:rPr lang="en-US" altLang="ja-JP" b="1" dirty="0">
                <a:latin typeface="Century"/>
                <a:ea typeface="ＭＳ 明朝"/>
                <a:cs typeface="Times New Roman"/>
              </a:rPr>
              <a:t>scFv-D10</a:t>
            </a:r>
            <a:endParaRPr lang="ja-JP" altLang="ja-JP" b="1" dirty="0">
              <a:latin typeface="ＭＳ Ｐゴシック"/>
              <a:cs typeface="ＭＳ Ｐゴシック"/>
            </a:endParaRPr>
          </a:p>
        </p:txBody>
      </p:sp>
      <p:cxnSp>
        <p:nvCxnSpPr>
          <p:cNvPr id="13" name="直線矢印コネクタ 12"/>
          <p:cNvCxnSpPr/>
          <p:nvPr/>
        </p:nvCxnSpPr>
        <p:spPr>
          <a:xfrm>
            <a:off x="6347201" y="2290846"/>
            <a:ext cx="6165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6350159" y="2979494"/>
            <a:ext cx="6165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上矢印 14"/>
          <p:cNvSpPr/>
          <p:nvPr/>
        </p:nvSpPr>
        <p:spPr>
          <a:xfrm rot="16200000" flipH="1">
            <a:off x="4090798" y="2735198"/>
            <a:ext cx="268264" cy="112618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a:off x="3829435" y="2642713"/>
            <a:ext cx="826368" cy="5047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113293" y="2458047"/>
            <a:ext cx="716142" cy="369332"/>
          </a:xfrm>
          <a:prstGeom prst="rect">
            <a:avLst/>
          </a:prstGeom>
          <a:solidFill>
            <a:schemeClr val="bg1"/>
          </a:solidFill>
          <a:ln>
            <a:solidFill>
              <a:schemeClr val="tx1"/>
            </a:solidFill>
          </a:ln>
        </p:spPr>
        <p:txBody>
          <a:bodyPr wrap="square" rtlCol="0">
            <a:spAutoFit/>
          </a:bodyPr>
          <a:lstStyle/>
          <a:p>
            <a:r>
              <a:rPr kumimoji="1" lang="en-US" altLang="ja-JP" b="1" dirty="0" smtClean="0"/>
              <a:t>10</a:t>
            </a:r>
            <a:r>
              <a:rPr kumimoji="1" lang="ja-JP" altLang="en-US" b="1" dirty="0" smtClean="0"/>
              <a:t>倍</a:t>
            </a:r>
            <a:endParaRPr kumimoji="1" lang="ja-JP" altLang="en-US" b="1" dirty="0"/>
          </a:p>
        </p:txBody>
      </p:sp>
      <p:sp>
        <p:nvSpPr>
          <p:cNvPr id="31" name="正方形/長方形 30"/>
          <p:cNvSpPr/>
          <p:nvPr/>
        </p:nvSpPr>
        <p:spPr>
          <a:xfrm>
            <a:off x="1165104" y="5287308"/>
            <a:ext cx="6981399" cy="400110"/>
          </a:xfrm>
          <a:prstGeom prst="rect">
            <a:avLst/>
          </a:prstGeom>
        </p:spPr>
        <p:txBody>
          <a:bodyPr wrap="none">
            <a:spAutoFit/>
          </a:bodyPr>
          <a:lstStyle/>
          <a:p>
            <a:pPr algn="ctr"/>
            <a:r>
              <a:rPr lang="en-US" altLang="ja-JP" sz="2000" dirty="0" err="1" smtClean="0">
                <a:solidFill>
                  <a:srgbClr val="FF0000"/>
                </a:solidFill>
                <a:latin typeface="HG明朝E" pitchFamily="17" charset="-128"/>
                <a:ea typeface="HG明朝E" pitchFamily="17" charset="-128"/>
              </a:rPr>
              <a:t>scFv</a:t>
            </a:r>
            <a:r>
              <a:rPr lang="en-US" altLang="ja-JP" sz="2000" dirty="0" smtClean="0">
                <a:solidFill>
                  <a:srgbClr val="FF0000"/>
                </a:solidFill>
                <a:latin typeface="HG明朝E" pitchFamily="17" charset="-128"/>
                <a:ea typeface="HG明朝E" pitchFamily="17" charset="-128"/>
              </a:rPr>
              <a:t>-PM</a:t>
            </a:r>
            <a:r>
              <a:rPr lang="ja-JP" altLang="en-US" sz="2000" dirty="0" smtClean="0">
                <a:solidFill>
                  <a:srgbClr val="FF0000"/>
                </a:solidFill>
                <a:latin typeface="HG明朝E" pitchFamily="17" charset="-128"/>
                <a:ea typeface="HG明朝E" pitchFamily="17" charset="-128"/>
              </a:rPr>
              <a:t>が</a:t>
            </a:r>
            <a:r>
              <a:rPr lang="en-US" altLang="ja-JP" sz="2000" dirty="0" smtClean="0">
                <a:solidFill>
                  <a:srgbClr val="FF0000"/>
                </a:solidFill>
                <a:latin typeface="HG明朝E" pitchFamily="17" charset="-128"/>
                <a:ea typeface="HG明朝E" pitchFamily="17" charset="-128"/>
              </a:rPr>
              <a:t>scFv-D10</a:t>
            </a:r>
            <a:r>
              <a:rPr lang="ja-JP" altLang="en-US" sz="2000" dirty="0">
                <a:solidFill>
                  <a:srgbClr val="FF0000"/>
                </a:solidFill>
                <a:latin typeface="HG明朝E" pitchFamily="17" charset="-128"/>
                <a:ea typeface="HG明朝E" pitchFamily="17" charset="-128"/>
              </a:rPr>
              <a:t>より</a:t>
            </a:r>
            <a:r>
              <a:rPr lang="ja-JP" altLang="en-US" sz="2000" dirty="0" smtClean="0">
                <a:solidFill>
                  <a:srgbClr val="FF0000"/>
                </a:solidFill>
                <a:latin typeface="HG明朝E" pitchFamily="17" charset="-128"/>
                <a:ea typeface="HG明朝E" pitchFamily="17" charset="-128"/>
              </a:rPr>
              <a:t>も約</a:t>
            </a:r>
            <a:r>
              <a:rPr lang="en-US" altLang="ja-JP" sz="2000" dirty="0" smtClean="0">
                <a:solidFill>
                  <a:srgbClr val="FF0000"/>
                </a:solidFill>
                <a:latin typeface="HG明朝E" pitchFamily="17" charset="-128"/>
                <a:ea typeface="HG明朝E" pitchFamily="17" charset="-128"/>
              </a:rPr>
              <a:t>10</a:t>
            </a:r>
            <a:r>
              <a:rPr lang="ja-JP" altLang="en-US" sz="2000" dirty="0" smtClean="0">
                <a:solidFill>
                  <a:srgbClr val="FF0000"/>
                </a:solidFill>
                <a:latin typeface="HG明朝E" pitchFamily="17" charset="-128"/>
                <a:ea typeface="HG明朝E" pitchFamily="17" charset="-128"/>
              </a:rPr>
              <a:t>倍高感度に抗原を認識した。</a:t>
            </a:r>
            <a:endParaRPr lang="ja-JP" altLang="en-US" sz="2000" b="1" dirty="0">
              <a:solidFill>
                <a:srgbClr val="FF0000"/>
              </a:solidFill>
              <a:latin typeface="HG明朝E" pitchFamily="17" charset="-128"/>
              <a:ea typeface="HG明朝E" pitchFamily="17" charset="-128"/>
            </a:endParaRPr>
          </a:p>
        </p:txBody>
      </p:sp>
      <p:cxnSp>
        <p:nvCxnSpPr>
          <p:cNvPr id="27" name="直線矢印コネクタ 26"/>
          <p:cNvCxnSpPr/>
          <p:nvPr/>
        </p:nvCxnSpPr>
        <p:spPr>
          <a:xfrm flipH="1">
            <a:off x="6251234" y="3736883"/>
            <a:ext cx="40720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568496" y="3558026"/>
            <a:ext cx="3458180" cy="923330"/>
          </a:xfrm>
          <a:prstGeom prst="rect">
            <a:avLst/>
          </a:prstGeom>
          <a:noFill/>
        </p:spPr>
        <p:txBody>
          <a:bodyPr wrap="square" rtlCol="0">
            <a:spAutoFit/>
          </a:bodyPr>
          <a:lstStyle/>
          <a:p>
            <a:r>
              <a:rPr kumimoji="1" lang="en-US" altLang="ja-JP" dirty="0" err="1" smtClean="0"/>
              <a:t>RNase</a:t>
            </a:r>
            <a:r>
              <a:rPr kumimoji="1" lang="ja-JP" altLang="en-US" dirty="0" smtClean="0"/>
              <a:t>抗原</a:t>
            </a:r>
            <a:r>
              <a:rPr lang="ja-JP" altLang="en-US" dirty="0" smtClean="0"/>
              <a:t>が</a:t>
            </a:r>
            <a:endParaRPr lang="en-US" altLang="ja-JP" dirty="0" smtClean="0"/>
          </a:p>
          <a:p>
            <a:r>
              <a:rPr kumimoji="1" lang="en-US" altLang="ja-JP" dirty="0" smtClean="0"/>
              <a:t>0g/ml</a:t>
            </a:r>
            <a:r>
              <a:rPr kumimoji="1" lang="ja-JP" altLang="en-US" dirty="0" smtClean="0"/>
              <a:t>のシグナル</a:t>
            </a:r>
            <a:endParaRPr kumimoji="1" lang="en-US" altLang="ja-JP" dirty="0" smtClean="0"/>
          </a:p>
          <a:p>
            <a:r>
              <a:rPr lang="en-US" altLang="ja-JP" dirty="0" smtClean="0"/>
              <a:t>(</a:t>
            </a:r>
            <a:r>
              <a:rPr lang="ja-JP" altLang="en-US" dirty="0" smtClean="0"/>
              <a:t>バックグラウンドシグナル</a:t>
            </a:r>
            <a:r>
              <a:rPr lang="en-US" altLang="ja-JP" dirty="0" smtClean="0"/>
              <a:t>)</a:t>
            </a:r>
            <a:endParaRPr kumimoji="1" lang="ja-JP" altLang="en-US" dirty="0"/>
          </a:p>
        </p:txBody>
      </p:sp>
    </p:spTree>
    <p:extLst>
      <p:ext uri="{BB962C8B-B14F-4D97-AF65-F5344CB8AC3E}">
        <p14:creationId xmlns:p14="http://schemas.microsoft.com/office/powerpoint/2010/main" val="1691229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検討事項</a:t>
            </a:r>
            <a:r>
              <a:rPr lang="en-US" altLang="ja-JP" dirty="0"/>
              <a:t> </a:t>
            </a:r>
            <a:r>
              <a:rPr lang="en-US" altLang="ja-JP" dirty="0" smtClean="0"/>
              <a:t>Ⅲ</a:t>
            </a:r>
            <a:endParaRPr kumimoji="1" lang="ja-JP" altLang="en-US" dirty="0"/>
          </a:p>
        </p:txBody>
      </p:sp>
      <p:sp>
        <p:nvSpPr>
          <p:cNvPr id="7" name="テキスト ボックス 6"/>
          <p:cNvSpPr txBox="1"/>
          <p:nvPr/>
        </p:nvSpPr>
        <p:spPr>
          <a:xfrm>
            <a:off x="539552" y="1772817"/>
            <a:ext cx="7056784" cy="461665"/>
          </a:xfrm>
          <a:prstGeom prst="rect">
            <a:avLst/>
          </a:prstGeom>
          <a:noFill/>
        </p:spPr>
        <p:txBody>
          <a:bodyPr wrap="square" rtlCol="0">
            <a:spAutoFit/>
          </a:bodyPr>
          <a:lstStyle/>
          <a:p>
            <a:r>
              <a:rPr lang="en-US" altLang="ja-JP" sz="2400" dirty="0">
                <a:solidFill>
                  <a:srgbClr val="FF0000"/>
                </a:solidFill>
                <a:latin typeface="HG明朝E" pitchFamily="17" charset="-128"/>
                <a:ea typeface="HG明朝E" pitchFamily="17" charset="-128"/>
              </a:rPr>
              <a:t>Ⅲ</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PMMA-tag</a:t>
            </a:r>
            <a:r>
              <a:rPr kumimoji="1" lang="ja-JP" altLang="en-US" sz="2400" dirty="0" smtClean="0">
                <a:solidFill>
                  <a:srgbClr val="FF0000"/>
                </a:solidFill>
                <a:latin typeface="HG明朝E" pitchFamily="17" charset="-128"/>
                <a:ea typeface="HG明朝E" pitchFamily="17" charset="-128"/>
              </a:rPr>
              <a:t>融合</a:t>
            </a:r>
            <a:r>
              <a:rPr kumimoji="1" lang="en-US" altLang="ja-JP" sz="2400" dirty="0" err="1" smtClean="0">
                <a:solidFill>
                  <a:srgbClr val="FF0000"/>
                </a:solidFill>
                <a:latin typeface="HG明朝E" pitchFamily="17" charset="-128"/>
                <a:ea typeface="HG明朝E" pitchFamily="17" charset="-128"/>
              </a:rPr>
              <a:t>scFv</a:t>
            </a:r>
            <a:r>
              <a:rPr kumimoji="1" lang="ja-JP" altLang="en-US" sz="2400" dirty="0" smtClean="0">
                <a:solidFill>
                  <a:srgbClr val="FF0000"/>
                </a:solidFill>
                <a:latin typeface="HG明朝E" pitchFamily="17" charset="-128"/>
                <a:ea typeface="HG明朝E" pitchFamily="17" charset="-128"/>
              </a:rPr>
              <a:t>固定化抗体チップの</a:t>
            </a:r>
            <a:r>
              <a:rPr lang="ja-JP" altLang="en-US" sz="2400" dirty="0">
                <a:solidFill>
                  <a:srgbClr val="FF0000"/>
                </a:solidFill>
                <a:latin typeface="HG明朝E" pitchFamily="17" charset="-128"/>
                <a:ea typeface="HG明朝E" pitchFamily="17" charset="-128"/>
              </a:rPr>
              <a:t>作成</a:t>
            </a:r>
            <a:endParaRPr kumimoji="1" lang="ja-JP" altLang="en-US" sz="2400" dirty="0">
              <a:solidFill>
                <a:srgbClr val="FF0000"/>
              </a:solidFill>
              <a:latin typeface="HG明朝E" pitchFamily="17" charset="-128"/>
              <a:ea typeface="HG明朝E" pitchFamily="17" charset="-128"/>
            </a:endParaRPr>
          </a:p>
        </p:txBody>
      </p:sp>
      <p:sp>
        <p:nvSpPr>
          <p:cNvPr id="11" name="正方形/長方形 10"/>
          <p:cNvSpPr/>
          <p:nvPr/>
        </p:nvSpPr>
        <p:spPr>
          <a:xfrm>
            <a:off x="7092280" y="5229201"/>
            <a:ext cx="2051720" cy="16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左中かっこ 38"/>
          <p:cNvSpPr/>
          <p:nvPr/>
        </p:nvSpPr>
        <p:spPr>
          <a:xfrm>
            <a:off x="683568" y="2924944"/>
            <a:ext cx="548963" cy="244827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0" name="グループ化 39"/>
          <p:cNvGrpSpPr/>
          <p:nvPr/>
        </p:nvGrpSpPr>
        <p:grpSpPr>
          <a:xfrm>
            <a:off x="1232531" y="2912650"/>
            <a:ext cx="6689775" cy="923330"/>
            <a:chOff x="1074229" y="3640379"/>
            <a:chExt cx="5165825" cy="770634"/>
          </a:xfrm>
        </p:grpSpPr>
        <p:sp>
          <p:nvSpPr>
            <p:cNvPr id="41" name="テキスト ボックス 40"/>
            <p:cNvSpPr txBox="1"/>
            <p:nvPr/>
          </p:nvSpPr>
          <p:spPr>
            <a:xfrm>
              <a:off x="1074229" y="3640379"/>
              <a:ext cx="643608" cy="308254"/>
            </a:xfrm>
            <a:prstGeom prst="rect">
              <a:avLst/>
            </a:prstGeom>
            <a:noFill/>
          </p:spPr>
          <p:txBody>
            <a:bodyPr wrap="square" rtlCol="0">
              <a:spAutoFit/>
            </a:bodyPr>
            <a:lstStyle/>
            <a:p>
              <a:r>
                <a:rPr lang="ja-JP" altLang="en-US" dirty="0" smtClean="0">
                  <a:solidFill>
                    <a:schemeClr val="bg2">
                      <a:lumMod val="60000"/>
                      <a:lumOff val="40000"/>
                    </a:schemeClr>
                  </a:solidFill>
                </a:rPr>
                <a:t>①</a:t>
              </a:r>
              <a:r>
                <a:rPr lang="en-US" altLang="ja-JP" dirty="0" smtClean="0">
                  <a:solidFill>
                    <a:schemeClr val="bg2">
                      <a:lumMod val="60000"/>
                      <a:lumOff val="40000"/>
                    </a:schemeClr>
                  </a:solidFill>
                </a:rPr>
                <a:t>-Ⅰ</a:t>
              </a:r>
              <a:endParaRPr kumimoji="1" lang="ja-JP" altLang="en-US" dirty="0">
                <a:solidFill>
                  <a:schemeClr val="bg2">
                    <a:lumMod val="60000"/>
                    <a:lumOff val="40000"/>
                  </a:schemeClr>
                </a:solidFill>
              </a:endParaRPr>
            </a:p>
          </p:txBody>
        </p:sp>
        <p:sp>
          <p:nvSpPr>
            <p:cNvPr id="42" name="テキスト ボックス 41"/>
            <p:cNvSpPr txBox="1"/>
            <p:nvPr/>
          </p:nvSpPr>
          <p:spPr>
            <a:xfrm>
              <a:off x="1717837" y="3640379"/>
              <a:ext cx="4522217" cy="770634"/>
            </a:xfrm>
            <a:prstGeom prst="rect">
              <a:avLst/>
            </a:prstGeom>
            <a:noFill/>
          </p:spPr>
          <p:txBody>
            <a:bodyPr wrap="square" rtlCol="0">
              <a:spAutoFit/>
            </a:bodyPr>
            <a:lstStyle/>
            <a:p>
              <a:r>
                <a:rPr kumimoji="1" lang="en-US" altLang="ja-JP" dirty="0" err="1" smtClean="0">
                  <a:solidFill>
                    <a:schemeClr val="bg2">
                      <a:lumMod val="60000"/>
                      <a:lumOff val="40000"/>
                    </a:schemeClr>
                  </a:solidFill>
                </a:rPr>
                <a:t>scFv</a:t>
              </a:r>
              <a:r>
                <a:rPr kumimoji="1" lang="en-US" altLang="ja-JP" dirty="0" smtClean="0">
                  <a:solidFill>
                    <a:schemeClr val="bg2">
                      <a:lumMod val="60000"/>
                      <a:lumOff val="40000"/>
                    </a:schemeClr>
                  </a:solidFill>
                </a:rPr>
                <a:t>-PM</a:t>
              </a:r>
              <a:r>
                <a:rPr kumimoji="1" lang="ja-JP" altLang="en-US" dirty="0" smtClean="0">
                  <a:solidFill>
                    <a:schemeClr val="bg2">
                      <a:lumMod val="60000"/>
                      <a:lumOff val="40000"/>
                    </a:schemeClr>
                  </a:solidFill>
                </a:rPr>
                <a:t>の</a:t>
              </a:r>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基板に対する固定化最適条件の探索</a:t>
              </a:r>
              <a:endParaRPr kumimoji="1" lang="en-US" altLang="ja-JP" dirty="0" smtClean="0">
                <a:solidFill>
                  <a:schemeClr val="bg2">
                    <a:lumMod val="60000"/>
                    <a:lumOff val="40000"/>
                  </a:schemeClr>
                </a:solidFill>
              </a:endParaRPr>
            </a:p>
            <a:p>
              <a:endParaRPr lang="en-US" altLang="ja-JP" dirty="0">
                <a:solidFill>
                  <a:schemeClr val="bg2">
                    <a:lumMod val="60000"/>
                    <a:lumOff val="40000"/>
                  </a:schemeClr>
                </a:solidFill>
              </a:endParaRPr>
            </a:p>
            <a:p>
              <a:r>
                <a:rPr kumimoji="1" lang="en-US" altLang="ja-JP" dirty="0" smtClean="0">
                  <a:solidFill>
                    <a:schemeClr val="bg2">
                      <a:lumMod val="60000"/>
                      <a:lumOff val="40000"/>
                    </a:schemeClr>
                  </a:solidFill>
                </a:rPr>
                <a:t>PMMA</a:t>
              </a:r>
              <a:r>
                <a:rPr kumimoji="1" lang="ja-JP" altLang="en-US" dirty="0" smtClean="0">
                  <a:solidFill>
                    <a:schemeClr val="bg2">
                      <a:lumMod val="60000"/>
                      <a:lumOff val="40000"/>
                    </a:schemeClr>
                  </a:solidFill>
                </a:rPr>
                <a:t>製マイクロタイタープレートでの固定化密度</a:t>
              </a:r>
              <a:endParaRPr kumimoji="1" lang="ja-JP" altLang="en-US" dirty="0">
                <a:solidFill>
                  <a:schemeClr val="bg2">
                    <a:lumMod val="60000"/>
                    <a:lumOff val="40000"/>
                  </a:schemeClr>
                </a:solidFill>
              </a:endParaRPr>
            </a:p>
          </p:txBody>
        </p:sp>
      </p:grpSp>
      <p:grpSp>
        <p:nvGrpSpPr>
          <p:cNvPr id="43" name="グループ化 42"/>
          <p:cNvGrpSpPr/>
          <p:nvPr/>
        </p:nvGrpSpPr>
        <p:grpSpPr>
          <a:xfrm>
            <a:off x="1218245" y="4401856"/>
            <a:ext cx="5355693" cy="369332"/>
            <a:chOff x="1088515" y="4128237"/>
            <a:chExt cx="5355693" cy="369332"/>
          </a:xfrm>
        </p:grpSpPr>
        <p:sp>
          <p:nvSpPr>
            <p:cNvPr id="44" name="テキスト ボックス 43"/>
            <p:cNvSpPr txBox="1"/>
            <p:nvPr/>
          </p:nvSpPr>
          <p:spPr>
            <a:xfrm>
              <a:off x="1088515" y="4128237"/>
              <a:ext cx="747181" cy="369332"/>
            </a:xfrm>
            <a:prstGeom prst="rect">
              <a:avLst/>
            </a:prstGeom>
            <a:noFill/>
          </p:spPr>
          <p:txBody>
            <a:bodyPr wrap="square" rtlCol="0">
              <a:spAutoFit/>
            </a:bodyPr>
            <a:lstStyle/>
            <a:p>
              <a:r>
                <a:rPr lang="ja-JP" altLang="en-US" dirty="0">
                  <a:solidFill>
                    <a:schemeClr val="bg1">
                      <a:lumMod val="65000"/>
                    </a:schemeClr>
                  </a:solidFill>
                </a:rPr>
                <a:t>②</a:t>
              </a:r>
              <a:r>
                <a:rPr kumimoji="1" lang="en-US" altLang="ja-JP" dirty="0" smtClean="0">
                  <a:solidFill>
                    <a:schemeClr val="bg1">
                      <a:lumMod val="65000"/>
                    </a:schemeClr>
                  </a:solidFill>
                </a:rPr>
                <a:t>-Ⅰ</a:t>
              </a:r>
              <a:endParaRPr kumimoji="1" lang="ja-JP" altLang="en-US" dirty="0">
                <a:solidFill>
                  <a:schemeClr val="bg1">
                    <a:lumMod val="65000"/>
                  </a:schemeClr>
                </a:solidFill>
              </a:endParaRPr>
            </a:p>
          </p:txBody>
        </p:sp>
        <p:sp>
          <p:nvSpPr>
            <p:cNvPr id="45" name="テキスト ボックス 44"/>
            <p:cNvSpPr txBox="1"/>
            <p:nvPr/>
          </p:nvSpPr>
          <p:spPr>
            <a:xfrm>
              <a:off x="1921991" y="4128237"/>
              <a:ext cx="4522217" cy="369332"/>
            </a:xfrm>
            <a:prstGeom prst="rect">
              <a:avLst/>
            </a:prstGeom>
            <a:noFill/>
          </p:spPr>
          <p:txBody>
            <a:bodyPr wrap="square" rtlCol="0">
              <a:spAutoFit/>
            </a:bodyPr>
            <a:lstStyle/>
            <a:p>
              <a:r>
                <a:rPr kumimoji="1" lang="ja-JP" altLang="en-US" dirty="0" smtClean="0">
                  <a:solidFill>
                    <a:schemeClr val="bg1">
                      <a:lumMod val="65000"/>
                    </a:schemeClr>
                  </a:solidFill>
                </a:rPr>
                <a:t>１</a:t>
              </a:r>
              <a:r>
                <a:rPr kumimoji="1" lang="en-US" altLang="ja-JP" dirty="0" err="1" smtClean="0">
                  <a:solidFill>
                    <a:schemeClr val="bg1">
                      <a:lumMod val="65000"/>
                    </a:schemeClr>
                  </a:solidFill>
                </a:rPr>
                <a:t>μl</a:t>
              </a:r>
              <a:r>
                <a:rPr kumimoji="1" lang="ja-JP" altLang="en-US" dirty="0" smtClean="0">
                  <a:solidFill>
                    <a:schemeClr val="bg1">
                      <a:lumMod val="65000"/>
                    </a:schemeClr>
                  </a:solidFill>
                </a:rPr>
                <a:t>スポッティングでの</a:t>
              </a:r>
              <a:r>
                <a:rPr lang="ja-JP" altLang="en-US" dirty="0" smtClean="0">
                  <a:solidFill>
                    <a:schemeClr val="bg1">
                      <a:lumMod val="65000"/>
                    </a:schemeClr>
                  </a:solidFill>
                </a:rPr>
                <a:t>抗原結合</a:t>
              </a:r>
              <a:r>
                <a:rPr kumimoji="1" lang="ja-JP" altLang="en-US" dirty="0" smtClean="0">
                  <a:solidFill>
                    <a:schemeClr val="bg1">
                      <a:lumMod val="65000"/>
                    </a:schemeClr>
                  </a:solidFill>
                </a:rPr>
                <a:t>活性評価</a:t>
              </a:r>
              <a:endParaRPr kumimoji="1" lang="ja-JP" altLang="en-US" dirty="0">
                <a:solidFill>
                  <a:schemeClr val="bg1">
                    <a:lumMod val="65000"/>
                  </a:schemeClr>
                </a:solidFill>
              </a:endParaRPr>
            </a:p>
          </p:txBody>
        </p:sp>
      </p:grpSp>
      <p:grpSp>
        <p:nvGrpSpPr>
          <p:cNvPr id="46" name="グループ化 45"/>
          <p:cNvGrpSpPr/>
          <p:nvPr/>
        </p:nvGrpSpPr>
        <p:grpSpPr>
          <a:xfrm>
            <a:off x="1232531" y="5003884"/>
            <a:ext cx="5355693" cy="369332"/>
            <a:chOff x="1088515" y="4707805"/>
            <a:chExt cx="5355693" cy="369332"/>
          </a:xfrm>
        </p:grpSpPr>
        <p:sp>
          <p:nvSpPr>
            <p:cNvPr id="47" name="テキスト ボックス 46"/>
            <p:cNvSpPr txBox="1"/>
            <p:nvPr/>
          </p:nvSpPr>
          <p:spPr>
            <a:xfrm>
              <a:off x="1088515" y="4707805"/>
              <a:ext cx="747181" cy="369332"/>
            </a:xfrm>
            <a:prstGeom prst="rect">
              <a:avLst/>
            </a:prstGeom>
            <a:noFill/>
          </p:spPr>
          <p:txBody>
            <a:bodyPr wrap="square" rtlCol="0">
              <a:spAutoFit/>
            </a:bodyPr>
            <a:lstStyle/>
            <a:p>
              <a:r>
                <a:rPr lang="ja-JP" altLang="en-US" dirty="0"/>
                <a:t>②</a:t>
              </a:r>
              <a:r>
                <a:rPr kumimoji="1" lang="en-US" altLang="ja-JP" dirty="0" smtClean="0"/>
                <a:t>-Ⅱ</a:t>
              </a:r>
              <a:endParaRPr kumimoji="1" lang="ja-JP" altLang="en-US" dirty="0"/>
            </a:p>
          </p:txBody>
        </p:sp>
        <p:sp>
          <p:nvSpPr>
            <p:cNvPr id="48" name="テキスト ボックス 47"/>
            <p:cNvSpPr txBox="1"/>
            <p:nvPr/>
          </p:nvSpPr>
          <p:spPr>
            <a:xfrm>
              <a:off x="1921991" y="4707805"/>
              <a:ext cx="4522217" cy="369332"/>
            </a:xfrm>
            <a:prstGeom prst="rect">
              <a:avLst/>
            </a:prstGeom>
            <a:noFill/>
          </p:spPr>
          <p:txBody>
            <a:bodyPr wrap="square" rtlCol="0">
              <a:spAutoFit/>
            </a:bodyPr>
            <a:lstStyle/>
            <a:p>
              <a:r>
                <a:rPr lang="en-US" altLang="ja-JP" dirty="0" smtClean="0"/>
                <a:t>10nl</a:t>
              </a:r>
              <a:r>
                <a:rPr kumimoji="1" lang="ja-JP" altLang="en-US" dirty="0" smtClean="0"/>
                <a:t>スポッティングでの</a:t>
              </a:r>
              <a:r>
                <a:rPr lang="ja-JP" altLang="en-US" dirty="0"/>
                <a:t>抗原結合</a:t>
              </a:r>
              <a:r>
                <a:rPr kumimoji="1" lang="ja-JP" altLang="en-US" dirty="0" smtClean="0"/>
                <a:t>活性評価</a:t>
              </a:r>
              <a:endParaRPr kumimoji="1" lang="ja-JP" altLang="en-US" dirty="0"/>
            </a:p>
          </p:txBody>
        </p:sp>
      </p:grpSp>
      <p:sp>
        <p:nvSpPr>
          <p:cNvPr id="49" name="テキスト ボックス 48"/>
          <p:cNvSpPr txBox="1"/>
          <p:nvPr/>
        </p:nvSpPr>
        <p:spPr>
          <a:xfrm>
            <a:off x="7164288" y="4537625"/>
            <a:ext cx="1584176" cy="646331"/>
          </a:xfrm>
          <a:prstGeom prst="rect">
            <a:avLst/>
          </a:prstGeom>
          <a:noFill/>
        </p:spPr>
        <p:txBody>
          <a:bodyPr wrap="square" rtlCol="0">
            <a:spAutoFit/>
          </a:bodyPr>
          <a:lstStyle/>
          <a:p>
            <a:pPr algn="ctr"/>
            <a:r>
              <a:rPr kumimoji="1" lang="en-US" altLang="ja-JP" dirty="0" smtClean="0"/>
              <a:t>PMMA</a:t>
            </a:r>
            <a:r>
              <a:rPr kumimoji="1" lang="ja-JP" altLang="en-US" dirty="0" smtClean="0"/>
              <a:t>製</a:t>
            </a:r>
            <a:endParaRPr kumimoji="1" lang="en-US" altLang="ja-JP" dirty="0" smtClean="0"/>
          </a:p>
          <a:p>
            <a:pPr algn="ctr"/>
            <a:r>
              <a:rPr lang="ja-JP" altLang="en-US" dirty="0" smtClean="0"/>
              <a:t>平板プレート</a:t>
            </a:r>
            <a:endParaRPr kumimoji="1" lang="ja-JP" altLang="en-US" dirty="0"/>
          </a:p>
        </p:txBody>
      </p:sp>
      <p:sp>
        <p:nvSpPr>
          <p:cNvPr id="50" name="右中かっこ 49"/>
          <p:cNvSpPr/>
          <p:nvPr/>
        </p:nvSpPr>
        <p:spPr>
          <a:xfrm>
            <a:off x="6660232" y="4414152"/>
            <a:ext cx="432048" cy="959064"/>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テキスト ボックス 50"/>
          <p:cNvSpPr txBox="1"/>
          <p:nvPr/>
        </p:nvSpPr>
        <p:spPr>
          <a:xfrm>
            <a:off x="1232531" y="3464380"/>
            <a:ext cx="833476" cy="369333"/>
          </a:xfrm>
          <a:prstGeom prst="rect">
            <a:avLst/>
          </a:prstGeom>
          <a:noFill/>
        </p:spPr>
        <p:txBody>
          <a:bodyPr wrap="square" rtlCol="0">
            <a:spAutoFit/>
          </a:bodyPr>
          <a:lstStyle/>
          <a:p>
            <a:r>
              <a:rPr lang="ja-JP" altLang="en-US" dirty="0" smtClean="0">
                <a:solidFill>
                  <a:schemeClr val="bg2">
                    <a:lumMod val="60000"/>
                    <a:lumOff val="40000"/>
                  </a:schemeClr>
                </a:solidFill>
              </a:rPr>
              <a:t>①</a:t>
            </a:r>
            <a:r>
              <a:rPr lang="en-US" altLang="ja-JP" dirty="0" smtClean="0">
                <a:solidFill>
                  <a:schemeClr val="bg2">
                    <a:lumMod val="60000"/>
                    <a:lumOff val="40000"/>
                  </a:schemeClr>
                </a:solidFill>
              </a:rPr>
              <a:t>-Ⅱ</a:t>
            </a:r>
            <a:endParaRPr kumimoji="1" lang="ja-JP" altLang="en-US" dirty="0">
              <a:solidFill>
                <a:schemeClr val="bg2">
                  <a:lumMod val="60000"/>
                  <a:lumOff val="40000"/>
                </a:schemeClr>
              </a:solidFill>
            </a:endParaRPr>
          </a:p>
        </p:txBody>
      </p:sp>
    </p:spTree>
    <p:extLst>
      <p:ext uri="{BB962C8B-B14F-4D97-AF65-F5344CB8AC3E}">
        <p14:creationId xmlns:p14="http://schemas.microsoft.com/office/powerpoint/2010/main" val="793433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10nl</a:t>
            </a:r>
            <a:r>
              <a:rPr kumimoji="1" lang="ja-JP" altLang="en-US" dirty="0" smtClean="0"/>
              <a:t>スポッティング</a:t>
            </a:r>
            <a:endParaRPr kumimoji="1" lang="ja-JP" altLang="en-US" dirty="0"/>
          </a:p>
        </p:txBody>
      </p:sp>
      <p:sp>
        <p:nvSpPr>
          <p:cNvPr id="3" name="正方形/長方形 2"/>
          <p:cNvSpPr/>
          <p:nvPr/>
        </p:nvSpPr>
        <p:spPr>
          <a:xfrm>
            <a:off x="7251944" y="5293951"/>
            <a:ext cx="1892056" cy="1564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43148" y="1016656"/>
            <a:ext cx="3528392" cy="369332"/>
          </a:xfrm>
          <a:prstGeom prst="rect">
            <a:avLst/>
          </a:prstGeom>
          <a:noFill/>
        </p:spPr>
        <p:txBody>
          <a:bodyPr wrap="square" rtlCol="0">
            <a:spAutoFit/>
          </a:bodyPr>
          <a:lstStyle/>
          <a:p>
            <a:r>
              <a:rPr lang="ja-JP" altLang="en-US" b="1" dirty="0" smtClean="0"/>
              <a:t>小型化の課題</a:t>
            </a:r>
            <a:endParaRPr kumimoji="1" lang="ja-JP" altLang="en-US" b="1" dirty="0"/>
          </a:p>
        </p:txBody>
      </p:sp>
      <p:graphicFrame>
        <p:nvGraphicFramePr>
          <p:cNvPr id="9" name="表 8"/>
          <p:cNvGraphicFramePr>
            <a:graphicFrameLocks noGrp="1"/>
          </p:cNvGraphicFramePr>
          <p:nvPr>
            <p:extLst>
              <p:ext uri="{D42A27DB-BD31-4B8C-83A1-F6EECF244321}">
                <p14:modId xmlns:p14="http://schemas.microsoft.com/office/powerpoint/2010/main" val="541906246"/>
              </p:ext>
            </p:extLst>
          </p:nvPr>
        </p:nvGraphicFramePr>
        <p:xfrm>
          <a:off x="135970" y="1556792"/>
          <a:ext cx="8964489" cy="2072784"/>
        </p:xfrm>
        <a:graphic>
          <a:graphicData uri="http://schemas.openxmlformats.org/drawingml/2006/table">
            <a:tbl>
              <a:tblPr firstRow="1" bandRow="1">
                <a:tableStyleId>{5C22544A-7EE6-4342-B048-85BDC9FD1C3A}</a:tableStyleId>
              </a:tblPr>
              <a:tblGrid>
                <a:gridCol w="2063816"/>
                <a:gridCol w="2744062"/>
                <a:gridCol w="1990108"/>
                <a:gridCol w="2166503"/>
              </a:tblGrid>
              <a:tr h="447883">
                <a:tc>
                  <a:txBody>
                    <a:bodyPr/>
                    <a:lstStyle/>
                    <a:p>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ja-JP" altLang="en-US" dirty="0" smtClean="0">
                          <a:solidFill>
                            <a:schemeClr val="tx1"/>
                          </a:solidFill>
                        </a:rPr>
                        <a:t>マイクロタイタープレート</a:t>
                      </a:r>
                      <a:r>
                        <a:rPr lang="en-US" altLang="ja-JP" dirty="0" smtClean="0">
                          <a:solidFill>
                            <a:schemeClr val="tx1"/>
                          </a:solidFill>
                        </a:rPr>
                        <a:t>(100μl)</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ja-JP" dirty="0" smtClean="0">
                          <a:solidFill>
                            <a:schemeClr val="tx1"/>
                          </a:solidFill>
                        </a:rPr>
                        <a:t>1μl</a:t>
                      </a:r>
                      <a:r>
                        <a:rPr lang="ja-JP" altLang="en-US" dirty="0" smtClean="0">
                          <a:solidFill>
                            <a:schemeClr val="tx1"/>
                          </a:solidFill>
                        </a:rPr>
                        <a:t>スポッティング</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ja-JP" dirty="0" smtClean="0">
                          <a:solidFill>
                            <a:schemeClr val="tx1"/>
                          </a:solidFill>
                        </a:rPr>
                        <a:t>10nl</a:t>
                      </a:r>
                      <a:r>
                        <a:rPr lang="ja-JP" altLang="en-US" dirty="0" smtClean="0">
                          <a:solidFill>
                            <a:schemeClr val="tx1"/>
                          </a:solidFill>
                        </a:rPr>
                        <a:t>スポッティング</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表面積</a:t>
                      </a:r>
                      <a:r>
                        <a:rPr kumimoji="1" lang="en-US" altLang="ja-JP" dirty="0" smtClean="0">
                          <a:solidFill>
                            <a:schemeClr val="tx1"/>
                          </a:solidFill>
                        </a:rPr>
                        <a:t>(cm</a:t>
                      </a:r>
                      <a:r>
                        <a:rPr kumimoji="1" lang="en-US" altLang="ja-JP" baseline="30000" dirty="0" smtClean="0">
                          <a:solidFill>
                            <a:schemeClr val="tx1"/>
                          </a:solidFill>
                        </a:rPr>
                        <a:t>2</a:t>
                      </a:r>
                      <a:r>
                        <a:rPr kumimoji="1" lang="en-US" altLang="ja-JP" dirty="0" smtClean="0">
                          <a:solidFill>
                            <a:schemeClr val="tx1"/>
                          </a:solidFill>
                        </a:rPr>
                        <a:t>)</a:t>
                      </a:r>
                      <a:endParaRPr kumimoji="1" lang="ja-JP" altLang="en-US"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0.018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0.002</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体積</a:t>
                      </a:r>
                      <a:r>
                        <a:rPr kumimoji="1" lang="en-US" altLang="ja-JP" dirty="0" smtClean="0">
                          <a:solidFill>
                            <a:schemeClr val="tx1"/>
                          </a:solidFill>
                        </a:rPr>
                        <a:t>(cm</a:t>
                      </a:r>
                      <a:r>
                        <a:rPr kumimoji="1" lang="en-US" altLang="ja-JP" baseline="30000" dirty="0" smtClean="0">
                          <a:solidFill>
                            <a:schemeClr val="tx1"/>
                          </a:solidFill>
                        </a:rPr>
                        <a:t>3</a:t>
                      </a:r>
                      <a:r>
                        <a:rPr kumimoji="1" lang="en-US" altLang="ja-JP" dirty="0" smtClean="0">
                          <a:solidFill>
                            <a:schemeClr val="tx1"/>
                          </a:solidFill>
                        </a:rPr>
                        <a:t>)</a:t>
                      </a:r>
                      <a:endParaRPr kumimoji="1" lang="ja-JP" altLang="en-US"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0.00001</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568">
                <a:tc>
                  <a:txBody>
                    <a:bodyPr/>
                    <a:lstStyle/>
                    <a:p>
                      <a:r>
                        <a:rPr kumimoji="1" lang="ja-JP" altLang="en-US" dirty="0" smtClean="0">
                          <a:solidFill>
                            <a:schemeClr val="tx1"/>
                          </a:solidFill>
                        </a:rPr>
                        <a:t>表面積</a:t>
                      </a:r>
                      <a:r>
                        <a:rPr kumimoji="1" lang="en-US" altLang="ja-JP" dirty="0" smtClean="0">
                          <a:solidFill>
                            <a:schemeClr val="tx1"/>
                          </a:solidFill>
                        </a:rPr>
                        <a:t>/</a:t>
                      </a:r>
                      <a:r>
                        <a:rPr kumimoji="1" lang="ja-JP" altLang="en-US" dirty="0" smtClean="0">
                          <a:solidFill>
                            <a:schemeClr val="tx1"/>
                          </a:solidFill>
                        </a:rPr>
                        <a:t>体積</a:t>
                      </a:r>
                      <a:r>
                        <a:rPr kumimoji="1" lang="en-US" altLang="ja-JP" dirty="0" smtClean="0">
                          <a:solidFill>
                            <a:schemeClr val="tx1"/>
                          </a:solidFill>
                        </a:rPr>
                        <a:t>(cm</a:t>
                      </a:r>
                      <a:r>
                        <a:rPr kumimoji="1" lang="en-US" altLang="ja-JP" baseline="30000" dirty="0" smtClean="0">
                          <a:solidFill>
                            <a:schemeClr val="tx1"/>
                          </a:solidFill>
                        </a:rPr>
                        <a:t>-1</a:t>
                      </a:r>
                      <a:r>
                        <a:rPr kumimoji="1" lang="en-US" altLang="ja-JP" dirty="0" smtClean="0">
                          <a:solidFill>
                            <a:schemeClr val="tx1"/>
                          </a:solidFill>
                        </a:rPr>
                        <a:t>)</a:t>
                      </a:r>
                      <a:endParaRPr kumimoji="1" lang="ja-JP" alt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18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200</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446866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10nl</a:t>
            </a:r>
            <a:r>
              <a:rPr kumimoji="1" lang="ja-JP" altLang="en-US" dirty="0" smtClean="0"/>
              <a:t>スポッティング</a:t>
            </a:r>
            <a:endParaRPr kumimoji="1" lang="ja-JP" altLang="en-US" dirty="0"/>
          </a:p>
        </p:txBody>
      </p:sp>
      <p:sp>
        <p:nvSpPr>
          <p:cNvPr id="3" name="正方形/長方形 2"/>
          <p:cNvSpPr/>
          <p:nvPr/>
        </p:nvSpPr>
        <p:spPr>
          <a:xfrm>
            <a:off x="7251944" y="5293950"/>
            <a:ext cx="1892056" cy="1564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496" y="3927540"/>
            <a:ext cx="4248472" cy="369332"/>
          </a:xfrm>
          <a:prstGeom prst="rect">
            <a:avLst/>
          </a:prstGeom>
          <a:noFill/>
        </p:spPr>
        <p:txBody>
          <a:bodyPr wrap="square" rtlCol="0">
            <a:spAutoFit/>
          </a:bodyPr>
          <a:lstStyle/>
          <a:p>
            <a:r>
              <a:rPr kumimoji="1" lang="ja-JP" altLang="en-US" dirty="0" smtClean="0"/>
              <a:t>小型化をするにつれて面積</a:t>
            </a:r>
            <a:r>
              <a:rPr kumimoji="1" lang="en-US" altLang="ja-JP" dirty="0" smtClean="0"/>
              <a:t>/</a:t>
            </a:r>
            <a:r>
              <a:rPr kumimoji="1" lang="ja-JP" altLang="en-US" dirty="0" smtClean="0"/>
              <a:t>体積が増加</a:t>
            </a:r>
            <a:endParaRPr kumimoji="1" lang="ja-JP" altLang="en-US" dirty="0"/>
          </a:p>
        </p:txBody>
      </p:sp>
      <p:sp>
        <p:nvSpPr>
          <p:cNvPr id="17" name="右矢印 16"/>
          <p:cNvSpPr/>
          <p:nvPr/>
        </p:nvSpPr>
        <p:spPr>
          <a:xfrm>
            <a:off x="4139952" y="3927540"/>
            <a:ext cx="428730" cy="3693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556282" y="3789041"/>
            <a:ext cx="4840254" cy="646331"/>
          </a:xfrm>
          <a:prstGeom prst="rect">
            <a:avLst/>
          </a:prstGeom>
          <a:noFill/>
        </p:spPr>
        <p:txBody>
          <a:bodyPr wrap="square" rtlCol="0">
            <a:spAutoFit/>
          </a:bodyPr>
          <a:lstStyle/>
          <a:p>
            <a:r>
              <a:rPr kumimoji="1" lang="ja-JP" altLang="en-US" b="1" dirty="0" smtClean="0"/>
              <a:t>同濃度でも小型化による面積</a:t>
            </a:r>
            <a:r>
              <a:rPr kumimoji="1" lang="en-US" altLang="ja-JP" b="1" dirty="0" smtClean="0"/>
              <a:t>/</a:t>
            </a:r>
            <a:r>
              <a:rPr kumimoji="1" lang="ja-JP" altLang="en-US" b="1" dirty="0" smtClean="0"/>
              <a:t>体積比の上昇</a:t>
            </a:r>
            <a:endParaRPr kumimoji="1" lang="en-US" altLang="ja-JP" b="1" dirty="0" smtClean="0"/>
          </a:p>
          <a:p>
            <a:r>
              <a:rPr lang="ja-JP" altLang="en-US" b="1" dirty="0"/>
              <a:t>＝</a:t>
            </a:r>
            <a:r>
              <a:rPr kumimoji="1" lang="ja-JP" altLang="en-US" b="1" dirty="0" smtClean="0"/>
              <a:t>固定化密度の</a:t>
            </a:r>
            <a:r>
              <a:rPr lang="ja-JP" altLang="en-US" b="1" dirty="0"/>
              <a:t>減少</a:t>
            </a:r>
            <a:r>
              <a:rPr kumimoji="1" lang="ja-JP" altLang="en-US" b="1" dirty="0" smtClean="0"/>
              <a:t>し、感度の低下が懸念</a:t>
            </a:r>
            <a:endParaRPr kumimoji="1" lang="ja-JP" altLang="en-US" b="1" dirty="0"/>
          </a:p>
        </p:txBody>
      </p:sp>
      <p:sp>
        <p:nvSpPr>
          <p:cNvPr id="19" name="テキスト ボックス 18"/>
          <p:cNvSpPr txBox="1"/>
          <p:nvPr/>
        </p:nvSpPr>
        <p:spPr>
          <a:xfrm>
            <a:off x="43148" y="1016656"/>
            <a:ext cx="3528392" cy="369332"/>
          </a:xfrm>
          <a:prstGeom prst="rect">
            <a:avLst/>
          </a:prstGeom>
          <a:noFill/>
        </p:spPr>
        <p:txBody>
          <a:bodyPr wrap="square" rtlCol="0">
            <a:spAutoFit/>
          </a:bodyPr>
          <a:lstStyle/>
          <a:p>
            <a:r>
              <a:rPr lang="ja-JP" altLang="en-US" b="1" dirty="0" smtClean="0"/>
              <a:t>小型化の課題</a:t>
            </a:r>
            <a:endParaRPr kumimoji="1" lang="ja-JP" altLang="en-US" b="1" dirty="0"/>
          </a:p>
        </p:txBody>
      </p:sp>
      <p:graphicFrame>
        <p:nvGraphicFramePr>
          <p:cNvPr id="11" name="表 10"/>
          <p:cNvGraphicFramePr>
            <a:graphicFrameLocks noGrp="1"/>
          </p:cNvGraphicFramePr>
          <p:nvPr>
            <p:extLst>
              <p:ext uri="{D42A27DB-BD31-4B8C-83A1-F6EECF244321}">
                <p14:modId xmlns:p14="http://schemas.microsoft.com/office/powerpoint/2010/main" val="14800032"/>
              </p:ext>
            </p:extLst>
          </p:nvPr>
        </p:nvGraphicFramePr>
        <p:xfrm>
          <a:off x="135970" y="1556792"/>
          <a:ext cx="8964489" cy="2072784"/>
        </p:xfrm>
        <a:graphic>
          <a:graphicData uri="http://schemas.openxmlformats.org/drawingml/2006/table">
            <a:tbl>
              <a:tblPr firstRow="1" bandRow="1">
                <a:tableStyleId>{5C22544A-7EE6-4342-B048-85BDC9FD1C3A}</a:tableStyleId>
              </a:tblPr>
              <a:tblGrid>
                <a:gridCol w="2063816"/>
                <a:gridCol w="2744062"/>
                <a:gridCol w="1990108"/>
                <a:gridCol w="2166503"/>
              </a:tblGrid>
              <a:tr h="447883">
                <a:tc>
                  <a:txBody>
                    <a:bodyPr/>
                    <a:lstStyle/>
                    <a:p>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ja-JP" altLang="en-US" dirty="0" smtClean="0">
                          <a:solidFill>
                            <a:schemeClr val="tx1"/>
                          </a:solidFill>
                        </a:rPr>
                        <a:t>マイクロタイタープレート</a:t>
                      </a:r>
                      <a:r>
                        <a:rPr lang="en-US" altLang="ja-JP" dirty="0" smtClean="0">
                          <a:solidFill>
                            <a:schemeClr val="tx1"/>
                          </a:solidFill>
                        </a:rPr>
                        <a:t>(100μl)</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ja-JP" dirty="0" smtClean="0">
                          <a:solidFill>
                            <a:schemeClr val="tx1"/>
                          </a:solidFill>
                        </a:rPr>
                        <a:t>1μl</a:t>
                      </a:r>
                      <a:r>
                        <a:rPr lang="ja-JP" altLang="en-US" dirty="0" smtClean="0">
                          <a:solidFill>
                            <a:schemeClr val="tx1"/>
                          </a:solidFill>
                        </a:rPr>
                        <a:t>スポッティング</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ja-JP" dirty="0" smtClean="0">
                          <a:solidFill>
                            <a:schemeClr val="tx1"/>
                          </a:solidFill>
                        </a:rPr>
                        <a:t>10nl</a:t>
                      </a:r>
                      <a:r>
                        <a:rPr lang="ja-JP" altLang="en-US" dirty="0" smtClean="0">
                          <a:solidFill>
                            <a:schemeClr val="tx1"/>
                          </a:solidFill>
                        </a:rPr>
                        <a:t>スポッティング</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表面積</a:t>
                      </a:r>
                      <a:r>
                        <a:rPr kumimoji="1" lang="en-US" altLang="ja-JP" dirty="0" smtClean="0">
                          <a:solidFill>
                            <a:schemeClr val="tx1"/>
                          </a:solidFill>
                        </a:rPr>
                        <a:t>(cm</a:t>
                      </a:r>
                      <a:r>
                        <a:rPr kumimoji="1" lang="en-US" altLang="ja-JP" baseline="30000" dirty="0" smtClean="0">
                          <a:solidFill>
                            <a:schemeClr val="tx1"/>
                          </a:solidFill>
                        </a:rPr>
                        <a:t>2</a:t>
                      </a:r>
                      <a:r>
                        <a:rPr kumimoji="1" lang="en-US" altLang="ja-JP" dirty="0" smtClean="0">
                          <a:solidFill>
                            <a:schemeClr val="tx1"/>
                          </a:solidFill>
                        </a:rPr>
                        <a:t>)</a:t>
                      </a:r>
                      <a:endParaRPr kumimoji="1" lang="ja-JP" altLang="en-US"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0.018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0.002</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体積</a:t>
                      </a:r>
                      <a:r>
                        <a:rPr kumimoji="1" lang="en-US" altLang="ja-JP" dirty="0" smtClean="0">
                          <a:solidFill>
                            <a:schemeClr val="tx1"/>
                          </a:solidFill>
                        </a:rPr>
                        <a:t>(cm</a:t>
                      </a:r>
                      <a:r>
                        <a:rPr kumimoji="1" lang="en-US" altLang="ja-JP" baseline="30000" dirty="0" smtClean="0">
                          <a:solidFill>
                            <a:schemeClr val="tx1"/>
                          </a:solidFill>
                        </a:rPr>
                        <a:t>3</a:t>
                      </a:r>
                      <a:r>
                        <a:rPr kumimoji="1" lang="en-US" altLang="ja-JP" dirty="0" smtClean="0">
                          <a:solidFill>
                            <a:schemeClr val="tx1"/>
                          </a:solidFill>
                        </a:rPr>
                        <a:t>)</a:t>
                      </a:r>
                      <a:endParaRPr kumimoji="1" lang="ja-JP" altLang="en-US"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0.00001</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568">
                <a:tc>
                  <a:txBody>
                    <a:bodyPr/>
                    <a:lstStyle/>
                    <a:p>
                      <a:r>
                        <a:rPr kumimoji="1" lang="ja-JP" altLang="en-US" dirty="0" smtClean="0">
                          <a:solidFill>
                            <a:schemeClr val="tx1"/>
                          </a:solidFill>
                        </a:rPr>
                        <a:t>表面積</a:t>
                      </a:r>
                      <a:r>
                        <a:rPr kumimoji="1" lang="en-US" altLang="ja-JP" dirty="0" smtClean="0">
                          <a:solidFill>
                            <a:schemeClr val="tx1"/>
                          </a:solidFill>
                        </a:rPr>
                        <a:t>/</a:t>
                      </a:r>
                      <a:r>
                        <a:rPr kumimoji="1" lang="ja-JP" altLang="en-US" dirty="0" smtClean="0">
                          <a:solidFill>
                            <a:schemeClr val="tx1"/>
                          </a:solidFill>
                        </a:rPr>
                        <a:t>体積</a:t>
                      </a:r>
                      <a:r>
                        <a:rPr kumimoji="1" lang="en-US" altLang="ja-JP" dirty="0" smtClean="0">
                          <a:solidFill>
                            <a:schemeClr val="tx1"/>
                          </a:solidFill>
                        </a:rPr>
                        <a:t>(cm</a:t>
                      </a:r>
                      <a:r>
                        <a:rPr kumimoji="1" lang="en-US" altLang="ja-JP" baseline="30000" dirty="0" smtClean="0">
                          <a:solidFill>
                            <a:schemeClr val="tx1"/>
                          </a:solidFill>
                        </a:rPr>
                        <a:t>-1</a:t>
                      </a:r>
                      <a:r>
                        <a:rPr kumimoji="1" lang="en-US" altLang="ja-JP" dirty="0" smtClean="0">
                          <a:solidFill>
                            <a:schemeClr val="tx1"/>
                          </a:solidFill>
                        </a:rPr>
                        <a:t>)</a:t>
                      </a:r>
                      <a:endParaRPr kumimoji="1" lang="ja-JP" alt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18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200</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6" name="正方形/長方形 5"/>
          <p:cNvSpPr/>
          <p:nvPr/>
        </p:nvSpPr>
        <p:spPr>
          <a:xfrm>
            <a:off x="164998" y="3140968"/>
            <a:ext cx="8964488"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2979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10nl</a:t>
            </a:r>
            <a:r>
              <a:rPr kumimoji="1" lang="ja-JP" altLang="en-US" dirty="0" smtClean="0"/>
              <a:t>スポッティング</a:t>
            </a:r>
            <a:endParaRPr kumimoji="1" lang="ja-JP" altLang="en-US" dirty="0"/>
          </a:p>
        </p:txBody>
      </p:sp>
      <p:sp>
        <p:nvSpPr>
          <p:cNvPr id="3" name="正方形/長方形 2"/>
          <p:cNvSpPr/>
          <p:nvPr/>
        </p:nvSpPr>
        <p:spPr>
          <a:xfrm>
            <a:off x="7251944" y="5293950"/>
            <a:ext cx="1892056" cy="1564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43148" y="1016656"/>
            <a:ext cx="3528392" cy="369332"/>
          </a:xfrm>
          <a:prstGeom prst="rect">
            <a:avLst/>
          </a:prstGeom>
          <a:noFill/>
        </p:spPr>
        <p:txBody>
          <a:bodyPr wrap="square" rtlCol="0">
            <a:spAutoFit/>
          </a:bodyPr>
          <a:lstStyle/>
          <a:p>
            <a:r>
              <a:rPr lang="ja-JP" altLang="en-US" b="1" dirty="0" smtClean="0"/>
              <a:t>小型化の課題</a:t>
            </a:r>
            <a:endParaRPr kumimoji="1" lang="ja-JP" altLang="en-US" b="1" dirty="0"/>
          </a:p>
        </p:txBody>
      </p:sp>
      <p:sp>
        <p:nvSpPr>
          <p:cNvPr id="92" name="テキスト ボックス 91"/>
          <p:cNvSpPr txBox="1"/>
          <p:nvPr/>
        </p:nvSpPr>
        <p:spPr>
          <a:xfrm>
            <a:off x="3083791" y="4956264"/>
            <a:ext cx="3423231" cy="830997"/>
          </a:xfrm>
          <a:prstGeom prst="rect">
            <a:avLst/>
          </a:prstGeom>
          <a:noFill/>
        </p:spPr>
        <p:txBody>
          <a:bodyPr wrap="square" rtlCol="0">
            <a:spAutoFit/>
          </a:bodyPr>
          <a:lstStyle/>
          <a:p>
            <a:pPr algn="ctr"/>
            <a:r>
              <a:rPr lang="ja-JP" altLang="en-US" sz="2400" b="1" dirty="0" smtClean="0"/>
              <a:t>固定化系の増加</a:t>
            </a:r>
            <a:endParaRPr lang="en-US" altLang="ja-JP" sz="2400" b="1" dirty="0" smtClean="0"/>
          </a:p>
          <a:p>
            <a:pPr algn="ctr"/>
            <a:r>
              <a:rPr lang="ja-JP" altLang="en-US" sz="2400" b="1" dirty="0" smtClean="0"/>
              <a:t>固定化</a:t>
            </a:r>
            <a:r>
              <a:rPr kumimoji="1" lang="ja-JP" altLang="en-US" sz="2400" b="1" dirty="0" smtClean="0"/>
              <a:t>溶液の削減</a:t>
            </a:r>
            <a:endParaRPr kumimoji="1" lang="ja-JP" altLang="en-US" sz="2400" dirty="0" smtClean="0"/>
          </a:p>
        </p:txBody>
      </p:sp>
      <p:sp>
        <p:nvSpPr>
          <p:cNvPr id="94" name="テキスト ボックス 93"/>
          <p:cNvSpPr txBox="1"/>
          <p:nvPr/>
        </p:nvSpPr>
        <p:spPr>
          <a:xfrm>
            <a:off x="2267744" y="5787261"/>
            <a:ext cx="5261138" cy="954107"/>
          </a:xfrm>
          <a:prstGeom prst="rect">
            <a:avLst/>
          </a:prstGeom>
          <a:noFill/>
          <a:ln w="38100" cmpd="dbl">
            <a:solidFill>
              <a:schemeClr val="tx1"/>
            </a:solidFill>
          </a:ln>
        </p:spPr>
        <p:txBody>
          <a:bodyPr wrap="square" rtlCol="0">
            <a:spAutoFit/>
          </a:bodyPr>
          <a:lstStyle/>
          <a:p>
            <a:pPr algn="ctr"/>
            <a:r>
              <a:rPr kumimoji="1" lang="ja-JP" altLang="en-US" sz="2800" dirty="0" smtClean="0">
                <a:solidFill>
                  <a:srgbClr val="FF0000"/>
                </a:solidFill>
              </a:rPr>
              <a:t>更なるハイスループット化</a:t>
            </a:r>
            <a:endParaRPr kumimoji="1" lang="en-US" altLang="ja-JP" sz="2800" dirty="0" smtClean="0">
              <a:solidFill>
                <a:srgbClr val="FF0000"/>
              </a:solidFill>
            </a:endParaRPr>
          </a:p>
          <a:p>
            <a:pPr algn="ctr"/>
            <a:r>
              <a:rPr lang="ja-JP" altLang="en-US" sz="2800" dirty="0" smtClean="0">
                <a:solidFill>
                  <a:srgbClr val="FF0000"/>
                </a:solidFill>
              </a:rPr>
              <a:t>作成コストの削減　</a:t>
            </a:r>
            <a:r>
              <a:rPr lang="ja-JP" altLang="en-US" sz="2800" dirty="0" smtClean="0"/>
              <a:t>　　　　</a:t>
            </a:r>
            <a:endParaRPr kumimoji="1" lang="ja-JP" altLang="en-US" sz="2800" dirty="0"/>
          </a:p>
        </p:txBody>
      </p:sp>
      <p:sp>
        <p:nvSpPr>
          <p:cNvPr id="107" name="テキスト ボックス 106"/>
          <p:cNvSpPr txBox="1"/>
          <p:nvPr/>
        </p:nvSpPr>
        <p:spPr>
          <a:xfrm>
            <a:off x="43148" y="4444155"/>
            <a:ext cx="3528392" cy="369332"/>
          </a:xfrm>
          <a:prstGeom prst="rect">
            <a:avLst/>
          </a:prstGeom>
          <a:noFill/>
        </p:spPr>
        <p:txBody>
          <a:bodyPr wrap="square" rtlCol="0">
            <a:spAutoFit/>
          </a:bodyPr>
          <a:lstStyle/>
          <a:p>
            <a:r>
              <a:rPr lang="ja-JP" altLang="en-US" b="1" dirty="0"/>
              <a:t>小型</a:t>
            </a:r>
            <a:r>
              <a:rPr lang="ja-JP" altLang="en-US" b="1" dirty="0" smtClean="0"/>
              <a:t>化のメリット</a:t>
            </a:r>
            <a:endParaRPr lang="en-US" altLang="ja-JP" b="1" dirty="0" smtClean="0"/>
          </a:p>
        </p:txBody>
      </p:sp>
      <p:sp>
        <p:nvSpPr>
          <p:cNvPr id="13" name="テキスト ボックス 12"/>
          <p:cNvSpPr txBox="1"/>
          <p:nvPr/>
        </p:nvSpPr>
        <p:spPr>
          <a:xfrm>
            <a:off x="35496" y="3927540"/>
            <a:ext cx="4248472" cy="369332"/>
          </a:xfrm>
          <a:prstGeom prst="rect">
            <a:avLst/>
          </a:prstGeom>
          <a:noFill/>
        </p:spPr>
        <p:txBody>
          <a:bodyPr wrap="square" rtlCol="0">
            <a:spAutoFit/>
          </a:bodyPr>
          <a:lstStyle/>
          <a:p>
            <a:r>
              <a:rPr kumimoji="1" lang="ja-JP" altLang="en-US" dirty="0" smtClean="0"/>
              <a:t>小型化をするにつれて面積</a:t>
            </a:r>
            <a:r>
              <a:rPr kumimoji="1" lang="en-US" altLang="ja-JP" dirty="0" smtClean="0"/>
              <a:t>/</a:t>
            </a:r>
            <a:r>
              <a:rPr kumimoji="1" lang="ja-JP" altLang="en-US" dirty="0" smtClean="0"/>
              <a:t>体積が増加</a:t>
            </a:r>
            <a:endParaRPr kumimoji="1" lang="ja-JP" altLang="en-US" dirty="0"/>
          </a:p>
        </p:txBody>
      </p:sp>
      <p:sp>
        <p:nvSpPr>
          <p:cNvPr id="17" name="右矢印 16"/>
          <p:cNvSpPr/>
          <p:nvPr/>
        </p:nvSpPr>
        <p:spPr>
          <a:xfrm>
            <a:off x="4139952" y="3927540"/>
            <a:ext cx="416330" cy="3693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556282" y="3789041"/>
            <a:ext cx="4840254" cy="646331"/>
          </a:xfrm>
          <a:prstGeom prst="rect">
            <a:avLst/>
          </a:prstGeom>
          <a:noFill/>
        </p:spPr>
        <p:txBody>
          <a:bodyPr wrap="square" rtlCol="0">
            <a:spAutoFit/>
          </a:bodyPr>
          <a:lstStyle/>
          <a:p>
            <a:r>
              <a:rPr kumimoji="1" lang="ja-JP" altLang="en-US" b="1" dirty="0" smtClean="0"/>
              <a:t>同濃度でも小型化による面積</a:t>
            </a:r>
            <a:r>
              <a:rPr kumimoji="1" lang="en-US" altLang="ja-JP" b="1" dirty="0" smtClean="0"/>
              <a:t>/</a:t>
            </a:r>
            <a:r>
              <a:rPr kumimoji="1" lang="ja-JP" altLang="en-US" b="1" dirty="0" smtClean="0"/>
              <a:t>体積比の上昇</a:t>
            </a:r>
            <a:endParaRPr kumimoji="1" lang="en-US" altLang="ja-JP" b="1" dirty="0" smtClean="0"/>
          </a:p>
          <a:p>
            <a:r>
              <a:rPr lang="ja-JP" altLang="en-US" b="1" dirty="0"/>
              <a:t>＝</a:t>
            </a:r>
            <a:r>
              <a:rPr kumimoji="1" lang="ja-JP" altLang="en-US" b="1" dirty="0" smtClean="0"/>
              <a:t>固定化密度の</a:t>
            </a:r>
            <a:r>
              <a:rPr lang="ja-JP" altLang="en-US" b="1" dirty="0"/>
              <a:t>減少</a:t>
            </a:r>
            <a:r>
              <a:rPr kumimoji="1" lang="ja-JP" altLang="en-US" b="1" dirty="0" smtClean="0"/>
              <a:t>し、感度の低下が懸念</a:t>
            </a:r>
            <a:endParaRPr kumimoji="1" lang="ja-JP" altLang="en-US" b="1" dirty="0"/>
          </a:p>
        </p:txBody>
      </p:sp>
      <p:graphicFrame>
        <p:nvGraphicFramePr>
          <p:cNvPr id="14" name="表 13"/>
          <p:cNvGraphicFramePr>
            <a:graphicFrameLocks noGrp="1"/>
          </p:cNvGraphicFramePr>
          <p:nvPr>
            <p:extLst>
              <p:ext uri="{D42A27DB-BD31-4B8C-83A1-F6EECF244321}">
                <p14:modId xmlns:p14="http://schemas.microsoft.com/office/powerpoint/2010/main" val="14800032"/>
              </p:ext>
            </p:extLst>
          </p:nvPr>
        </p:nvGraphicFramePr>
        <p:xfrm>
          <a:off x="135970" y="1556792"/>
          <a:ext cx="8964489" cy="2072784"/>
        </p:xfrm>
        <a:graphic>
          <a:graphicData uri="http://schemas.openxmlformats.org/drawingml/2006/table">
            <a:tbl>
              <a:tblPr firstRow="1" bandRow="1">
                <a:tableStyleId>{5C22544A-7EE6-4342-B048-85BDC9FD1C3A}</a:tableStyleId>
              </a:tblPr>
              <a:tblGrid>
                <a:gridCol w="2063816"/>
                <a:gridCol w="2744062"/>
                <a:gridCol w="1990108"/>
                <a:gridCol w="2166503"/>
              </a:tblGrid>
              <a:tr h="447883">
                <a:tc>
                  <a:txBody>
                    <a:bodyPr/>
                    <a:lstStyle/>
                    <a:p>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ja-JP" altLang="en-US" dirty="0" smtClean="0">
                          <a:solidFill>
                            <a:schemeClr val="tx1"/>
                          </a:solidFill>
                        </a:rPr>
                        <a:t>マイクロタイタープレート</a:t>
                      </a:r>
                      <a:r>
                        <a:rPr lang="en-US" altLang="ja-JP" dirty="0" smtClean="0">
                          <a:solidFill>
                            <a:schemeClr val="tx1"/>
                          </a:solidFill>
                        </a:rPr>
                        <a:t>(100μl)</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ja-JP" dirty="0" smtClean="0">
                          <a:solidFill>
                            <a:schemeClr val="tx1"/>
                          </a:solidFill>
                        </a:rPr>
                        <a:t>1μl</a:t>
                      </a:r>
                      <a:r>
                        <a:rPr lang="ja-JP" altLang="en-US" dirty="0" smtClean="0">
                          <a:solidFill>
                            <a:schemeClr val="tx1"/>
                          </a:solidFill>
                        </a:rPr>
                        <a:t>スポッティング</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ja-JP" dirty="0" smtClean="0">
                          <a:solidFill>
                            <a:schemeClr val="tx1"/>
                          </a:solidFill>
                        </a:rPr>
                        <a:t>10nl</a:t>
                      </a:r>
                      <a:r>
                        <a:rPr lang="ja-JP" altLang="en-US" dirty="0" smtClean="0">
                          <a:solidFill>
                            <a:schemeClr val="tx1"/>
                          </a:solidFill>
                        </a:rPr>
                        <a:t>スポッティング</a:t>
                      </a:r>
                      <a:endParaRPr lang="ja-JP" altLang="en-US"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表面積</a:t>
                      </a:r>
                      <a:r>
                        <a:rPr kumimoji="1" lang="en-US" altLang="ja-JP" dirty="0" smtClean="0">
                          <a:solidFill>
                            <a:schemeClr val="tx1"/>
                          </a:solidFill>
                        </a:rPr>
                        <a:t>(cm</a:t>
                      </a:r>
                      <a:r>
                        <a:rPr kumimoji="1" lang="en-US" altLang="ja-JP" baseline="30000" dirty="0" smtClean="0">
                          <a:solidFill>
                            <a:schemeClr val="tx1"/>
                          </a:solidFill>
                        </a:rPr>
                        <a:t>2</a:t>
                      </a:r>
                      <a:r>
                        <a:rPr kumimoji="1" lang="en-US" altLang="ja-JP" dirty="0" smtClean="0">
                          <a:solidFill>
                            <a:schemeClr val="tx1"/>
                          </a:solidFill>
                        </a:rPr>
                        <a:t>)</a:t>
                      </a:r>
                      <a:endParaRPr kumimoji="1" lang="ja-JP" altLang="en-US"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0.018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0.002</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体積</a:t>
                      </a:r>
                      <a:r>
                        <a:rPr kumimoji="1" lang="en-US" altLang="ja-JP" dirty="0" smtClean="0">
                          <a:solidFill>
                            <a:schemeClr val="tx1"/>
                          </a:solidFill>
                        </a:rPr>
                        <a:t>(cm</a:t>
                      </a:r>
                      <a:r>
                        <a:rPr kumimoji="1" lang="en-US" altLang="ja-JP" baseline="30000" dirty="0" smtClean="0">
                          <a:solidFill>
                            <a:schemeClr val="tx1"/>
                          </a:solidFill>
                        </a:rPr>
                        <a:t>3</a:t>
                      </a:r>
                      <a:r>
                        <a:rPr kumimoji="1" lang="en-US" altLang="ja-JP" dirty="0" smtClean="0">
                          <a:solidFill>
                            <a:schemeClr val="tx1"/>
                          </a:solidFill>
                        </a:rPr>
                        <a:t>)</a:t>
                      </a:r>
                      <a:endParaRPr kumimoji="1" lang="ja-JP" altLang="en-US"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b="1" dirty="0" smtClean="0"/>
                        <a:t>0.00001</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568">
                <a:tc>
                  <a:txBody>
                    <a:bodyPr/>
                    <a:lstStyle/>
                    <a:p>
                      <a:r>
                        <a:rPr kumimoji="1" lang="ja-JP" altLang="en-US" dirty="0" smtClean="0">
                          <a:solidFill>
                            <a:schemeClr val="tx1"/>
                          </a:solidFill>
                        </a:rPr>
                        <a:t>表面積</a:t>
                      </a:r>
                      <a:r>
                        <a:rPr kumimoji="1" lang="en-US" altLang="ja-JP" dirty="0" smtClean="0">
                          <a:solidFill>
                            <a:schemeClr val="tx1"/>
                          </a:solidFill>
                        </a:rPr>
                        <a:t>/</a:t>
                      </a:r>
                      <a:r>
                        <a:rPr kumimoji="1" lang="ja-JP" altLang="en-US" dirty="0" smtClean="0">
                          <a:solidFill>
                            <a:schemeClr val="tx1"/>
                          </a:solidFill>
                        </a:rPr>
                        <a:t>体積</a:t>
                      </a:r>
                      <a:r>
                        <a:rPr kumimoji="1" lang="en-US" altLang="ja-JP" dirty="0" smtClean="0">
                          <a:solidFill>
                            <a:schemeClr val="tx1"/>
                          </a:solidFill>
                        </a:rPr>
                        <a:t>(cm</a:t>
                      </a:r>
                      <a:r>
                        <a:rPr kumimoji="1" lang="en-US" altLang="ja-JP" baseline="30000" dirty="0" smtClean="0">
                          <a:solidFill>
                            <a:schemeClr val="tx1"/>
                          </a:solidFill>
                        </a:rPr>
                        <a:t>-1</a:t>
                      </a:r>
                      <a:r>
                        <a:rPr kumimoji="1" lang="en-US" altLang="ja-JP" dirty="0" smtClean="0">
                          <a:solidFill>
                            <a:schemeClr val="tx1"/>
                          </a:solidFill>
                        </a:rPr>
                        <a:t>)</a:t>
                      </a:r>
                      <a:endParaRPr kumimoji="1" lang="ja-JP" alt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18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b="1" dirty="0" smtClean="0"/>
                        <a:t>200</a:t>
                      </a:r>
                      <a:endParaRPr kumimoji="1" lang="ja-JP" alt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9" name="正方形/長方形 18"/>
          <p:cNvSpPr/>
          <p:nvPr/>
        </p:nvSpPr>
        <p:spPr>
          <a:xfrm>
            <a:off x="164998" y="3140968"/>
            <a:ext cx="8964488"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6398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9866" y="260351"/>
            <a:ext cx="8724621" cy="648370"/>
          </a:xfrm>
        </p:spPr>
        <p:txBody>
          <a:bodyPr/>
          <a:lstStyle/>
          <a:p>
            <a:r>
              <a:rPr lang="ja-JP" altLang="en-US" dirty="0" smtClean="0"/>
              <a:t>②</a:t>
            </a:r>
            <a:r>
              <a:rPr kumimoji="1" lang="en-US" altLang="ja-JP" dirty="0" smtClean="0"/>
              <a:t>-Ⅱ </a:t>
            </a:r>
            <a:r>
              <a:rPr lang="en-US" altLang="ja-JP" dirty="0" smtClean="0"/>
              <a:t>10nl</a:t>
            </a:r>
            <a:r>
              <a:rPr kumimoji="1" lang="ja-JP" altLang="en-US" dirty="0" smtClean="0"/>
              <a:t>スポッティング</a:t>
            </a:r>
            <a:r>
              <a:rPr lang="ja-JP" altLang="en-US" dirty="0"/>
              <a:t>で</a:t>
            </a:r>
            <a:r>
              <a:rPr lang="ja-JP" altLang="en-US" dirty="0" smtClean="0"/>
              <a:t>の抗原結合活性</a:t>
            </a:r>
            <a:endParaRPr kumimoji="1" lang="ja-JP" altLang="en-US" dirty="0"/>
          </a:p>
        </p:txBody>
      </p:sp>
      <p:grpSp>
        <p:nvGrpSpPr>
          <p:cNvPr id="4" name="グループ化 3"/>
          <p:cNvGrpSpPr/>
          <p:nvPr/>
        </p:nvGrpSpPr>
        <p:grpSpPr>
          <a:xfrm>
            <a:off x="250863" y="1844534"/>
            <a:ext cx="8280920" cy="1298175"/>
            <a:chOff x="467544" y="2505795"/>
            <a:chExt cx="8280920" cy="1298175"/>
          </a:xfrm>
        </p:grpSpPr>
        <p:grpSp>
          <p:nvGrpSpPr>
            <p:cNvPr id="5" name="グループ化 4"/>
            <p:cNvGrpSpPr/>
            <p:nvPr/>
          </p:nvGrpSpPr>
          <p:grpSpPr>
            <a:xfrm>
              <a:off x="467544" y="2505795"/>
              <a:ext cx="8280920" cy="1298175"/>
              <a:chOff x="683568" y="2505795"/>
              <a:chExt cx="8280920" cy="1298175"/>
            </a:xfrm>
          </p:grpSpPr>
          <p:grpSp>
            <p:nvGrpSpPr>
              <p:cNvPr id="12" name="グループ化 11"/>
              <p:cNvGrpSpPr/>
              <p:nvPr/>
            </p:nvGrpSpPr>
            <p:grpSpPr>
              <a:xfrm>
                <a:off x="683568" y="2506558"/>
                <a:ext cx="1872208" cy="1152128"/>
                <a:chOff x="179512" y="2204864"/>
                <a:chExt cx="3744416" cy="3168352"/>
              </a:xfrm>
            </p:grpSpPr>
            <p:sp>
              <p:nvSpPr>
                <p:cNvPr id="35" name="二等辺三角形 34"/>
                <p:cNvSpPr/>
                <p:nvPr/>
              </p:nvSpPr>
              <p:spPr>
                <a:xfrm flipV="1">
                  <a:off x="592713"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flipV="1">
                  <a:off x="1158145"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flipV="1">
                  <a:off x="3419872"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flipV="1">
                  <a:off x="1723577"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flipV="1">
                  <a:off x="2289009"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flipV="1">
                  <a:off x="2854441"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79512" y="2204864"/>
                  <a:ext cx="3744416" cy="72008"/>
                </a:xfrm>
                <a:prstGeom prst="rect">
                  <a:avLst/>
                </a:prstGeom>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6768244" y="2505795"/>
                <a:ext cx="2196244" cy="1242726"/>
                <a:chOff x="6029520" y="2231993"/>
                <a:chExt cx="2196244" cy="1242726"/>
              </a:xfrm>
            </p:grpSpPr>
            <p:grpSp>
              <p:nvGrpSpPr>
                <p:cNvPr id="26" name="グループ化 25"/>
                <p:cNvGrpSpPr/>
                <p:nvPr/>
              </p:nvGrpSpPr>
              <p:grpSpPr>
                <a:xfrm>
                  <a:off x="6192180" y="2231993"/>
                  <a:ext cx="1872208" cy="1152128"/>
                  <a:chOff x="179512" y="2204864"/>
                  <a:chExt cx="3744416" cy="3168352"/>
                </a:xfrm>
              </p:grpSpPr>
              <p:sp>
                <p:nvSpPr>
                  <p:cNvPr id="28" name="二等辺三角形 27"/>
                  <p:cNvSpPr/>
                  <p:nvPr/>
                </p:nvSpPr>
                <p:spPr>
                  <a:xfrm flipV="1">
                    <a:off x="592713"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flipV="1">
                    <a:off x="1158145"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flipV="1">
                    <a:off x="3419872"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flipV="1">
                    <a:off x="1723577"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flipV="1">
                    <a:off x="2289009"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flipV="1">
                    <a:off x="2854441"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79512" y="2204864"/>
                    <a:ext cx="3744416" cy="72008"/>
                  </a:xfrm>
                  <a:prstGeom prst="rect">
                    <a:avLst/>
                  </a:prstGeom>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6029520" y="3429000"/>
                  <a:ext cx="2196244" cy="4571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3847162" y="2510576"/>
                <a:ext cx="1948974" cy="1293394"/>
                <a:chOff x="3125456" y="2510576"/>
                <a:chExt cx="1948974" cy="1293394"/>
              </a:xfrm>
            </p:grpSpPr>
            <p:grpSp>
              <p:nvGrpSpPr>
                <p:cNvPr id="15" name="グループ化 14"/>
                <p:cNvGrpSpPr/>
                <p:nvPr/>
              </p:nvGrpSpPr>
              <p:grpSpPr>
                <a:xfrm>
                  <a:off x="3125456" y="2548941"/>
                  <a:ext cx="1948974" cy="1255029"/>
                  <a:chOff x="2871550" y="2548941"/>
                  <a:chExt cx="1948974" cy="1255029"/>
                </a:xfrm>
              </p:grpSpPr>
              <p:sp>
                <p:nvSpPr>
                  <p:cNvPr id="17" name="円柱 16"/>
                  <p:cNvSpPr/>
                  <p:nvPr/>
                </p:nvSpPr>
                <p:spPr>
                  <a:xfrm>
                    <a:off x="2871550" y="3356992"/>
                    <a:ext cx="1948974" cy="446978"/>
                  </a:xfrm>
                  <a:prstGeom prst="can">
                    <a:avLst/>
                  </a:prstGeom>
                  <a:solidFill>
                    <a:schemeClr val="accent5">
                      <a:lumMod val="60000"/>
                      <a:lumOff val="4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柱 17"/>
                  <p:cNvSpPr/>
                  <p:nvPr/>
                </p:nvSpPr>
                <p:spPr>
                  <a:xfrm>
                    <a:off x="2876308" y="3240998"/>
                    <a:ext cx="1944216" cy="562972"/>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3130801" y="2548941"/>
                    <a:ext cx="1485588" cy="1125943"/>
                    <a:chOff x="592713" y="2276872"/>
                    <a:chExt cx="2971175" cy="3096344"/>
                  </a:xfrm>
                </p:grpSpPr>
                <p:sp>
                  <p:nvSpPr>
                    <p:cNvPr id="20" name="二等辺三角形 19"/>
                    <p:cNvSpPr/>
                    <p:nvPr/>
                  </p:nvSpPr>
                  <p:spPr>
                    <a:xfrm flipV="1">
                      <a:off x="592713"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flipV="1">
                      <a:off x="1158145"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flipV="1">
                      <a:off x="3419872"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flipV="1">
                      <a:off x="1723577"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flipV="1">
                      <a:off x="2289009"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flipV="1">
                      <a:off x="2854441" y="2276872"/>
                      <a:ext cx="144016" cy="3096344"/>
                    </a:xfrm>
                    <a:prstGeom prst="triangle">
                      <a:avLst/>
                    </a:prstGeom>
                    <a:ln>
                      <a:solidFill>
                        <a:schemeClr val="bg1">
                          <a:lumMod val="50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grpSp>
            </p:grpSp>
            <p:sp>
              <p:nvSpPr>
                <p:cNvPr id="16" name="正方形/長方形 15"/>
                <p:cNvSpPr/>
                <p:nvPr/>
              </p:nvSpPr>
              <p:spPr>
                <a:xfrm>
                  <a:off x="3169168" y="2510576"/>
                  <a:ext cx="1872208" cy="26185"/>
                </a:xfrm>
                <a:prstGeom prst="rect">
                  <a:avLst/>
                </a:prstGeom>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kumimoji="1" lang="ja-JP" altLang="en-US"/>
                </a:p>
              </p:txBody>
            </p:sp>
          </p:grpSp>
        </p:grpSp>
        <p:sp>
          <p:nvSpPr>
            <p:cNvPr id="6" name="弦 5"/>
            <p:cNvSpPr/>
            <p:nvPr/>
          </p:nvSpPr>
          <p:spPr>
            <a:xfrm rot="6780000">
              <a:off x="6859017" y="3546616"/>
              <a:ext cx="203971" cy="19716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弦 6"/>
            <p:cNvSpPr/>
            <p:nvPr/>
          </p:nvSpPr>
          <p:spPr>
            <a:xfrm rot="6780000">
              <a:off x="7146090" y="3546616"/>
              <a:ext cx="203971" cy="19716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弦 7"/>
            <p:cNvSpPr/>
            <p:nvPr/>
          </p:nvSpPr>
          <p:spPr>
            <a:xfrm rot="6780000">
              <a:off x="7433151" y="3546616"/>
              <a:ext cx="203971" cy="19716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弦 8"/>
            <p:cNvSpPr/>
            <p:nvPr/>
          </p:nvSpPr>
          <p:spPr>
            <a:xfrm rot="6780000">
              <a:off x="7718988" y="3546616"/>
              <a:ext cx="203971" cy="19716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弦 9"/>
            <p:cNvSpPr/>
            <p:nvPr/>
          </p:nvSpPr>
          <p:spPr>
            <a:xfrm rot="6780000">
              <a:off x="8269078" y="3546616"/>
              <a:ext cx="203971" cy="19716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弦 10"/>
            <p:cNvSpPr/>
            <p:nvPr/>
          </p:nvSpPr>
          <p:spPr>
            <a:xfrm rot="6780000">
              <a:off x="7997278" y="3546616"/>
              <a:ext cx="203971" cy="19716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矢印コネクタ 95"/>
          <p:cNvCxnSpPr>
            <a:cxnSpLocks noChangeShapeType="1"/>
          </p:cNvCxnSpPr>
          <p:nvPr/>
        </p:nvCxnSpPr>
        <p:spPr bwMode="auto">
          <a:xfrm>
            <a:off x="2280728" y="2450651"/>
            <a:ext cx="698459" cy="158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直線矢印コネクタ 95"/>
          <p:cNvCxnSpPr>
            <a:cxnSpLocks noChangeShapeType="1"/>
          </p:cNvCxnSpPr>
          <p:nvPr/>
        </p:nvCxnSpPr>
        <p:spPr bwMode="auto">
          <a:xfrm>
            <a:off x="5703021" y="2434453"/>
            <a:ext cx="698459" cy="158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5" name="テキスト ボックス 44"/>
          <p:cNvSpPr txBox="1"/>
          <p:nvPr/>
        </p:nvSpPr>
        <p:spPr>
          <a:xfrm>
            <a:off x="3490778" y="3173569"/>
            <a:ext cx="1740081" cy="369332"/>
          </a:xfrm>
          <a:prstGeom prst="rect">
            <a:avLst/>
          </a:prstGeom>
          <a:noFill/>
        </p:spPr>
        <p:txBody>
          <a:bodyPr wrap="square" rtlCol="0">
            <a:spAutoFit/>
          </a:bodyPr>
          <a:lstStyle/>
          <a:p>
            <a:pPr algn="ctr"/>
            <a:r>
              <a:rPr kumimoji="1" lang="ja-JP" altLang="en-US" dirty="0" smtClean="0"/>
              <a:t>サンプル溶液</a:t>
            </a:r>
            <a:endParaRPr kumimoji="1" lang="ja-JP" altLang="en-US" dirty="0"/>
          </a:p>
        </p:txBody>
      </p:sp>
      <p:sp>
        <p:nvSpPr>
          <p:cNvPr id="48" name="テキスト ボックス 47"/>
          <p:cNvSpPr txBox="1"/>
          <p:nvPr/>
        </p:nvSpPr>
        <p:spPr>
          <a:xfrm>
            <a:off x="6246458" y="3142709"/>
            <a:ext cx="2502006" cy="369332"/>
          </a:xfrm>
          <a:prstGeom prst="rect">
            <a:avLst/>
          </a:prstGeom>
          <a:noFill/>
        </p:spPr>
        <p:txBody>
          <a:bodyPr wrap="square" rtlCol="0">
            <a:spAutoFit/>
          </a:bodyPr>
          <a:lstStyle/>
          <a:p>
            <a:pPr algn="ctr"/>
            <a:r>
              <a:rPr kumimoji="1" lang="en-US" altLang="ja-JP" dirty="0" smtClean="0"/>
              <a:t>PMMA</a:t>
            </a:r>
            <a:r>
              <a:rPr kumimoji="1" lang="ja-JP" altLang="en-US" dirty="0" smtClean="0"/>
              <a:t>製平板プレート</a:t>
            </a:r>
            <a:endParaRPr kumimoji="1" lang="ja-JP" altLang="en-US" dirty="0"/>
          </a:p>
        </p:txBody>
      </p:sp>
      <p:sp>
        <p:nvSpPr>
          <p:cNvPr id="49" name="テキスト ボックス 48"/>
          <p:cNvSpPr txBox="1"/>
          <p:nvPr/>
        </p:nvSpPr>
        <p:spPr>
          <a:xfrm>
            <a:off x="434143" y="1440299"/>
            <a:ext cx="1620180" cy="369332"/>
          </a:xfrm>
          <a:prstGeom prst="rect">
            <a:avLst/>
          </a:prstGeom>
          <a:noFill/>
        </p:spPr>
        <p:txBody>
          <a:bodyPr wrap="square" rtlCol="0">
            <a:spAutoFit/>
          </a:bodyPr>
          <a:lstStyle/>
          <a:p>
            <a:r>
              <a:rPr kumimoji="1" lang="ja-JP" altLang="en-US" dirty="0" smtClean="0"/>
              <a:t>ナノスポッター</a:t>
            </a:r>
            <a:endParaRPr kumimoji="1" lang="ja-JP" altLang="en-US" dirty="0"/>
          </a:p>
        </p:txBody>
      </p:sp>
      <p:sp>
        <p:nvSpPr>
          <p:cNvPr id="51" name="直方体 50"/>
          <p:cNvSpPr/>
          <p:nvPr/>
        </p:nvSpPr>
        <p:spPr>
          <a:xfrm>
            <a:off x="2483768" y="4706117"/>
            <a:ext cx="3762689" cy="894686"/>
          </a:xfrm>
          <a:prstGeom prst="cube">
            <a:avLst>
              <a:gd name="adj" fmla="val 9146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3750592" y="4725144"/>
            <a:ext cx="1973536" cy="177440"/>
            <a:chOff x="1544668" y="5593161"/>
            <a:chExt cx="3207644" cy="211014"/>
          </a:xfrm>
          <a:solidFill>
            <a:schemeClr val="bg1">
              <a:lumMod val="95000"/>
            </a:schemeClr>
          </a:solidFill>
        </p:grpSpPr>
        <p:sp>
          <p:nvSpPr>
            <p:cNvPr id="67" name="弦 66"/>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弦 67"/>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弦 68"/>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弦 69"/>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弦 70"/>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弦 71"/>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p:cNvGrpSpPr/>
          <p:nvPr/>
        </p:nvGrpSpPr>
        <p:grpSpPr>
          <a:xfrm>
            <a:off x="3419872" y="4941168"/>
            <a:ext cx="1973536" cy="177440"/>
            <a:chOff x="1544668" y="5593161"/>
            <a:chExt cx="3207644" cy="211014"/>
          </a:xfrm>
          <a:solidFill>
            <a:schemeClr val="bg1">
              <a:lumMod val="95000"/>
            </a:schemeClr>
          </a:solidFill>
        </p:grpSpPr>
        <p:sp>
          <p:nvSpPr>
            <p:cNvPr id="61" name="弦 60"/>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弦 61"/>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弦 62"/>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弦 63"/>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弦 64"/>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弦 65"/>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3275856" y="5051760"/>
            <a:ext cx="1973536" cy="177440"/>
            <a:chOff x="1544668" y="5593161"/>
            <a:chExt cx="3207644" cy="211014"/>
          </a:xfrm>
          <a:solidFill>
            <a:schemeClr val="bg1">
              <a:lumMod val="95000"/>
            </a:schemeClr>
          </a:solidFill>
        </p:grpSpPr>
        <p:sp>
          <p:nvSpPr>
            <p:cNvPr id="55" name="弦 54"/>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弦 55"/>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弦 56"/>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弦 57"/>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弦 58"/>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弦 59"/>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5371675" y="5775647"/>
            <a:ext cx="802426" cy="461665"/>
          </a:xfrm>
          <a:prstGeom prst="rect">
            <a:avLst/>
          </a:prstGeom>
          <a:noFill/>
        </p:spPr>
        <p:txBody>
          <a:bodyPr wrap="square" rtlCol="0">
            <a:spAutoFit/>
          </a:bodyPr>
          <a:lstStyle/>
          <a:p>
            <a:r>
              <a:rPr kumimoji="1" lang="en-US" altLang="ja-JP" sz="2400" b="1" dirty="0" smtClean="0"/>
              <a:t>10nl</a:t>
            </a:r>
            <a:endParaRPr kumimoji="1" lang="ja-JP" altLang="en-US" sz="2400" b="1" dirty="0"/>
          </a:p>
        </p:txBody>
      </p:sp>
      <p:cxnSp>
        <p:nvCxnSpPr>
          <p:cNvPr id="146" name="直線矢印コネクタ 145"/>
          <p:cNvCxnSpPr/>
          <p:nvPr/>
        </p:nvCxnSpPr>
        <p:spPr>
          <a:xfrm flipH="1" flipV="1">
            <a:off x="4603725" y="5406831"/>
            <a:ext cx="706887" cy="3879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7342240" y="5284495"/>
            <a:ext cx="1801760" cy="1573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下矢印 2"/>
          <p:cNvSpPr/>
          <p:nvPr/>
        </p:nvSpPr>
        <p:spPr>
          <a:xfrm rot="2040429">
            <a:off x="4886277" y="3607722"/>
            <a:ext cx="576064" cy="100359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8" name="グループ化 147"/>
          <p:cNvGrpSpPr/>
          <p:nvPr/>
        </p:nvGrpSpPr>
        <p:grpSpPr>
          <a:xfrm>
            <a:off x="3563888" y="4835736"/>
            <a:ext cx="1973536" cy="177440"/>
            <a:chOff x="1544668" y="5593161"/>
            <a:chExt cx="3207644" cy="211014"/>
          </a:xfrm>
          <a:solidFill>
            <a:schemeClr val="bg1">
              <a:lumMod val="95000"/>
            </a:schemeClr>
          </a:solidFill>
        </p:grpSpPr>
        <p:sp>
          <p:nvSpPr>
            <p:cNvPr id="149" name="弦 148"/>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弦 149"/>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弦 150"/>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弦 151"/>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弦 152"/>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弦 153"/>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5" name="グループ化 154"/>
          <p:cNvGrpSpPr/>
          <p:nvPr/>
        </p:nvGrpSpPr>
        <p:grpSpPr>
          <a:xfrm>
            <a:off x="3131840" y="5195776"/>
            <a:ext cx="1973536" cy="177440"/>
            <a:chOff x="1544668" y="5593161"/>
            <a:chExt cx="3207644" cy="211014"/>
          </a:xfrm>
          <a:solidFill>
            <a:schemeClr val="bg1">
              <a:lumMod val="95000"/>
            </a:schemeClr>
          </a:solidFill>
        </p:grpSpPr>
        <p:sp>
          <p:nvSpPr>
            <p:cNvPr id="156" name="弦 155"/>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弦 156"/>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弦 157"/>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弦 158"/>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弦 159"/>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弦 160"/>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3" name="グループ化 162"/>
          <p:cNvGrpSpPr/>
          <p:nvPr/>
        </p:nvGrpSpPr>
        <p:grpSpPr>
          <a:xfrm>
            <a:off x="2987824" y="5339779"/>
            <a:ext cx="1973536" cy="177453"/>
            <a:chOff x="1544668" y="5593146"/>
            <a:chExt cx="3207644" cy="211029"/>
          </a:xfrm>
          <a:solidFill>
            <a:schemeClr val="bg1">
              <a:lumMod val="95000"/>
            </a:schemeClr>
          </a:solidFill>
        </p:grpSpPr>
        <p:sp>
          <p:nvSpPr>
            <p:cNvPr id="164" name="弦 163"/>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弦 164"/>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弦 165"/>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弦 166"/>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弦 167"/>
            <p:cNvSpPr/>
            <p:nvPr/>
          </p:nvSpPr>
          <p:spPr>
            <a:xfrm rot="5400000">
              <a:off x="3338246" y="5571139"/>
              <a:ext cx="211010"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弦 168"/>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6" name="テキスト ボックス 95"/>
          <p:cNvSpPr txBox="1"/>
          <p:nvPr/>
        </p:nvSpPr>
        <p:spPr>
          <a:xfrm>
            <a:off x="3180005" y="5683313"/>
            <a:ext cx="1982268" cy="646331"/>
          </a:xfrm>
          <a:prstGeom prst="rect">
            <a:avLst/>
          </a:prstGeom>
          <a:noFill/>
        </p:spPr>
        <p:txBody>
          <a:bodyPr wrap="square" rtlCol="0">
            <a:spAutoFit/>
          </a:bodyPr>
          <a:lstStyle/>
          <a:p>
            <a:pPr algn="ctr"/>
            <a:r>
              <a:rPr kumimoji="1" lang="en-US" altLang="ja-JP" b="1" dirty="0" smtClean="0"/>
              <a:t>PMMA</a:t>
            </a:r>
            <a:r>
              <a:rPr kumimoji="1" lang="ja-JP" altLang="en-US" b="1" dirty="0" smtClean="0"/>
              <a:t>製</a:t>
            </a:r>
            <a:endParaRPr kumimoji="1" lang="en-US" altLang="ja-JP" b="1" dirty="0" smtClean="0"/>
          </a:p>
          <a:p>
            <a:pPr algn="ctr"/>
            <a:r>
              <a:rPr lang="ja-JP" altLang="en-US" b="1" dirty="0" smtClean="0"/>
              <a:t>平板プレート</a:t>
            </a:r>
            <a:endParaRPr kumimoji="1" lang="ja-JP" altLang="en-US" b="1" dirty="0"/>
          </a:p>
        </p:txBody>
      </p:sp>
    </p:spTree>
    <p:extLst>
      <p:ext uri="{BB962C8B-B14F-4D97-AF65-F5344CB8AC3E}">
        <p14:creationId xmlns:p14="http://schemas.microsoft.com/office/powerpoint/2010/main" val="3613723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7525228" y="5368463"/>
            <a:ext cx="1618772" cy="141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79511" y="260350"/>
            <a:ext cx="8823843" cy="576362"/>
          </a:xfrm>
        </p:spPr>
        <p:txBody>
          <a:bodyPr/>
          <a:lstStyle/>
          <a:p>
            <a:r>
              <a:rPr lang="ja-JP" altLang="en-US" dirty="0"/>
              <a:t>②</a:t>
            </a:r>
            <a:r>
              <a:rPr lang="en-US" altLang="ja-JP" dirty="0" smtClean="0"/>
              <a:t>-Ⅱ 10nl</a:t>
            </a:r>
            <a:r>
              <a:rPr lang="ja-JP" altLang="en-US" dirty="0" smtClean="0"/>
              <a:t>スポッティング</a:t>
            </a:r>
            <a:r>
              <a:rPr lang="ja-JP" altLang="en-US" dirty="0"/>
              <a:t>での抗原結合活性</a:t>
            </a:r>
            <a:endParaRPr kumimoji="1" lang="ja-JP" altLang="en-US" dirty="0"/>
          </a:p>
        </p:txBody>
      </p:sp>
      <p:grpSp>
        <p:nvGrpSpPr>
          <p:cNvPr id="4" name="グループ化 3"/>
          <p:cNvGrpSpPr/>
          <p:nvPr/>
        </p:nvGrpSpPr>
        <p:grpSpPr>
          <a:xfrm>
            <a:off x="3965783" y="2555169"/>
            <a:ext cx="1950336" cy="661761"/>
            <a:chOff x="5790016" y="5821868"/>
            <a:chExt cx="1832466" cy="620289"/>
          </a:xfrm>
        </p:grpSpPr>
        <p:sp>
          <p:nvSpPr>
            <p:cNvPr id="5" name="正方形/長方形 4"/>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6575434" y="5821868"/>
              <a:ext cx="252028" cy="489800"/>
              <a:chOff x="3866996" y="5142190"/>
              <a:chExt cx="307030" cy="719427"/>
            </a:xfrm>
          </p:grpSpPr>
          <p:grpSp>
            <p:nvGrpSpPr>
              <p:cNvPr id="7" name="グループ化 6"/>
              <p:cNvGrpSpPr/>
              <p:nvPr/>
            </p:nvGrpSpPr>
            <p:grpSpPr>
              <a:xfrm>
                <a:off x="3866996" y="5142190"/>
                <a:ext cx="307030" cy="480442"/>
                <a:chOff x="4053383" y="5065383"/>
                <a:chExt cx="864096" cy="999652"/>
              </a:xfrm>
            </p:grpSpPr>
            <p:sp>
              <p:nvSpPr>
                <p:cNvPr id="9" name="円/楕円 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フリーフォーム 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11"/>
          <p:cNvGrpSpPr/>
          <p:nvPr/>
        </p:nvGrpSpPr>
        <p:grpSpPr>
          <a:xfrm>
            <a:off x="7053019" y="2541997"/>
            <a:ext cx="1950336" cy="661761"/>
            <a:chOff x="5790016" y="5821868"/>
            <a:chExt cx="1832466" cy="620289"/>
          </a:xfrm>
        </p:grpSpPr>
        <p:sp>
          <p:nvSpPr>
            <p:cNvPr id="13" name="正方形/長方形 12"/>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6575434" y="5821868"/>
              <a:ext cx="252028" cy="489800"/>
              <a:chOff x="3866996" y="5142190"/>
              <a:chExt cx="307030" cy="719427"/>
            </a:xfrm>
          </p:grpSpPr>
          <p:grpSp>
            <p:nvGrpSpPr>
              <p:cNvPr id="19" name="グループ化 18"/>
              <p:cNvGrpSpPr/>
              <p:nvPr/>
            </p:nvGrpSpPr>
            <p:grpSpPr>
              <a:xfrm>
                <a:off x="3866996" y="5142190"/>
                <a:ext cx="307030" cy="480442"/>
                <a:chOff x="4053383" y="5065383"/>
                <a:chExt cx="864096" cy="999652"/>
              </a:xfrm>
            </p:grpSpPr>
            <p:sp>
              <p:nvSpPr>
                <p:cNvPr id="21" name="円/楕円 20"/>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フリーフォーム 19"/>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24" name="直線矢印コネクタ 23"/>
          <p:cNvCxnSpPr/>
          <p:nvPr/>
        </p:nvCxnSpPr>
        <p:spPr>
          <a:xfrm>
            <a:off x="5990851" y="2944857"/>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900874" y="2482446"/>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27" name="テキスト ボックス 26"/>
          <p:cNvSpPr txBox="1"/>
          <p:nvPr/>
        </p:nvSpPr>
        <p:spPr>
          <a:xfrm>
            <a:off x="6973275" y="3473913"/>
            <a:ext cx="2276619" cy="369332"/>
          </a:xfrm>
          <a:prstGeom prst="rect">
            <a:avLst/>
          </a:prstGeom>
          <a:noFill/>
        </p:spPr>
        <p:txBody>
          <a:bodyPr wrap="square" rtlCol="0">
            <a:spAutoFit/>
          </a:bodyPr>
          <a:lstStyle/>
          <a:p>
            <a:r>
              <a:rPr kumimoji="1" lang="en-US" altLang="ja-JP" dirty="0" smtClean="0"/>
              <a:t>2%BSA 0.1%PBST</a:t>
            </a:r>
            <a:endParaRPr kumimoji="1" lang="ja-JP" altLang="en-US" dirty="0"/>
          </a:p>
        </p:txBody>
      </p:sp>
      <p:cxnSp>
        <p:nvCxnSpPr>
          <p:cNvPr id="28" name="直線矢印コネクタ 27"/>
          <p:cNvCxnSpPr/>
          <p:nvPr/>
        </p:nvCxnSpPr>
        <p:spPr>
          <a:xfrm>
            <a:off x="58538" y="5262424"/>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8423" y="4830580"/>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30" name="直線矢印コネクタ 29"/>
          <p:cNvCxnSpPr/>
          <p:nvPr/>
        </p:nvCxnSpPr>
        <p:spPr>
          <a:xfrm flipV="1">
            <a:off x="7736739" y="5283336"/>
            <a:ext cx="730207" cy="3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506519" y="4848500"/>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32" name="テキスト ボックス 31"/>
          <p:cNvSpPr txBox="1"/>
          <p:nvPr/>
        </p:nvSpPr>
        <p:spPr>
          <a:xfrm>
            <a:off x="8538954" y="5091298"/>
            <a:ext cx="713566" cy="373712"/>
          </a:xfrm>
          <a:prstGeom prst="rect">
            <a:avLst/>
          </a:prstGeom>
          <a:noFill/>
        </p:spPr>
        <p:txBody>
          <a:bodyPr wrap="square" rtlCol="0">
            <a:spAutoFit/>
          </a:bodyPr>
          <a:lstStyle/>
          <a:p>
            <a:r>
              <a:rPr lang="ja-JP" altLang="en-US" dirty="0" smtClean="0"/>
              <a:t>測定</a:t>
            </a:r>
            <a:endParaRPr kumimoji="1" lang="ja-JP" altLang="en-US" dirty="0"/>
          </a:p>
        </p:txBody>
      </p:sp>
      <p:grpSp>
        <p:nvGrpSpPr>
          <p:cNvPr id="33" name="グループ化 32"/>
          <p:cNvGrpSpPr/>
          <p:nvPr/>
        </p:nvGrpSpPr>
        <p:grpSpPr>
          <a:xfrm>
            <a:off x="1327034" y="4680447"/>
            <a:ext cx="1950336" cy="1062779"/>
            <a:chOff x="5790016" y="5445981"/>
            <a:chExt cx="1832466" cy="996176"/>
          </a:xfrm>
        </p:grpSpPr>
        <p:sp>
          <p:nvSpPr>
            <p:cNvPr id="34" name="正方形/長方形 3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6575434" y="5821868"/>
              <a:ext cx="252028" cy="489800"/>
              <a:chOff x="3866996" y="5142190"/>
              <a:chExt cx="307030" cy="719427"/>
            </a:xfrm>
          </p:grpSpPr>
          <p:grpSp>
            <p:nvGrpSpPr>
              <p:cNvPr id="42" name="グループ化 41"/>
              <p:cNvGrpSpPr/>
              <p:nvPr/>
            </p:nvGrpSpPr>
            <p:grpSpPr>
              <a:xfrm>
                <a:off x="3866996" y="5142190"/>
                <a:ext cx="307030" cy="480442"/>
                <a:chOff x="4053383" y="5065383"/>
                <a:chExt cx="864096" cy="999652"/>
              </a:xfrm>
            </p:grpSpPr>
            <p:sp>
              <p:nvSpPr>
                <p:cNvPr id="44" name="円/楕円 4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フリーフォーム 4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パイ 40"/>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cxnSp>
        <p:nvCxnSpPr>
          <p:cNvPr id="47" name="直線矢印コネクタ 46"/>
          <p:cNvCxnSpPr/>
          <p:nvPr/>
        </p:nvCxnSpPr>
        <p:spPr>
          <a:xfrm>
            <a:off x="3626899" y="5283931"/>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539938" y="4854875"/>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grpSp>
        <p:nvGrpSpPr>
          <p:cNvPr id="49" name="グループ化 48"/>
          <p:cNvGrpSpPr/>
          <p:nvPr/>
        </p:nvGrpSpPr>
        <p:grpSpPr>
          <a:xfrm>
            <a:off x="5118653" y="4296246"/>
            <a:ext cx="1950336" cy="1446980"/>
            <a:chOff x="5790016" y="5085857"/>
            <a:chExt cx="1832466" cy="1356300"/>
          </a:xfrm>
        </p:grpSpPr>
        <p:sp>
          <p:nvSpPr>
            <p:cNvPr id="50" name="正方形/長方形 49"/>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6575434" y="5821868"/>
              <a:ext cx="252028" cy="489800"/>
              <a:chOff x="3866996" y="5142190"/>
              <a:chExt cx="307030" cy="719427"/>
            </a:xfrm>
          </p:grpSpPr>
          <p:grpSp>
            <p:nvGrpSpPr>
              <p:cNvPr id="60" name="グループ化 59"/>
              <p:cNvGrpSpPr/>
              <p:nvPr/>
            </p:nvGrpSpPr>
            <p:grpSpPr>
              <a:xfrm>
                <a:off x="3866996" y="5142190"/>
                <a:ext cx="307030" cy="480442"/>
                <a:chOff x="4053383" y="5065383"/>
                <a:chExt cx="864096" cy="999652"/>
              </a:xfrm>
            </p:grpSpPr>
            <p:sp>
              <p:nvSpPr>
                <p:cNvPr id="62" name="円/楕円 6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フリーフォーム 6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乗算記号 56"/>
            <p:cNvSpPr/>
            <p:nvPr/>
          </p:nvSpPr>
          <p:spPr>
            <a:xfrm>
              <a:off x="6622028" y="5156812"/>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パイ 57"/>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59" name="円/楕円 58"/>
            <p:cNvSpPr/>
            <p:nvPr/>
          </p:nvSpPr>
          <p:spPr>
            <a:xfrm>
              <a:off x="6701448" y="5085857"/>
              <a:ext cx="136359" cy="12226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p:cNvSpPr txBox="1"/>
          <p:nvPr/>
        </p:nvSpPr>
        <p:spPr>
          <a:xfrm>
            <a:off x="4418989" y="6023029"/>
            <a:ext cx="3317750" cy="646331"/>
          </a:xfrm>
          <a:prstGeom prst="rect">
            <a:avLst/>
          </a:prstGeom>
          <a:noFill/>
        </p:spPr>
        <p:txBody>
          <a:bodyPr wrap="square" rtlCol="0">
            <a:spAutoFit/>
          </a:bodyPr>
          <a:lstStyle/>
          <a:p>
            <a:pPr algn="ctr"/>
            <a:r>
              <a:rPr lang="en-US" altLang="ja-JP" dirty="0" smtClean="0"/>
              <a:t>Alexa647</a:t>
            </a:r>
            <a:r>
              <a:rPr lang="ja-JP" altLang="en-US" dirty="0" smtClean="0"/>
              <a:t>標識ストレプトアビジン</a:t>
            </a:r>
            <a:endParaRPr lang="en-US" altLang="ja-JP" dirty="0" smtClean="0"/>
          </a:p>
          <a:p>
            <a:pPr algn="ctr"/>
            <a:r>
              <a:rPr kumimoji="1" lang="en-US" altLang="ja-JP" dirty="0" smtClean="0"/>
              <a:t>5000</a:t>
            </a:r>
            <a:r>
              <a:rPr kumimoji="1" lang="ja-JP" altLang="en-US" dirty="0" smtClean="0"/>
              <a:t>倍希釈</a:t>
            </a:r>
            <a:endParaRPr kumimoji="1" lang="ja-JP" altLang="en-US" dirty="0"/>
          </a:p>
        </p:txBody>
      </p:sp>
      <p:sp>
        <p:nvSpPr>
          <p:cNvPr id="66" name="テキスト ボックス 65"/>
          <p:cNvSpPr txBox="1"/>
          <p:nvPr/>
        </p:nvSpPr>
        <p:spPr>
          <a:xfrm>
            <a:off x="3788122" y="3313694"/>
            <a:ext cx="2289742" cy="646331"/>
          </a:xfrm>
          <a:prstGeom prst="rect">
            <a:avLst/>
          </a:prstGeom>
          <a:noFill/>
          <a:ln w="19050">
            <a:noFill/>
          </a:ln>
        </p:spPr>
        <p:txBody>
          <a:bodyPr wrap="square" rtlCol="0">
            <a:spAutoFit/>
          </a:bodyPr>
          <a:lstStyle/>
          <a:p>
            <a:pPr algn="ctr"/>
            <a:r>
              <a:rPr kumimoji="1" lang="en-US" altLang="ja-JP" dirty="0" err="1" smtClean="0"/>
              <a:t>scFv</a:t>
            </a:r>
            <a:r>
              <a:rPr kumimoji="1" lang="en-US" altLang="ja-JP" dirty="0" smtClean="0"/>
              <a:t>-PM 300μg/ml</a:t>
            </a:r>
          </a:p>
          <a:p>
            <a:pPr algn="ctr"/>
            <a:r>
              <a:rPr lang="en-US" altLang="ja-JP" dirty="0" smtClean="0"/>
              <a:t>scFv-D10 330μg/ml</a:t>
            </a:r>
            <a:endParaRPr kumimoji="1" lang="ja-JP" altLang="en-US" dirty="0"/>
          </a:p>
        </p:txBody>
      </p:sp>
      <p:sp>
        <p:nvSpPr>
          <p:cNvPr id="68" name="テキスト ボックス 67"/>
          <p:cNvSpPr txBox="1"/>
          <p:nvPr/>
        </p:nvSpPr>
        <p:spPr>
          <a:xfrm>
            <a:off x="1042543" y="6023029"/>
            <a:ext cx="2491562" cy="646331"/>
          </a:xfrm>
          <a:prstGeom prst="rect">
            <a:avLst/>
          </a:prstGeom>
          <a:noFill/>
          <a:ln w="19050">
            <a:solidFill>
              <a:srgbClr val="FF0000"/>
            </a:solidFill>
          </a:ln>
        </p:spPr>
        <p:txBody>
          <a:bodyPr wrap="square" rtlCol="0">
            <a:spAutoFit/>
          </a:bodyPr>
          <a:lstStyle/>
          <a:p>
            <a:pPr algn="ctr"/>
            <a:r>
              <a:rPr lang="en-US" altLang="ja-JP" dirty="0"/>
              <a:t>B</a:t>
            </a:r>
            <a:r>
              <a:rPr kumimoji="1" lang="en-US" altLang="ja-JP" dirty="0" smtClean="0"/>
              <a:t>iotin</a:t>
            </a:r>
            <a:r>
              <a:rPr kumimoji="1" lang="ja-JP" altLang="en-US" dirty="0" smtClean="0"/>
              <a:t>標識</a:t>
            </a:r>
            <a:r>
              <a:rPr kumimoji="1" lang="en-US" altLang="ja-JP" dirty="0" err="1" smtClean="0"/>
              <a:t>RNase</a:t>
            </a:r>
            <a:r>
              <a:rPr kumimoji="1" lang="ja-JP" altLang="en-US" dirty="0" smtClean="0"/>
              <a:t>抗原</a:t>
            </a:r>
            <a:r>
              <a:rPr lang="en-US" altLang="ja-JP" b="1" dirty="0" smtClean="0"/>
              <a:t>0~1μg/ml</a:t>
            </a:r>
            <a:endParaRPr lang="ja-JP" altLang="en-US" b="1" dirty="0"/>
          </a:p>
        </p:txBody>
      </p:sp>
      <p:grpSp>
        <p:nvGrpSpPr>
          <p:cNvPr id="69" name="グループ化 68"/>
          <p:cNvGrpSpPr/>
          <p:nvPr/>
        </p:nvGrpSpPr>
        <p:grpSpPr>
          <a:xfrm>
            <a:off x="35496" y="1746425"/>
            <a:ext cx="3599278" cy="999092"/>
            <a:chOff x="179687" y="5336057"/>
            <a:chExt cx="5850008" cy="1188132"/>
          </a:xfrm>
          <a:solidFill>
            <a:schemeClr val="bg1">
              <a:lumMod val="95000"/>
            </a:schemeClr>
          </a:solidFill>
        </p:grpSpPr>
        <p:sp>
          <p:nvSpPr>
            <p:cNvPr id="70" name="直方体 69"/>
            <p:cNvSpPr/>
            <p:nvPr/>
          </p:nvSpPr>
          <p:spPr>
            <a:xfrm>
              <a:off x="179687" y="5336057"/>
              <a:ext cx="5850008" cy="1188132"/>
            </a:xfrm>
            <a:prstGeom prst="cube">
              <a:avLst>
                <a:gd name="adj" fmla="val 914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p:cNvGrpSpPr/>
            <p:nvPr/>
          </p:nvGrpSpPr>
          <p:grpSpPr>
            <a:xfrm>
              <a:off x="1838180" y="5447990"/>
              <a:ext cx="3207644" cy="211014"/>
              <a:chOff x="1544668" y="5593161"/>
              <a:chExt cx="3207644" cy="211014"/>
            </a:xfrm>
            <a:grpFill/>
          </p:grpSpPr>
          <p:sp>
            <p:nvSpPr>
              <p:cNvPr id="86" name="弦 85"/>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弦 86"/>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弦 87"/>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弦 88"/>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弦 89"/>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弦 90"/>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1502680" y="5800229"/>
              <a:ext cx="3207644" cy="211014"/>
              <a:chOff x="1544668" y="5593161"/>
              <a:chExt cx="3207644" cy="211014"/>
            </a:xfrm>
            <a:grpFill/>
          </p:grpSpPr>
          <p:sp>
            <p:nvSpPr>
              <p:cNvPr id="80" name="弦 79"/>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弦 80"/>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弦 81"/>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弦 82"/>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3"/>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弦 84"/>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a:off x="1079906" y="6152467"/>
              <a:ext cx="3207644" cy="211014"/>
              <a:chOff x="1544668" y="5593161"/>
              <a:chExt cx="3207644" cy="211014"/>
            </a:xfrm>
            <a:grpFill/>
          </p:grpSpPr>
          <p:sp>
            <p:nvSpPr>
              <p:cNvPr id="74" name="弦 73"/>
              <p:cNvSpPr/>
              <p:nvPr/>
            </p:nvSpPr>
            <p:spPr>
              <a:xfrm rot="5400000">
                <a:off x="1566674" y="5571158"/>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弦 74"/>
              <p:cNvSpPr/>
              <p:nvPr/>
            </p:nvSpPr>
            <p:spPr>
              <a:xfrm rot="5400000">
                <a:off x="2157198"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弦 75"/>
              <p:cNvSpPr/>
              <p:nvPr/>
            </p:nvSpPr>
            <p:spPr>
              <a:xfrm rot="5400000">
                <a:off x="2747722"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弦 76"/>
              <p:cNvSpPr/>
              <p:nvPr/>
            </p:nvSpPr>
            <p:spPr>
              <a:xfrm rot="5400000">
                <a:off x="4519294" y="5571157"/>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弦 77"/>
              <p:cNvSpPr/>
              <p:nvPr/>
            </p:nvSpPr>
            <p:spPr>
              <a:xfrm rot="5400000">
                <a:off x="3338246"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弦 78"/>
              <p:cNvSpPr/>
              <p:nvPr/>
            </p:nvSpPr>
            <p:spPr>
              <a:xfrm rot="5400000">
                <a:off x="3928770" y="5571155"/>
                <a:ext cx="211011" cy="255024"/>
              </a:xfrm>
              <a:prstGeom prst="chord">
                <a:avLst>
                  <a:gd name="adj1" fmla="val 5378366"/>
                  <a:gd name="adj2" fmla="val 16200000"/>
                </a:avLst>
              </a:prstGeom>
              <a:solidFill>
                <a:schemeClr val="accent1">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2" name="円/楕円 91"/>
          <p:cNvSpPr/>
          <p:nvPr/>
        </p:nvSpPr>
        <p:spPr>
          <a:xfrm>
            <a:off x="2302202" y="2256814"/>
            <a:ext cx="385868" cy="391508"/>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右矢印 3"/>
          <p:cNvSpPr/>
          <p:nvPr/>
        </p:nvSpPr>
        <p:spPr>
          <a:xfrm rot="1177991" flipV="1">
            <a:off x="2654332" y="2317920"/>
            <a:ext cx="1142705" cy="523073"/>
          </a:xfrm>
          <a:custGeom>
            <a:avLst/>
            <a:gdLst>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0 w 1066680"/>
              <a:gd name="connsiteY6" fmla="*/ 307006 h 409341"/>
              <a:gd name="connsiteX7" fmla="*/ 0 w 1066680"/>
              <a:gd name="connsiteY7" fmla="*/ 102335 h 409341"/>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21787 w 1066680"/>
              <a:gd name="connsiteY6" fmla="*/ 268220 h 409341"/>
              <a:gd name="connsiteX7" fmla="*/ 0 w 1066680"/>
              <a:gd name="connsiteY7" fmla="*/ 102335 h 409341"/>
              <a:gd name="connsiteX0" fmla="*/ 0 w 1066152"/>
              <a:gd name="connsiteY0" fmla="*/ 174064 h 409341"/>
              <a:gd name="connsiteX1" fmla="*/ 861482 w 1066152"/>
              <a:gd name="connsiteY1" fmla="*/ 102335 h 409341"/>
              <a:gd name="connsiteX2" fmla="*/ 861482 w 1066152"/>
              <a:gd name="connsiteY2" fmla="*/ 0 h 409341"/>
              <a:gd name="connsiteX3" fmla="*/ 1066152 w 1066152"/>
              <a:gd name="connsiteY3" fmla="*/ 204671 h 409341"/>
              <a:gd name="connsiteX4" fmla="*/ 861482 w 1066152"/>
              <a:gd name="connsiteY4" fmla="*/ 409341 h 409341"/>
              <a:gd name="connsiteX5" fmla="*/ 861482 w 1066152"/>
              <a:gd name="connsiteY5" fmla="*/ 307006 h 409341"/>
              <a:gd name="connsiteX6" fmla="*/ 21259 w 1066152"/>
              <a:gd name="connsiteY6" fmla="*/ 268220 h 409341"/>
              <a:gd name="connsiteX7" fmla="*/ 0 w 1066152"/>
              <a:gd name="connsiteY7" fmla="*/ 174064 h 409341"/>
              <a:gd name="connsiteX0" fmla="*/ 0 w 1063645"/>
              <a:gd name="connsiteY0" fmla="*/ 216155 h 409341"/>
              <a:gd name="connsiteX1" fmla="*/ 858975 w 1063645"/>
              <a:gd name="connsiteY1" fmla="*/ 102335 h 409341"/>
              <a:gd name="connsiteX2" fmla="*/ 858975 w 1063645"/>
              <a:gd name="connsiteY2" fmla="*/ 0 h 409341"/>
              <a:gd name="connsiteX3" fmla="*/ 1063645 w 1063645"/>
              <a:gd name="connsiteY3" fmla="*/ 204671 h 409341"/>
              <a:gd name="connsiteX4" fmla="*/ 858975 w 1063645"/>
              <a:gd name="connsiteY4" fmla="*/ 409341 h 409341"/>
              <a:gd name="connsiteX5" fmla="*/ 858975 w 1063645"/>
              <a:gd name="connsiteY5" fmla="*/ 307006 h 409341"/>
              <a:gd name="connsiteX6" fmla="*/ 18752 w 1063645"/>
              <a:gd name="connsiteY6" fmla="*/ 268220 h 409341"/>
              <a:gd name="connsiteX7" fmla="*/ 0 w 1063645"/>
              <a:gd name="connsiteY7" fmla="*/ 216155 h 4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645" h="409341">
                <a:moveTo>
                  <a:pt x="0" y="216155"/>
                </a:moveTo>
                <a:lnTo>
                  <a:pt x="858975" y="102335"/>
                </a:lnTo>
                <a:lnTo>
                  <a:pt x="858975" y="0"/>
                </a:lnTo>
                <a:lnTo>
                  <a:pt x="1063645" y="204671"/>
                </a:lnTo>
                <a:lnTo>
                  <a:pt x="858975" y="409341"/>
                </a:lnTo>
                <a:lnTo>
                  <a:pt x="858975" y="307006"/>
                </a:lnTo>
                <a:lnTo>
                  <a:pt x="18752" y="268220"/>
                </a:lnTo>
                <a:lnTo>
                  <a:pt x="0" y="2161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2601223" y="2895327"/>
            <a:ext cx="802426" cy="461665"/>
          </a:xfrm>
          <a:prstGeom prst="rect">
            <a:avLst/>
          </a:prstGeom>
          <a:noFill/>
        </p:spPr>
        <p:txBody>
          <a:bodyPr wrap="square" rtlCol="0">
            <a:spAutoFit/>
          </a:bodyPr>
          <a:lstStyle/>
          <a:p>
            <a:r>
              <a:rPr kumimoji="1" lang="en-US" altLang="ja-JP" sz="2400" b="1" dirty="0" smtClean="0"/>
              <a:t>10nl</a:t>
            </a:r>
            <a:endParaRPr kumimoji="1" lang="ja-JP" altLang="en-US" sz="2400" b="1" dirty="0"/>
          </a:p>
        </p:txBody>
      </p:sp>
      <p:cxnSp>
        <p:nvCxnSpPr>
          <p:cNvPr id="95" name="直線矢印コネクタ 94"/>
          <p:cNvCxnSpPr/>
          <p:nvPr/>
        </p:nvCxnSpPr>
        <p:spPr>
          <a:xfrm flipH="1" flipV="1">
            <a:off x="2158913" y="2541997"/>
            <a:ext cx="631675" cy="3533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1126351" y="983652"/>
            <a:ext cx="1982268" cy="646331"/>
          </a:xfrm>
          <a:prstGeom prst="rect">
            <a:avLst/>
          </a:prstGeom>
          <a:noFill/>
        </p:spPr>
        <p:txBody>
          <a:bodyPr wrap="square" rtlCol="0">
            <a:spAutoFit/>
          </a:bodyPr>
          <a:lstStyle/>
          <a:p>
            <a:pPr algn="ctr"/>
            <a:r>
              <a:rPr kumimoji="1" lang="en-US" altLang="ja-JP" b="1" dirty="0" smtClean="0"/>
              <a:t>PMMA</a:t>
            </a:r>
            <a:r>
              <a:rPr kumimoji="1" lang="ja-JP" altLang="en-US" b="1" dirty="0" smtClean="0"/>
              <a:t>製</a:t>
            </a:r>
            <a:endParaRPr kumimoji="1" lang="en-US" altLang="ja-JP" b="1" dirty="0" smtClean="0"/>
          </a:p>
          <a:p>
            <a:pPr algn="ctr"/>
            <a:r>
              <a:rPr lang="ja-JP" altLang="en-US" b="1" dirty="0" smtClean="0"/>
              <a:t>平板プレート</a:t>
            </a:r>
            <a:endParaRPr kumimoji="1" lang="ja-JP" altLang="en-US" b="1" dirty="0"/>
          </a:p>
        </p:txBody>
      </p:sp>
      <p:sp>
        <p:nvSpPr>
          <p:cNvPr id="97" name="正方形/長方形 96"/>
          <p:cNvSpPr/>
          <p:nvPr/>
        </p:nvSpPr>
        <p:spPr>
          <a:xfrm>
            <a:off x="3872653" y="1903173"/>
            <a:ext cx="2125766" cy="217382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6873679" y="1874579"/>
            <a:ext cx="2263255" cy="21738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970317" y="4221088"/>
            <a:ext cx="2627554" cy="262096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4500365" y="4221088"/>
            <a:ext cx="3186912" cy="263691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722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7"/>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500"/>
                                        <p:tgtEl>
                                          <p:spTgt spid="9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9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8" grpId="0" animBg="1"/>
      <p:bldP spid="98" grpId="1" animBg="1"/>
      <p:bldP spid="99" grpId="0" animBg="1"/>
      <p:bldP spid="99" grpId="1" animBg="1"/>
      <p:bldP spid="100" grpId="0" animBg="1"/>
      <p:bldP spid="10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350"/>
            <a:ext cx="8712968" cy="576362"/>
          </a:xfrm>
        </p:spPr>
        <p:txBody>
          <a:bodyPr/>
          <a:lstStyle/>
          <a:p>
            <a:r>
              <a:rPr lang="ja-JP" altLang="en-US" dirty="0"/>
              <a:t>②</a:t>
            </a:r>
            <a:r>
              <a:rPr lang="en-US" altLang="ja-JP" dirty="0" smtClean="0"/>
              <a:t>-Ⅱ 10nl</a:t>
            </a:r>
            <a:r>
              <a:rPr lang="ja-JP" altLang="en-US" dirty="0" smtClean="0"/>
              <a:t>スポッティング</a:t>
            </a:r>
            <a:r>
              <a:rPr lang="ja-JP" altLang="en-US" dirty="0"/>
              <a:t>での抗原結合活性</a:t>
            </a:r>
            <a:endParaRPr kumimoji="1" lang="ja-JP" altLang="en-US" dirty="0"/>
          </a:p>
        </p:txBody>
      </p:sp>
      <p:grpSp>
        <p:nvGrpSpPr>
          <p:cNvPr id="19" name="グループ化 18"/>
          <p:cNvGrpSpPr/>
          <p:nvPr/>
        </p:nvGrpSpPr>
        <p:grpSpPr>
          <a:xfrm>
            <a:off x="1152128" y="1628800"/>
            <a:ext cx="8172400" cy="3903552"/>
            <a:chOff x="1763688" y="1664110"/>
            <a:chExt cx="6048672" cy="3579456"/>
          </a:xfrm>
        </p:grpSpPr>
        <p:graphicFrame>
          <p:nvGraphicFramePr>
            <p:cNvPr id="4" name="グラフ 3"/>
            <p:cNvGraphicFramePr/>
            <p:nvPr>
              <p:extLst>
                <p:ext uri="{D42A27DB-BD31-4B8C-83A1-F6EECF244321}">
                  <p14:modId xmlns:p14="http://schemas.microsoft.com/office/powerpoint/2010/main" val="3104816719"/>
                </p:ext>
              </p:extLst>
            </p:nvPr>
          </p:nvGraphicFramePr>
          <p:xfrm>
            <a:off x="1763688" y="1664110"/>
            <a:ext cx="6048672" cy="3579456"/>
          </p:xfrm>
          <a:graphic>
            <a:graphicData uri="http://schemas.openxmlformats.org/drawingml/2006/chart">
              <c:chart xmlns:c="http://schemas.openxmlformats.org/drawingml/2006/chart" xmlns:r="http://schemas.openxmlformats.org/officeDocument/2006/relationships" r:id="rId3"/>
            </a:graphicData>
          </a:graphic>
        </p:graphicFrame>
        <p:sp>
          <p:nvSpPr>
            <p:cNvPr id="5" name="フリーフォーム 4"/>
            <p:cNvSpPr/>
            <p:nvPr/>
          </p:nvSpPr>
          <p:spPr>
            <a:xfrm>
              <a:off x="2593857" y="3592554"/>
              <a:ext cx="3224024" cy="0"/>
            </a:xfrm>
            <a:custGeom>
              <a:avLst/>
              <a:gdLst>
                <a:gd name="connsiteX0" fmla="*/ 0 w 2211572"/>
                <a:gd name="connsiteY0" fmla="*/ 0 h 0"/>
                <a:gd name="connsiteX1" fmla="*/ 2211572 w 2211572"/>
                <a:gd name="connsiteY1" fmla="*/ 0 h 0"/>
              </a:gdLst>
              <a:ahLst/>
              <a:cxnLst>
                <a:cxn ang="0">
                  <a:pos x="connsiteX0" y="connsiteY0"/>
                </a:cxn>
                <a:cxn ang="0">
                  <a:pos x="connsiteX1" y="connsiteY1"/>
                </a:cxn>
              </a:cxnLst>
              <a:rect l="l" t="t" r="r" b="b"/>
              <a:pathLst>
                <a:path w="2211572">
                  <a:moveTo>
                    <a:pt x="0" y="0"/>
                  </a:moveTo>
                  <a:lnTo>
                    <a:pt x="221157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フリーフォーム 5"/>
            <p:cNvSpPr/>
            <p:nvPr/>
          </p:nvSpPr>
          <p:spPr>
            <a:xfrm>
              <a:off x="2590128" y="3641297"/>
              <a:ext cx="3224024" cy="0"/>
            </a:xfrm>
            <a:custGeom>
              <a:avLst/>
              <a:gdLst>
                <a:gd name="connsiteX0" fmla="*/ 0 w 2211572"/>
                <a:gd name="connsiteY0" fmla="*/ 0 h 0"/>
                <a:gd name="connsiteX1" fmla="*/ 2211572 w 2211572"/>
                <a:gd name="connsiteY1" fmla="*/ 0 h 0"/>
              </a:gdLst>
              <a:ahLst/>
              <a:cxnLst>
                <a:cxn ang="0">
                  <a:pos x="connsiteX0" y="connsiteY0"/>
                </a:cxn>
                <a:cxn ang="0">
                  <a:pos x="connsiteX1" y="connsiteY1"/>
                </a:cxn>
              </a:cxnLst>
              <a:rect l="l" t="t" r="r" b="b"/>
              <a:pathLst>
                <a:path w="2211572">
                  <a:moveTo>
                    <a:pt x="0" y="0"/>
                  </a:moveTo>
                  <a:lnTo>
                    <a:pt x="2211572"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4" name="正方形/長方形 13"/>
          <p:cNvSpPr/>
          <p:nvPr/>
        </p:nvSpPr>
        <p:spPr>
          <a:xfrm>
            <a:off x="7390346" y="5085185"/>
            <a:ext cx="1753654" cy="1772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412162" y="1782146"/>
            <a:ext cx="1120820" cy="369332"/>
          </a:xfrm>
          <a:prstGeom prst="rect">
            <a:avLst/>
          </a:prstGeom>
        </p:spPr>
        <p:txBody>
          <a:bodyPr wrap="none">
            <a:spAutoFit/>
          </a:bodyPr>
          <a:lstStyle/>
          <a:p>
            <a:pPr>
              <a:spcAft>
                <a:spcPts val="0"/>
              </a:spcAft>
            </a:pPr>
            <a:r>
              <a:rPr lang="en-US" altLang="ja-JP" b="1" dirty="0" err="1">
                <a:latin typeface="Century"/>
                <a:ea typeface="ＭＳ 明朝"/>
                <a:cs typeface="Times New Roman"/>
              </a:rPr>
              <a:t>scFv</a:t>
            </a:r>
            <a:r>
              <a:rPr lang="en-US" altLang="ja-JP" b="1" dirty="0">
                <a:latin typeface="Century"/>
                <a:ea typeface="ＭＳ 明朝"/>
                <a:cs typeface="Times New Roman"/>
              </a:rPr>
              <a:t>-PM</a:t>
            </a:r>
            <a:endParaRPr lang="ja-JP" altLang="ja-JP" b="1" dirty="0">
              <a:latin typeface="ＭＳ Ｐゴシック"/>
              <a:cs typeface="ＭＳ Ｐゴシック"/>
            </a:endParaRPr>
          </a:p>
        </p:txBody>
      </p:sp>
      <p:sp>
        <p:nvSpPr>
          <p:cNvPr id="24" name="正方形/長方形 23"/>
          <p:cNvSpPr/>
          <p:nvPr/>
        </p:nvSpPr>
        <p:spPr>
          <a:xfrm>
            <a:off x="7431020" y="2122034"/>
            <a:ext cx="1184940" cy="369332"/>
          </a:xfrm>
          <a:prstGeom prst="rect">
            <a:avLst/>
          </a:prstGeom>
        </p:spPr>
        <p:txBody>
          <a:bodyPr wrap="none">
            <a:spAutoFit/>
          </a:bodyPr>
          <a:lstStyle/>
          <a:p>
            <a:pPr>
              <a:spcAft>
                <a:spcPts val="0"/>
              </a:spcAft>
            </a:pPr>
            <a:r>
              <a:rPr lang="en-US" altLang="ja-JP" b="1" dirty="0">
                <a:latin typeface="Century"/>
                <a:ea typeface="ＭＳ 明朝"/>
                <a:cs typeface="Times New Roman"/>
              </a:rPr>
              <a:t>scFv-D10</a:t>
            </a:r>
            <a:endParaRPr lang="ja-JP" altLang="ja-JP" b="1" dirty="0">
              <a:latin typeface="ＭＳ Ｐゴシック"/>
              <a:cs typeface="ＭＳ Ｐゴシック"/>
            </a:endParaRPr>
          </a:p>
        </p:txBody>
      </p:sp>
      <p:cxnSp>
        <p:nvCxnSpPr>
          <p:cNvPr id="25" name="直線矢印コネクタ 24"/>
          <p:cNvCxnSpPr/>
          <p:nvPr/>
        </p:nvCxnSpPr>
        <p:spPr>
          <a:xfrm>
            <a:off x="6773791" y="1945964"/>
            <a:ext cx="6165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795607" y="2306700"/>
            <a:ext cx="6165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上矢印 26"/>
          <p:cNvSpPr/>
          <p:nvPr/>
        </p:nvSpPr>
        <p:spPr>
          <a:xfrm rot="16200000" flipH="1">
            <a:off x="4308256" y="2698954"/>
            <a:ext cx="247462" cy="410657"/>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a:stCxn id="30" idx="2"/>
          </p:cNvCxnSpPr>
          <p:nvPr/>
        </p:nvCxnSpPr>
        <p:spPr>
          <a:xfrm>
            <a:off x="3871987" y="2523530"/>
            <a:ext cx="545011" cy="3896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517316" y="2123420"/>
            <a:ext cx="709342" cy="400110"/>
          </a:xfrm>
          <a:prstGeom prst="rect">
            <a:avLst/>
          </a:prstGeom>
          <a:noFill/>
          <a:ln>
            <a:solidFill>
              <a:schemeClr val="tx1"/>
            </a:solidFill>
          </a:ln>
        </p:spPr>
        <p:txBody>
          <a:bodyPr wrap="square" rtlCol="0">
            <a:spAutoFit/>
          </a:bodyPr>
          <a:lstStyle/>
          <a:p>
            <a:pPr algn="ctr"/>
            <a:r>
              <a:rPr kumimoji="1" lang="en-US" altLang="ja-JP" sz="2000" b="1" dirty="0" smtClean="0"/>
              <a:t>2</a:t>
            </a:r>
            <a:r>
              <a:rPr kumimoji="1" lang="ja-JP" altLang="en-US" sz="2000" b="1" dirty="0" smtClean="0"/>
              <a:t>倍</a:t>
            </a:r>
            <a:endParaRPr kumimoji="1" lang="ja-JP" altLang="en-US" sz="2000" b="1" dirty="0"/>
          </a:p>
        </p:txBody>
      </p:sp>
      <p:sp>
        <p:nvSpPr>
          <p:cNvPr id="35" name="右矢印 34"/>
          <p:cNvSpPr/>
          <p:nvPr/>
        </p:nvSpPr>
        <p:spPr>
          <a:xfrm>
            <a:off x="974205" y="5523333"/>
            <a:ext cx="234149"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341944" y="5477366"/>
            <a:ext cx="6596678" cy="400110"/>
          </a:xfrm>
          <a:prstGeom prst="rect">
            <a:avLst/>
          </a:prstGeom>
        </p:spPr>
        <p:txBody>
          <a:bodyPr wrap="none">
            <a:spAutoFit/>
          </a:bodyPr>
          <a:lstStyle/>
          <a:p>
            <a:pPr algn="ctr"/>
            <a:r>
              <a:rPr lang="en-US" altLang="ja-JP" sz="2000" dirty="0" err="1" smtClean="0">
                <a:solidFill>
                  <a:srgbClr val="FF0000"/>
                </a:solidFill>
                <a:latin typeface="HG明朝E" pitchFamily="17" charset="-128"/>
                <a:ea typeface="HG明朝E" pitchFamily="17" charset="-128"/>
              </a:rPr>
              <a:t>scFv</a:t>
            </a:r>
            <a:r>
              <a:rPr lang="en-US" altLang="ja-JP" sz="2000" dirty="0" smtClean="0">
                <a:solidFill>
                  <a:srgbClr val="FF0000"/>
                </a:solidFill>
                <a:latin typeface="HG明朝E" pitchFamily="17" charset="-128"/>
                <a:ea typeface="HG明朝E" pitchFamily="17" charset="-128"/>
              </a:rPr>
              <a:t>-PM</a:t>
            </a:r>
            <a:r>
              <a:rPr lang="ja-JP" altLang="en-US" sz="2000" dirty="0" smtClean="0">
                <a:solidFill>
                  <a:srgbClr val="FF0000"/>
                </a:solidFill>
                <a:latin typeface="HG明朝E" pitchFamily="17" charset="-128"/>
                <a:ea typeface="HG明朝E" pitchFamily="17" charset="-128"/>
              </a:rPr>
              <a:t>が</a:t>
            </a:r>
            <a:r>
              <a:rPr lang="en-US" altLang="ja-JP" sz="2000" dirty="0" smtClean="0">
                <a:solidFill>
                  <a:srgbClr val="FF0000"/>
                </a:solidFill>
                <a:latin typeface="HG明朝E" pitchFamily="17" charset="-128"/>
                <a:ea typeface="HG明朝E" pitchFamily="17" charset="-128"/>
              </a:rPr>
              <a:t>scFv-D10</a:t>
            </a:r>
            <a:r>
              <a:rPr lang="ja-JP" altLang="en-US" sz="2000" dirty="0">
                <a:solidFill>
                  <a:srgbClr val="FF0000"/>
                </a:solidFill>
                <a:latin typeface="HG明朝E" pitchFamily="17" charset="-128"/>
                <a:ea typeface="HG明朝E" pitchFamily="17" charset="-128"/>
              </a:rPr>
              <a:t>より</a:t>
            </a:r>
            <a:r>
              <a:rPr lang="ja-JP" altLang="en-US" sz="2000" dirty="0" smtClean="0">
                <a:solidFill>
                  <a:srgbClr val="FF0000"/>
                </a:solidFill>
                <a:latin typeface="HG明朝E" pitchFamily="17" charset="-128"/>
                <a:ea typeface="HG明朝E" pitchFamily="17" charset="-128"/>
              </a:rPr>
              <a:t>も</a:t>
            </a:r>
            <a:r>
              <a:rPr lang="en-US" altLang="ja-JP" sz="2000" dirty="0" smtClean="0">
                <a:solidFill>
                  <a:srgbClr val="FF0000"/>
                </a:solidFill>
                <a:latin typeface="HG明朝E" pitchFamily="17" charset="-128"/>
                <a:ea typeface="HG明朝E" pitchFamily="17" charset="-128"/>
              </a:rPr>
              <a:t>2</a:t>
            </a:r>
            <a:r>
              <a:rPr lang="ja-JP" altLang="en-US" sz="2000" dirty="0" smtClean="0">
                <a:solidFill>
                  <a:srgbClr val="FF0000"/>
                </a:solidFill>
                <a:latin typeface="HG明朝E" pitchFamily="17" charset="-128"/>
                <a:ea typeface="HG明朝E" pitchFamily="17" charset="-128"/>
              </a:rPr>
              <a:t>倍高感度に抗原を認識した。</a:t>
            </a:r>
            <a:endParaRPr lang="ja-JP" altLang="en-US" sz="2000" b="1" dirty="0">
              <a:solidFill>
                <a:srgbClr val="FF0000"/>
              </a:solidFill>
              <a:latin typeface="HG明朝E" pitchFamily="17" charset="-128"/>
              <a:ea typeface="HG明朝E" pitchFamily="17" charset="-128"/>
            </a:endParaRPr>
          </a:p>
        </p:txBody>
      </p:sp>
      <p:cxnSp>
        <p:nvCxnSpPr>
          <p:cNvPr id="20" name="直線矢印コネクタ 19"/>
          <p:cNvCxnSpPr/>
          <p:nvPr/>
        </p:nvCxnSpPr>
        <p:spPr>
          <a:xfrm flipH="1">
            <a:off x="6674866" y="3749441"/>
            <a:ext cx="40720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082068" y="3585574"/>
            <a:ext cx="2485564" cy="646331"/>
          </a:xfrm>
          <a:prstGeom prst="rect">
            <a:avLst/>
          </a:prstGeom>
          <a:noFill/>
        </p:spPr>
        <p:txBody>
          <a:bodyPr wrap="square" rtlCol="0">
            <a:spAutoFit/>
          </a:bodyPr>
          <a:lstStyle/>
          <a:p>
            <a:r>
              <a:rPr kumimoji="1" lang="en-US" altLang="ja-JP" dirty="0" err="1" smtClean="0"/>
              <a:t>RNase</a:t>
            </a:r>
            <a:r>
              <a:rPr kumimoji="1" lang="ja-JP" altLang="en-US" dirty="0" smtClean="0"/>
              <a:t>抗原</a:t>
            </a:r>
            <a:endParaRPr kumimoji="1" lang="en-US" altLang="ja-JP" dirty="0" smtClean="0"/>
          </a:p>
          <a:p>
            <a:r>
              <a:rPr kumimoji="1" lang="en-US" altLang="ja-JP" dirty="0" smtClean="0"/>
              <a:t>0g/ml</a:t>
            </a:r>
            <a:r>
              <a:rPr kumimoji="1" lang="ja-JP" altLang="en-US" dirty="0" smtClean="0"/>
              <a:t>のシグナル</a:t>
            </a:r>
            <a:endParaRPr kumimoji="1" lang="ja-JP" altLang="en-US" dirty="0"/>
          </a:p>
        </p:txBody>
      </p:sp>
      <p:sp>
        <p:nvSpPr>
          <p:cNvPr id="9" name="フリーフォーム 8"/>
          <p:cNvSpPr/>
          <p:nvPr/>
        </p:nvSpPr>
        <p:spPr>
          <a:xfrm>
            <a:off x="2699793" y="2023672"/>
            <a:ext cx="3925860" cy="1708180"/>
          </a:xfrm>
          <a:custGeom>
            <a:avLst/>
            <a:gdLst>
              <a:gd name="connsiteX0" fmla="*/ 0 w 3822491"/>
              <a:gd name="connsiteY0" fmla="*/ 1648918 h 1648918"/>
              <a:gd name="connsiteX1" fmla="*/ 2398426 w 3822491"/>
              <a:gd name="connsiteY1" fmla="*/ 284813 h 1648918"/>
              <a:gd name="connsiteX2" fmla="*/ 3822491 w 3822491"/>
              <a:gd name="connsiteY2" fmla="*/ 0 h 1648918"/>
            </a:gdLst>
            <a:ahLst/>
            <a:cxnLst>
              <a:cxn ang="0">
                <a:pos x="connsiteX0" y="connsiteY0"/>
              </a:cxn>
              <a:cxn ang="0">
                <a:pos x="connsiteX1" y="connsiteY1"/>
              </a:cxn>
              <a:cxn ang="0">
                <a:pos x="connsiteX2" y="connsiteY2"/>
              </a:cxn>
            </a:cxnLst>
            <a:rect l="l" t="t" r="r" b="b"/>
            <a:pathLst>
              <a:path w="3822491" h="1648918">
                <a:moveTo>
                  <a:pt x="0" y="1648918"/>
                </a:moveTo>
                <a:cubicBezTo>
                  <a:pt x="880672" y="1104275"/>
                  <a:pt x="1761344" y="559633"/>
                  <a:pt x="2398426" y="284813"/>
                </a:cubicBezTo>
                <a:cubicBezTo>
                  <a:pt x="3035508" y="9993"/>
                  <a:pt x="3428999" y="4996"/>
                  <a:pt x="3822491"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059832" y="2323474"/>
            <a:ext cx="3550830" cy="1461533"/>
          </a:xfrm>
          <a:custGeom>
            <a:avLst/>
            <a:gdLst>
              <a:gd name="connsiteX0" fmla="*/ 0 w 3327816"/>
              <a:gd name="connsiteY0" fmla="*/ 1409076 h 1409076"/>
              <a:gd name="connsiteX1" fmla="*/ 1903751 w 3327816"/>
              <a:gd name="connsiteY1" fmla="*/ 389745 h 1409076"/>
              <a:gd name="connsiteX2" fmla="*/ 3327816 w 3327816"/>
              <a:gd name="connsiteY2" fmla="*/ 0 h 1409076"/>
            </a:gdLst>
            <a:ahLst/>
            <a:cxnLst>
              <a:cxn ang="0">
                <a:pos x="connsiteX0" y="connsiteY0"/>
              </a:cxn>
              <a:cxn ang="0">
                <a:pos x="connsiteX1" y="connsiteY1"/>
              </a:cxn>
              <a:cxn ang="0">
                <a:pos x="connsiteX2" y="connsiteY2"/>
              </a:cxn>
            </a:cxnLst>
            <a:rect l="l" t="t" r="r" b="b"/>
            <a:pathLst>
              <a:path w="3327816" h="1409076">
                <a:moveTo>
                  <a:pt x="0" y="1409076"/>
                </a:moveTo>
                <a:cubicBezTo>
                  <a:pt x="674557" y="1016833"/>
                  <a:pt x="1349115" y="624591"/>
                  <a:pt x="1903751" y="389745"/>
                </a:cubicBezTo>
                <a:cubicBezTo>
                  <a:pt x="2458387" y="154899"/>
                  <a:pt x="2893101" y="77449"/>
                  <a:pt x="3327816" y="0"/>
                </a:cubicBezTo>
              </a:path>
            </a:pathLst>
          </a:cu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192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吹き出し 2"/>
          <p:cNvSpPr/>
          <p:nvPr/>
        </p:nvSpPr>
        <p:spPr>
          <a:xfrm>
            <a:off x="467544" y="1700808"/>
            <a:ext cx="8064895" cy="2952329"/>
          </a:xfrm>
          <a:prstGeom prst="downArrowCallout">
            <a:avLst>
              <a:gd name="adj1" fmla="val 16880"/>
              <a:gd name="adj2" fmla="val 15237"/>
              <a:gd name="adj3" fmla="val 20190"/>
              <a:gd name="adj4" fmla="val 68184"/>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t>本研究</a:t>
            </a:r>
            <a:r>
              <a:rPr lang="ja-JP" altLang="en-US" dirty="0" smtClean="0"/>
              <a:t>の目的</a:t>
            </a:r>
            <a:endParaRPr kumimoji="1" lang="ja-JP" altLang="en-US" dirty="0"/>
          </a:p>
        </p:txBody>
      </p:sp>
      <p:sp>
        <p:nvSpPr>
          <p:cNvPr id="4" name="テキスト ボックス 3"/>
          <p:cNvSpPr txBox="1"/>
          <p:nvPr/>
        </p:nvSpPr>
        <p:spPr>
          <a:xfrm>
            <a:off x="683568" y="1866098"/>
            <a:ext cx="8280920"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Ⅰ</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a:t>
            </a:r>
            <a:r>
              <a:rPr lang="ja-JP" altLang="en-US" sz="2400" dirty="0" smtClean="0">
                <a:solidFill>
                  <a:srgbClr val="FF0000"/>
                </a:solidFill>
                <a:latin typeface="HG明朝E" pitchFamily="17" charset="-128"/>
                <a:ea typeface="HG明朝E" pitchFamily="17" charset="-128"/>
              </a:rPr>
              <a:t>親和性ペプチド融合</a:t>
            </a:r>
            <a:r>
              <a:rPr lang="en-US" altLang="ja-JP" sz="2400" dirty="0" smtClean="0">
                <a:solidFill>
                  <a:srgbClr val="FF0000"/>
                </a:solidFill>
                <a:latin typeface="HG明朝E" pitchFamily="17" charset="-128"/>
                <a:ea typeface="HG明朝E" pitchFamily="17" charset="-128"/>
              </a:rPr>
              <a:t>GST</a:t>
            </a:r>
            <a:r>
              <a:rPr lang="ja-JP" altLang="en-US" sz="2400" dirty="0" smtClean="0">
                <a:solidFill>
                  <a:srgbClr val="FF0000"/>
                </a:solidFill>
                <a:latin typeface="HG明朝E" pitchFamily="17" charset="-128"/>
                <a:ea typeface="HG明朝E" pitchFamily="17" charset="-128"/>
              </a:rPr>
              <a:t>の親和性評価</a:t>
            </a:r>
            <a:endParaRPr kumimoji="1" lang="ja-JP" altLang="en-US" sz="2400" dirty="0">
              <a:solidFill>
                <a:srgbClr val="FF0000"/>
              </a:solidFill>
              <a:latin typeface="HG明朝E" pitchFamily="17" charset="-128"/>
              <a:ea typeface="HG明朝E" pitchFamily="17" charset="-128"/>
            </a:endParaRPr>
          </a:p>
        </p:txBody>
      </p:sp>
      <p:sp>
        <p:nvSpPr>
          <p:cNvPr id="7" name="テキスト ボックス 6"/>
          <p:cNvSpPr txBox="1"/>
          <p:nvPr/>
        </p:nvSpPr>
        <p:spPr>
          <a:xfrm>
            <a:off x="683568" y="2924945"/>
            <a:ext cx="7614592" cy="461665"/>
          </a:xfrm>
          <a:prstGeom prst="rect">
            <a:avLst/>
          </a:prstGeom>
          <a:noFill/>
        </p:spPr>
        <p:txBody>
          <a:bodyPr wrap="square" rtlCol="0">
            <a:spAutoFit/>
          </a:bodyPr>
          <a:lstStyle/>
          <a:p>
            <a:r>
              <a:rPr lang="en-US" altLang="ja-JP" sz="2400" dirty="0">
                <a:solidFill>
                  <a:srgbClr val="FF0000"/>
                </a:solidFill>
                <a:latin typeface="HG明朝E" pitchFamily="17" charset="-128"/>
                <a:ea typeface="HG明朝E" pitchFamily="17" charset="-128"/>
              </a:rPr>
              <a:t>Ⅲ</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PMMA-tag</a:t>
            </a:r>
            <a:r>
              <a:rPr kumimoji="1" lang="ja-JP" altLang="en-US" sz="2400" dirty="0" smtClean="0">
                <a:solidFill>
                  <a:srgbClr val="FF0000"/>
                </a:solidFill>
                <a:latin typeface="HG明朝E" pitchFamily="17" charset="-128"/>
                <a:ea typeface="HG明朝E" pitchFamily="17" charset="-128"/>
              </a:rPr>
              <a:t>融合</a:t>
            </a:r>
            <a:r>
              <a:rPr kumimoji="1" lang="en-US" altLang="ja-JP" sz="2400" dirty="0" err="1" smtClean="0">
                <a:solidFill>
                  <a:srgbClr val="FF0000"/>
                </a:solidFill>
                <a:latin typeface="HG明朝E" pitchFamily="17" charset="-128"/>
                <a:ea typeface="HG明朝E" pitchFamily="17" charset="-128"/>
              </a:rPr>
              <a:t>scFv</a:t>
            </a:r>
            <a:r>
              <a:rPr kumimoji="1" lang="ja-JP" altLang="en-US" sz="2400" dirty="0" smtClean="0">
                <a:solidFill>
                  <a:srgbClr val="FF0000"/>
                </a:solidFill>
                <a:latin typeface="HG明朝E" pitchFamily="17" charset="-128"/>
                <a:ea typeface="HG明朝E" pitchFamily="17" charset="-128"/>
              </a:rPr>
              <a:t>固定化抗体チップの</a:t>
            </a:r>
            <a:r>
              <a:rPr lang="ja-JP" altLang="en-US" sz="2400" dirty="0">
                <a:solidFill>
                  <a:srgbClr val="FF0000"/>
                </a:solidFill>
                <a:latin typeface="HG明朝E" pitchFamily="17" charset="-128"/>
                <a:ea typeface="HG明朝E" pitchFamily="17" charset="-128"/>
              </a:rPr>
              <a:t>作成</a:t>
            </a:r>
            <a:endParaRPr kumimoji="1" lang="ja-JP" altLang="en-US" sz="2400" dirty="0">
              <a:solidFill>
                <a:srgbClr val="FF0000"/>
              </a:solidFill>
              <a:latin typeface="HG明朝E" pitchFamily="17" charset="-128"/>
              <a:ea typeface="HG明朝E" pitchFamily="17" charset="-128"/>
            </a:endParaRPr>
          </a:p>
        </p:txBody>
      </p:sp>
      <p:sp>
        <p:nvSpPr>
          <p:cNvPr id="10" name="正方形/長方形 9"/>
          <p:cNvSpPr/>
          <p:nvPr/>
        </p:nvSpPr>
        <p:spPr>
          <a:xfrm>
            <a:off x="7452320" y="5254919"/>
            <a:ext cx="1691680" cy="1561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p:cNvGrpSpPr/>
          <p:nvPr/>
        </p:nvGrpSpPr>
        <p:grpSpPr>
          <a:xfrm>
            <a:off x="2588937" y="5155627"/>
            <a:ext cx="4359327" cy="408695"/>
            <a:chOff x="2110882" y="4725144"/>
            <a:chExt cx="4968552" cy="599057"/>
          </a:xfrm>
        </p:grpSpPr>
        <p:sp>
          <p:nvSpPr>
            <p:cNvPr id="12" name="フローチャート: データ 11"/>
            <p:cNvSpPr/>
            <p:nvPr/>
          </p:nvSpPr>
          <p:spPr>
            <a:xfrm>
              <a:off x="2110882" y="5108177"/>
              <a:ext cx="4968552" cy="216024"/>
            </a:xfrm>
            <a:prstGeom prst="flowChartInputOutpu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p:cNvGrpSpPr/>
            <p:nvPr/>
          </p:nvGrpSpPr>
          <p:grpSpPr>
            <a:xfrm>
              <a:off x="3131840" y="4725144"/>
              <a:ext cx="172704" cy="491045"/>
              <a:chOff x="3866996" y="5142190"/>
              <a:chExt cx="307030" cy="719427"/>
            </a:xfrm>
          </p:grpSpPr>
          <p:grpSp>
            <p:nvGrpSpPr>
              <p:cNvPr id="62" name="グループ化 61"/>
              <p:cNvGrpSpPr/>
              <p:nvPr/>
            </p:nvGrpSpPr>
            <p:grpSpPr>
              <a:xfrm>
                <a:off x="3866996" y="5142190"/>
                <a:ext cx="307030" cy="480442"/>
                <a:chOff x="4053383" y="5065383"/>
                <a:chExt cx="864096" cy="999652"/>
              </a:xfrm>
            </p:grpSpPr>
            <p:sp>
              <p:nvSpPr>
                <p:cNvPr id="64" name="円/楕円 6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円/楕円 6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6" name="直線コネクタ 6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フリーフォーム 6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 name="グループ化 13"/>
            <p:cNvGrpSpPr/>
            <p:nvPr/>
          </p:nvGrpSpPr>
          <p:grpSpPr>
            <a:xfrm>
              <a:off x="3455876" y="4725144"/>
              <a:ext cx="172704" cy="491045"/>
              <a:chOff x="3866996" y="5142190"/>
              <a:chExt cx="307030" cy="719427"/>
            </a:xfrm>
          </p:grpSpPr>
          <p:grpSp>
            <p:nvGrpSpPr>
              <p:cNvPr id="57" name="グループ化 56"/>
              <p:cNvGrpSpPr/>
              <p:nvPr/>
            </p:nvGrpSpPr>
            <p:grpSpPr>
              <a:xfrm>
                <a:off x="3866996" y="5142190"/>
                <a:ext cx="307030" cy="480442"/>
                <a:chOff x="4053383" y="5065383"/>
                <a:chExt cx="864096" cy="999652"/>
              </a:xfrm>
            </p:grpSpPr>
            <p:sp>
              <p:nvSpPr>
                <p:cNvPr id="59" name="円/楕円 5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円/楕円 5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1" name="直線コネクタ 6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フリーフォーム 5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 name="グループ化 14"/>
            <p:cNvGrpSpPr/>
            <p:nvPr/>
          </p:nvGrpSpPr>
          <p:grpSpPr>
            <a:xfrm>
              <a:off x="3779912" y="4725144"/>
              <a:ext cx="172704" cy="491045"/>
              <a:chOff x="3866996" y="5142190"/>
              <a:chExt cx="307030" cy="719427"/>
            </a:xfrm>
          </p:grpSpPr>
          <p:grpSp>
            <p:nvGrpSpPr>
              <p:cNvPr id="52" name="グループ化 51"/>
              <p:cNvGrpSpPr/>
              <p:nvPr/>
            </p:nvGrpSpPr>
            <p:grpSpPr>
              <a:xfrm>
                <a:off x="3866996" y="5142190"/>
                <a:ext cx="307030" cy="480442"/>
                <a:chOff x="4053383" y="5065383"/>
                <a:chExt cx="864096" cy="999652"/>
              </a:xfrm>
            </p:grpSpPr>
            <p:sp>
              <p:nvSpPr>
                <p:cNvPr id="54" name="円/楕円 5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6" name="直線コネクタ 5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フリーフォーム 5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 name="グループ化 15"/>
            <p:cNvGrpSpPr/>
            <p:nvPr/>
          </p:nvGrpSpPr>
          <p:grpSpPr>
            <a:xfrm>
              <a:off x="4103948" y="4725144"/>
              <a:ext cx="172704" cy="491045"/>
              <a:chOff x="3866996" y="5142190"/>
              <a:chExt cx="307030" cy="719427"/>
            </a:xfrm>
          </p:grpSpPr>
          <p:grpSp>
            <p:nvGrpSpPr>
              <p:cNvPr id="47" name="グループ化 46"/>
              <p:cNvGrpSpPr/>
              <p:nvPr/>
            </p:nvGrpSpPr>
            <p:grpSpPr>
              <a:xfrm>
                <a:off x="3866996" y="5142190"/>
                <a:ext cx="307030" cy="480442"/>
                <a:chOff x="4053383" y="5065383"/>
                <a:chExt cx="864096" cy="999652"/>
              </a:xfrm>
            </p:grpSpPr>
            <p:sp>
              <p:nvSpPr>
                <p:cNvPr id="49" name="円/楕円 4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円/楕円 4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コネクタ 5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フリーフォーム 4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グループ化 16"/>
            <p:cNvGrpSpPr/>
            <p:nvPr/>
          </p:nvGrpSpPr>
          <p:grpSpPr>
            <a:xfrm>
              <a:off x="4427984" y="4725144"/>
              <a:ext cx="172704" cy="491045"/>
              <a:chOff x="3866996" y="5142190"/>
              <a:chExt cx="307030" cy="719427"/>
            </a:xfrm>
          </p:grpSpPr>
          <p:grpSp>
            <p:nvGrpSpPr>
              <p:cNvPr id="42" name="グループ化 41"/>
              <p:cNvGrpSpPr/>
              <p:nvPr/>
            </p:nvGrpSpPr>
            <p:grpSpPr>
              <a:xfrm>
                <a:off x="3866996" y="5142190"/>
                <a:ext cx="307030" cy="480442"/>
                <a:chOff x="4053383" y="5065383"/>
                <a:chExt cx="864096" cy="999652"/>
              </a:xfrm>
            </p:grpSpPr>
            <p:sp>
              <p:nvSpPr>
                <p:cNvPr id="44" name="円/楕円 4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円/楕円 4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コネクタ 4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フリーフォーム 4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p:cNvGrpSpPr/>
            <p:nvPr/>
          </p:nvGrpSpPr>
          <p:grpSpPr>
            <a:xfrm>
              <a:off x="4752020" y="4725144"/>
              <a:ext cx="172704" cy="491045"/>
              <a:chOff x="3866996" y="5142190"/>
              <a:chExt cx="307030" cy="719427"/>
            </a:xfrm>
          </p:grpSpPr>
          <p:grpSp>
            <p:nvGrpSpPr>
              <p:cNvPr id="37" name="グループ化 36"/>
              <p:cNvGrpSpPr/>
              <p:nvPr/>
            </p:nvGrpSpPr>
            <p:grpSpPr>
              <a:xfrm>
                <a:off x="3866996" y="5142190"/>
                <a:ext cx="307030" cy="480442"/>
                <a:chOff x="4053383" y="5065383"/>
                <a:chExt cx="864096" cy="999652"/>
              </a:xfrm>
            </p:grpSpPr>
            <p:sp>
              <p:nvSpPr>
                <p:cNvPr id="39" name="円/楕円 3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円/楕円 3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1" name="直線コネクタ 4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フリーフォーム 3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 name="グループ化 18"/>
            <p:cNvGrpSpPr/>
            <p:nvPr/>
          </p:nvGrpSpPr>
          <p:grpSpPr>
            <a:xfrm>
              <a:off x="5076056" y="4725144"/>
              <a:ext cx="172704" cy="491045"/>
              <a:chOff x="3866996" y="5142190"/>
              <a:chExt cx="307030" cy="719427"/>
            </a:xfrm>
          </p:grpSpPr>
          <p:grpSp>
            <p:nvGrpSpPr>
              <p:cNvPr id="32" name="グループ化 31"/>
              <p:cNvGrpSpPr/>
              <p:nvPr/>
            </p:nvGrpSpPr>
            <p:grpSpPr>
              <a:xfrm>
                <a:off x="3866996" y="5142190"/>
                <a:ext cx="307030" cy="480442"/>
                <a:chOff x="4053383" y="5065383"/>
                <a:chExt cx="864096" cy="999652"/>
              </a:xfrm>
            </p:grpSpPr>
            <p:sp>
              <p:nvSpPr>
                <p:cNvPr id="34" name="円/楕円 3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フリーフォーム 3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 name="グループ化 19"/>
            <p:cNvGrpSpPr/>
            <p:nvPr/>
          </p:nvGrpSpPr>
          <p:grpSpPr>
            <a:xfrm>
              <a:off x="5400092" y="4725144"/>
              <a:ext cx="172704" cy="491045"/>
              <a:chOff x="3866996" y="5142190"/>
              <a:chExt cx="307030" cy="719427"/>
            </a:xfrm>
          </p:grpSpPr>
          <p:grpSp>
            <p:nvGrpSpPr>
              <p:cNvPr id="27" name="グループ化 26"/>
              <p:cNvGrpSpPr/>
              <p:nvPr/>
            </p:nvGrpSpPr>
            <p:grpSpPr>
              <a:xfrm>
                <a:off x="3866996" y="5142190"/>
                <a:ext cx="307030" cy="480442"/>
                <a:chOff x="4053383" y="5065383"/>
                <a:chExt cx="864096" cy="999652"/>
              </a:xfrm>
            </p:grpSpPr>
            <p:sp>
              <p:nvSpPr>
                <p:cNvPr id="29" name="円/楕円 2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1" name="直線コネクタ 3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フリーフォーム 2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 name="グループ化 20"/>
            <p:cNvGrpSpPr/>
            <p:nvPr/>
          </p:nvGrpSpPr>
          <p:grpSpPr>
            <a:xfrm>
              <a:off x="5724128" y="4725144"/>
              <a:ext cx="172704" cy="491045"/>
              <a:chOff x="3866996" y="5142190"/>
              <a:chExt cx="307030" cy="719427"/>
            </a:xfrm>
          </p:grpSpPr>
          <p:grpSp>
            <p:nvGrpSpPr>
              <p:cNvPr id="22" name="グループ化 21"/>
              <p:cNvGrpSpPr/>
              <p:nvPr/>
            </p:nvGrpSpPr>
            <p:grpSpPr>
              <a:xfrm>
                <a:off x="3866996" y="5142190"/>
                <a:ext cx="307030" cy="480442"/>
                <a:chOff x="4053383" y="5065383"/>
                <a:chExt cx="864096" cy="999652"/>
              </a:xfrm>
            </p:grpSpPr>
            <p:sp>
              <p:nvSpPr>
                <p:cNvPr id="24" name="円/楕円 2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コネクタ 2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フリーフォーム 2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67" name="テキスト ボックス 66"/>
          <p:cNvSpPr txBox="1"/>
          <p:nvPr/>
        </p:nvSpPr>
        <p:spPr>
          <a:xfrm>
            <a:off x="1408861" y="4869161"/>
            <a:ext cx="1180076" cy="646331"/>
          </a:xfrm>
          <a:prstGeom prst="rect">
            <a:avLst/>
          </a:prstGeom>
          <a:noFill/>
        </p:spPr>
        <p:txBody>
          <a:bodyPr wrap="square" rtlCol="0">
            <a:spAutoFit/>
          </a:bodyPr>
          <a:lstStyle/>
          <a:p>
            <a:r>
              <a:rPr kumimoji="1" lang="ja-JP" altLang="en-US" dirty="0" smtClean="0"/>
              <a:t>配向制御</a:t>
            </a:r>
            <a:endParaRPr kumimoji="1" lang="en-US" altLang="ja-JP" dirty="0" smtClean="0"/>
          </a:p>
          <a:p>
            <a:r>
              <a:rPr lang="ja-JP" altLang="en-US" dirty="0" smtClean="0"/>
              <a:t>高密度化</a:t>
            </a:r>
            <a:endParaRPr kumimoji="1" lang="ja-JP" altLang="en-US" dirty="0"/>
          </a:p>
        </p:txBody>
      </p:sp>
      <p:sp>
        <p:nvSpPr>
          <p:cNvPr id="68" name="テキスト ボックス 67"/>
          <p:cNvSpPr txBox="1"/>
          <p:nvPr/>
        </p:nvSpPr>
        <p:spPr>
          <a:xfrm>
            <a:off x="3477477" y="5723644"/>
            <a:ext cx="2742519" cy="400110"/>
          </a:xfrm>
          <a:prstGeom prst="rect">
            <a:avLst/>
          </a:prstGeom>
          <a:noFill/>
        </p:spPr>
        <p:txBody>
          <a:bodyPr wrap="square" rtlCol="0">
            <a:spAutoFit/>
          </a:bodyPr>
          <a:lstStyle/>
          <a:p>
            <a:pPr algn="ctr"/>
            <a:r>
              <a:rPr kumimoji="1" lang="ja-JP" altLang="en-US" sz="2000" b="1" dirty="0" smtClean="0"/>
              <a:t>高感度な</a:t>
            </a:r>
            <a:r>
              <a:rPr lang="ja-JP" altLang="en-US" sz="2000" b="1" dirty="0"/>
              <a:t>抗体</a:t>
            </a:r>
            <a:r>
              <a:rPr kumimoji="1" lang="ja-JP" altLang="en-US" sz="2000" b="1" dirty="0" smtClean="0"/>
              <a:t>チップ</a:t>
            </a:r>
            <a:endParaRPr kumimoji="1" lang="ja-JP" altLang="en-US" sz="2000" b="1" dirty="0"/>
          </a:p>
        </p:txBody>
      </p:sp>
      <p:sp>
        <p:nvSpPr>
          <p:cNvPr id="69" name="屈折矢印 68"/>
          <p:cNvSpPr/>
          <p:nvPr/>
        </p:nvSpPr>
        <p:spPr>
          <a:xfrm rot="5400000">
            <a:off x="2272884" y="5143662"/>
            <a:ext cx="560095" cy="1368152"/>
          </a:xfrm>
          <a:prstGeom prst="ben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p:cNvSpPr txBox="1"/>
          <p:nvPr/>
        </p:nvSpPr>
        <p:spPr>
          <a:xfrm>
            <a:off x="683568" y="2379338"/>
            <a:ext cx="7776864"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Ⅱ</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PMMA-tag</a:t>
            </a:r>
            <a:r>
              <a:rPr lang="ja-JP" altLang="en-US" sz="2400" dirty="0" smtClean="0">
                <a:solidFill>
                  <a:srgbClr val="FF0000"/>
                </a:solidFill>
                <a:latin typeface="HG明朝E" pitchFamily="17" charset="-128"/>
                <a:ea typeface="HG明朝E" pitchFamily="17" charset="-128"/>
              </a:rPr>
              <a:t>融合</a:t>
            </a:r>
            <a:r>
              <a:rPr lang="en-US" altLang="ja-JP" sz="2400" dirty="0" err="1">
                <a:solidFill>
                  <a:srgbClr val="FF0000"/>
                </a:solidFill>
                <a:latin typeface="HG明朝E" pitchFamily="17" charset="-128"/>
                <a:ea typeface="HG明朝E" pitchFamily="17" charset="-128"/>
              </a:rPr>
              <a:t>scFv</a:t>
            </a:r>
            <a:r>
              <a:rPr lang="ja-JP" altLang="en-US" sz="2400" dirty="0" smtClean="0">
                <a:solidFill>
                  <a:srgbClr val="FF0000"/>
                </a:solidFill>
                <a:latin typeface="HG明朝E" pitchFamily="17" charset="-128"/>
                <a:ea typeface="HG明朝E" pitchFamily="17" charset="-128"/>
              </a:rPr>
              <a:t>のリフォールディング</a:t>
            </a:r>
            <a:endParaRPr kumimoji="1" lang="ja-JP" altLang="en-US" sz="2400" dirty="0">
              <a:solidFill>
                <a:srgbClr val="FF0000"/>
              </a:solidFill>
              <a:latin typeface="HG明朝E" pitchFamily="17" charset="-128"/>
              <a:ea typeface="HG明朝E" pitchFamily="17" charset="-128"/>
            </a:endParaRPr>
          </a:p>
        </p:txBody>
      </p:sp>
      <p:sp>
        <p:nvSpPr>
          <p:cNvPr id="5" name="テキスト ボックス 4"/>
          <p:cNvSpPr txBox="1"/>
          <p:nvPr/>
        </p:nvSpPr>
        <p:spPr>
          <a:xfrm>
            <a:off x="6372200" y="5082283"/>
            <a:ext cx="2580321" cy="369332"/>
          </a:xfrm>
          <a:prstGeom prst="rect">
            <a:avLst/>
          </a:prstGeom>
          <a:noFill/>
        </p:spPr>
        <p:txBody>
          <a:bodyPr wrap="square" rtlCol="0">
            <a:spAutoFit/>
          </a:bodyPr>
          <a:lstStyle/>
          <a:p>
            <a:r>
              <a:rPr kumimoji="1" lang="ja-JP" altLang="en-US" dirty="0" smtClean="0"/>
              <a:t>プラスチック平板プレート</a:t>
            </a:r>
            <a:endParaRPr kumimoji="1" lang="ja-JP" altLang="en-US" dirty="0"/>
          </a:p>
        </p:txBody>
      </p:sp>
    </p:spTree>
    <p:extLst>
      <p:ext uri="{BB962C8B-B14F-4D97-AF65-F5344CB8AC3E}">
        <p14:creationId xmlns:p14="http://schemas.microsoft.com/office/powerpoint/2010/main" val="693493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350"/>
            <a:ext cx="8363272" cy="576362"/>
          </a:xfrm>
        </p:spPr>
        <p:txBody>
          <a:bodyPr/>
          <a:lstStyle/>
          <a:p>
            <a:r>
              <a:rPr lang="en-US" altLang="ja-JP" sz="2800" dirty="0"/>
              <a:t>10nl</a:t>
            </a:r>
            <a:r>
              <a:rPr lang="ja-JP" altLang="en-US" sz="2800" dirty="0"/>
              <a:t>スポッティングと</a:t>
            </a:r>
            <a:r>
              <a:rPr lang="en-US" altLang="ja-JP" sz="2800" dirty="0"/>
              <a:t>1μl</a:t>
            </a:r>
            <a:r>
              <a:rPr lang="ja-JP" altLang="en-US" sz="2800" dirty="0" smtClean="0"/>
              <a:t>スポッティング</a:t>
            </a:r>
            <a:r>
              <a:rPr lang="ja-JP" altLang="en-US" sz="2800" dirty="0"/>
              <a:t>の</a:t>
            </a:r>
            <a:r>
              <a:rPr kumimoji="1" lang="ja-JP" altLang="en-US" sz="2800" dirty="0" smtClean="0"/>
              <a:t>感度比較</a:t>
            </a:r>
            <a:endParaRPr kumimoji="1" lang="ja-JP" altLang="en-US" sz="2800" dirty="0"/>
          </a:p>
        </p:txBody>
      </p:sp>
      <p:sp>
        <p:nvSpPr>
          <p:cNvPr id="112" name="正方形/長方形 111"/>
          <p:cNvSpPr/>
          <p:nvPr/>
        </p:nvSpPr>
        <p:spPr>
          <a:xfrm>
            <a:off x="7683010" y="5494304"/>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7" name="グループ化 146"/>
          <p:cNvGrpSpPr/>
          <p:nvPr/>
        </p:nvGrpSpPr>
        <p:grpSpPr>
          <a:xfrm>
            <a:off x="2500160" y="2126445"/>
            <a:ext cx="1950336" cy="661761"/>
            <a:chOff x="5790016" y="5821868"/>
            <a:chExt cx="1832466" cy="620289"/>
          </a:xfrm>
        </p:grpSpPr>
        <p:sp>
          <p:nvSpPr>
            <p:cNvPr id="148" name="正方形/長方形 147"/>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p:cNvGrpSpPr/>
            <p:nvPr/>
          </p:nvGrpSpPr>
          <p:grpSpPr>
            <a:xfrm>
              <a:off x="6575434" y="5821868"/>
              <a:ext cx="252028" cy="489800"/>
              <a:chOff x="3866996" y="5142190"/>
              <a:chExt cx="307030" cy="719427"/>
            </a:xfrm>
          </p:grpSpPr>
          <p:grpSp>
            <p:nvGrpSpPr>
              <p:cNvPr id="150" name="グループ化 149"/>
              <p:cNvGrpSpPr/>
              <p:nvPr/>
            </p:nvGrpSpPr>
            <p:grpSpPr>
              <a:xfrm>
                <a:off x="3866996" y="5142190"/>
                <a:ext cx="307030" cy="480442"/>
                <a:chOff x="4053383" y="5065383"/>
                <a:chExt cx="864096" cy="999652"/>
              </a:xfrm>
            </p:grpSpPr>
            <p:sp>
              <p:nvSpPr>
                <p:cNvPr id="152" name="円/楕円 15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4" name="直線コネクタ 15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フリーフォーム 15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58" name="直線矢印コネクタ 157"/>
          <p:cNvCxnSpPr/>
          <p:nvPr/>
        </p:nvCxnSpPr>
        <p:spPr>
          <a:xfrm>
            <a:off x="50939" y="5274738"/>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36512" y="4859331"/>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160" name="直線矢印コネクタ 159"/>
          <p:cNvCxnSpPr/>
          <p:nvPr/>
        </p:nvCxnSpPr>
        <p:spPr>
          <a:xfrm>
            <a:off x="7730982" y="5274738"/>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テキスト ボックス 160"/>
          <p:cNvSpPr txBox="1"/>
          <p:nvPr/>
        </p:nvSpPr>
        <p:spPr>
          <a:xfrm>
            <a:off x="7644021" y="4842894"/>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162" name="テキスト ボックス 161"/>
          <p:cNvSpPr txBox="1"/>
          <p:nvPr/>
        </p:nvSpPr>
        <p:spPr>
          <a:xfrm>
            <a:off x="8538954" y="5031960"/>
            <a:ext cx="713566" cy="373712"/>
          </a:xfrm>
          <a:prstGeom prst="rect">
            <a:avLst/>
          </a:prstGeom>
          <a:noFill/>
        </p:spPr>
        <p:txBody>
          <a:bodyPr wrap="square" rtlCol="0">
            <a:spAutoFit/>
          </a:bodyPr>
          <a:lstStyle/>
          <a:p>
            <a:r>
              <a:rPr lang="ja-JP" altLang="en-US" dirty="0" smtClean="0"/>
              <a:t>測定</a:t>
            </a:r>
            <a:endParaRPr kumimoji="1" lang="ja-JP" altLang="en-US" dirty="0"/>
          </a:p>
        </p:txBody>
      </p:sp>
      <p:grpSp>
        <p:nvGrpSpPr>
          <p:cNvPr id="163" name="グループ化 162"/>
          <p:cNvGrpSpPr/>
          <p:nvPr/>
        </p:nvGrpSpPr>
        <p:grpSpPr>
          <a:xfrm>
            <a:off x="6658377" y="2128126"/>
            <a:ext cx="1950336" cy="661761"/>
            <a:chOff x="5790016" y="5821868"/>
            <a:chExt cx="1832466" cy="620289"/>
          </a:xfrm>
        </p:grpSpPr>
        <p:sp>
          <p:nvSpPr>
            <p:cNvPr id="164" name="正方形/長方形 16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p:cNvGrpSpPr/>
            <p:nvPr/>
          </p:nvGrpSpPr>
          <p:grpSpPr>
            <a:xfrm>
              <a:off x="6575434" y="5821868"/>
              <a:ext cx="252028" cy="489800"/>
              <a:chOff x="3866996" y="5142190"/>
              <a:chExt cx="307030" cy="719427"/>
            </a:xfrm>
          </p:grpSpPr>
          <p:grpSp>
            <p:nvGrpSpPr>
              <p:cNvPr id="170" name="グループ化 169"/>
              <p:cNvGrpSpPr/>
              <p:nvPr/>
            </p:nvGrpSpPr>
            <p:grpSpPr>
              <a:xfrm>
                <a:off x="3866996" y="5142190"/>
                <a:ext cx="307030" cy="480442"/>
                <a:chOff x="4053383" y="5065383"/>
                <a:chExt cx="864096" cy="999652"/>
              </a:xfrm>
            </p:grpSpPr>
            <p:sp>
              <p:nvSpPr>
                <p:cNvPr id="172" name="円/楕円 171"/>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4" name="直線コネクタ 173"/>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フリーフォーム 170"/>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5" name="グループ化 174"/>
          <p:cNvGrpSpPr/>
          <p:nvPr/>
        </p:nvGrpSpPr>
        <p:grpSpPr>
          <a:xfrm>
            <a:off x="1301604" y="4869160"/>
            <a:ext cx="1950336" cy="1062779"/>
            <a:chOff x="5790016" y="5445981"/>
            <a:chExt cx="1832466" cy="996176"/>
          </a:xfrm>
        </p:grpSpPr>
        <p:sp>
          <p:nvSpPr>
            <p:cNvPr id="176" name="正方形/長方形 175"/>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2" name="グループ化 181"/>
            <p:cNvGrpSpPr/>
            <p:nvPr/>
          </p:nvGrpSpPr>
          <p:grpSpPr>
            <a:xfrm>
              <a:off x="6575434" y="5821868"/>
              <a:ext cx="252028" cy="489800"/>
              <a:chOff x="3866996" y="5142190"/>
              <a:chExt cx="307030" cy="719427"/>
            </a:xfrm>
          </p:grpSpPr>
          <p:grpSp>
            <p:nvGrpSpPr>
              <p:cNvPr id="184" name="グループ化 183"/>
              <p:cNvGrpSpPr/>
              <p:nvPr/>
            </p:nvGrpSpPr>
            <p:grpSpPr>
              <a:xfrm>
                <a:off x="3866996" y="5142190"/>
                <a:ext cx="307030" cy="480442"/>
                <a:chOff x="4053383" y="5065383"/>
                <a:chExt cx="864096" cy="999652"/>
              </a:xfrm>
            </p:grpSpPr>
            <p:sp>
              <p:nvSpPr>
                <p:cNvPr id="186" name="円/楕円 18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8" name="直線コネクタ 18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フリーフォーム 18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3" name="パイ 182"/>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cxnSp>
        <p:nvCxnSpPr>
          <p:cNvPr id="189" name="直線矢印コネクタ 188"/>
          <p:cNvCxnSpPr/>
          <p:nvPr/>
        </p:nvCxnSpPr>
        <p:spPr>
          <a:xfrm>
            <a:off x="5235025" y="2695822"/>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5148064" y="2263978"/>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191" name="直線矢印コネクタ 190"/>
          <p:cNvCxnSpPr/>
          <p:nvPr/>
        </p:nvCxnSpPr>
        <p:spPr>
          <a:xfrm>
            <a:off x="3635268" y="5274738"/>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3555783" y="4871835"/>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grpSp>
        <p:nvGrpSpPr>
          <p:cNvPr id="193" name="グループ化 192"/>
          <p:cNvGrpSpPr/>
          <p:nvPr/>
        </p:nvGrpSpPr>
        <p:grpSpPr>
          <a:xfrm>
            <a:off x="5114768" y="4461567"/>
            <a:ext cx="1950336" cy="1446980"/>
            <a:chOff x="5790016" y="5085857"/>
            <a:chExt cx="1832466" cy="1356300"/>
          </a:xfrm>
        </p:grpSpPr>
        <p:sp>
          <p:nvSpPr>
            <p:cNvPr id="194" name="正方形/長方形 19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0" name="グループ化 199"/>
            <p:cNvGrpSpPr/>
            <p:nvPr/>
          </p:nvGrpSpPr>
          <p:grpSpPr>
            <a:xfrm>
              <a:off x="6575434" y="5821868"/>
              <a:ext cx="252028" cy="489800"/>
              <a:chOff x="3866996" y="5142190"/>
              <a:chExt cx="307030" cy="719427"/>
            </a:xfrm>
          </p:grpSpPr>
          <p:grpSp>
            <p:nvGrpSpPr>
              <p:cNvPr id="204" name="グループ化 203"/>
              <p:cNvGrpSpPr/>
              <p:nvPr/>
            </p:nvGrpSpPr>
            <p:grpSpPr>
              <a:xfrm>
                <a:off x="3866996" y="5142190"/>
                <a:ext cx="307030" cy="480442"/>
                <a:chOff x="4053383" y="5065383"/>
                <a:chExt cx="864096" cy="999652"/>
              </a:xfrm>
            </p:grpSpPr>
            <p:sp>
              <p:nvSpPr>
                <p:cNvPr id="206" name="円/楕円 20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8" name="直線コネクタ 20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フリーフォーム 20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1" name="乗算記号 200"/>
            <p:cNvSpPr/>
            <p:nvPr/>
          </p:nvSpPr>
          <p:spPr>
            <a:xfrm>
              <a:off x="6622028" y="5156812"/>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パイ 201"/>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03" name="円/楕円 202"/>
            <p:cNvSpPr/>
            <p:nvPr/>
          </p:nvSpPr>
          <p:spPr>
            <a:xfrm>
              <a:off x="6701448" y="5085857"/>
              <a:ext cx="136359" cy="12226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0" name="テキスト ボックス 209"/>
          <p:cNvSpPr txBox="1"/>
          <p:nvPr/>
        </p:nvSpPr>
        <p:spPr>
          <a:xfrm>
            <a:off x="6516216" y="3013843"/>
            <a:ext cx="2276619" cy="369332"/>
          </a:xfrm>
          <a:prstGeom prst="rect">
            <a:avLst/>
          </a:prstGeom>
          <a:noFill/>
        </p:spPr>
        <p:txBody>
          <a:bodyPr wrap="square" rtlCol="0">
            <a:spAutoFit/>
          </a:bodyPr>
          <a:lstStyle/>
          <a:p>
            <a:r>
              <a:rPr kumimoji="1" lang="en-US" altLang="ja-JP" dirty="0" smtClean="0"/>
              <a:t>2%BSA 0.1%PBST</a:t>
            </a:r>
            <a:endParaRPr kumimoji="1" lang="ja-JP" altLang="en-US" dirty="0"/>
          </a:p>
        </p:txBody>
      </p:sp>
      <p:sp>
        <p:nvSpPr>
          <p:cNvPr id="211" name="テキスト ボックス 210"/>
          <p:cNvSpPr txBox="1"/>
          <p:nvPr/>
        </p:nvSpPr>
        <p:spPr>
          <a:xfrm>
            <a:off x="780801" y="6001302"/>
            <a:ext cx="2999111" cy="707886"/>
          </a:xfrm>
          <a:prstGeom prst="rect">
            <a:avLst/>
          </a:prstGeom>
          <a:noFill/>
        </p:spPr>
        <p:txBody>
          <a:bodyPr wrap="square" rtlCol="0">
            <a:spAutoFit/>
          </a:bodyPr>
          <a:lstStyle/>
          <a:p>
            <a:pPr algn="ctr"/>
            <a:r>
              <a:rPr lang="en-US" altLang="ja-JP" sz="2000" dirty="0"/>
              <a:t>B</a:t>
            </a:r>
            <a:r>
              <a:rPr kumimoji="1" lang="en-US" altLang="ja-JP" sz="2000" dirty="0" smtClean="0"/>
              <a:t>iotin</a:t>
            </a:r>
            <a:r>
              <a:rPr kumimoji="1" lang="ja-JP" altLang="en-US" sz="2000" dirty="0" smtClean="0"/>
              <a:t>標識</a:t>
            </a:r>
            <a:r>
              <a:rPr kumimoji="1" lang="en-US" altLang="ja-JP" sz="2000" dirty="0" err="1" smtClean="0"/>
              <a:t>RNase</a:t>
            </a:r>
            <a:r>
              <a:rPr kumimoji="1" lang="ja-JP" altLang="en-US" sz="2000" dirty="0" smtClean="0"/>
              <a:t>抗原</a:t>
            </a:r>
            <a:endParaRPr kumimoji="1" lang="en-US" altLang="ja-JP" sz="2000" dirty="0" smtClean="0"/>
          </a:p>
          <a:p>
            <a:pPr algn="ctr"/>
            <a:r>
              <a:rPr lang="en-US" altLang="ja-JP" sz="2000" dirty="0" smtClean="0"/>
              <a:t>1μg/ml</a:t>
            </a:r>
            <a:endParaRPr kumimoji="1" lang="ja-JP" altLang="en-US" sz="2000" dirty="0"/>
          </a:p>
        </p:txBody>
      </p:sp>
      <p:sp>
        <p:nvSpPr>
          <p:cNvPr id="212" name="テキスト ボックス 211"/>
          <p:cNvSpPr txBox="1"/>
          <p:nvPr/>
        </p:nvSpPr>
        <p:spPr>
          <a:xfrm>
            <a:off x="4466144" y="5995522"/>
            <a:ext cx="3317750" cy="646331"/>
          </a:xfrm>
          <a:prstGeom prst="rect">
            <a:avLst/>
          </a:prstGeom>
          <a:noFill/>
        </p:spPr>
        <p:txBody>
          <a:bodyPr wrap="square" rtlCol="0">
            <a:spAutoFit/>
          </a:bodyPr>
          <a:lstStyle/>
          <a:p>
            <a:r>
              <a:rPr lang="en-US" altLang="ja-JP" dirty="0" smtClean="0"/>
              <a:t>Alexa647</a:t>
            </a:r>
            <a:r>
              <a:rPr lang="ja-JP" altLang="en-US" dirty="0" smtClean="0"/>
              <a:t>標識ストレプトアビジン</a:t>
            </a:r>
            <a:endParaRPr lang="en-US" altLang="ja-JP" dirty="0" smtClean="0"/>
          </a:p>
          <a:p>
            <a:pPr algn="ctr"/>
            <a:r>
              <a:rPr kumimoji="1" lang="en-US" altLang="ja-JP" dirty="0" smtClean="0"/>
              <a:t>5000</a:t>
            </a:r>
            <a:r>
              <a:rPr kumimoji="1" lang="ja-JP" altLang="en-US" dirty="0" smtClean="0"/>
              <a:t>倍希釈</a:t>
            </a:r>
            <a:endParaRPr kumimoji="1" lang="ja-JP" altLang="en-US" dirty="0"/>
          </a:p>
        </p:txBody>
      </p:sp>
      <p:sp>
        <p:nvSpPr>
          <p:cNvPr id="11" name="テキスト ボックス 10"/>
          <p:cNvSpPr txBox="1"/>
          <p:nvPr/>
        </p:nvSpPr>
        <p:spPr>
          <a:xfrm>
            <a:off x="549030" y="3725404"/>
            <a:ext cx="6054198" cy="369332"/>
          </a:xfrm>
          <a:prstGeom prst="rect">
            <a:avLst/>
          </a:prstGeom>
          <a:noFill/>
        </p:spPr>
        <p:txBody>
          <a:bodyPr wrap="square" rtlCol="0">
            <a:spAutoFit/>
          </a:bodyPr>
          <a:lstStyle/>
          <a:p>
            <a:r>
              <a:rPr kumimoji="1" lang="ja-JP" altLang="en-US" dirty="0" smtClean="0"/>
              <a:t>スポッティング法による</a:t>
            </a:r>
            <a:r>
              <a:rPr lang="ja-JP" altLang="en-US" dirty="0" smtClean="0"/>
              <a:t>シグナル強度</a:t>
            </a:r>
            <a:r>
              <a:rPr kumimoji="1" lang="ja-JP" altLang="en-US" dirty="0" smtClean="0"/>
              <a:t>の違いが分かりやすい</a:t>
            </a:r>
            <a:endParaRPr kumimoji="1" lang="ja-JP" altLang="en-US" dirty="0"/>
          </a:p>
        </p:txBody>
      </p:sp>
      <p:sp>
        <p:nvSpPr>
          <p:cNvPr id="75" name="テキスト ボックス 74"/>
          <p:cNvSpPr txBox="1"/>
          <p:nvPr/>
        </p:nvSpPr>
        <p:spPr>
          <a:xfrm>
            <a:off x="2201068" y="2845385"/>
            <a:ext cx="2672421" cy="646331"/>
          </a:xfrm>
          <a:prstGeom prst="rect">
            <a:avLst/>
          </a:prstGeom>
          <a:noFill/>
          <a:ln w="19050">
            <a:solidFill>
              <a:srgbClr val="FF0000"/>
            </a:solidFill>
          </a:ln>
        </p:spPr>
        <p:txBody>
          <a:bodyPr wrap="square" rtlCol="0">
            <a:spAutoFit/>
          </a:bodyPr>
          <a:lstStyle/>
          <a:p>
            <a:pPr algn="ctr"/>
            <a:r>
              <a:rPr kumimoji="1" lang="en-US" altLang="ja-JP" b="1" dirty="0" err="1" smtClean="0"/>
              <a:t>scFv</a:t>
            </a:r>
            <a:r>
              <a:rPr kumimoji="1" lang="en-US" altLang="ja-JP" b="1" dirty="0" smtClean="0"/>
              <a:t>-PM 0</a:t>
            </a:r>
            <a:r>
              <a:rPr lang="en-US" altLang="ja-JP" b="1" dirty="0" smtClean="0"/>
              <a:t>~</a:t>
            </a:r>
            <a:r>
              <a:rPr kumimoji="1" lang="en-US" altLang="ja-JP" b="1" dirty="0" smtClean="0"/>
              <a:t>300μg/ml</a:t>
            </a:r>
          </a:p>
          <a:p>
            <a:pPr algn="ctr"/>
            <a:r>
              <a:rPr lang="en-US" altLang="ja-JP" b="1" dirty="0" smtClean="0"/>
              <a:t>scFv-D10 0~330μg/ml</a:t>
            </a:r>
            <a:endParaRPr kumimoji="1" lang="ja-JP" altLang="en-US" b="1" dirty="0"/>
          </a:p>
        </p:txBody>
      </p:sp>
      <p:sp>
        <p:nvSpPr>
          <p:cNvPr id="70" name="テキスト ボックス 69"/>
          <p:cNvSpPr txBox="1"/>
          <p:nvPr/>
        </p:nvSpPr>
        <p:spPr>
          <a:xfrm>
            <a:off x="-40042" y="1052736"/>
            <a:ext cx="2308163" cy="369332"/>
          </a:xfrm>
          <a:prstGeom prst="rect">
            <a:avLst/>
          </a:prstGeom>
          <a:noFill/>
        </p:spPr>
        <p:txBody>
          <a:bodyPr wrap="square" rtlCol="0">
            <a:spAutoFit/>
          </a:bodyPr>
          <a:lstStyle/>
          <a:p>
            <a:r>
              <a:rPr kumimoji="1" lang="en-US" altLang="ja-JP" b="1" dirty="0" smtClean="0"/>
              <a:t>10nl</a:t>
            </a:r>
            <a:r>
              <a:rPr lang="ja-JP" altLang="en-US" b="1" dirty="0"/>
              <a:t>スポッティング</a:t>
            </a:r>
            <a:endParaRPr kumimoji="1" lang="ja-JP" altLang="en-US" b="1" dirty="0"/>
          </a:p>
        </p:txBody>
      </p:sp>
      <p:sp>
        <p:nvSpPr>
          <p:cNvPr id="71" name="テキスト ボックス 70"/>
          <p:cNvSpPr txBox="1"/>
          <p:nvPr/>
        </p:nvSpPr>
        <p:spPr>
          <a:xfrm>
            <a:off x="-40042" y="1475492"/>
            <a:ext cx="1955286" cy="369332"/>
          </a:xfrm>
          <a:prstGeom prst="rect">
            <a:avLst/>
          </a:prstGeom>
          <a:noFill/>
        </p:spPr>
        <p:txBody>
          <a:bodyPr wrap="square" rtlCol="0">
            <a:spAutoFit/>
          </a:bodyPr>
          <a:lstStyle/>
          <a:p>
            <a:r>
              <a:rPr kumimoji="1" lang="en-US" altLang="ja-JP" b="1" dirty="0" smtClean="0"/>
              <a:t>1μl</a:t>
            </a:r>
            <a:r>
              <a:rPr lang="ja-JP" altLang="en-US" b="1" dirty="0"/>
              <a:t>スポッティング</a:t>
            </a:r>
            <a:endParaRPr kumimoji="1" lang="ja-JP" altLang="en-US" b="1" dirty="0"/>
          </a:p>
        </p:txBody>
      </p:sp>
      <p:sp>
        <p:nvSpPr>
          <p:cNvPr id="3" name="屈折矢印 2"/>
          <p:cNvSpPr/>
          <p:nvPr/>
        </p:nvSpPr>
        <p:spPr>
          <a:xfrm rot="5400000">
            <a:off x="668069" y="2356576"/>
            <a:ext cx="1221828" cy="764928"/>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8520" y="2546816"/>
            <a:ext cx="977643" cy="369332"/>
          </a:xfrm>
          <a:prstGeom prst="rect">
            <a:avLst/>
          </a:prstGeom>
          <a:noFill/>
        </p:spPr>
        <p:txBody>
          <a:bodyPr wrap="square" rtlCol="0">
            <a:spAutoFit/>
          </a:bodyPr>
          <a:lstStyle/>
          <a:p>
            <a:pPr algn="ctr"/>
            <a:r>
              <a:rPr kumimoji="1" lang="ja-JP" altLang="en-US" dirty="0" smtClean="0"/>
              <a:t>固定化</a:t>
            </a:r>
            <a:endParaRPr kumimoji="1" lang="ja-JP" altLang="en-US" dirty="0"/>
          </a:p>
        </p:txBody>
      </p:sp>
      <p:sp>
        <p:nvSpPr>
          <p:cNvPr id="6" name="正方形/長方形 5"/>
          <p:cNvSpPr/>
          <p:nvPr/>
        </p:nvSpPr>
        <p:spPr>
          <a:xfrm>
            <a:off x="3324976" y="1277013"/>
            <a:ext cx="5743826" cy="369332"/>
          </a:xfrm>
          <a:prstGeom prst="rect">
            <a:avLst/>
          </a:prstGeom>
        </p:spPr>
        <p:txBody>
          <a:bodyPr wrap="square">
            <a:spAutoFit/>
          </a:bodyPr>
          <a:lstStyle/>
          <a:p>
            <a:r>
              <a:rPr lang="ja-JP" altLang="en-US" b="1" dirty="0">
                <a:solidFill>
                  <a:srgbClr val="FF0000"/>
                </a:solidFill>
              </a:rPr>
              <a:t>単位面積当たりの蛍光シグナルで比較する</a:t>
            </a:r>
            <a:r>
              <a:rPr lang="ja-JP" altLang="en-US" dirty="0"/>
              <a:t>必要がある。</a:t>
            </a:r>
          </a:p>
        </p:txBody>
      </p:sp>
      <p:sp>
        <p:nvSpPr>
          <p:cNvPr id="78" name="右矢印 77"/>
          <p:cNvSpPr/>
          <p:nvPr/>
        </p:nvSpPr>
        <p:spPr>
          <a:xfrm>
            <a:off x="2771800" y="1272989"/>
            <a:ext cx="525910" cy="3373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正方形/長方形 75"/>
          <p:cNvSpPr/>
          <p:nvPr/>
        </p:nvSpPr>
        <p:spPr>
          <a:xfrm>
            <a:off x="2007870" y="1744350"/>
            <a:ext cx="2987830" cy="18971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090883" y="1760116"/>
            <a:ext cx="2987830" cy="18971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995923" y="4109822"/>
            <a:ext cx="2639345" cy="26591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483695" y="4094736"/>
            <a:ext cx="3211801" cy="26742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570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6"/>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fade">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animBg="1"/>
      <p:bldP spid="77" grpId="1" animBg="1"/>
      <p:bldP spid="79" grpId="0" animBg="1"/>
      <p:bldP spid="79" grpId="1" animBg="1"/>
      <p:bldP spid="80" grpId="0" animBg="1"/>
      <p:bldP spid="8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452320" y="5199304"/>
            <a:ext cx="1691680" cy="162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0" y="304993"/>
            <a:ext cx="9144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a:lstStyle>
          <a:p>
            <a:r>
              <a:rPr lang="ja-JP" altLang="en-US" sz="2800" dirty="0"/>
              <a:t>単位面積当たりの蛍光シグナル算出方法</a:t>
            </a:r>
          </a:p>
        </p:txBody>
      </p:sp>
      <p:sp>
        <p:nvSpPr>
          <p:cNvPr id="51" name="テキスト ボックス 50"/>
          <p:cNvSpPr txBox="1"/>
          <p:nvPr/>
        </p:nvSpPr>
        <p:spPr>
          <a:xfrm>
            <a:off x="138946" y="2204864"/>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pic>
        <p:nvPicPr>
          <p:cNvPr id="14" name="図 13" descr="C:\Users\yasu\AppData\Local\Microsoft\Windows\Temporary Internet Files\Content.Word\2013.1.8.bmp"/>
          <p:cNvPicPr/>
          <p:nvPr/>
        </p:nvPicPr>
        <p:blipFill rotWithShape="1">
          <a:blip r:embed="rId2">
            <a:extLst>
              <a:ext uri="{28A0092B-C50C-407E-A947-70E740481C1C}">
                <a14:useLocalDpi xmlns:a14="http://schemas.microsoft.com/office/drawing/2010/main" val="0"/>
              </a:ext>
            </a:extLst>
          </a:blip>
          <a:srcRect r="50000"/>
          <a:stretch/>
        </p:blipFill>
        <p:spPr bwMode="auto">
          <a:xfrm rot="5400000">
            <a:off x="6503142" y="2160193"/>
            <a:ext cx="1428385" cy="1478082"/>
          </a:xfrm>
          <a:prstGeom prst="rect">
            <a:avLst/>
          </a:prstGeom>
          <a:noFill/>
          <a:ln>
            <a:noFill/>
          </a:ln>
        </p:spPr>
      </p:pic>
      <p:pic>
        <p:nvPicPr>
          <p:cNvPr id="15" name="図 14" descr="C:\Users\yasu\AppData\Local\Microsoft\Windows\Temporary Internet Files\Content.Word\2012.12.13 scFv(RNase)-PM,D10.bmp"/>
          <p:cNvPicPr/>
          <p:nvPr/>
        </p:nvPicPr>
        <p:blipFill rotWithShape="1">
          <a:blip r:embed="rId3">
            <a:extLst>
              <a:ext uri="{28A0092B-C50C-407E-A947-70E740481C1C}">
                <a14:useLocalDpi xmlns:a14="http://schemas.microsoft.com/office/drawing/2010/main" val="0"/>
              </a:ext>
            </a:extLst>
          </a:blip>
          <a:srcRect b="43418"/>
          <a:stretch/>
        </p:blipFill>
        <p:spPr bwMode="auto">
          <a:xfrm>
            <a:off x="1526371" y="2232807"/>
            <a:ext cx="794473" cy="1728192"/>
          </a:xfrm>
          <a:prstGeom prst="rect">
            <a:avLst/>
          </a:prstGeom>
          <a:noFill/>
          <a:ln>
            <a:noFill/>
          </a:ln>
        </p:spPr>
      </p:pic>
      <p:pic>
        <p:nvPicPr>
          <p:cNvPr id="16" name="図 15" descr="C:\Users\yasu\AppData\Local\Microsoft\Windows\Temporary Internet Files\Content.Word\2013.1.8.bmp"/>
          <p:cNvPicPr/>
          <p:nvPr/>
        </p:nvPicPr>
        <p:blipFill rotWithShape="1">
          <a:blip r:embed="rId2">
            <a:extLst>
              <a:ext uri="{28A0092B-C50C-407E-A947-70E740481C1C}">
                <a14:useLocalDpi xmlns:a14="http://schemas.microsoft.com/office/drawing/2010/main" val="0"/>
              </a:ext>
            </a:extLst>
          </a:blip>
          <a:srcRect l="50310" t="843" r="-619"/>
          <a:stretch/>
        </p:blipFill>
        <p:spPr bwMode="auto">
          <a:xfrm rot="5400000">
            <a:off x="3987833" y="2160427"/>
            <a:ext cx="1428383" cy="1488023"/>
          </a:xfrm>
          <a:prstGeom prst="rect">
            <a:avLst/>
          </a:prstGeom>
          <a:noFill/>
          <a:ln>
            <a:noFill/>
          </a:ln>
        </p:spPr>
      </p:pic>
      <p:sp>
        <p:nvSpPr>
          <p:cNvPr id="22" name="テキスト ボックス 21"/>
          <p:cNvSpPr txBox="1"/>
          <p:nvPr/>
        </p:nvSpPr>
        <p:spPr>
          <a:xfrm>
            <a:off x="4831844" y="1556792"/>
            <a:ext cx="2308163" cy="369332"/>
          </a:xfrm>
          <a:prstGeom prst="rect">
            <a:avLst/>
          </a:prstGeom>
          <a:noFill/>
        </p:spPr>
        <p:txBody>
          <a:bodyPr wrap="square" rtlCol="0">
            <a:spAutoFit/>
          </a:bodyPr>
          <a:lstStyle/>
          <a:p>
            <a:r>
              <a:rPr kumimoji="1" lang="en-US" altLang="ja-JP" b="1" dirty="0" smtClean="0"/>
              <a:t>10nl</a:t>
            </a:r>
            <a:r>
              <a:rPr lang="ja-JP" altLang="en-US" b="1" dirty="0"/>
              <a:t>スポッティング</a:t>
            </a:r>
            <a:endParaRPr kumimoji="1" lang="ja-JP" altLang="en-US" b="1" dirty="0"/>
          </a:p>
        </p:txBody>
      </p:sp>
      <p:sp>
        <p:nvSpPr>
          <p:cNvPr id="23" name="右中かっこ 22"/>
          <p:cNvSpPr/>
          <p:nvPr/>
        </p:nvSpPr>
        <p:spPr>
          <a:xfrm rot="16200000" flipV="1">
            <a:off x="5795173" y="23838"/>
            <a:ext cx="324042" cy="399836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070994" y="3618630"/>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25" name="テキスト ボックス 24"/>
          <p:cNvSpPr txBox="1"/>
          <p:nvPr/>
        </p:nvSpPr>
        <p:spPr>
          <a:xfrm>
            <a:off x="6586304" y="3628541"/>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sp>
        <p:nvSpPr>
          <p:cNvPr id="26" name="テキスト ボックス 25"/>
          <p:cNvSpPr txBox="1"/>
          <p:nvPr/>
        </p:nvSpPr>
        <p:spPr>
          <a:xfrm>
            <a:off x="2516039" y="2209517"/>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17" name="テキスト ボックス 16"/>
          <p:cNvSpPr txBox="1"/>
          <p:nvPr/>
        </p:nvSpPr>
        <p:spPr>
          <a:xfrm>
            <a:off x="981007" y="1634348"/>
            <a:ext cx="1955286" cy="369332"/>
          </a:xfrm>
          <a:prstGeom prst="rect">
            <a:avLst/>
          </a:prstGeom>
          <a:noFill/>
        </p:spPr>
        <p:txBody>
          <a:bodyPr wrap="square" rtlCol="0">
            <a:spAutoFit/>
          </a:bodyPr>
          <a:lstStyle/>
          <a:p>
            <a:r>
              <a:rPr kumimoji="1" lang="en-US" altLang="ja-JP" b="1" dirty="0" smtClean="0"/>
              <a:t>1μl</a:t>
            </a:r>
            <a:r>
              <a:rPr lang="ja-JP" altLang="en-US" b="1" dirty="0"/>
              <a:t>スポッティング</a:t>
            </a:r>
            <a:endParaRPr kumimoji="1" lang="ja-JP" altLang="en-US" b="1" dirty="0"/>
          </a:p>
        </p:txBody>
      </p:sp>
    </p:spTree>
    <p:extLst>
      <p:ext uri="{BB962C8B-B14F-4D97-AF65-F5344CB8AC3E}">
        <p14:creationId xmlns:p14="http://schemas.microsoft.com/office/powerpoint/2010/main" val="1861087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C:\Users\yasu\AppData\Local\Microsoft\Windows\Temporary Internet Files\Content.Word\2012.12.13 scFv(RNase)-PM,D10.bmp"/>
          <p:cNvPicPr/>
          <p:nvPr/>
        </p:nvPicPr>
        <p:blipFill rotWithShape="1">
          <a:blip r:embed="rId2">
            <a:extLst>
              <a:ext uri="{28A0092B-C50C-407E-A947-70E740481C1C}">
                <a14:useLocalDpi xmlns:a14="http://schemas.microsoft.com/office/drawing/2010/main" val="0"/>
              </a:ext>
            </a:extLst>
          </a:blip>
          <a:srcRect b="43418"/>
          <a:stretch/>
        </p:blipFill>
        <p:spPr bwMode="auto">
          <a:xfrm>
            <a:off x="1526371" y="2232807"/>
            <a:ext cx="794473" cy="1728192"/>
          </a:xfrm>
          <a:prstGeom prst="rect">
            <a:avLst/>
          </a:prstGeom>
          <a:noFill/>
          <a:ln>
            <a:noFill/>
          </a:ln>
        </p:spPr>
      </p:pic>
      <p:sp>
        <p:nvSpPr>
          <p:cNvPr id="4" name="正方形/長方形 3"/>
          <p:cNvSpPr/>
          <p:nvPr/>
        </p:nvSpPr>
        <p:spPr>
          <a:xfrm>
            <a:off x="7452320" y="5199304"/>
            <a:ext cx="1691680" cy="162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0" y="304993"/>
            <a:ext cx="9144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a:lstStyle>
          <a:p>
            <a:r>
              <a:rPr lang="ja-JP" altLang="en-US" sz="2800" dirty="0" smtClean="0"/>
              <a:t>単位面積当たりの蛍光シグナル算出方法</a:t>
            </a:r>
            <a:endParaRPr lang="ja-JP" altLang="en-US" sz="2800" dirty="0"/>
          </a:p>
        </p:txBody>
      </p:sp>
      <p:pic>
        <p:nvPicPr>
          <p:cNvPr id="27" name="図 26" descr="C:\Users\yasu\AppData\Local\Microsoft\Windows\Temporary Internet Files\Content.Word\2013.1.8.bmp"/>
          <p:cNvPicPr/>
          <p:nvPr/>
        </p:nvPicPr>
        <p:blipFill rotWithShape="1">
          <a:blip r:embed="rId3">
            <a:extLst>
              <a:ext uri="{28A0092B-C50C-407E-A947-70E740481C1C}">
                <a14:useLocalDpi xmlns:a14="http://schemas.microsoft.com/office/drawing/2010/main" val="0"/>
              </a:ext>
            </a:extLst>
          </a:blip>
          <a:srcRect r="50000"/>
          <a:stretch/>
        </p:blipFill>
        <p:spPr bwMode="auto">
          <a:xfrm rot="5400000">
            <a:off x="6503142" y="2182829"/>
            <a:ext cx="1428385" cy="1478082"/>
          </a:xfrm>
          <a:prstGeom prst="rect">
            <a:avLst/>
          </a:prstGeom>
          <a:noFill/>
          <a:ln>
            <a:noFill/>
          </a:ln>
        </p:spPr>
      </p:pic>
      <p:pic>
        <p:nvPicPr>
          <p:cNvPr id="29" name="図 28" descr="C:\Users\yasu\AppData\Local\Microsoft\Windows\Temporary Internet Files\Content.Word\2013.1.8.bmp"/>
          <p:cNvPicPr/>
          <p:nvPr/>
        </p:nvPicPr>
        <p:blipFill rotWithShape="1">
          <a:blip r:embed="rId3">
            <a:extLst>
              <a:ext uri="{28A0092B-C50C-407E-A947-70E740481C1C}">
                <a14:useLocalDpi xmlns:a14="http://schemas.microsoft.com/office/drawing/2010/main" val="0"/>
              </a:ext>
            </a:extLst>
          </a:blip>
          <a:srcRect l="50310" t="843" r="-619"/>
          <a:stretch/>
        </p:blipFill>
        <p:spPr bwMode="auto">
          <a:xfrm rot="5400000">
            <a:off x="3987833" y="2183063"/>
            <a:ext cx="1428383" cy="1488023"/>
          </a:xfrm>
          <a:prstGeom prst="rect">
            <a:avLst/>
          </a:prstGeom>
          <a:noFill/>
          <a:ln>
            <a:noFill/>
          </a:ln>
        </p:spPr>
      </p:pic>
      <p:sp>
        <p:nvSpPr>
          <p:cNvPr id="17" name="円/楕円 16"/>
          <p:cNvSpPr/>
          <p:nvPr/>
        </p:nvSpPr>
        <p:spPr>
          <a:xfrm>
            <a:off x="1941841" y="2303067"/>
            <a:ext cx="379003" cy="332420"/>
          </a:xfrm>
          <a:prstGeom prst="ellipse">
            <a:avLst/>
          </a:prstGeom>
          <a:solidFill>
            <a:schemeClr val="accent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397146" y="2716939"/>
            <a:ext cx="144000" cy="144016"/>
          </a:xfrm>
          <a:prstGeom prst="ellipse">
            <a:avLst/>
          </a:prstGeom>
          <a:solidFill>
            <a:schemeClr val="accent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933751" y="2455467"/>
            <a:ext cx="144000" cy="144016"/>
          </a:xfrm>
          <a:prstGeom prst="ellipse">
            <a:avLst/>
          </a:prstGeom>
          <a:solidFill>
            <a:schemeClr val="accent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521741" y="2275447"/>
            <a:ext cx="379003" cy="360040"/>
          </a:xfrm>
          <a:prstGeom prst="ellipse">
            <a:avLst/>
          </a:prstGeom>
          <a:solidFill>
            <a:schemeClr val="accent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981007" y="1656984"/>
            <a:ext cx="1955286" cy="369332"/>
          </a:xfrm>
          <a:prstGeom prst="rect">
            <a:avLst/>
          </a:prstGeom>
          <a:noFill/>
        </p:spPr>
        <p:txBody>
          <a:bodyPr wrap="square" rtlCol="0">
            <a:spAutoFit/>
          </a:bodyPr>
          <a:lstStyle/>
          <a:p>
            <a:r>
              <a:rPr kumimoji="1" lang="en-US" altLang="ja-JP" b="1" dirty="0" smtClean="0"/>
              <a:t>1μl</a:t>
            </a:r>
            <a:r>
              <a:rPr lang="ja-JP" altLang="en-US" b="1" dirty="0"/>
              <a:t>スポッティング</a:t>
            </a:r>
            <a:endParaRPr kumimoji="1" lang="ja-JP" altLang="en-US" b="1" dirty="0"/>
          </a:p>
        </p:txBody>
      </p:sp>
      <p:sp>
        <p:nvSpPr>
          <p:cNvPr id="46" name="テキスト ボックス 45"/>
          <p:cNvSpPr txBox="1"/>
          <p:nvPr/>
        </p:nvSpPr>
        <p:spPr>
          <a:xfrm>
            <a:off x="4831844" y="1547500"/>
            <a:ext cx="2308163" cy="369332"/>
          </a:xfrm>
          <a:prstGeom prst="rect">
            <a:avLst/>
          </a:prstGeom>
          <a:noFill/>
        </p:spPr>
        <p:txBody>
          <a:bodyPr wrap="square" rtlCol="0">
            <a:spAutoFit/>
          </a:bodyPr>
          <a:lstStyle/>
          <a:p>
            <a:r>
              <a:rPr kumimoji="1" lang="en-US" altLang="ja-JP" b="1" dirty="0" smtClean="0"/>
              <a:t>10nl</a:t>
            </a:r>
            <a:r>
              <a:rPr lang="ja-JP" altLang="en-US" b="1" dirty="0"/>
              <a:t>スポッティング</a:t>
            </a:r>
            <a:endParaRPr kumimoji="1" lang="ja-JP" altLang="en-US" b="1" dirty="0"/>
          </a:p>
        </p:txBody>
      </p:sp>
      <p:sp>
        <p:nvSpPr>
          <p:cNvPr id="39" name="右中かっこ 38"/>
          <p:cNvSpPr/>
          <p:nvPr/>
        </p:nvSpPr>
        <p:spPr>
          <a:xfrm rot="16200000" flipV="1">
            <a:off x="5795173" y="46474"/>
            <a:ext cx="324042" cy="399836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4070994" y="3641266"/>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49" name="テキスト ボックス 48"/>
          <p:cNvSpPr txBox="1"/>
          <p:nvPr/>
        </p:nvSpPr>
        <p:spPr>
          <a:xfrm>
            <a:off x="6586304" y="3651177"/>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sp>
        <p:nvSpPr>
          <p:cNvPr id="50" name="テキスト ボックス 49"/>
          <p:cNvSpPr txBox="1"/>
          <p:nvPr/>
        </p:nvSpPr>
        <p:spPr>
          <a:xfrm>
            <a:off x="2516039" y="2232153"/>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51" name="テキスト ボックス 50"/>
          <p:cNvSpPr txBox="1"/>
          <p:nvPr/>
        </p:nvSpPr>
        <p:spPr>
          <a:xfrm>
            <a:off x="138946" y="2232153"/>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sp>
        <p:nvSpPr>
          <p:cNvPr id="19" name="テキスト ボックス 18"/>
          <p:cNvSpPr txBox="1"/>
          <p:nvPr/>
        </p:nvSpPr>
        <p:spPr>
          <a:xfrm>
            <a:off x="2771800" y="4109010"/>
            <a:ext cx="3456384" cy="400110"/>
          </a:xfrm>
          <a:prstGeom prst="rect">
            <a:avLst/>
          </a:prstGeom>
          <a:noFill/>
        </p:spPr>
        <p:txBody>
          <a:bodyPr wrap="square" rtlCol="0">
            <a:spAutoFit/>
          </a:bodyPr>
          <a:lstStyle/>
          <a:p>
            <a:r>
              <a:rPr kumimoji="1" lang="ja-JP" altLang="en-US" sz="2000" b="1" dirty="0" smtClean="0"/>
              <a:t>白枠内の合計</a:t>
            </a:r>
            <a:r>
              <a:rPr lang="ja-JP" altLang="en-US" sz="2000" b="1" dirty="0"/>
              <a:t>蛍光</a:t>
            </a:r>
            <a:r>
              <a:rPr kumimoji="1" lang="ja-JP" altLang="en-US" sz="2000" b="1" dirty="0" smtClean="0"/>
              <a:t>シグナル量</a:t>
            </a:r>
            <a:endParaRPr kumimoji="1" lang="ja-JP" altLang="en-US" sz="2000" b="1" dirty="0"/>
          </a:p>
        </p:txBody>
      </p:sp>
    </p:spTree>
    <p:extLst>
      <p:ext uri="{BB962C8B-B14F-4D97-AF65-F5344CB8AC3E}">
        <p14:creationId xmlns:p14="http://schemas.microsoft.com/office/powerpoint/2010/main" val="1244585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452320" y="5262232"/>
            <a:ext cx="1691680" cy="162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0" y="304993"/>
            <a:ext cx="9144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a:lstStyle>
          <a:p>
            <a:r>
              <a:rPr lang="ja-JP" altLang="en-US" sz="2800" dirty="0"/>
              <a:t>単位面積当たりの蛍光シグナル算出方法</a:t>
            </a:r>
          </a:p>
        </p:txBody>
      </p:sp>
      <p:pic>
        <p:nvPicPr>
          <p:cNvPr id="27" name="図 26" descr="C:\Users\yasu\AppData\Local\Microsoft\Windows\Temporary Internet Files\Content.Word\2013.1.8.bmp"/>
          <p:cNvPicPr/>
          <p:nvPr/>
        </p:nvPicPr>
        <p:blipFill rotWithShape="1">
          <a:blip r:embed="rId2">
            <a:extLst>
              <a:ext uri="{28A0092B-C50C-407E-A947-70E740481C1C}">
                <a14:useLocalDpi xmlns:a14="http://schemas.microsoft.com/office/drawing/2010/main" val="0"/>
              </a:ext>
            </a:extLst>
          </a:blip>
          <a:srcRect r="50000"/>
          <a:stretch/>
        </p:blipFill>
        <p:spPr bwMode="auto">
          <a:xfrm rot="5400000">
            <a:off x="6503142" y="2160193"/>
            <a:ext cx="1428385" cy="1478082"/>
          </a:xfrm>
          <a:prstGeom prst="rect">
            <a:avLst/>
          </a:prstGeom>
          <a:noFill/>
          <a:ln>
            <a:noFill/>
          </a:ln>
        </p:spPr>
      </p:pic>
      <p:pic>
        <p:nvPicPr>
          <p:cNvPr id="29" name="図 28" descr="C:\Users\yasu\AppData\Local\Microsoft\Windows\Temporary Internet Files\Content.Word\2013.1.8.bmp"/>
          <p:cNvPicPr/>
          <p:nvPr/>
        </p:nvPicPr>
        <p:blipFill rotWithShape="1">
          <a:blip r:embed="rId2">
            <a:extLst>
              <a:ext uri="{28A0092B-C50C-407E-A947-70E740481C1C}">
                <a14:useLocalDpi xmlns:a14="http://schemas.microsoft.com/office/drawing/2010/main" val="0"/>
              </a:ext>
            </a:extLst>
          </a:blip>
          <a:srcRect l="50310" t="843" r="-619"/>
          <a:stretch/>
        </p:blipFill>
        <p:spPr bwMode="auto">
          <a:xfrm rot="5400000">
            <a:off x="3987833" y="2160427"/>
            <a:ext cx="1428383" cy="1488023"/>
          </a:xfrm>
          <a:prstGeom prst="rect">
            <a:avLst/>
          </a:prstGeom>
          <a:noFill/>
          <a:ln>
            <a:noFill/>
          </a:ln>
        </p:spPr>
      </p:pic>
      <p:sp>
        <p:nvSpPr>
          <p:cNvPr id="18" name="円/楕円 17"/>
          <p:cNvSpPr/>
          <p:nvPr/>
        </p:nvSpPr>
        <p:spPr>
          <a:xfrm>
            <a:off x="4397146" y="2694303"/>
            <a:ext cx="144000" cy="144016"/>
          </a:xfrm>
          <a:prstGeom prst="ellipse">
            <a:avLst/>
          </a:prstGeom>
          <a:solidFill>
            <a:schemeClr val="accent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933751" y="2432831"/>
            <a:ext cx="144000" cy="144016"/>
          </a:xfrm>
          <a:prstGeom prst="ellipse">
            <a:avLst/>
          </a:prstGeom>
          <a:solidFill>
            <a:schemeClr val="accent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981007" y="1634348"/>
            <a:ext cx="1955286" cy="369332"/>
          </a:xfrm>
          <a:prstGeom prst="rect">
            <a:avLst/>
          </a:prstGeom>
          <a:noFill/>
        </p:spPr>
        <p:txBody>
          <a:bodyPr wrap="square" rtlCol="0">
            <a:spAutoFit/>
          </a:bodyPr>
          <a:lstStyle/>
          <a:p>
            <a:r>
              <a:rPr kumimoji="1" lang="en-US" altLang="ja-JP" b="1" dirty="0" smtClean="0"/>
              <a:t>1μl</a:t>
            </a:r>
            <a:r>
              <a:rPr lang="ja-JP" altLang="en-US" b="1" dirty="0"/>
              <a:t>スポッティング</a:t>
            </a:r>
            <a:endParaRPr kumimoji="1" lang="ja-JP" altLang="en-US" b="1" dirty="0"/>
          </a:p>
        </p:txBody>
      </p:sp>
      <p:sp>
        <p:nvSpPr>
          <p:cNvPr id="46" name="テキスト ボックス 45"/>
          <p:cNvSpPr txBox="1"/>
          <p:nvPr/>
        </p:nvSpPr>
        <p:spPr>
          <a:xfrm>
            <a:off x="4831844" y="1556792"/>
            <a:ext cx="2308163" cy="369332"/>
          </a:xfrm>
          <a:prstGeom prst="rect">
            <a:avLst/>
          </a:prstGeom>
          <a:noFill/>
        </p:spPr>
        <p:txBody>
          <a:bodyPr wrap="square" rtlCol="0">
            <a:spAutoFit/>
          </a:bodyPr>
          <a:lstStyle/>
          <a:p>
            <a:r>
              <a:rPr kumimoji="1" lang="en-US" altLang="ja-JP" b="1" dirty="0" smtClean="0"/>
              <a:t>10nl</a:t>
            </a:r>
            <a:r>
              <a:rPr lang="ja-JP" altLang="en-US" b="1" dirty="0"/>
              <a:t>スポッティング</a:t>
            </a:r>
            <a:endParaRPr kumimoji="1" lang="ja-JP" altLang="en-US" b="1" dirty="0"/>
          </a:p>
        </p:txBody>
      </p:sp>
      <p:sp>
        <p:nvSpPr>
          <p:cNvPr id="39" name="右中かっこ 38"/>
          <p:cNvSpPr/>
          <p:nvPr/>
        </p:nvSpPr>
        <p:spPr>
          <a:xfrm rot="16200000" flipV="1">
            <a:off x="5795173" y="23838"/>
            <a:ext cx="324042" cy="399836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4070994" y="3618630"/>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49" name="テキスト ボックス 48"/>
          <p:cNvSpPr txBox="1"/>
          <p:nvPr/>
        </p:nvSpPr>
        <p:spPr>
          <a:xfrm>
            <a:off x="6586304" y="3628541"/>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sp>
        <p:nvSpPr>
          <p:cNvPr id="50" name="テキスト ボックス 49"/>
          <p:cNvSpPr txBox="1"/>
          <p:nvPr/>
        </p:nvSpPr>
        <p:spPr>
          <a:xfrm>
            <a:off x="2516039" y="2209517"/>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51" name="テキスト ボックス 50"/>
          <p:cNvSpPr txBox="1"/>
          <p:nvPr/>
        </p:nvSpPr>
        <p:spPr>
          <a:xfrm>
            <a:off x="138946" y="2209517"/>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sp>
        <p:nvSpPr>
          <p:cNvPr id="19" name="テキスト ボックス 18"/>
          <p:cNvSpPr txBox="1"/>
          <p:nvPr/>
        </p:nvSpPr>
        <p:spPr>
          <a:xfrm>
            <a:off x="2771800" y="4086374"/>
            <a:ext cx="3456384" cy="400110"/>
          </a:xfrm>
          <a:prstGeom prst="rect">
            <a:avLst/>
          </a:prstGeom>
          <a:noFill/>
        </p:spPr>
        <p:txBody>
          <a:bodyPr wrap="square" rtlCol="0">
            <a:spAutoFit/>
          </a:bodyPr>
          <a:lstStyle/>
          <a:p>
            <a:r>
              <a:rPr kumimoji="1" lang="ja-JP" altLang="en-US" sz="2000" b="1" dirty="0" smtClean="0"/>
              <a:t>白枠内の合計</a:t>
            </a:r>
            <a:r>
              <a:rPr lang="ja-JP" altLang="en-US" sz="2000" b="1" dirty="0"/>
              <a:t>蛍光</a:t>
            </a:r>
            <a:r>
              <a:rPr kumimoji="1" lang="ja-JP" altLang="en-US" sz="2000" b="1" dirty="0" smtClean="0"/>
              <a:t>シグナル量</a:t>
            </a:r>
            <a:endParaRPr kumimoji="1" lang="ja-JP" altLang="en-US" sz="2000" b="1" dirty="0"/>
          </a:p>
        </p:txBody>
      </p:sp>
      <p:sp>
        <p:nvSpPr>
          <p:cNvPr id="37" name="テキスト ボックス 36"/>
          <p:cNvSpPr txBox="1"/>
          <p:nvPr/>
        </p:nvSpPr>
        <p:spPr>
          <a:xfrm>
            <a:off x="3492256" y="4685074"/>
            <a:ext cx="1953780" cy="400110"/>
          </a:xfrm>
          <a:prstGeom prst="rect">
            <a:avLst/>
          </a:prstGeom>
          <a:noFill/>
          <a:ln>
            <a:solidFill>
              <a:srgbClr val="FF0000"/>
            </a:solidFill>
          </a:ln>
        </p:spPr>
        <p:txBody>
          <a:bodyPr wrap="square" rtlCol="0">
            <a:spAutoFit/>
          </a:bodyPr>
          <a:lstStyle/>
          <a:p>
            <a:pPr algn="ctr"/>
            <a:r>
              <a:rPr kumimoji="1" lang="ja-JP" altLang="en-US" sz="2000" b="1" dirty="0" smtClean="0"/>
              <a:t>表面積</a:t>
            </a:r>
            <a:r>
              <a:rPr kumimoji="1" lang="en-US" altLang="ja-JP" sz="2000" b="1" dirty="0" smtClean="0"/>
              <a:t>(</a:t>
            </a:r>
            <a:r>
              <a:rPr kumimoji="1" lang="ja-JP" altLang="en-US" sz="2000" b="1" dirty="0" smtClean="0"/>
              <a:t>実測値</a:t>
            </a:r>
            <a:r>
              <a:rPr kumimoji="1" lang="en-US" altLang="ja-JP" sz="2000" b="1" dirty="0" smtClean="0"/>
              <a:t>)</a:t>
            </a:r>
            <a:endParaRPr kumimoji="1" lang="ja-JP" altLang="en-US" sz="2000" b="1" dirty="0"/>
          </a:p>
        </p:txBody>
      </p:sp>
      <p:cxnSp>
        <p:nvCxnSpPr>
          <p:cNvPr id="40" name="直線コネクタ 39"/>
          <p:cNvCxnSpPr/>
          <p:nvPr/>
        </p:nvCxnSpPr>
        <p:spPr>
          <a:xfrm>
            <a:off x="2783752" y="4562977"/>
            <a:ext cx="3370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335235" y="4535586"/>
            <a:ext cx="3026256" cy="646331"/>
          </a:xfrm>
          <a:prstGeom prst="rect">
            <a:avLst/>
          </a:prstGeom>
          <a:noFill/>
        </p:spPr>
        <p:txBody>
          <a:bodyPr wrap="square" rtlCol="0">
            <a:spAutoFit/>
          </a:bodyPr>
          <a:lstStyle/>
          <a:p>
            <a:r>
              <a:rPr kumimoji="1" lang="en-US" altLang="ja-JP" dirty="0" smtClean="0"/>
              <a:t>1μl</a:t>
            </a:r>
            <a:r>
              <a:rPr kumimoji="1" lang="ja-JP" altLang="en-US" dirty="0" smtClean="0"/>
              <a:t>スポッティング：</a:t>
            </a:r>
            <a:r>
              <a:rPr kumimoji="1" lang="en-US" altLang="ja-JP" dirty="0" smtClean="0"/>
              <a:t>1.8mm</a:t>
            </a:r>
            <a:r>
              <a:rPr kumimoji="1" lang="en-US" altLang="ja-JP" baseline="30000" dirty="0" smtClean="0"/>
              <a:t>2</a:t>
            </a:r>
            <a:endParaRPr kumimoji="1" lang="en-US" altLang="ja-JP" dirty="0" smtClean="0"/>
          </a:p>
          <a:p>
            <a:r>
              <a:rPr kumimoji="1" lang="en-US" altLang="ja-JP" dirty="0" smtClean="0"/>
              <a:t>10nl</a:t>
            </a:r>
            <a:r>
              <a:rPr kumimoji="1" lang="ja-JP" altLang="en-US" dirty="0" smtClean="0"/>
              <a:t>スポッティング：</a:t>
            </a:r>
            <a:r>
              <a:rPr lang="en-US" altLang="ja-JP" dirty="0" smtClean="0"/>
              <a:t>0.2mm</a:t>
            </a:r>
            <a:r>
              <a:rPr lang="en-US" altLang="ja-JP" baseline="30000" dirty="0" smtClean="0"/>
              <a:t>2</a:t>
            </a:r>
            <a:endParaRPr kumimoji="1" lang="ja-JP" altLang="en-US" baseline="30000" dirty="0"/>
          </a:p>
        </p:txBody>
      </p:sp>
      <p:pic>
        <p:nvPicPr>
          <p:cNvPr id="22" name="図 21" descr="C:\Users\yasu\AppData\Local\Microsoft\Windows\Temporary Internet Files\Content.Word\2012.12.13 scFv(RNase)-PM,D10.bmp"/>
          <p:cNvPicPr/>
          <p:nvPr/>
        </p:nvPicPr>
        <p:blipFill rotWithShape="1">
          <a:blip r:embed="rId3">
            <a:extLst>
              <a:ext uri="{28A0092B-C50C-407E-A947-70E740481C1C}">
                <a14:useLocalDpi xmlns:a14="http://schemas.microsoft.com/office/drawing/2010/main" val="0"/>
              </a:ext>
            </a:extLst>
          </a:blip>
          <a:srcRect b="43418"/>
          <a:stretch/>
        </p:blipFill>
        <p:spPr bwMode="auto">
          <a:xfrm>
            <a:off x="1526371" y="2232807"/>
            <a:ext cx="794473" cy="1728192"/>
          </a:xfrm>
          <a:prstGeom prst="rect">
            <a:avLst/>
          </a:prstGeom>
          <a:noFill/>
          <a:ln>
            <a:noFill/>
          </a:ln>
        </p:spPr>
      </p:pic>
      <p:sp>
        <p:nvSpPr>
          <p:cNvPr id="23" name="円/楕円 22"/>
          <p:cNvSpPr/>
          <p:nvPr/>
        </p:nvSpPr>
        <p:spPr>
          <a:xfrm>
            <a:off x="1941841" y="2303067"/>
            <a:ext cx="379003" cy="332420"/>
          </a:xfrm>
          <a:prstGeom prst="ellipse">
            <a:avLst/>
          </a:prstGeom>
          <a:solidFill>
            <a:schemeClr val="accent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521741" y="2275447"/>
            <a:ext cx="379003" cy="360040"/>
          </a:xfrm>
          <a:prstGeom prst="ellipse">
            <a:avLst/>
          </a:prstGeom>
          <a:solidFill>
            <a:schemeClr val="accent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7741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464461" y="5234848"/>
            <a:ext cx="1691680" cy="162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0" y="304993"/>
            <a:ext cx="9144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a:lstStyle>
          <a:p>
            <a:r>
              <a:rPr lang="ja-JP" altLang="en-US" sz="2800" dirty="0"/>
              <a:t>単位面積当たりの蛍光シグナル算出方法</a:t>
            </a:r>
          </a:p>
        </p:txBody>
      </p:sp>
      <p:pic>
        <p:nvPicPr>
          <p:cNvPr id="27" name="図 26" descr="C:\Users\yasu\AppData\Local\Microsoft\Windows\Temporary Internet Files\Content.Word\2013.1.8.bmp"/>
          <p:cNvPicPr/>
          <p:nvPr/>
        </p:nvPicPr>
        <p:blipFill rotWithShape="1">
          <a:blip r:embed="rId2">
            <a:extLst>
              <a:ext uri="{28A0092B-C50C-407E-A947-70E740481C1C}">
                <a14:useLocalDpi xmlns:a14="http://schemas.microsoft.com/office/drawing/2010/main" val="0"/>
              </a:ext>
            </a:extLst>
          </a:blip>
          <a:srcRect r="50000"/>
          <a:stretch/>
        </p:blipFill>
        <p:spPr bwMode="auto">
          <a:xfrm rot="5400000">
            <a:off x="6503142" y="2160193"/>
            <a:ext cx="1428385" cy="1478082"/>
          </a:xfrm>
          <a:prstGeom prst="rect">
            <a:avLst/>
          </a:prstGeom>
          <a:noFill/>
          <a:ln>
            <a:noFill/>
          </a:ln>
        </p:spPr>
      </p:pic>
      <p:pic>
        <p:nvPicPr>
          <p:cNvPr id="29" name="図 28" descr="C:\Users\yasu\AppData\Local\Microsoft\Windows\Temporary Internet Files\Content.Word\2013.1.8.bmp"/>
          <p:cNvPicPr/>
          <p:nvPr/>
        </p:nvPicPr>
        <p:blipFill rotWithShape="1">
          <a:blip r:embed="rId2">
            <a:extLst>
              <a:ext uri="{28A0092B-C50C-407E-A947-70E740481C1C}">
                <a14:useLocalDpi xmlns:a14="http://schemas.microsoft.com/office/drawing/2010/main" val="0"/>
              </a:ext>
            </a:extLst>
          </a:blip>
          <a:srcRect l="50310" t="843" r="-619"/>
          <a:stretch/>
        </p:blipFill>
        <p:spPr bwMode="auto">
          <a:xfrm rot="5400000">
            <a:off x="3987833" y="2160427"/>
            <a:ext cx="1428383" cy="1488023"/>
          </a:xfrm>
          <a:prstGeom prst="rect">
            <a:avLst/>
          </a:prstGeom>
          <a:noFill/>
          <a:ln>
            <a:noFill/>
          </a:ln>
        </p:spPr>
      </p:pic>
      <p:sp>
        <p:nvSpPr>
          <p:cNvPr id="18" name="円/楕円 17"/>
          <p:cNvSpPr/>
          <p:nvPr/>
        </p:nvSpPr>
        <p:spPr>
          <a:xfrm>
            <a:off x="4397146" y="2694303"/>
            <a:ext cx="144000" cy="144016"/>
          </a:xfrm>
          <a:prstGeom prst="ellipse">
            <a:avLst/>
          </a:prstGeom>
          <a:solidFill>
            <a:schemeClr val="accent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933751" y="2432831"/>
            <a:ext cx="144000" cy="144016"/>
          </a:xfrm>
          <a:prstGeom prst="ellipse">
            <a:avLst/>
          </a:prstGeom>
          <a:solidFill>
            <a:schemeClr val="accent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981007" y="1634348"/>
            <a:ext cx="1955286" cy="369332"/>
          </a:xfrm>
          <a:prstGeom prst="rect">
            <a:avLst/>
          </a:prstGeom>
          <a:noFill/>
        </p:spPr>
        <p:txBody>
          <a:bodyPr wrap="square" rtlCol="0">
            <a:spAutoFit/>
          </a:bodyPr>
          <a:lstStyle/>
          <a:p>
            <a:r>
              <a:rPr kumimoji="1" lang="en-US" altLang="ja-JP" b="1" dirty="0" smtClean="0"/>
              <a:t>1μl</a:t>
            </a:r>
            <a:r>
              <a:rPr lang="ja-JP" altLang="en-US" b="1" dirty="0"/>
              <a:t>スポッティング</a:t>
            </a:r>
            <a:endParaRPr kumimoji="1" lang="ja-JP" altLang="en-US" b="1" dirty="0"/>
          </a:p>
        </p:txBody>
      </p:sp>
      <p:sp>
        <p:nvSpPr>
          <p:cNvPr id="46" name="テキスト ボックス 45"/>
          <p:cNvSpPr txBox="1"/>
          <p:nvPr/>
        </p:nvSpPr>
        <p:spPr>
          <a:xfrm>
            <a:off x="4831844" y="1556792"/>
            <a:ext cx="2308163" cy="369332"/>
          </a:xfrm>
          <a:prstGeom prst="rect">
            <a:avLst/>
          </a:prstGeom>
          <a:noFill/>
        </p:spPr>
        <p:txBody>
          <a:bodyPr wrap="square" rtlCol="0">
            <a:spAutoFit/>
          </a:bodyPr>
          <a:lstStyle/>
          <a:p>
            <a:r>
              <a:rPr kumimoji="1" lang="en-US" altLang="ja-JP" b="1" dirty="0" smtClean="0"/>
              <a:t>10nl</a:t>
            </a:r>
            <a:r>
              <a:rPr lang="ja-JP" altLang="en-US" b="1" dirty="0"/>
              <a:t>スポッティング</a:t>
            </a:r>
            <a:endParaRPr kumimoji="1" lang="ja-JP" altLang="en-US" b="1" dirty="0"/>
          </a:p>
        </p:txBody>
      </p:sp>
      <p:sp>
        <p:nvSpPr>
          <p:cNvPr id="39" name="右中かっこ 38"/>
          <p:cNvSpPr/>
          <p:nvPr/>
        </p:nvSpPr>
        <p:spPr>
          <a:xfrm rot="16200000" flipV="1">
            <a:off x="5795173" y="23838"/>
            <a:ext cx="324042" cy="399836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4070994" y="3618630"/>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49" name="テキスト ボックス 48"/>
          <p:cNvSpPr txBox="1"/>
          <p:nvPr/>
        </p:nvSpPr>
        <p:spPr>
          <a:xfrm>
            <a:off x="6586304" y="3628541"/>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sp>
        <p:nvSpPr>
          <p:cNvPr id="50" name="テキスト ボックス 49"/>
          <p:cNvSpPr txBox="1"/>
          <p:nvPr/>
        </p:nvSpPr>
        <p:spPr>
          <a:xfrm>
            <a:off x="2516039" y="2209517"/>
            <a:ext cx="1262059" cy="369332"/>
          </a:xfrm>
          <a:prstGeom prst="rect">
            <a:avLst/>
          </a:prstGeom>
          <a:noFill/>
        </p:spPr>
        <p:txBody>
          <a:bodyPr wrap="square" rtlCol="0">
            <a:spAutoFit/>
          </a:bodyPr>
          <a:lstStyle/>
          <a:p>
            <a:pPr algn="ctr"/>
            <a:r>
              <a:rPr kumimoji="1" lang="en-US" altLang="ja-JP" dirty="0" err="1" smtClean="0"/>
              <a:t>scFv</a:t>
            </a:r>
            <a:r>
              <a:rPr kumimoji="1" lang="en-US" altLang="ja-JP" dirty="0" smtClean="0"/>
              <a:t>-PM</a:t>
            </a:r>
            <a:endParaRPr kumimoji="1" lang="ja-JP" altLang="en-US" dirty="0"/>
          </a:p>
        </p:txBody>
      </p:sp>
      <p:sp>
        <p:nvSpPr>
          <p:cNvPr id="51" name="テキスト ボックス 50"/>
          <p:cNvSpPr txBox="1"/>
          <p:nvPr/>
        </p:nvSpPr>
        <p:spPr>
          <a:xfrm>
            <a:off x="138946" y="2209517"/>
            <a:ext cx="1262059" cy="369332"/>
          </a:xfrm>
          <a:prstGeom prst="rect">
            <a:avLst/>
          </a:prstGeom>
          <a:noFill/>
        </p:spPr>
        <p:txBody>
          <a:bodyPr wrap="square" rtlCol="0">
            <a:spAutoFit/>
          </a:bodyPr>
          <a:lstStyle/>
          <a:p>
            <a:pPr algn="ctr"/>
            <a:r>
              <a:rPr kumimoji="1" lang="en-US" altLang="ja-JP" dirty="0" smtClean="0"/>
              <a:t>scFv-D10</a:t>
            </a:r>
            <a:endParaRPr kumimoji="1" lang="ja-JP" altLang="en-US" dirty="0"/>
          </a:p>
        </p:txBody>
      </p:sp>
      <p:sp>
        <p:nvSpPr>
          <p:cNvPr id="19" name="テキスト ボックス 18"/>
          <p:cNvSpPr txBox="1"/>
          <p:nvPr/>
        </p:nvSpPr>
        <p:spPr>
          <a:xfrm>
            <a:off x="2771800" y="4086374"/>
            <a:ext cx="3456384" cy="400110"/>
          </a:xfrm>
          <a:prstGeom prst="rect">
            <a:avLst/>
          </a:prstGeom>
          <a:noFill/>
        </p:spPr>
        <p:txBody>
          <a:bodyPr wrap="square" rtlCol="0">
            <a:spAutoFit/>
          </a:bodyPr>
          <a:lstStyle/>
          <a:p>
            <a:r>
              <a:rPr kumimoji="1" lang="ja-JP" altLang="en-US" sz="2000" b="1" dirty="0" smtClean="0"/>
              <a:t>白枠内の合計</a:t>
            </a:r>
            <a:r>
              <a:rPr lang="ja-JP" altLang="en-US" sz="2000" b="1" dirty="0"/>
              <a:t>蛍光</a:t>
            </a:r>
            <a:r>
              <a:rPr kumimoji="1" lang="ja-JP" altLang="en-US" sz="2000" b="1" dirty="0" smtClean="0"/>
              <a:t>シグナル量</a:t>
            </a:r>
            <a:endParaRPr kumimoji="1" lang="ja-JP" altLang="en-US" sz="2000" b="1" dirty="0"/>
          </a:p>
        </p:txBody>
      </p:sp>
      <p:sp>
        <p:nvSpPr>
          <p:cNvPr id="25" name="テキスト ボックス 24"/>
          <p:cNvSpPr txBox="1"/>
          <p:nvPr/>
        </p:nvSpPr>
        <p:spPr>
          <a:xfrm>
            <a:off x="6335235" y="4535586"/>
            <a:ext cx="3026256" cy="646331"/>
          </a:xfrm>
          <a:prstGeom prst="rect">
            <a:avLst/>
          </a:prstGeom>
          <a:noFill/>
        </p:spPr>
        <p:txBody>
          <a:bodyPr wrap="square" rtlCol="0">
            <a:spAutoFit/>
          </a:bodyPr>
          <a:lstStyle/>
          <a:p>
            <a:r>
              <a:rPr kumimoji="1" lang="en-US" altLang="ja-JP" dirty="0" smtClean="0"/>
              <a:t>1μl</a:t>
            </a:r>
            <a:r>
              <a:rPr kumimoji="1" lang="ja-JP" altLang="en-US" dirty="0" smtClean="0"/>
              <a:t>スポッティング：</a:t>
            </a:r>
            <a:r>
              <a:rPr kumimoji="1" lang="en-US" altLang="ja-JP" dirty="0" smtClean="0"/>
              <a:t>1.8mm</a:t>
            </a:r>
            <a:r>
              <a:rPr kumimoji="1" lang="en-US" altLang="ja-JP" baseline="30000" dirty="0" smtClean="0"/>
              <a:t>2</a:t>
            </a:r>
            <a:endParaRPr kumimoji="1" lang="en-US" altLang="ja-JP" dirty="0" smtClean="0"/>
          </a:p>
          <a:p>
            <a:r>
              <a:rPr kumimoji="1" lang="en-US" altLang="ja-JP" dirty="0" smtClean="0"/>
              <a:t>10nl</a:t>
            </a:r>
            <a:r>
              <a:rPr kumimoji="1" lang="ja-JP" altLang="en-US" dirty="0" smtClean="0"/>
              <a:t>スポッティング：</a:t>
            </a:r>
            <a:r>
              <a:rPr lang="en-US" altLang="ja-JP" dirty="0" smtClean="0"/>
              <a:t>0.2mm</a:t>
            </a:r>
            <a:r>
              <a:rPr lang="en-US" altLang="ja-JP" baseline="30000" dirty="0" smtClean="0"/>
              <a:t>2</a:t>
            </a:r>
            <a:endParaRPr kumimoji="1" lang="ja-JP" altLang="en-US" baseline="30000" dirty="0"/>
          </a:p>
        </p:txBody>
      </p:sp>
      <p:sp>
        <p:nvSpPr>
          <p:cNvPr id="37" name="テキスト ボックス 36"/>
          <p:cNvSpPr txBox="1"/>
          <p:nvPr/>
        </p:nvSpPr>
        <p:spPr>
          <a:xfrm>
            <a:off x="3492256" y="4685074"/>
            <a:ext cx="1953780" cy="400110"/>
          </a:xfrm>
          <a:prstGeom prst="rect">
            <a:avLst/>
          </a:prstGeom>
          <a:noFill/>
          <a:ln>
            <a:solidFill>
              <a:srgbClr val="FF0000"/>
            </a:solidFill>
          </a:ln>
        </p:spPr>
        <p:txBody>
          <a:bodyPr wrap="square" rtlCol="0">
            <a:spAutoFit/>
          </a:bodyPr>
          <a:lstStyle/>
          <a:p>
            <a:pPr algn="ctr"/>
            <a:r>
              <a:rPr kumimoji="1" lang="ja-JP" altLang="en-US" sz="2000" b="1" dirty="0" smtClean="0"/>
              <a:t>表面積</a:t>
            </a:r>
            <a:r>
              <a:rPr kumimoji="1" lang="en-US" altLang="ja-JP" sz="2000" b="1" dirty="0" smtClean="0"/>
              <a:t>(</a:t>
            </a:r>
            <a:r>
              <a:rPr kumimoji="1" lang="ja-JP" altLang="en-US" sz="2000" b="1" dirty="0" smtClean="0"/>
              <a:t>実測値</a:t>
            </a:r>
            <a:r>
              <a:rPr kumimoji="1" lang="en-US" altLang="ja-JP" sz="2000" b="1" dirty="0" smtClean="0"/>
              <a:t>)</a:t>
            </a:r>
            <a:endParaRPr kumimoji="1" lang="ja-JP" altLang="en-US" sz="2000" b="1" dirty="0"/>
          </a:p>
        </p:txBody>
      </p:sp>
      <p:cxnSp>
        <p:nvCxnSpPr>
          <p:cNvPr id="40" name="直線コネクタ 39"/>
          <p:cNvCxnSpPr/>
          <p:nvPr/>
        </p:nvCxnSpPr>
        <p:spPr>
          <a:xfrm>
            <a:off x="2783752" y="4562977"/>
            <a:ext cx="3370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958650" y="5815591"/>
            <a:ext cx="5275144" cy="461665"/>
          </a:xfrm>
          <a:prstGeom prst="rect">
            <a:avLst/>
          </a:prstGeom>
          <a:noFill/>
          <a:ln w="38100" cmpd="dbl">
            <a:solidFill>
              <a:schemeClr val="tx1"/>
            </a:solidFill>
          </a:ln>
        </p:spPr>
        <p:txBody>
          <a:bodyPr wrap="square" rtlCol="0">
            <a:spAutoFit/>
          </a:bodyPr>
          <a:lstStyle/>
          <a:p>
            <a:pPr algn="ctr"/>
            <a:r>
              <a:rPr kumimoji="1" lang="ja-JP" altLang="en-US" sz="2400" dirty="0" smtClean="0">
                <a:solidFill>
                  <a:srgbClr val="FF0000"/>
                </a:solidFill>
              </a:rPr>
              <a:t>単位表面積当たりの蛍光シグナル</a:t>
            </a:r>
            <a:endParaRPr kumimoji="1" lang="ja-JP" altLang="en-US" sz="2400" dirty="0">
              <a:solidFill>
                <a:srgbClr val="FF0000"/>
              </a:solidFill>
            </a:endParaRPr>
          </a:p>
        </p:txBody>
      </p:sp>
      <p:sp>
        <p:nvSpPr>
          <p:cNvPr id="43" name="下矢印 42"/>
          <p:cNvSpPr/>
          <p:nvPr/>
        </p:nvSpPr>
        <p:spPr>
          <a:xfrm rot="16200000">
            <a:off x="1126825" y="5718772"/>
            <a:ext cx="434698" cy="57606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C:\Users\yasu\AppData\Local\Microsoft\Windows\Temporary Internet Files\Content.Word\2012.12.13 scFv(RNase)-PM,D10.bmp"/>
          <p:cNvPicPr/>
          <p:nvPr/>
        </p:nvPicPr>
        <p:blipFill rotWithShape="1">
          <a:blip r:embed="rId3">
            <a:extLst>
              <a:ext uri="{28A0092B-C50C-407E-A947-70E740481C1C}">
                <a14:useLocalDpi xmlns:a14="http://schemas.microsoft.com/office/drawing/2010/main" val="0"/>
              </a:ext>
            </a:extLst>
          </a:blip>
          <a:srcRect b="43418"/>
          <a:stretch/>
        </p:blipFill>
        <p:spPr bwMode="auto">
          <a:xfrm>
            <a:off x="1526371" y="2232807"/>
            <a:ext cx="794473" cy="1728192"/>
          </a:xfrm>
          <a:prstGeom prst="rect">
            <a:avLst/>
          </a:prstGeom>
          <a:noFill/>
          <a:ln>
            <a:noFill/>
          </a:ln>
        </p:spPr>
      </p:pic>
      <p:sp>
        <p:nvSpPr>
          <p:cNvPr id="26" name="円/楕円 25"/>
          <p:cNvSpPr/>
          <p:nvPr/>
        </p:nvSpPr>
        <p:spPr>
          <a:xfrm>
            <a:off x="1941841" y="2303067"/>
            <a:ext cx="379003" cy="332420"/>
          </a:xfrm>
          <a:prstGeom prst="ellipse">
            <a:avLst/>
          </a:prstGeom>
          <a:solidFill>
            <a:schemeClr val="accent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521741" y="2275447"/>
            <a:ext cx="379003" cy="360040"/>
          </a:xfrm>
          <a:prstGeom prst="ellipse">
            <a:avLst/>
          </a:prstGeom>
          <a:solidFill>
            <a:schemeClr val="accent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0417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576263"/>
          </a:xfrm>
        </p:spPr>
        <p:txBody>
          <a:bodyPr/>
          <a:lstStyle/>
          <a:p>
            <a:r>
              <a:rPr kumimoji="1" lang="en-US" altLang="ja-JP" sz="2800" dirty="0" smtClean="0"/>
              <a:t>10nl</a:t>
            </a:r>
            <a:r>
              <a:rPr kumimoji="1" lang="ja-JP" altLang="en-US" sz="2800" dirty="0" smtClean="0"/>
              <a:t>スポッ</a:t>
            </a:r>
            <a:r>
              <a:rPr lang="ja-JP" altLang="en-US" sz="2800" dirty="0" smtClean="0"/>
              <a:t>ティング</a:t>
            </a:r>
            <a:r>
              <a:rPr kumimoji="1" lang="ja-JP" altLang="en-US" sz="2800" dirty="0" smtClean="0"/>
              <a:t>と</a:t>
            </a:r>
            <a:r>
              <a:rPr kumimoji="1" lang="en-US" altLang="ja-JP" sz="2800" dirty="0" smtClean="0"/>
              <a:t>1μl</a:t>
            </a:r>
            <a:r>
              <a:rPr kumimoji="1" lang="ja-JP" altLang="en-US" sz="2800" dirty="0" smtClean="0"/>
              <a:t>スポッティングの感度比較</a:t>
            </a:r>
            <a:r>
              <a:rPr kumimoji="1" lang="en-US" altLang="ja-JP" sz="2800" dirty="0" smtClean="0"/>
              <a:t/>
            </a:r>
            <a:br>
              <a:rPr kumimoji="1" lang="en-US" altLang="ja-JP" sz="2800" dirty="0" smtClean="0"/>
            </a:br>
            <a:r>
              <a:rPr kumimoji="1" lang="en-US" altLang="ja-JP" sz="2800" dirty="0" smtClean="0"/>
              <a:t>(</a:t>
            </a:r>
            <a:r>
              <a:rPr lang="en-US" altLang="ja-JP" sz="2800" b="1" dirty="0" smtClean="0">
                <a:latin typeface="Century"/>
                <a:ea typeface="ＭＳ 明朝"/>
                <a:cs typeface="Times New Roman"/>
              </a:rPr>
              <a:t>anti-</a:t>
            </a:r>
            <a:r>
              <a:rPr lang="en-US" altLang="ja-JP" sz="2800" b="1" dirty="0" err="1" smtClean="0">
                <a:latin typeface="Century"/>
                <a:ea typeface="ＭＳ 明朝"/>
                <a:cs typeface="Times New Roman"/>
              </a:rPr>
              <a:t>RNase</a:t>
            </a:r>
            <a:r>
              <a:rPr lang="en-US" altLang="ja-JP" sz="2800" b="1" dirty="0" smtClean="0">
                <a:latin typeface="Century"/>
                <a:ea typeface="ＭＳ 明朝"/>
                <a:cs typeface="Times New Roman"/>
              </a:rPr>
              <a:t> </a:t>
            </a:r>
            <a:r>
              <a:rPr lang="en-US" altLang="ja-JP" sz="2800" b="1" dirty="0" err="1" smtClean="0">
                <a:latin typeface="Century"/>
                <a:ea typeface="ＭＳ 明朝"/>
                <a:cs typeface="Times New Roman"/>
              </a:rPr>
              <a:t>scFv</a:t>
            </a:r>
            <a:r>
              <a:rPr lang="en-US" altLang="ja-JP" sz="2800" b="1" dirty="0" smtClean="0">
                <a:latin typeface="Century"/>
                <a:ea typeface="ＭＳ 明朝"/>
                <a:cs typeface="Times New Roman"/>
              </a:rPr>
              <a:t>)</a:t>
            </a:r>
            <a:endParaRPr kumimoji="1" lang="ja-JP" altLang="en-US" sz="2800" dirty="0"/>
          </a:p>
        </p:txBody>
      </p:sp>
      <p:graphicFrame>
        <p:nvGraphicFramePr>
          <p:cNvPr id="10" name="グラフ 9"/>
          <p:cNvGraphicFramePr/>
          <p:nvPr>
            <p:extLst>
              <p:ext uri="{D42A27DB-BD31-4B8C-83A1-F6EECF244321}">
                <p14:modId xmlns:p14="http://schemas.microsoft.com/office/powerpoint/2010/main" val="673290453"/>
              </p:ext>
            </p:extLst>
          </p:nvPr>
        </p:nvGraphicFramePr>
        <p:xfrm>
          <a:off x="179512" y="1554661"/>
          <a:ext cx="5486485" cy="3746548"/>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657942" y="1647316"/>
            <a:ext cx="697159" cy="338554"/>
          </a:xfrm>
          <a:prstGeom prst="rect">
            <a:avLst/>
          </a:prstGeom>
          <a:solidFill>
            <a:schemeClr val="bg1"/>
          </a:solidFill>
        </p:spPr>
        <p:txBody>
          <a:bodyPr wrap="square" rtlCol="0">
            <a:spAutoFit/>
          </a:bodyPr>
          <a:lstStyle/>
          <a:p>
            <a:pPr algn="r"/>
            <a:r>
              <a:rPr kumimoji="1" lang="en-US" altLang="ja-JP" sz="1600" b="1" dirty="0" smtClean="0">
                <a:latin typeface="Century" pitchFamily="18" charset="0"/>
              </a:rPr>
              <a:t>2500</a:t>
            </a:r>
            <a:endParaRPr kumimoji="1" lang="ja-JP" altLang="en-US" sz="1600" b="1" dirty="0">
              <a:latin typeface="Century" pitchFamily="18" charset="0"/>
            </a:endParaRPr>
          </a:p>
        </p:txBody>
      </p:sp>
      <p:sp>
        <p:nvSpPr>
          <p:cNvPr id="23" name="テキスト ボックス 22"/>
          <p:cNvSpPr txBox="1"/>
          <p:nvPr/>
        </p:nvSpPr>
        <p:spPr>
          <a:xfrm>
            <a:off x="657942" y="2124217"/>
            <a:ext cx="697159" cy="338554"/>
          </a:xfrm>
          <a:prstGeom prst="rect">
            <a:avLst/>
          </a:prstGeom>
          <a:solidFill>
            <a:schemeClr val="bg1"/>
          </a:solidFill>
        </p:spPr>
        <p:txBody>
          <a:bodyPr wrap="square" rtlCol="0">
            <a:spAutoFit/>
          </a:bodyPr>
          <a:lstStyle/>
          <a:p>
            <a:pPr algn="r"/>
            <a:r>
              <a:rPr kumimoji="1" lang="en-US" altLang="ja-JP" sz="1600" b="1" dirty="0" smtClean="0">
                <a:latin typeface="Century" pitchFamily="18" charset="0"/>
              </a:rPr>
              <a:t>2000</a:t>
            </a:r>
            <a:endParaRPr kumimoji="1" lang="ja-JP" altLang="en-US" sz="1600" b="1" dirty="0">
              <a:latin typeface="Century" pitchFamily="18" charset="0"/>
            </a:endParaRPr>
          </a:p>
        </p:txBody>
      </p:sp>
      <p:sp>
        <p:nvSpPr>
          <p:cNvPr id="24" name="テキスト ボックス 23"/>
          <p:cNvSpPr txBox="1"/>
          <p:nvPr/>
        </p:nvSpPr>
        <p:spPr>
          <a:xfrm>
            <a:off x="657942" y="2646153"/>
            <a:ext cx="697159" cy="338554"/>
          </a:xfrm>
          <a:prstGeom prst="rect">
            <a:avLst/>
          </a:prstGeom>
          <a:solidFill>
            <a:schemeClr val="bg1"/>
          </a:solidFill>
        </p:spPr>
        <p:txBody>
          <a:bodyPr wrap="square" rtlCol="0">
            <a:spAutoFit/>
          </a:bodyPr>
          <a:lstStyle/>
          <a:p>
            <a:pPr algn="r"/>
            <a:r>
              <a:rPr kumimoji="1" lang="en-US" altLang="ja-JP" sz="1600" b="1" dirty="0" smtClean="0">
                <a:latin typeface="Century" pitchFamily="18" charset="0"/>
              </a:rPr>
              <a:t>1500</a:t>
            </a:r>
            <a:endParaRPr kumimoji="1" lang="ja-JP" altLang="en-US" sz="1600" b="1" dirty="0">
              <a:latin typeface="Century" pitchFamily="18" charset="0"/>
            </a:endParaRPr>
          </a:p>
        </p:txBody>
      </p:sp>
      <p:sp>
        <p:nvSpPr>
          <p:cNvPr id="25" name="テキスト ボックス 24"/>
          <p:cNvSpPr txBox="1"/>
          <p:nvPr/>
        </p:nvSpPr>
        <p:spPr>
          <a:xfrm>
            <a:off x="657942" y="3312978"/>
            <a:ext cx="697159" cy="338554"/>
          </a:xfrm>
          <a:prstGeom prst="rect">
            <a:avLst/>
          </a:prstGeom>
          <a:solidFill>
            <a:schemeClr val="bg1"/>
          </a:solidFill>
        </p:spPr>
        <p:txBody>
          <a:bodyPr wrap="square" rtlCol="0">
            <a:spAutoFit/>
          </a:bodyPr>
          <a:lstStyle/>
          <a:p>
            <a:pPr algn="r"/>
            <a:r>
              <a:rPr kumimoji="1" lang="en-US" altLang="ja-JP" sz="1600" b="1" dirty="0" smtClean="0">
                <a:latin typeface="Century" pitchFamily="18" charset="0"/>
              </a:rPr>
              <a:t>1000</a:t>
            </a:r>
            <a:endParaRPr kumimoji="1" lang="ja-JP" altLang="en-US" sz="1600" b="1" dirty="0">
              <a:latin typeface="Century" pitchFamily="18" charset="0"/>
            </a:endParaRPr>
          </a:p>
        </p:txBody>
      </p:sp>
      <p:sp>
        <p:nvSpPr>
          <p:cNvPr id="26" name="テキスト ボックス 25"/>
          <p:cNvSpPr txBox="1"/>
          <p:nvPr/>
        </p:nvSpPr>
        <p:spPr>
          <a:xfrm>
            <a:off x="657942" y="3835016"/>
            <a:ext cx="697159" cy="338554"/>
          </a:xfrm>
          <a:prstGeom prst="rect">
            <a:avLst/>
          </a:prstGeom>
          <a:solidFill>
            <a:schemeClr val="bg1"/>
          </a:solidFill>
        </p:spPr>
        <p:txBody>
          <a:bodyPr wrap="square" rtlCol="0">
            <a:spAutoFit/>
          </a:bodyPr>
          <a:lstStyle/>
          <a:p>
            <a:pPr algn="r"/>
            <a:r>
              <a:rPr lang="en-US" altLang="ja-JP" sz="1600" b="1" dirty="0" smtClean="0">
                <a:latin typeface="Century" pitchFamily="18" charset="0"/>
              </a:rPr>
              <a:t>5</a:t>
            </a:r>
            <a:r>
              <a:rPr kumimoji="1" lang="en-US" altLang="ja-JP" sz="1600" b="1" dirty="0" smtClean="0">
                <a:latin typeface="Century" pitchFamily="18" charset="0"/>
              </a:rPr>
              <a:t>00</a:t>
            </a:r>
            <a:endParaRPr kumimoji="1" lang="ja-JP" altLang="en-US" sz="1600" b="1" dirty="0">
              <a:latin typeface="Century" pitchFamily="18" charset="0"/>
            </a:endParaRPr>
          </a:p>
        </p:txBody>
      </p:sp>
      <p:sp>
        <p:nvSpPr>
          <p:cNvPr id="27" name="テキスト ボックス 26"/>
          <p:cNvSpPr txBox="1"/>
          <p:nvPr/>
        </p:nvSpPr>
        <p:spPr>
          <a:xfrm>
            <a:off x="846615" y="1440550"/>
            <a:ext cx="701049" cy="307777"/>
          </a:xfrm>
          <a:prstGeom prst="rect">
            <a:avLst/>
          </a:prstGeom>
          <a:noFill/>
        </p:spPr>
        <p:txBody>
          <a:bodyPr wrap="square" rtlCol="0">
            <a:spAutoFit/>
          </a:bodyPr>
          <a:lstStyle/>
          <a:p>
            <a:r>
              <a:rPr lang="en-US" altLang="ja-JP" sz="1400" dirty="0" smtClean="0"/>
              <a:t>×10</a:t>
            </a:r>
            <a:r>
              <a:rPr lang="en-US" altLang="ja-JP" sz="1400" baseline="30000" dirty="0" smtClean="0"/>
              <a:t>5</a:t>
            </a:r>
            <a:endParaRPr kumimoji="1" lang="ja-JP" altLang="en-US" sz="1400" baseline="30000" dirty="0"/>
          </a:p>
        </p:txBody>
      </p:sp>
      <p:sp>
        <p:nvSpPr>
          <p:cNvPr id="37" name="正方形/長方形 36"/>
          <p:cNvSpPr/>
          <p:nvPr/>
        </p:nvSpPr>
        <p:spPr>
          <a:xfrm>
            <a:off x="7164288" y="5034681"/>
            <a:ext cx="1944216" cy="1778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5321884" y="2839920"/>
            <a:ext cx="75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1"/>
          <p:cNvSpPr txBox="1"/>
          <p:nvPr/>
        </p:nvSpPr>
        <p:spPr>
          <a:xfrm>
            <a:off x="6012160" y="2673932"/>
            <a:ext cx="3240360" cy="310775"/>
          </a:xfrm>
          <a:prstGeom prst="rect">
            <a:avLst/>
          </a:prstGeom>
          <a:noFill/>
          <a:ln>
            <a:noFill/>
          </a:ln>
        </p:spPr>
        <p:txBody>
          <a:bodyPr wrap="square" rtlCol="0">
            <a:noAutofit/>
          </a:bodyPr>
          <a:lstStyle/>
          <a:p>
            <a:pPr>
              <a:lnSpc>
                <a:spcPts val="1700"/>
              </a:lnSpc>
              <a:spcAft>
                <a:spcPts val="0"/>
              </a:spcAft>
            </a:pPr>
            <a:r>
              <a:rPr lang="en-US" b="1" dirty="0" smtClean="0">
                <a:effectLst/>
                <a:latin typeface="Century"/>
                <a:ea typeface="ＭＳ 明朝"/>
                <a:cs typeface="Times New Roman"/>
              </a:rPr>
              <a:t> </a:t>
            </a:r>
            <a:r>
              <a:rPr lang="en-US" b="1" dirty="0" err="1" smtClean="0">
                <a:effectLst/>
                <a:latin typeface="Century"/>
                <a:ea typeface="ＭＳ 明朝"/>
                <a:cs typeface="Times New Roman"/>
              </a:rPr>
              <a:t>scFv</a:t>
            </a:r>
            <a:r>
              <a:rPr lang="en-US" b="1" dirty="0" smtClean="0">
                <a:effectLst/>
                <a:latin typeface="Century"/>
                <a:ea typeface="ＭＳ 明朝"/>
                <a:cs typeface="Times New Roman"/>
              </a:rPr>
              <a:t>-PM   1</a:t>
            </a:r>
            <a:r>
              <a:rPr lang="en-US" altLang="ja-JP" b="1" dirty="0" smtClean="0">
                <a:effectLst/>
                <a:latin typeface="Century"/>
                <a:ea typeface="ＭＳ 明朝"/>
                <a:cs typeface="Times New Roman"/>
              </a:rPr>
              <a:t>μl</a:t>
            </a:r>
          </a:p>
        </p:txBody>
      </p:sp>
      <p:cxnSp>
        <p:nvCxnSpPr>
          <p:cNvPr id="45" name="直線コネクタ 44"/>
          <p:cNvCxnSpPr/>
          <p:nvPr/>
        </p:nvCxnSpPr>
        <p:spPr>
          <a:xfrm>
            <a:off x="5321884" y="3717032"/>
            <a:ext cx="7560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321884" y="4142793"/>
            <a:ext cx="756000" cy="0"/>
          </a:xfrm>
          <a:prstGeom prst="line">
            <a:avLst/>
          </a:prstGeom>
          <a:ln w="381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321884" y="3284984"/>
            <a:ext cx="756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8" name="フリーフォーム 47"/>
          <p:cNvSpPr/>
          <p:nvPr/>
        </p:nvSpPr>
        <p:spPr>
          <a:xfrm>
            <a:off x="1529154" y="2124217"/>
            <a:ext cx="3258870" cy="2431921"/>
          </a:xfrm>
          <a:custGeom>
            <a:avLst/>
            <a:gdLst>
              <a:gd name="connsiteX0" fmla="*/ 0 w 1426464"/>
              <a:gd name="connsiteY0" fmla="*/ 1236996 h 1267421"/>
              <a:gd name="connsiteX1" fmla="*/ 138989 w 1426464"/>
              <a:gd name="connsiteY1" fmla="*/ 1200420 h 1267421"/>
              <a:gd name="connsiteX2" fmla="*/ 709575 w 1426464"/>
              <a:gd name="connsiteY2" fmla="*/ 644465 h 1267421"/>
              <a:gd name="connsiteX3" fmla="*/ 1192378 w 1426464"/>
              <a:gd name="connsiteY3" fmla="*/ 103140 h 1267421"/>
              <a:gd name="connsiteX4" fmla="*/ 1426464 w 1426464"/>
              <a:gd name="connsiteY4" fmla="*/ 727 h 126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464" h="1267421">
                <a:moveTo>
                  <a:pt x="0" y="1236996"/>
                </a:moveTo>
                <a:cubicBezTo>
                  <a:pt x="10363" y="1268085"/>
                  <a:pt x="20726" y="1299175"/>
                  <a:pt x="138989" y="1200420"/>
                </a:cubicBezTo>
                <a:cubicBezTo>
                  <a:pt x="257252" y="1101665"/>
                  <a:pt x="534010" y="827345"/>
                  <a:pt x="709575" y="644465"/>
                </a:cubicBezTo>
                <a:cubicBezTo>
                  <a:pt x="885140" y="461585"/>
                  <a:pt x="1072897" y="210430"/>
                  <a:pt x="1192378" y="103140"/>
                </a:cubicBezTo>
                <a:cubicBezTo>
                  <a:pt x="1311859" y="-4150"/>
                  <a:pt x="1369161" y="-1712"/>
                  <a:pt x="1426464" y="7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 name="テキスト ボックス 2"/>
          <p:cNvSpPr txBox="1"/>
          <p:nvPr/>
        </p:nvSpPr>
        <p:spPr>
          <a:xfrm>
            <a:off x="0" y="5301209"/>
            <a:ext cx="9108504" cy="400110"/>
          </a:xfrm>
          <a:prstGeom prst="rect">
            <a:avLst/>
          </a:prstGeom>
          <a:noFill/>
        </p:spPr>
        <p:txBody>
          <a:bodyPr wrap="square" rtlCol="0">
            <a:spAutoFit/>
          </a:bodyPr>
          <a:lstStyle/>
          <a:p>
            <a:r>
              <a:rPr kumimoji="1" lang="en-US" altLang="ja-JP" sz="2000" b="1" dirty="0" smtClean="0">
                <a:solidFill>
                  <a:srgbClr val="FF0000"/>
                </a:solidFill>
              </a:rPr>
              <a:t>10nl</a:t>
            </a:r>
            <a:r>
              <a:rPr kumimoji="1" lang="ja-JP" altLang="en-US" sz="2000" b="1" dirty="0" smtClean="0">
                <a:solidFill>
                  <a:srgbClr val="FF0000"/>
                </a:solidFill>
              </a:rPr>
              <a:t>スポッティングが</a:t>
            </a:r>
            <a:r>
              <a:rPr kumimoji="1" lang="en-US" altLang="ja-JP" sz="2000" b="1" dirty="0" smtClean="0">
                <a:solidFill>
                  <a:srgbClr val="FF0000"/>
                </a:solidFill>
              </a:rPr>
              <a:t>1μl</a:t>
            </a:r>
            <a:r>
              <a:rPr kumimoji="1" lang="ja-JP" altLang="en-US" sz="2000" b="1" dirty="0" smtClean="0">
                <a:solidFill>
                  <a:srgbClr val="FF0000"/>
                </a:solidFill>
              </a:rPr>
              <a:t>スポッティングよりも</a:t>
            </a:r>
            <a:r>
              <a:rPr kumimoji="1" lang="en-US" altLang="ja-JP" sz="2000" b="1" dirty="0" smtClean="0">
                <a:solidFill>
                  <a:srgbClr val="FF0000"/>
                </a:solidFill>
              </a:rPr>
              <a:t>100-300μg/ml</a:t>
            </a:r>
            <a:r>
              <a:rPr kumimoji="1" lang="ja-JP" altLang="en-US" sz="2000" b="1" dirty="0" smtClean="0">
                <a:solidFill>
                  <a:srgbClr val="FF0000"/>
                </a:solidFill>
              </a:rPr>
              <a:t>で高感度となった。</a:t>
            </a:r>
            <a:endParaRPr kumimoji="1" lang="ja-JP" altLang="en-US" sz="2000" b="1" dirty="0">
              <a:solidFill>
                <a:srgbClr val="FF0000"/>
              </a:solidFill>
            </a:endParaRPr>
          </a:p>
        </p:txBody>
      </p:sp>
      <p:sp>
        <p:nvSpPr>
          <p:cNvPr id="21" name="テキスト ボックス 20"/>
          <p:cNvSpPr txBox="1"/>
          <p:nvPr/>
        </p:nvSpPr>
        <p:spPr>
          <a:xfrm>
            <a:off x="467545" y="5739362"/>
            <a:ext cx="8640959" cy="369332"/>
          </a:xfrm>
          <a:prstGeom prst="rect">
            <a:avLst/>
          </a:prstGeom>
          <a:noFill/>
        </p:spPr>
        <p:txBody>
          <a:bodyPr wrap="square" rtlCol="0">
            <a:spAutoFit/>
          </a:bodyPr>
          <a:lstStyle/>
          <a:p>
            <a:r>
              <a:rPr kumimoji="1" lang="ja-JP" altLang="en-US" dirty="0" smtClean="0"/>
              <a:t>蒸発速度の増加に伴って、</a:t>
            </a:r>
            <a:r>
              <a:rPr kumimoji="1" lang="en-US" altLang="ja-JP" dirty="0" smtClean="0"/>
              <a:t>10nl</a:t>
            </a:r>
            <a:r>
              <a:rPr kumimoji="1" lang="ja-JP" altLang="en-US" dirty="0" smtClean="0"/>
              <a:t>の固定化溶液が濃縮され、吸着に有利に働いた</a:t>
            </a:r>
            <a:endParaRPr kumimoji="1" lang="ja-JP" altLang="en-US" dirty="0"/>
          </a:p>
        </p:txBody>
      </p:sp>
      <p:sp>
        <p:nvSpPr>
          <p:cNvPr id="28" name="左右矢印 27"/>
          <p:cNvSpPr/>
          <p:nvPr/>
        </p:nvSpPr>
        <p:spPr>
          <a:xfrm>
            <a:off x="4109939" y="6309439"/>
            <a:ext cx="644078" cy="40011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055732" y="6309439"/>
            <a:ext cx="4016720" cy="369332"/>
          </a:xfrm>
          <a:prstGeom prst="rect">
            <a:avLst/>
          </a:prstGeom>
          <a:noFill/>
          <a:ln>
            <a:solidFill>
              <a:srgbClr val="FF0000"/>
            </a:solidFill>
          </a:ln>
        </p:spPr>
        <p:txBody>
          <a:bodyPr wrap="square" rtlCol="0">
            <a:spAutoFit/>
          </a:bodyPr>
          <a:lstStyle/>
          <a:p>
            <a:pPr algn="ctr"/>
            <a:r>
              <a:rPr kumimoji="1" lang="en-US" altLang="ja-JP" b="1" dirty="0" smtClean="0"/>
              <a:t>PMMA-tag</a:t>
            </a:r>
            <a:r>
              <a:rPr kumimoji="1" lang="ja-JP" altLang="en-US" b="1" dirty="0" smtClean="0"/>
              <a:t>の有効性は確認された</a:t>
            </a:r>
            <a:endParaRPr kumimoji="1" lang="ja-JP" altLang="en-US" b="1" dirty="0"/>
          </a:p>
        </p:txBody>
      </p:sp>
      <p:sp>
        <p:nvSpPr>
          <p:cNvPr id="5" name="テキスト ボックス 4"/>
          <p:cNvSpPr txBox="1"/>
          <p:nvPr/>
        </p:nvSpPr>
        <p:spPr>
          <a:xfrm>
            <a:off x="1691680" y="1124744"/>
            <a:ext cx="3384376" cy="369332"/>
          </a:xfrm>
          <a:prstGeom prst="rect">
            <a:avLst/>
          </a:prstGeom>
          <a:noFill/>
        </p:spPr>
        <p:txBody>
          <a:bodyPr wrap="square" rtlCol="0">
            <a:spAutoFit/>
          </a:bodyPr>
          <a:lstStyle/>
          <a:p>
            <a:r>
              <a:rPr lang="ja-JP" altLang="en-US" b="1" dirty="0" smtClean="0"/>
              <a:t>単位面積当たりの蛍光シグナル</a:t>
            </a:r>
            <a:endParaRPr kumimoji="1" lang="ja-JP" altLang="en-US" b="1" dirty="0"/>
          </a:p>
        </p:txBody>
      </p:sp>
      <p:sp>
        <p:nvSpPr>
          <p:cNvPr id="29" name="テキスト ボックス 28"/>
          <p:cNvSpPr txBox="1"/>
          <p:nvPr/>
        </p:nvSpPr>
        <p:spPr>
          <a:xfrm>
            <a:off x="393096" y="6309439"/>
            <a:ext cx="4016720" cy="369332"/>
          </a:xfrm>
          <a:prstGeom prst="rect">
            <a:avLst/>
          </a:prstGeom>
          <a:noFill/>
          <a:ln>
            <a:noFill/>
          </a:ln>
        </p:spPr>
        <p:txBody>
          <a:bodyPr wrap="square" rtlCol="0">
            <a:spAutoFit/>
          </a:bodyPr>
          <a:lstStyle/>
          <a:p>
            <a:pPr algn="ctr"/>
            <a:r>
              <a:rPr kumimoji="1" lang="ja-JP" altLang="en-US" b="1" dirty="0" smtClean="0"/>
              <a:t>非特異吸着の増加も確認された</a:t>
            </a:r>
            <a:endParaRPr kumimoji="1" lang="ja-JP" altLang="en-US" b="1" dirty="0"/>
          </a:p>
        </p:txBody>
      </p:sp>
      <p:sp>
        <p:nvSpPr>
          <p:cNvPr id="6" name="正方形/長方形 5"/>
          <p:cNvSpPr/>
          <p:nvPr/>
        </p:nvSpPr>
        <p:spPr>
          <a:xfrm>
            <a:off x="6012160" y="3561861"/>
            <a:ext cx="1782860" cy="310341"/>
          </a:xfrm>
          <a:prstGeom prst="rect">
            <a:avLst/>
          </a:prstGeom>
        </p:spPr>
        <p:txBody>
          <a:bodyPr wrap="none">
            <a:spAutoFit/>
          </a:bodyPr>
          <a:lstStyle/>
          <a:p>
            <a:pPr>
              <a:lnSpc>
                <a:spcPts val="1700"/>
              </a:lnSpc>
              <a:spcAft>
                <a:spcPts val="0"/>
              </a:spcAft>
            </a:pPr>
            <a:r>
              <a:rPr lang="en-US" altLang="ja-JP" b="1" dirty="0">
                <a:latin typeface="Century"/>
                <a:ea typeface="ＭＳ 明朝"/>
                <a:cs typeface="Times New Roman"/>
              </a:rPr>
              <a:t>scFv-D10   1μl </a:t>
            </a:r>
          </a:p>
        </p:txBody>
      </p:sp>
      <p:sp>
        <p:nvSpPr>
          <p:cNvPr id="7" name="正方形/長方形 6"/>
          <p:cNvSpPr/>
          <p:nvPr/>
        </p:nvSpPr>
        <p:spPr>
          <a:xfrm>
            <a:off x="6026416" y="3129813"/>
            <a:ext cx="1846980" cy="310341"/>
          </a:xfrm>
          <a:prstGeom prst="rect">
            <a:avLst/>
          </a:prstGeom>
        </p:spPr>
        <p:txBody>
          <a:bodyPr wrap="none">
            <a:spAutoFit/>
          </a:bodyPr>
          <a:lstStyle/>
          <a:p>
            <a:pPr>
              <a:lnSpc>
                <a:spcPts val="1700"/>
              </a:lnSpc>
              <a:spcAft>
                <a:spcPts val="0"/>
              </a:spcAft>
            </a:pPr>
            <a:r>
              <a:rPr lang="en-US" altLang="ja-JP" b="1" dirty="0" err="1" smtClean="0">
                <a:latin typeface="Century"/>
                <a:ea typeface="ＭＳ 明朝"/>
                <a:cs typeface="Times New Roman"/>
              </a:rPr>
              <a:t>scFv</a:t>
            </a:r>
            <a:r>
              <a:rPr lang="en-US" altLang="ja-JP" b="1" dirty="0" smtClean="0">
                <a:latin typeface="Century"/>
                <a:ea typeface="ＭＳ 明朝"/>
                <a:cs typeface="Times New Roman"/>
              </a:rPr>
              <a:t>-PM   </a:t>
            </a:r>
            <a:r>
              <a:rPr lang="en-US" altLang="ja-JP" b="1" dirty="0">
                <a:latin typeface="Century"/>
                <a:ea typeface="ＭＳ 明朝"/>
                <a:cs typeface="Times New Roman"/>
              </a:rPr>
              <a:t>10nl</a:t>
            </a:r>
          </a:p>
        </p:txBody>
      </p:sp>
      <p:sp>
        <p:nvSpPr>
          <p:cNvPr id="8" name="正方形/長方形 7"/>
          <p:cNvSpPr/>
          <p:nvPr/>
        </p:nvSpPr>
        <p:spPr>
          <a:xfrm>
            <a:off x="6012160" y="4033401"/>
            <a:ext cx="1911101" cy="310341"/>
          </a:xfrm>
          <a:prstGeom prst="rect">
            <a:avLst/>
          </a:prstGeom>
        </p:spPr>
        <p:txBody>
          <a:bodyPr wrap="none">
            <a:spAutoFit/>
          </a:bodyPr>
          <a:lstStyle/>
          <a:p>
            <a:pPr>
              <a:lnSpc>
                <a:spcPts val="1700"/>
              </a:lnSpc>
              <a:spcAft>
                <a:spcPts val="0"/>
              </a:spcAft>
            </a:pPr>
            <a:r>
              <a:rPr lang="en-US" altLang="ja-JP" b="1" dirty="0">
                <a:latin typeface="Century"/>
                <a:ea typeface="ＭＳ 明朝"/>
                <a:cs typeface="Times New Roman"/>
              </a:rPr>
              <a:t>scFv-D10   10nl </a:t>
            </a:r>
            <a:endParaRPr lang="ja-JP" altLang="ja-JP" b="1" dirty="0">
              <a:latin typeface="ＭＳ Ｐゴシック"/>
              <a:cs typeface="ＭＳ Ｐゴシック"/>
            </a:endParaRPr>
          </a:p>
        </p:txBody>
      </p:sp>
    </p:spTree>
    <p:extLst>
      <p:ext uri="{BB962C8B-B14F-4D97-AF65-F5344CB8AC3E}">
        <p14:creationId xmlns:p14="http://schemas.microsoft.com/office/powerpoint/2010/main" val="3363643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576263"/>
          </a:xfrm>
        </p:spPr>
        <p:txBody>
          <a:bodyPr/>
          <a:lstStyle/>
          <a:p>
            <a:r>
              <a:rPr kumimoji="1" lang="en-US" altLang="ja-JP" sz="2800" dirty="0" smtClean="0"/>
              <a:t>10nl</a:t>
            </a:r>
            <a:r>
              <a:rPr kumimoji="1" lang="ja-JP" altLang="en-US" sz="2800" dirty="0" smtClean="0"/>
              <a:t>スポッ</a:t>
            </a:r>
            <a:r>
              <a:rPr lang="ja-JP" altLang="en-US" sz="2800" dirty="0" smtClean="0"/>
              <a:t>ティング</a:t>
            </a:r>
            <a:r>
              <a:rPr kumimoji="1" lang="ja-JP" altLang="en-US" sz="2800" dirty="0" smtClean="0"/>
              <a:t>と</a:t>
            </a:r>
            <a:r>
              <a:rPr kumimoji="1" lang="en-US" altLang="ja-JP" sz="2800" dirty="0" smtClean="0"/>
              <a:t>1μl</a:t>
            </a:r>
            <a:r>
              <a:rPr kumimoji="1" lang="ja-JP" altLang="en-US" sz="2800" dirty="0" smtClean="0"/>
              <a:t>スポッティングの感度比較</a:t>
            </a:r>
            <a:r>
              <a:rPr kumimoji="1" lang="en-US" altLang="ja-JP" sz="2800" dirty="0" smtClean="0"/>
              <a:t>(</a:t>
            </a:r>
            <a:r>
              <a:rPr lang="en-US" altLang="ja-JP" sz="2800" b="1" dirty="0" smtClean="0">
                <a:latin typeface="Century"/>
                <a:ea typeface="ＭＳ 明朝"/>
                <a:cs typeface="Times New Roman"/>
              </a:rPr>
              <a:t>anti-CEA </a:t>
            </a:r>
            <a:r>
              <a:rPr lang="en-US" altLang="ja-JP" sz="2800" b="1" dirty="0" err="1" smtClean="0">
                <a:latin typeface="Century"/>
                <a:ea typeface="ＭＳ 明朝"/>
                <a:cs typeface="Times New Roman"/>
              </a:rPr>
              <a:t>scFv</a:t>
            </a:r>
            <a:r>
              <a:rPr lang="en-US" altLang="ja-JP" sz="2800" b="1" dirty="0" smtClean="0">
                <a:latin typeface="Century"/>
                <a:ea typeface="ＭＳ 明朝"/>
                <a:cs typeface="Times New Roman"/>
              </a:rPr>
              <a:t>)</a:t>
            </a:r>
            <a:endParaRPr kumimoji="1" lang="ja-JP" altLang="en-US" sz="2800" dirty="0"/>
          </a:p>
        </p:txBody>
      </p:sp>
      <p:graphicFrame>
        <p:nvGraphicFramePr>
          <p:cNvPr id="8" name="グラフ 7"/>
          <p:cNvGraphicFramePr/>
          <p:nvPr>
            <p:extLst>
              <p:ext uri="{D42A27DB-BD31-4B8C-83A1-F6EECF244321}">
                <p14:modId xmlns:p14="http://schemas.microsoft.com/office/powerpoint/2010/main" val="509245237"/>
              </p:ext>
            </p:extLst>
          </p:nvPr>
        </p:nvGraphicFramePr>
        <p:xfrm>
          <a:off x="611560" y="1622123"/>
          <a:ext cx="4968552"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9" name="フリーフォーム 8"/>
          <p:cNvSpPr/>
          <p:nvPr/>
        </p:nvSpPr>
        <p:spPr>
          <a:xfrm>
            <a:off x="1691681" y="3554528"/>
            <a:ext cx="3096344" cy="692044"/>
          </a:xfrm>
          <a:custGeom>
            <a:avLst/>
            <a:gdLst>
              <a:gd name="connsiteX0" fmla="*/ 0 w 3236685"/>
              <a:gd name="connsiteY0" fmla="*/ 696686 h 696686"/>
              <a:gd name="connsiteX1" fmla="*/ 914400 w 3236685"/>
              <a:gd name="connsiteY1" fmla="*/ 333829 h 696686"/>
              <a:gd name="connsiteX2" fmla="*/ 3236685 w 3236685"/>
              <a:gd name="connsiteY2" fmla="*/ 0 h 696686"/>
            </a:gdLst>
            <a:ahLst/>
            <a:cxnLst>
              <a:cxn ang="0">
                <a:pos x="connsiteX0" y="connsiteY0"/>
              </a:cxn>
              <a:cxn ang="0">
                <a:pos x="connsiteX1" y="connsiteY1"/>
              </a:cxn>
              <a:cxn ang="0">
                <a:pos x="connsiteX2" y="connsiteY2"/>
              </a:cxn>
            </a:cxnLst>
            <a:rect l="l" t="t" r="r" b="b"/>
            <a:pathLst>
              <a:path w="3236685" h="696686">
                <a:moveTo>
                  <a:pt x="0" y="696686"/>
                </a:moveTo>
                <a:cubicBezTo>
                  <a:pt x="187476" y="573314"/>
                  <a:pt x="374953" y="449943"/>
                  <a:pt x="914400" y="333829"/>
                </a:cubicBezTo>
                <a:cubicBezTo>
                  <a:pt x="1453847" y="217715"/>
                  <a:pt x="2345266" y="108857"/>
                  <a:pt x="3236685" y="0"/>
                </a:cubicBezTo>
              </a:path>
            </a:pathLst>
          </a:custGeom>
          <a:noFill/>
          <a:ln w="3810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007576" y="1720553"/>
            <a:ext cx="634004" cy="338554"/>
          </a:xfrm>
          <a:prstGeom prst="rect">
            <a:avLst/>
          </a:prstGeom>
          <a:solidFill>
            <a:schemeClr val="bg1"/>
          </a:solidFill>
        </p:spPr>
        <p:txBody>
          <a:bodyPr wrap="square" rtlCol="0">
            <a:spAutoFit/>
          </a:bodyPr>
          <a:lstStyle/>
          <a:p>
            <a:pPr algn="r"/>
            <a:r>
              <a:rPr kumimoji="1" lang="en-US" altLang="ja-JP" sz="1600" b="1" dirty="0" smtClean="0">
                <a:latin typeface="Century" pitchFamily="18" charset="0"/>
              </a:rPr>
              <a:t>2000</a:t>
            </a:r>
            <a:endParaRPr kumimoji="1" lang="ja-JP" altLang="en-US" sz="1600" b="1" dirty="0">
              <a:latin typeface="Century" pitchFamily="18" charset="0"/>
            </a:endParaRPr>
          </a:p>
        </p:txBody>
      </p:sp>
      <p:sp>
        <p:nvSpPr>
          <p:cNvPr id="34" name="テキスト ボックス 33"/>
          <p:cNvSpPr txBox="1"/>
          <p:nvPr/>
        </p:nvSpPr>
        <p:spPr>
          <a:xfrm>
            <a:off x="1007576" y="2283266"/>
            <a:ext cx="634004" cy="338554"/>
          </a:xfrm>
          <a:prstGeom prst="rect">
            <a:avLst/>
          </a:prstGeom>
          <a:solidFill>
            <a:schemeClr val="bg1"/>
          </a:solidFill>
        </p:spPr>
        <p:txBody>
          <a:bodyPr wrap="square" rtlCol="0">
            <a:spAutoFit/>
          </a:bodyPr>
          <a:lstStyle/>
          <a:p>
            <a:pPr algn="r"/>
            <a:r>
              <a:rPr kumimoji="1" lang="en-US" altLang="ja-JP" sz="1600" b="1" dirty="0" smtClean="0">
                <a:latin typeface="Century" pitchFamily="18" charset="0"/>
              </a:rPr>
              <a:t>1500</a:t>
            </a:r>
            <a:endParaRPr kumimoji="1" lang="ja-JP" altLang="en-US" sz="1600" b="1" dirty="0">
              <a:latin typeface="Century" pitchFamily="18" charset="0"/>
            </a:endParaRPr>
          </a:p>
        </p:txBody>
      </p:sp>
      <p:sp>
        <p:nvSpPr>
          <p:cNvPr id="35" name="テキスト ボックス 34"/>
          <p:cNvSpPr txBox="1"/>
          <p:nvPr/>
        </p:nvSpPr>
        <p:spPr>
          <a:xfrm>
            <a:off x="1007576" y="2917130"/>
            <a:ext cx="634004" cy="338554"/>
          </a:xfrm>
          <a:prstGeom prst="rect">
            <a:avLst/>
          </a:prstGeom>
          <a:solidFill>
            <a:schemeClr val="bg1"/>
          </a:solidFill>
        </p:spPr>
        <p:txBody>
          <a:bodyPr wrap="square" rtlCol="0">
            <a:spAutoFit/>
          </a:bodyPr>
          <a:lstStyle/>
          <a:p>
            <a:pPr algn="r"/>
            <a:r>
              <a:rPr kumimoji="1" lang="en-US" altLang="ja-JP" sz="1600" b="1" dirty="0" smtClean="0">
                <a:latin typeface="Century" pitchFamily="18" charset="0"/>
              </a:rPr>
              <a:t>1000</a:t>
            </a:r>
            <a:endParaRPr kumimoji="1" lang="ja-JP" altLang="en-US" sz="1600" b="1" dirty="0">
              <a:latin typeface="Century" pitchFamily="18" charset="0"/>
            </a:endParaRPr>
          </a:p>
        </p:txBody>
      </p:sp>
      <p:sp>
        <p:nvSpPr>
          <p:cNvPr id="36" name="テキスト ボックス 35"/>
          <p:cNvSpPr txBox="1"/>
          <p:nvPr/>
        </p:nvSpPr>
        <p:spPr>
          <a:xfrm>
            <a:off x="1007576" y="3522857"/>
            <a:ext cx="634004" cy="338554"/>
          </a:xfrm>
          <a:prstGeom prst="rect">
            <a:avLst/>
          </a:prstGeom>
          <a:solidFill>
            <a:schemeClr val="bg1"/>
          </a:solidFill>
        </p:spPr>
        <p:txBody>
          <a:bodyPr wrap="square" rtlCol="0">
            <a:spAutoFit/>
          </a:bodyPr>
          <a:lstStyle/>
          <a:p>
            <a:pPr algn="r"/>
            <a:r>
              <a:rPr lang="en-US" altLang="ja-JP" sz="1600" b="1" dirty="0" smtClean="0">
                <a:latin typeface="Century" pitchFamily="18" charset="0"/>
              </a:rPr>
              <a:t>5</a:t>
            </a:r>
            <a:r>
              <a:rPr kumimoji="1" lang="en-US" altLang="ja-JP" sz="1600" b="1" dirty="0" smtClean="0">
                <a:latin typeface="Century" pitchFamily="18" charset="0"/>
              </a:rPr>
              <a:t>00</a:t>
            </a:r>
            <a:endParaRPr kumimoji="1" lang="ja-JP" altLang="en-US" sz="1600" b="1" dirty="0">
              <a:latin typeface="Century" pitchFamily="18" charset="0"/>
            </a:endParaRPr>
          </a:p>
        </p:txBody>
      </p:sp>
      <p:sp>
        <p:nvSpPr>
          <p:cNvPr id="37" name="正方形/長方形 36"/>
          <p:cNvSpPr/>
          <p:nvPr/>
        </p:nvSpPr>
        <p:spPr>
          <a:xfrm>
            <a:off x="7308304" y="5234420"/>
            <a:ext cx="1835696" cy="1650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341155" y="1412776"/>
            <a:ext cx="701049" cy="307777"/>
          </a:xfrm>
          <a:prstGeom prst="rect">
            <a:avLst/>
          </a:prstGeom>
          <a:noFill/>
        </p:spPr>
        <p:txBody>
          <a:bodyPr wrap="square" rtlCol="0">
            <a:spAutoFit/>
          </a:bodyPr>
          <a:lstStyle/>
          <a:p>
            <a:r>
              <a:rPr lang="en-US" altLang="ja-JP" sz="1400" dirty="0" smtClean="0"/>
              <a:t>×10</a:t>
            </a:r>
            <a:r>
              <a:rPr lang="en-US" altLang="ja-JP" sz="1400" baseline="30000" dirty="0" smtClean="0"/>
              <a:t>5</a:t>
            </a:r>
            <a:endParaRPr kumimoji="1" lang="ja-JP" altLang="en-US" sz="1400" baseline="30000" dirty="0"/>
          </a:p>
        </p:txBody>
      </p:sp>
      <p:cxnSp>
        <p:nvCxnSpPr>
          <p:cNvPr id="14" name="直線コネクタ 13"/>
          <p:cNvCxnSpPr/>
          <p:nvPr/>
        </p:nvCxnSpPr>
        <p:spPr>
          <a:xfrm>
            <a:off x="5209324" y="2593662"/>
            <a:ext cx="900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209324" y="3030925"/>
            <a:ext cx="900072"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209324" y="3818936"/>
            <a:ext cx="900072" cy="0"/>
          </a:xfrm>
          <a:prstGeom prst="line">
            <a:avLst/>
          </a:prstGeom>
          <a:ln w="381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209324" y="3453681"/>
            <a:ext cx="900072" cy="0"/>
          </a:xfrm>
          <a:prstGeom prst="line">
            <a:avLst/>
          </a:prstGeom>
          <a:ln w="3810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92020" y="6419366"/>
            <a:ext cx="8250996" cy="369332"/>
          </a:xfrm>
          <a:prstGeom prst="rect">
            <a:avLst/>
          </a:prstGeom>
          <a:noFill/>
          <a:ln>
            <a:solidFill>
              <a:srgbClr val="FF0000"/>
            </a:solidFill>
          </a:ln>
        </p:spPr>
        <p:txBody>
          <a:bodyPr wrap="square" rtlCol="0">
            <a:spAutoFit/>
          </a:bodyPr>
          <a:lstStyle/>
          <a:p>
            <a:r>
              <a:rPr lang="ja-JP" altLang="en-US" b="1" dirty="0"/>
              <a:t>蒸発</a:t>
            </a:r>
            <a:r>
              <a:rPr lang="ja-JP" altLang="en-US" b="1" dirty="0" smtClean="0"/>
              <a:t>の課題を克服すれば高感度なバイオチップが作成できる可能性が示唆された</a:t>
            </a:r>
            <a:endParaRPr kumimoji="1" lang="ja-JP" altLang="en-US" b="1" dirty="0"/>
          </a:p>
        </p:txBody>
      </p:sp>
      <p:sp>
        <p:nvSpPr>
          <p:cNvPr id="53" name="正方形/長方形 52"/>
          <p:cNvSpPr/>
          <p:nvPr/>
        </p:nvSpPr>
        <p:spPr>
          <a:xfrm>
            <a:off x="6181404" y="2415673"/>
            <a:ext cx="1718740" cy="369332"/>
          </a:xfrm>
          <a:prstGeom prst="rect">
            <a:avLst/>
          </a:prstGeom>
        </p:spPr>
        <p:txBody>
          <a:bodyPr wrap="none">
            <a:spAutoFit/>
          </a:bodyPr>
          <a:lstStyle/>
          <a:p>
            <a:pPr>
              <a:spcAft>
                <a:spcPts val="0"/>
              </a:spcAft>
            </a:pPr>
            <a:r>
              <a:rPr lang="en-US" altLang="ja-JP" b="1" dirty="0" err="1" smtClean="0">
                <a:latin typeface="Century"/>
                <a:ea typeface="ＭＳ 明朝"/>
                <a:cs typeface="Times New Roman"/>
              </a:rPr>
              <a:t>scFv</a:t>
            </a:r>
            <a:r>
              <a:rPr lang="en-US" altLang="ja-JP" b="1" dirty="0" smtClean="0">
                <a:latin typeface="Century"/>
                <a:ea typeface="ＭＳ 明朝"/>
                <a:cs typeface="Times New Roman"/>
              </a:rPr>
              <a:t>-PM   </a:t>
            </a:r>
            <a:r>
              <a:rPr lang="en-US" altLang="ja-JP" b="1" dirty="0">
                <a:latin typeface="Century"/>
                <a:ea typeface="ＭＳ 明朝"/>
                <a:cs typeface="Times New Roman"/>
              </a:rPr>
              <a:t>1μl </a:t>
            </a:r>
            <a:endParaRPr lang="ja-JP" altLang="ja-JP" b="1" dirty="0">
              <a:latin typeface="ＭＳ Ｐゴシック"/>
              <a:cs typeface="ＭＳ Ｐゴシック"/>
            </a:endParaRPr>
          </a:p>
        </p:txBody>
      </p:sp>
      <p:sp>
        <p:nvSpPr>
          <p:cNvPr id="54" name="正方形/長方形 53"/>
          <p:cNvSpPr/>
          <p:nvPr/>
        </p:nvSpPr>
        <p:spPr>
          <a:xfrm>
            <a:off x="6181404" y="3275692"/>
            <a:ext cx="1718740" cy="369332"/>
          </a:xfrm>
          <a:prstGeom prst="rect">
            <a:avLst/>
          </a:prstGeom>
        </p:spPr>
        <p:txBody>
          <a:bodyPr wrap="none">
            <a:spAutoFit/>
          </a:bodyPr>
          <a:lstStyle/>
          <a:p>
            <a:pPr>
              <a:spcAft>
                <a:spcPts val="0"/>
              </a:spcAft>
            </a:pPr>
            <a:r>
              <a:rPr lang="en-US" altLang="ja-JP" b="1" dirty="0" smtClean="0">
                <a:latin typeface="Century"/>
                <a:ea typeface="ＭＳ 明朝"/>
                <a:cs typeface="Times New Roman"/>
              </a:rPr>
              <a:t>scFv-D5    </a:t>
            </a:r>
            <a:r>
              <a:rPr lang="en-US" altLang="ja-JP" b="1" dirty="0">
                <a:latin typeface="Century"/>
                <a:ea typeface="ＭＳ 明朝"/>
                <a:cs typeface="Times New Roman"/>
              </a:rPr>
              <a:t>1μl </a:t>
            </a:r>
            <a:endParaRPr lang="ja-JP" altLang="ja-JP" b="1" dirty="0">
              <a:latin typeface="ＭＳ Ｐゴシック"/>
              <a:cs typeface="ＭＳ Ｐゴシック"/>
            </a:endParaRPr>
          </a:p>
        </p:txBody>
      </p:sp>
      <p:sp>
        <p:nvSpPr>
          <p:cNvPr id="55" name="正方形/長方形 54"/>
          <p:cNvSpPr/>
          <p:nvPr/>
        </p:nvSpPr>
        <p:spPr>
          <a:xfrm>
            <a:off x="6181404" y="2852936"/>
            <a:ext cx="1846980" cy="369332"/>
          </a:xfrm>
          <a:prstGeom prst="rect">
            <a:avLst/>
          </a:prstGeom>
        </p:spPr>
        <p:txBody>
          <a:bodyPr wrap="none">
            <a:spAutoFit/>
          </a:bodyPr>
          <a:lstStyle/>
          <a:p>
            <a:pPr>
              <a:spcAft>
                <a:spcPts val="0"/>
              </a:spcAft>
            </a:pPr>
            <a:r>
              <a:rPr lang="en-US" altLang="ja-JP" b="1" dirty="0" err="1" smtClean="0">
                <a:latin typeface="Century"/>
                <a:ea typeface="ＭＳ 明朝"/>
                <a:cs typeface="Times New Roman"/>
              </a:rPr>
              <a:t>scFv</a:t>
            </a:r>
            <a:r>
              <a:rPr lang="en-US" altLang="ja-JP" b="1" dirty="0" smtClean="0">
                <a:latin typeface="Century"/>
                <a:ea typeface="ＭＳ 明朝"/>
                <a:cs typeface="Times New Roman"/>
              </a:rPr>
              <a:t>-PM   </a:t>
            </a:r>
            <a:r>
              <a:rPr lang="en-US" altLang="ja-JP" b="1" dirty="0">
                <a:latin typeface="Century"/>
                <a:ea typeface="ＭＳ 明朝"/>
                <a:cs typeface="Times New Roman"/>
              </a:rPr>
              <a:t>10nl </a:t>
            </a:r>
            <a:endParaRPr lang="ja-JP" altLang="ja-JP" b="1" dirty="0">
              <a:latin typeface="ＭＳ Ｐゴシック"/>
              <a:cs typeface="ＭＳ Ｐゴシック"/>
            </a:endParaRPr>
          </a:p>
        </p:txBody>
      </p:sp>
      <p:sp>
        <p:nvSpPr>
          <p:cNvPr id="56" name="正方形/長方形 55"/>
          <p:cNvSpPr/>
          <p:nvPr/>
        </p:nvSpPr>
        <p:spPr>
          <a:xfrm>
            <a:off x="6181404" y="3640947"/>
            <a:ext cx="1846980" cy="369332"/>
          </a:xfrm>
          <a:prstGeom prst="rect">
            <a:avLst/>
          </a:prstGeom>
        </p:spPr>
        <p:txBody>
          <a:bodyPr wrap="none">
            <a:spAutoFit/>
          </a:bodyPr>
          <a:lstStyle/>
          <a:p>
            <a:pPr>
              <a:spcAft>
                <a:spcPts val="0"/>
              </a:spcAft>
            </a:pPr>
            <a:r>
              <a:rPr lang="en-US" altLang="ja-JP" b="1" dirty="0" smtClean="0">
                <a:latin typeface="Century"/>
                <a:ea typeface="ＭＳ 明朝"/>
                <a:cs typeface="Times New Roman"/>
              </a:rPr>
              <a:t>scFv-D5    </a:t>
            </a:r>
            <a:r>
              <a:rPr lang="en-US" altLang="ja-JP" b="1" dirty="0">
                <a:latin typeface="Century"/>
                <a:ea typeface="ＭＳ 明朝"/>
                <a:cs typeface="Times New Roman"/>
              </a:rPr>
              <a:t>10nl </a:t>
            </a:r>
            <a:endParaRPr lang="ja-JP" altLang="ja-JP" b="1" dirty="0">
              <a:latin typeface="ＭＳ Ｐゴシック"/>
              <a:cs typeface="ＭＳ Ｐゴシック"/>
            </a:endParaRPr>
          </a:p>
        </p:txBody>
      </p:sp>
      <p:sp>
        <p:nvSpPr>
          <p:cNvPr id="57" name="テキスト ボックス 56"/>
          <p:cNvSpPr txBox="1"/>
          <p:nvPr/>
        </p:nvSpPr>
        <p:spPr>
          <a:xfrm>
            <a:off x="-2" y="4837704"/>
            <a:ext cx="2917815" cy="369332"/>
          </a:xfrm>
          <a:prstGeom prst="rect">
            <a:avLst/>
          </a:prstGeom>
          <a:noFill/>
        </p:spPr>
        <p:txBody>
          <a:bodyPr wrap="square" rtlCol="0">
            <a:spAutoFit/>
          </a:bodyPr>
          <a:lstStyle/>
          <a:p>
            <a:r>
              <a:rPr lang="en-US" altLang="ja-JP" dirty="0" smtClean="0"/>
              <a:t>Anti-</a:t>
            </a:r>
            <a:r>
              <a:rPr lang="en-US" altLang="ja-JP" dirty="0" err="1" smtClean="0"/>
              <a:t>RNase</a:t>
            </a:r>
            <a:r>
              <a:rPr lang="en-US" altLang="ja-JP" dirty="0" smtClean="0"/>
              <a:t> </a:t>
            </a:r>
            <a:r>
              <a:rPr lang="en-US" altLang="ja-JP" dirty="0" err="1" smtClean="0"/>
              <a:t>scFv</a:t>
            </a:r>
            <a:r>
              <a:rPr lang="ja-JP" altLang="en-US" dirty="0" smtClean="0"/>
              <a:t>と同様に</a:t>
            </a:r>
            <a:endParaRPr kumimoji="1" lang="ja-JP" altLang="en-US" dirty="0"/>
          </a:p>
        </p:txBody>
      </p:sp>
      <p:sp>
        <p:nvSpPr>
          <p:cNvPr id="26" name="テキスト ボックス 25"/>
          <p:cNvSpPr txBox="1"/>
          <p:nvPr/>
        </p:nvSpPr>
        <p:spPr>
          <a:xfrm>
            <a:off x="1324578" y="5207036"/>
            <a:ext cx="6768752" cy="400110"/>
          </a:xfrm>
          <a:prstGeom prst="rect">
            <a:avLst/>
          </a:prstGeom>
          <a:noFill/>
        </p:spPr>
        <p:txBody>
          <a:bodyPr wrap="square" rtlCol="0">
            <a:spAutoFit/>
          </a:bodyPr>
          <a:lstStyle/>
          <a:p>
            <a:r>
              <a:rPr kumimoji="1" lang="en-US" altLang="ja-JP" sz="2000" b="1" dirty="0" smtClean="0">
                <a:solidFill>
                  <a:srgbClr val="FF0000"/>
                </a:solidFill>
              </a:rPr>
              <a:t>10nl</a:t>
            </a:r>
            <a:r>
              <a:rPr kumimoji="1" lang="ja-JP" altLang="en-US" sz="2000" b="1" dirty="0" smtClean="0">
                <a:solidFill>
                  <a:srgbClr val="FF0000"/>
                </a:solidFill>
              </a:rPr>
              <a:t>スポッティングが</a:t>
            </a:r>
            <a:r>
              <a:rPr kumimoji="1" lang="en-US" altLang="ja-JP" sz="2000" b="1" dirty="0" smtClean="0">
                <a:solidFill>
                  <a:srgbClr val="FF0000"/>
                </a:solidFill>
              </a:rPr>
              <a:t>1μl</a:t>
            </a:r>
            <a:r>
              <a:rPr kumimoji="1" lang="ja-JP" altLang="en-US" sz="2000" b="1" dirty="0" smtClean="0">
                <a:solidFill>
                  <a:srgbClr val="FF0000"/>
                </a:solidFill>
              </a:rPr>
              <a:t>スポッティングよりも高感度となった。</a:t>
            </a:r>
            <a:endParaRPr kumimoji="1" lang="ja-JP" altLang="en-US" sz="2000" b="1" dirty="0">
              <a:solidFill>
                <a:srgbClr val="FF0000"/>
              </a:solidFill>
            </a:endParaRPr>
          </a:p>
        </p:txBody>
      </p:sp>
      <p:sp>
        <p:nvSpPr>
          <p:cNvPr id="27" name="テキスト ボックス 26"/>
          <p:cNvSpPr txBox="1"/>
          <p:nvPr/>
        </p:nvSpPr>
        <p:spPr>
          <a:xfrm>
            <a:off x="2447764" y="5583361"/>
            <a:ext cx="4320479" cy="369332"/>
          </a:xfrm>
          <a:prstGeom prst="rect">
            <a:avLst/>
          </a:prstGeom>
          <a:noFill/>
        </p:spPr>
        <p:txBody>
          <a:bodyPr wrap="square" rtlCol="0">
            <a:spAutoFit/>
          </a:bodyPr>
          <a:lstStyle/>
          <a:p>
            <a:r>
              <a:rPr kumimoji="1" lang="ja-JP" altLang="en-US" dirty="0" smtClean="0"/>
              <a:t>蒸発速度の増加に伴う非特異吸着の増加</a:t>
            </a:r>
            <a:endParaRPr kumimoji="1" lang="ja-JP" altLang="en-US" dirty="0"/>
          </a:p>
        </p:txBody>
      </p:sp>
      <p:sp>
        <p:nvSpPr>
          <p:cNvPr id="29" name="左右矢印 28"/>
          <p:cNvSpPr/>
          <p:nvPr/>
        </p:nvSpPr>
        <p:spPr>
          <a:xfrm>
            <a:off x="1901521" y="5949280"/>
            <a:ext cx="644078" cy="40011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599644" y="5980058"/>
            <a:ext cx="4016720" cy="369332"/>
          </a:xfrm>
          <a:prstGeom prst="rect">
            <a:avLst/>
          </a:prstGeom>
          <a:noFill/>
          <a:ln>
            <a:noFill/>
          </a:ln>
        </p:spPr>
        <p:txBody>
          <a:bodyPr wrap="square" rtlCol="0">
            <a:spAutoFit/>
          </a:bodyPr>
          <a:lstStyle/>
          <a:p>
            <a:pPr algn="ctr"/>
            <a:r>
              <a:rPr kumimoji="1" lang="en-US" altLang="ja-JP" b="1" dirty="0" smtClean="0"/>
              <a:t>PMMA-tag</a:t>
            </a:r>
            <a:r>
              <a:rPr kumimoji="1" lang="ja-JP" altLang="en-US" b="1" dirty="0" smtClean="0"/>
              <a:t>の有効性は確認された</a:t>
            </a:r>
            <a:endParaRPr kumimoji="1" lang="ja-JP" altLang="en-US" b="1" dirty="0"/>
          </a:p>
        </p:txBody>
      </p:sp>
      <p:sp>
        <p:nvSpPr>
          <p:cNvPr id="31" name="テキスト ボックス 30"/>
          <p:cNvSpPr txBox="1"/>
          <p:nvPr/>
        </p:nvSpPr>
        <p:spPr>
          <a:xfrm>
            <a:off x="1691680" y="1124744"/>
            <a:ext cx="3384376" cy="369332"/>
          </a:xfrm>
          <a:prstGeom prst="rect">
            <a:avLst/>
          </a:prstGeom>
          <a:noFill/>
        </p:spPr>
        <p:txBody>
          <a:bodyPr wrap="square" rtlCol="0">
            <a:spAutoFit/>
          </a:bodyPr>
          <a:lstStyle/>
          <a:p>
            <a:r>
              <a:rPr lang="ja-JP" altLang="en-US" b="1" dirty="0" smtClean="0"/>
              <a:t>単位面積当たりの蛍光シグナル</a:t>
            </a:r>
            <a:endParaRPr kumimoji="1" lang="ja-JP" altLang="en-US" b="1" dirty="0"/>
          </a:p>
        </p:txBody>
      </p:sp>
    </p:spTree>
    <p:extLst>
      <p:ext uri="{BB962C8B-B14F-4D97-AF65-F5344CB8AC3E}">
        <p14:creationId xmlns:p14="http://schemas.microsoft.com/office/powerpoint/2010/main" val="2598393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236296" y="5373216"/>
            <a:ext cx="1907704" cy="1487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7504" y="1268760"/>
            <a:ext cx="8829352" cy="4773693"/>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結言</a:t>
            </a:r>
            <a:endParaRPr kumimoji="1" lang="ja-JP" altLang="en-US" dirty="0"/>
          </a:p>
        </p:txBody>
      </p:sp>
      <p:sp>
        <p:nvSpPr>
          <p:cNvPr id="4" name="テキスト ボックス 3"/>
          <p:cNvSpPr txBox="1"/>
          <p:nvPr/>
        </p:nvSpPr>
        <p:spPr>
          <a:xfrm>
            <a:off x="439911" y="1523512"/>
            <a:ext cx="7973593" cy="369332"/>
          </a:xfrm>
          <a:prstGeom prst="rect">
            <a:avLst/>
          </a:prstGeom>
          <a:noFill/>
        </p:spPr>
        <p:txBody>
          <a:bodyPr wrap="square" rtlCol="0">
            <a:spAutoFit/>
          </a:bodyPr>
          <a:lstStyle/>
          <a:p>
            <a:r>
              <a:rPr kumimoji="1" lang="ja-JP" altLang="en-US" b="1" dirty="0" smtClean="0"/>
              <a:t>・</a:t>
            </a:r>
            <a:r>
              <a:rPr kumimoji="1" lang="en-US" altLang="ja-JP" b="1" dirty="0" smtClean="0"/>
              <a:t>PMMA-tag</a:t>
            </a:r>
            <a:r>
              <a:rPr lang="ja-JP" altLang="en-US" b="1" dirty="0" smtClean="0"/>
              <a:t>融合単鎖抗体の</a:t>
            </a:r>
            <a:r>
              <a:rPr kumimoji="1" lang="ja-JP" altLang="en-US" b="1" dirty="0" smtClean="0"/>
              <a:t>高濃度</a:t>
            </a:r>
            <a:r>
              <a:rPr lang="ja-JP" altLang="en-US" b="1" dirty="0" smtClean="0"/>
              <a:t>で</a:t>
            </a:r>
            <a:r>
              <a:rPr lang="ja-JP" altLang="en-US" b="1" dirty="0"/>
              <a:t>の</a:t>
            </a:r>
            <a:r>
              <a:rPr kumimoji="1" lang="ja-JP" altLang="en-US" b="1" dirty="0" smtClean="0"/>
              <a:t>透析リフォールディング</a:t>
            </a:r>
            <a:r>
              <a:rPr lang="ja-JP" altLang="en-US" b="1" dirty="0" smtClean="0"/>
              <a:t>に成功した</a:t>
            </a:r>
            <a:r>
              <a:rPr kumimoji="1" lang="ja-JP" altLang="en-US" b="1" dirty="0" smtClean="0"/>
              <a:t>。</a:t>
            </a:r>
            <a:endParaRPr kumimoji="1" lang="ja-JP" altLang="en-US" b="1" dirty="0"/>
          </a:p>
        </p:txBody>
      </p:sp>
      <p:sp>
        <p:nvSpPr>
          <p:cNvPr id="5" name="テキスト ボックス 4"/>
          <p:cNvSpPr txBox="1"/>
          <p:nvPr/>
        </p:nvSpPr>
        <p:spPr>
          <a:xfrm>
            <a:off x="439911" y="3203685"/>
            <a:ext cx="8496944" cy="369332"/>
          </a:xfrm>
          <a:prstGeom prst="rect">
            <a:avLst/>
          </a:prstGeom>
          <a:noFill/>
        </p:spPr>
        <p:txBody>
          <a:bodyPr wrap="square" rtlCol="0">
            <a:spAutoFit/>
          </a:bodyPr>
          <a:lstStyle/>
          <a:p>
            <a:r>
              <a:rPr kumimoji="1" lang="ja-JP" altLang="en-US" b="1" dirty="0" smtClean="0"/>
              <a:t>・</a:t>
            </a:r>
            <a:r>
              <a:rPr lang="en-US" altLang="ja-JP" b="1" dirty="0" smtClean="0"/>
              <a:t>anti-</a:t>
            </a:r>
            <a:r>
              <a:rPr lang="en-US" altLang="ja-JP" b="1" dirty="0" err="1" smtClean="0"/>
              <a:t>RNase</a:t>
            </a:r>
            <a:r>
              <a:rPr lang="en-US" altLang="ja-JP" b="1" dirty="0" smtClean="0"/>
              <a:t> </a:t>
            </a:r>
            <a:r>
              <a:rPr lang="en-US" altLang="ja-JP" b="1" dirty="0" err="1"/>
              <a:t>scFv</a:t>
            </a:r>
            <a:r>
              <a:rPr lang="en-US" altLang="ja-JP" b="1" dirty="0"/>
              <a:t>-PM</a:t>
            </a:r>
            <a:r>
              <a:rPr lang="ja-JP" altLang="en-US" b="1" dirty="0"/>
              <a:t>が</a:t>
            </a:r>
            <a:r>
              <a:rPr lang="en-US" altLang="ja-JP" b="1" dirty="0" smtClean="0"/>
              <a:t>anti-</a:t>
            </a:r>
            <a:r>
              <a:rPr lang="en-US" altLang="ja-JP" b="1" dirty="0" err="1" smtClean="0"/>
              <a:t>RNase</a:t>
            </a:r>
            <a:r>
              <a:rPr lang="en-US" altLang="ja-JP" b="1" dirty="0" smtClean="0"/>
              <a:t> scFv-D10</a:t>
            </a:r>
            <a:r>
              <a:rPr lang="ja-JP" altLang="en-US" b="1" dirty="0" smtClean="0"/>
              <a:t>よりも</a:t>
            </a:r>
            <a:r>
              <a:rPr lang="en-US" altLang="ja-JP" b="1" dirty="0"/>
              <a:t>3</a:t>
            </a:r>
            <a:r>
              <a:rPr lang="ja-JP" altLang="en-US" b="1" dirty="0" smtClean="0"/>
              <a:t>倍</a:t>
            </a:r>
            <a:r>
              <a:rPr lang="ja-JP" altLang="en-US" b="1" dirty="0"/>
              <a:t>高い固定化密度を示した</a:t>
            </a:r>
            <a:r>
              <a:rPr lang="ja-JP" altLang="en-US" b="1" dirty="0" smtClean="0"/>
              <a:t>。</a:t>
            </a:r>
            <a:endParaRPr lang="en-US" altLang="ja-JP" b="1" dirty="0"/>
          </a:p>
        </p:txBody>
      </p:sp>
      <p:sp>
        <p:nvSpPr>
          <p:cNvPr id="6" name="テキスト ボックス 5"/>
          <p:cNvSpPr txBox="1"/>
          <p:nvPr/>
        </p:nvSpPr>
        <p:spPr>
          <a:xfrm>
            <a:off x="439911" y="3717033"/>
            <a:ext cx="8174780" cy="646331"/>
          </a:xfrm>
          <a:prstGeom prst="rect">
            <a:avLst/>
          </a:prstGeom>
          <a:noFill/>
        </p:spPr>
        <p:txBody>
          <a:bodyPr wrap="square" rtlCol="0">
            <a:spAutoFit/>
          </a:bodyPr>
          <a:lstStyle/>
          <a:p>
            <a:r>
              <a:rPr kumimoji="1" lang="en-US" altLang="ja-JP" b="1" dirty="0" smtClean="0"/>
              <a:t>1μl</a:t>
            </a:r>
            <a:r>
              <a:rPr kumimoji="1" lang="ja-JP" altLang="en-US" b="1" dirty="0" smtClean="0"/>
              <a:t>スポッティングで</a:t>
            </a:r>
            <a:endParaRPr kumimoji="1" lang="en-US" altLang="ja-JP" b="1" dirty="0" smtClean="0"/>
          </a:p>
          <a:p>
            <a:r>
              <a:rPr kumimoji="1" lang="ja-JP" altLang="en-US" b="1" dirty="0" smtClean="0"/>
              <a:t>・</a:t>
            </a:r>
            <a:r>
              <a:rPr lang="en-US" altLang="ja-JP" b="1" dirty="0" smtClean="0"/>
              <a:t>anti-</a:t>
            </a:r>
            <a:r>
              <a:rPr lang="en-US" altLang="ja-JP" b="1" dirty="0" err="1" smtClean="0"/>
              <a:t>RNase</a:t>
            </a:r>
            <a:r>
              <a:rPr lang="en-US" altLang="ja-JP" b="1" dirty="0" smtClean="0"/>
              <a:t> </a:t>
            </a:r>
            <a:r>
              <a:rPr lang="en-US" altLang="ja-JP" b="1" dirty="0" err="1"/>
              <a:t>scFv</a:t>
            </a:r>
            <a:r>
              <a:rPr lang="en-US" altLang="ja-JP" b="1" dirty="0"/>
              <a:t>-PM</a:t>
            </a:r>
            <a:r>
              <a:rPr lang="ja-JP" altLang="en-US" b="1" dirty="0"/>
              <a:t>が</a:t>
            </a:r>
            <a:r>
              <a:rPr lang="en-US" altLang="ja-JP" b="1" dirty="0" smtClean="0"/>
              <a:t>anti-</a:t>
            </a:r>
            <a:r>
              <a:rPr lang="en-US" altLang="ja-JP" b="1" dirty="0" err="1" smtClean="0"/>
              <a:t>RNase</a:t>
            </a:r>
            <a:r>
              <a:rPr lang="en-US" altLang="ja-JP" b="1" dirty="0" smtClean="0"/>
              <a:t> scFv-D10</a:t>
            </a:r>
            <a:r>
              <a:rPr lang="ja-JP" altLang="en-US" b="1" dirty="0" smtClean="0"/>
              <a:t>よりも</a:t>
            </a:r>
            <a:r>
              <a:rPr lang="ja-JP" altLang="en-US" b="1" dirty="0"/>
              <a:t>高感度に抗原を認識した。</a:t>
            </a:r>
            <a:endParaRPr lang="en-US" altLang="ja-JP" b="1" dirty="0"/>
          </a:p>
        </p:txBody>
      </p:sp>
      <p:sp>
        <p:nvSpPr>
          <p:cNvPr id="7" name="テキスト ボックス 6"/>
          <p:cNvSpPr txBox="1"/>
          <p:nvPr/>
        </p:nvSpPr>
        <p:spPr>
          <a:xfrm>
            <a:off x="-16633" y="6251457"/>
            <a:ext cx="9144000" cy="430887"/>
          </a:xfrm>
          <a:prstGeom prst="rect">
            <a:avLst/>
          </a:prstGeom>
          <a:noFill/>
          <a:ln w="25400" cmpd="sng">
            <a:solidFill>
              <a:srgbClr val="FF0000"/>
            </a:solidFill>
          </a:ln>
        </p:spPr>
        <p:txBody>
          <a:bodyPr wrap="square" rtlCol="0">
            <a:spAutoFit/>
          </a:bodyPr>
          <a:lstStyle/>
          <a:p>
            <a:pPr algn="ctr"/>
            <a:r>
              <a:rPr kumimoji="1" lang="en-US" altLang="ja-JP" sz="2200" b="1" dirty="0" smtClean="0">
                <a:effectLst>
                  <a:outerShdw blurRad="38100" dist="38100" dir="2700000" algn="tl">
                    <a:srgbClr val="000000">
                      <a:alpha val="43137"/>
                    </a:srgbClr>
                  </a:outerShdw>
                </a:effectLst>
              </a:rPr>
              <a:t>PMMA-tag</a:t>
            </a:r>
            <a:r>
              <a:rPr kumimoji="1" lang="ja-JP" altLang="en-US" sz="2200" b="1" dirty="0" smtClean="0">
                <a:effectLst>
                  <a:outerShdw blurRad="38100" dist="38100" dir="2700000" algn="tl">
                    <a:srgbClr val="000000">
                      <a:alpha val="43137"/>
                    </a:srgbClr>
                  </a:outerShdw>
                </a:effectLst>
              </a:rPr>
              <a:t>融合</a:t>
            </a:r>
            <a:r>
              <a:rPr kumimoji="1" lang="en-US" altLang="ja-JP" sz="2200" b="1" dirty="0" err="1" smtClean="0">
                <a:effectLst>
                  <a:outerShdw blurRad="38100" dist="38100" dir="2700000" algn="tl">
                    <a:srgbClr val="000000">
                      <a:alpha val="43137"/>
                    </a:srgbClr>
                  </a:outerShdw>
                </a:effectLst>
              </a:rPr>
              <a:t>scFv</a:t>
            </a:r>
            <a:r>
              <a:rPr kumimoji="1" lang="ja-JP" altLang="en-US" sz="2200" b="1" dirty="0" smtClean="0">
                <a:effectLst>
                  <a:outerShdw blurRad="38100" dist="38100" dir="2700000" algn="tl">
                    <a:srgbClr val="000000">
                      <a:alpha val="43137"/>
                    </a:srgbClr>
                  </a:outerShdw>
                </a:effectLst>
              </a:rPr>
              <a:t>を用いて高感度なバイオチップの作成が期待できる。</a:t>
            </a:r>
            <a:endParaRPr kumimoji="1" lang="ja-JP" altLang="en-US" sz="2200" b="1" dirty="0">
              <a:effectLst>
                <a:outerShdw blurRad="38100" dist="38100" dir="2700000" algn="tl">
                  <a:srgbClr val="000000">
                    <a:alpha val="43137"/>
                  </a:srgbClr>
                </a:outerShdw>
              </a:effectLst>
            </a:endParaRPr>
          </a:p>
        </p:txBody>
      </p:sp>
      <p:sp>
        <p:nvSpPr>
          <p:cNvPr id="10" name="テキスト ボックス 9"/>
          <p:cNvSpPr txBox="1"/>
          <p:nvPr/>
        </p:nvSpPr>
        <p:spPr>
          <a:xfrm>
            <a:off x="439911" y="4444370"/>
            <a:ext cx="8174780" cy="923330"/>
          </a:xfrm>
          <a:prstGeom prst="rect">
            <a:avLst/>
          </a:prstGeom>
          <a:noFill/>
        </p:spPr>
        <p:txBody>
          <a:bodyPr wrap="square" rtlCol="0">
            <a:spAutoFit/>
          </a:bodyPr>
          <a:lstStyle/>
          <a:p>
            <a:r>
              <a:rPr lang="ja-JP" altLang="en-US" b="1" dirty="0" smtClean="0"/>
              <a:t>・</a:t>
            </a:r>
            <a:r>
              <a:rPr lang="en-US" altLang="ja-JP" b="1" dirty="0" smtClean="0"/>
              <a:t>10nl</a:t>
            </a:r>
            <a:r>
              <a:rPr lang="ja-JP" altLang="en-US" b="1" dirty="0" smtClean="0"/>
              <a:t>スポッティングで、</a:t>
            </a:r>
            <a:endParaRPr lang="en-US" altLang="ja-JP" b="1" dirty="0" smtClean="0"/>
          </a:p>
          <a:p>
            <a:r>
              <a:rPr lang="ja-JP" altLang="en-US" b="1" dirty="0" smtClean="0"/>
              <a:t>蒸発速度の増加に伴う非特異吸着が増加したが、</a:t>
            </a:r>
            <a:endParaRPr lang="en-US" altLang="ja-JP" b="1" dirty="0" smtClean="0"/>
          </a:p>
          <a:p>
            <a:r>
              <a:rPr lang="en-US" altLang="ja-JP" b="1" dirty="0" smtClean="0"/>
              <a:t>PMMA-tag</a:t>
            </a:r>
            <a:r>
              <a:rPr lang="ja-JP" altLang="en-US" b="1" dirty="0" smtClean="0"/>
              <a:t>を導入することの有効性は維持された。</a:t>
            </a:r>
            <a:endParaRPr lang="en-US" altLang="ja-JP" b="1" dirty="0"/>
          </a:p>
        </p:txBody>
      </p:sp>
      <p:sp>
        <p:nvSpPr>
          <p:cNvPr id="11" name="テキスト ボックス 10"/>
          <p:cNvSpPr txBox="1"/>
          <p:nvPr/>
        </p:nvSpPr>
        <p:spPr>
          <a:xfrm>
            <a:off x="439911" y="2101466"/>
            <a:ext cx="7973593" cy="923330"/>
          </a:xfrm>
          <a:prstGeom prst="rect">
            <a:avLst/>
          </a:prstGeom>
          <a:noFill/>
        </p:spPr>
        <p:txBody>
          <a:bodyPr wrap="square" rtlCol="0">
            <a:spAutoFit/>
          </a:bodyPr>
          <a:lstStyle/>
          <a:p>
            <a:r>
              <a:rPr kumimoji="1" lang="ja-JP" altLang="en-US" b="1" dirty="0" smtClean="0"/>
              <a:t>・</a:t>
            </a:r>
            <a:r>
              <a:rPr kumimoji="1" lang="en-US" altLang="ja-JP" b="1" dirty="0" smtClean="0"/>
              <a:t>PMMA-tag</a:t>
            </a:r>
            <a:r>
              <a:rPr lang="ja-JP" altLang="en-US" b="1" dirty="0" smtClean="0"/>
              <a:t>融合単鎖抗体の </a:t>
            </a:r>
            <a:endParaRPr lang="en-US" altLang="ja-JP" b="1" dirty="0" smtClean="0"/>
          </a:p>
          <a:p>
            <a:r>
              <a:rPr kumimoji="1" lang="ja-JP" altLang="en-US" b="1" dirty="0" smtClean="0"/>
              <a:t>リフォールディング最適条件が</a:t>
            </a:r>
            <a:r>
              <a:rPr kumimoji="1" lang="en-US" altLang="ja-JP" b="1" dirty="0" smtClean="0"/>
              <a:t>50mM TAPS(pH8.5)</a:t>
            </a:r>
            <a:r>
              <a:rPr kumimoji="1" lang="ja-JP" altLang="en-US" b="1" dirty="0" smtClean="0"/>
              <a:t>と確認された。</a:t>
            </a:r>
            <a:endParaRPr kumimoji="1" lang="en-US" altLang="ja-JP" b="1" dirty="0" smtClean="0"/>
          </a:p>
          <a:p>
            <a:r>
              <a:rPr kumimoji="1" lang="ja-JP" altLang="en-US" b="1" dirty="0" smtClean="0"/>
              <a:t>固定化最適条件が</a:t>
            </a:r>
            <a:r>
              <a:rPr kumimoji="1" lang="en-US" altLang="ja-JP" b="1" smtClean="0"/>
              <a:t>50mM </a:t>
            </a:r>
            <a:r>
              <a:rPr kumimoji="1" lang="en-US" altLang="ja-JP" b="1" dirty="0" smtClean="0"/>
              <a:t>MOPS(pH7.0), 50mM </a:t>
            </a:r>
            <a:r>
              <a:rPr kumimoji="1" lang="en-US" altLang="ja-JP" b="1" dirty="0" err="1" smtClean="0"/>
              <a:t>NaCl</a:t>
            </a:r>
            <a:r>
              <a:rPr kumimoji="1" lang="ja-JP" altLang="en-US" b="1" dirty="0" smtClean="0"/>
              <a:t>と確認された。</a:t>
            </a:r>
            <a:endParaRPr kumimoji="1" lang="ja-JP" altLang="en-US" b="1" dirty="0"/>
          </a:p>
        </p:txBody>
      </p:sp>
      <p:sp>
        <p:nvSpPr>
          <p:cNvPr id="9" name="右矢印 8"/>
          <p:cNvSpPr/>
          <p:nvPr/>
        </p:nvSpPr>
        <p:spPr>
          <a:xfrm>
            <a:off x="323528" y="5504459"/>
            <a:ext cx="432048" cy="37281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29372" y="5367700"/>
            <a:ext cx="8174780" cy="646331"/>
          </a:xfrm>
          <a:prstGeom prst="rect">
            <a:avLst/>
          </a:prstGeom>
          <a:noFill/>
        </p:spPr>
        <p:txBody>
          <a:bodyPr wrap="square" rtlCol="0">
            <a:spAutoFit/>
          </a:bodyPr>
          <a:lstStyle/>
          <a:p>
            <a:r>
              <a:rPr lang="ja-JP" altLang="en-US" b="1" dirty="0" smtClean="0"/>
              <a:t>小型化により、蒸発の課題が生じたが、これを解決すればさらに高感度化および</a:t>
            </a:r>
            <a:endParaRPr lang="en-US" altLang="ja-JP" b="1" dirty="0" smtClean="0"/>
          </a:p>
          <a:p>
            <a:r>
              <a:rPr lang="ja-JP" altLang="en-US" b="1" dirty="0" smtClean="0"/>
              <a:t>ハイスループット化が期待できる。</a:t>
            </a:r>
            <a:endParaRPr lang="en-US" altLang="ja-JP" b="1" dirty="0"/>
          </a:p>
        </p:txBody>
      </p:sp>
    </p:spTree>
    <p:extLst>
      <p:ext uri="{BB962C8B-B14F-4D97-AF65-F5344CB8AC3E}">
        <p14:creationId xmlns:p14="http://schemas.microsoft.com/office/powerpoint/2010/main" val="2975134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PMMA-tag</a:t>
            </a:r>
            <a:r>
              <a:rPr kumimoji="1" lang="ja-JP" altLang="en-US" dirty="0" smtClean="0"/>
              <a:t>について</a:t>
            </a:r>
            <a:endParaRPr kumimoji="1" lang="ja-JP" altLang="en-US" dirty="0"/>
          </a:p>
        </p:txBody>
      </p:sp>
      <p:sp>
        <p:nvSpPr>
          <p:cNvPr id="4" name="正方形/長方形 3"/>
          <p:cNvSpPr/>
          <p:nvPr/>
        </p:nvSpPr>
        <p:spPr>
          <a:xfrm>
            <a:off x="23394" y="2440041"/>
            <a:ext cx="4272708" cy="400110"/>
          </a:xfrm>
          <a:prstGeom prst="rect">
            <a:avLst/>
          </a:prstGeom>
        </p:spPr>
        <p:txBody>
          <a:bodyPr wrap="none">
            <a:spAutoFit/>
          </a:bodyPr>
          <a:lstStyle/>
          <a:p>
            <a:r>
              <a:rPr lang="en-US" altLang="ja-JP" sz="2000" b="1" dirty="0">
                <a:solidFill>
                  <a:srgbClr val="0070C0"/>
                </a:solidFill>
              </a:rPr>
              <a:t>D</a:t>
            </a:r>
            <a:r>
              <a:rPr lang="en-US" altLang="ja-JP" sz="2000" b="1" dirty="0">
                <a:solidFill>
                  <a:srgbClr val="FF0000"/>
                </a:solidFill>
              </a:rPr>
              <a:t>V</a:t>
            </a:r>
            <a:r>
              <a:rPr lang="en-US" altLang="ja-JP" sz="2000" b="1" dirty="0">
                <a:solidFill>
                  <a:srgbClr val="0070C0"/>
                </a:solidFill>
              </a:rPr>
              <a:t>E</a:t>
            </a:r>
            <a:r>
              <a:rPr lang="en-US" altLang="ja-JP" sz="2000" b="1" dirty="0">
                <a:solidFill>
                  <a:srgbClr val="FF0000"/>
                </a:solidFill>
              </a:rPr>
              <a:t>GIG</a:t>
            </a:r>
            <a:r>
              <a:rPr lang="en-US" altLang="ja-JP" sz="2000" b="1" dirty="0">
                <a:solidFill>
                  <a:srgbClr val="0070C0"/>
                </a:solidFill>
              </a:rPr>
              <a:t>D</a:t>
            </a:r>
            <a:r>
              <a:rPr lang="en-US" altLang="ja-JP" sz="2000" b="1" dirty="0">
                <a:solidFill>
                  <a:srgbClr val="FF0000"/>
                </a:solidFill>
              </a:rPr>
              <a:t>V</a:t>
            </a:r>
            <a:r>
              <a:rPr lang="en-US" altLang="ja-JP" sz="2000" b="1" dirty="0">
                <a:solidFill>
                  <a:srgbClr val="0070C0"/>
                </a:solidFill>
              </a:rPr>
              <a:t>D</a:t>
            </a:r>
            <a:r>
              <a:rPr lang="en-US" altLang="ja-JP" sz="2000" b="1" dirty="0">
                <a:solidFill>
                  <a:srgbClr val="FF0000"/>
                </a:solidFill>
              </a:rPr>
              <a:t>LV</a:t>
            </a:r>
            <a:r>
              <a:rPr lang="en-US" altLang="ja-JP" sz="2000" b="1" dirty="0"/>
              <a:t>NY</a:t>
            </a:r>
            <a:r>
              <a:rPr lang="en-US" altLang="ja-JP" sz="2000" b="1" dirty="0">
                <a:solidFill>
                  <a:srgbClr val="FF0000"/>
                </a:solidFill>
              </a:rPr>
              <a:t>F</a:t>
            </a:r>
            <a:r>
              <a:rPr lang="en-US" altLang="ja-JP" sz="2000" b="1" dirty="0">
                <a:solidFill>
                  <a:srgbClr val="0070C0"/>
                </a:solidFill>
              </a:rPr>
              <a:t>E</a:t>
            </a:r>
            <a:r>
              <a:rPr lang="en-US" altLang="ja-JP" sz="2000" b="1" dirty="0">
                <a:solidFill>
                  <a:srgbClr val="FF0000"/>
                </a:solidFill>
              </a:rPr>
              <a:t>VGA</a:t>
            </a:r>
            <a:r>
              <a:rPr lang="en-US" altLang="ja-JP" sz="2000" b="1" dirty="0"/>
              <a:t>TYT</a:t>
            </a:r>
            <a:r>
              <a:rPr lang="en-US" altLang="ja-JP" sz="2000" b="1" dirty="0">
                <a:solidFill>
                  <a:srgbClr val="FF0000"/>
                </a:solidFill>
              </a:rPr>
              <a:t>F</a:t>
            </a:r>
            <a:r>
              <a:rPr lang="en-US" altLang="ja-JP" sz="2000" b="1" dirty="0"/>
              <a:t>NK</a:t>
            </a:r>
            <a:endParaRPr lang="ja-JP" altLang="en-US" sz="2000" b="1" dirty="0"/>
          </a:p>
        </p:txBody>
      </p:sp>
      <p:sp>
        <p:nvSpPr>
          <p:cNvPr id="5" name="テキスト ボックス 4"/>
          <p:cNvSpPr txBox="1"/>
          <p:nvPr/>
        </p:nvSpPr>
        <p:spPr>
          <a:xfrm>
            <a:off x="0" y="1837273"/>
            <a:ext cx="1619672" cy="400110"/>
          </a:xfrm>
          <a:prstGeom prst="rect">
            <a:avLst/>
          </a:prstGeom>
          <a:noFill/>
        </p:spPr>
        <p:txBody>
          <a:bodyPr wrap="square" rtlCol="0">
            <a:spAutoFit/>
          </a:bodyPr>
          <a:lstStyle/>
          <a:p>
            <a:r>
              <a:rPr kumimoji="1" lang="ja-JP" altLang="en-US" sz="2000" dirty="0" smtClean="0"/>
              <a:t>アミノ酸配列</a:t>
            </a:r>
            <a:endParaRPr kumimoji="1" lang="ja-JP" altLang="en-US" sz="2000" dirty="0"/>
          </a:p>
        </p:txBody>
      </p:sp>
      <p:sp>
        <p:nvSpPr>
          <p:cNvPr id="6" name="テキスト ボックス 5"/>
          <p:cNvSpPr txBox="1"/>
          <p:nvPr/>
        </p:nvSpPr>
        <p:spPr>
          <a:xfrm>
            <a:off x="251520" y="2813447"/>
            <a:ext cx="3472316" cy="707886"/>
          </a:xfrm>
          <a:prstGeom prst="rect">
            <a:avLst/>
          </a:prstGeom>
          <a:noFill/>
        </p:spPr>
        <p:txBody>
          <a:bodyPr wrap="square" rtlCol="0">
            <a:spAutoFit/>
          </a:bodyPr>
          <a:lstStyle/>
          <a:p>
            <a:r>
              <a:rPr lang="ja-JP" altLang="en-US" sz="2000" dirty="0">
                <a:solidFill>
                  <a:srgbClr val="0070C0"/>
                </a:solidFill>
              </a:rPr>
              <a:t>青</a:t>
            </a:r>
            <a:r>
              <a:rPr lang="ja-JP" altLang="en-US" sz="2000" dirty="0" smtClean="0">
                <a:solidFill>
                  <a:srgbClr val="0070C0"/>
                </a:solidFill>
              </a:rPr>
              <a:t>文字</a:t>
            </a:r>
            <a:r>
              <a:rPr lang="ja-JP" altLang="en-US" sz="2000" dirty="0" smtClean="0"/>
              <a:t>・・・マイナスチャージ</a:t>
            </a:r>
            <a:endParaRPr lang="en-US" altLang="ja-JP" sz="2000" dirty="0" smtClean="0"/>
          </a:p>
          <a:p>
            <a:r>
              <a:rPr lang="ja-JP" altLang="en-US" sz="2000" dirty="0" smtClean="0">
                <a:solidFill>
                  <a:srgbClr val="FF0000"/>
                </a:solidFill>
              </a:rPr>
              <a:t>赤</a:t>
            </a:r>
            <a:r>
              <a:rPr kumimoji="1" lang="ja-JP" altLang="en-US" sz="2000" dirty="0" smtClean="0">
                <a:solidFill>
                  <a:srgbClr val="FF0000"/>
                </a:solidFill>
              </a:rPr>
              <a:t>文字</a:t>
            </a:r>
            <a:r>
              <a:rPr kumimoji="1" lang="ja-JP" altLang="en-US" sz="2000" dirty="0" smtClean="0"/>
              <a:t>・・・非極性</a:t>
            </a:r>
            <a:endParaRPr kumimoji="1" lang="ja-JP" altLang="en-US" sz="2000" dirty="0"/>
          </a:p>
        </p:txBody>
      </p:sp>
      <p:sp>
        <p:nvSpPr>
          <p:cNvPr id="7" name="正方形/長方形 6"/>
          <p:cNvSpPr/>
          <p:nvPr/>
        </p:nvSpPr>
        <p:spPr>
          <a:xfrm>
            <a:off x="23394" y="1124744"/>
            <a:ext cx="5721438" cy="461665"/>
          </a:xfrm>
          <a:prstGeom prst="rect">
            <a:avLst/>
          </a:prstGeom>
        </p:spPr>
        <p:txBody>
          <a:bodyPr wrap="none">
            <a:spAutoFit/>
          </a:bodyPr>
          <a:lstStyle/>
          <a:p>
            <a:pPr lvl="0">
              <a:buClr>
                <a:schemeClr val="hlink"/>
              </a:buClr>
              <a:buSzPct val="110000"/>
            </a:pPr>
            <a:r>
              <a:rPr lang="en-US" altLang="ja-JP" sz="2400" b="1" dirty="0" smtClean="0">
                <a:latin typeface="Tahoma" pitchFamily="34" charset="0"/>
              </a:rPr>
              <a:t>Outer membrane </a:t>
            </a:r>
            <a:r>
              <a:rPr lang="en-US" altLang="ja-JP" sz="2400" b="1" dirty="0" err="1">
                <a:latin typeface="Tahoma" pitchFamily="34" charset="0"/>
              </a:rPr>
              <a:t>porin</a:t>
            </a:r>
            <a:r>
              <a:rPr lang="en-US" altLang="ja-JP" sz="2400" b="1" dirty="0">
                <a:latin typeface="Tahoma" pitchFamily="34" charset="0"/>
              </a:rPr>
              <a:t> (</a:t>
            </a:r>
            <a:r>
              <a:rPr lang="en-US" altLang="ja-JP" sz="2400" b="1" dirty="0" smtClean="0">
                <a:latin typeface="Tahoma" pitchFamily="34" charset="0"/>
              </a:rPr>
              <a:t>OMP)</a:t>
            </a:r>
            <a:r>
              <a:rPr lang="ja-JP" altLang="en-US" sz="2400" b="1" dirty="0" smtClean="0">
                <a:latin typeface="Tahoma" pitchFamily="34" charset="0"/>
              </a:rPr>
              <a:t>の一部</a:t>
            </a:r>
            <a:endParaRPr lang="en-US" altLang="ja-JP" sz="2400" b="1" dirty="0">
              <a:latin typeface="Tahoma" pitchFamily="34" charset="0"/>
            </a:endParaRPr>
          </a:p>
        </p:txBody>
      </p:sp>
      <p:sp>
        <p:nvSpPr>
          <p:cNvPr id="8" name="正方形/長方形 7"/>
          <p:cNvSpPr/>
          <p:nvPr/>
        </p:nvSpPr>
        <p:spPr>
          <a:xfrm>
            <a:off x="7308304" y="5117123"/>
            <a:ext cx="1835696" cy="174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7103" y="4747790"/>
            <a:ext cx="1656184" cy="369332"/>
          </a:xfrm>
          <a:prstGeom prst="rect">
            <a:avLst/>
          </a:prstGeom>
          <a:noFill/>
        </p:spPr>
        <p:txBody>
          <a:bodyPr wrap="square" rtlCol="0">
            <a:spAutoFit/>
          </a:bodyPr>
          <a:lstStyle/>
          <a:p>
            <a:r>
              <a:rPr kumimoji="1" lang="en-US" altLang="ja-JP" dirty="0" smtClean="0"/>
              <a:t>※PS-tag</a:t>
            </a:r>
            <a:endParaRPr kumimoji="1" lang="ja-JP" altLang="en-US" dirty="0"/>
          </a:p>
        </p:txBody>
      </p:sp>
      <p:sp>
        <p:nvSpPr>
          <p:cNvPr id="9" name="正方形/長方形 8"/>
          <p:cNvSpPr/>
          <p:nvPr/>
        </p:nvSpPr>
        <p:spPr>
          <a:xfrm>
            <a:off x="1023964" y="5117122"/>
            <a:ext cx="1467068" cy="400110"/>
          </a:xfrm>
          <a:prstGeom prst="rect">
            <a:avLst/>
          </a:prstGeom>
        </p:spPr>
        <p:txBody>
          <a:bodyPr wrap="none">
            <a:spAutoFit/>
          </a:bodyPr>
          <a:lstStyle/>
          <a:p>
            <a:r>
              <a:rPr lang="ja-JP" altLang="ja-JP" sz="2000" b="1" dirty="0">
                <a:latin typeface="+mn-lt"/>
              </a:rPr>
              <a:t> </a:t>
            </a:r>
            <a:r>
              <a:rPr lang="en-US" altLang="ja-JP" sz="2000" b="1" dirty="0" smtClean="0">
                <a:solidFill>
                  <a:srgbClr val="00CC00"/>
                </a:solidFill>
                <a:latin typeface="+mn-lt"/>
              </a:rPr>
              <a:t>R</a:t>
            </a:r>
            <a:r>
              <a:rPr lang="en-US" altLang="ja-JP" sz="2000" b="1" dirty="0" smtClean="0">
                <a:solidFill>
                  <a:srgbClr val="FF3300"/>
                </a:solidFill>
                <a:latin typeface="+mn-lt"/>
              </a:rPr>
              <a:t>III</a:t>
            </a:r>
            <a:r>
              <a:rPr lang="en-US" altLang="ja-JP" sz="2000" b="1" dirty="0" smtClean="0">
                <a:solidFill>
                  <a:srgbClr val="00CC00"/>
                </a:solidFill>
                <a:latin typeface="+mn-lt"/>
              </a:rPr>
              <a:t>RR</a:t>
            </a:r>
            <a:r>
              <a:rPr lang="en-US" altLang="ja-JP" sz="2000" b="1" dirty="0" smtClean="0">
                <a:solidFill>
                  <a:srgbClr val="FF3300"/>
                </a:solidFill>
                <a:latin typeface="+mn-lt"/>
              </a:rPr>
              <a:t>I</a:t>
            </a:r>
            <a:r>
              <a:rPr lang="en-US" altLang="ja-JP" sz="2000" b="1" dirty="0" smtClean="0">
                <a:solidFill>
                  <a:srgbClr val="00CC00"/>
                </a:solidFill>
                <a:latin typeface="+mn-lt"/>
              </a:rPr>
              <a:t>RR</a:t>
            </a:r>
            <a:endParaRPr lang="ja-JP" altLang="en-US" sz="2000" b="1" dirty="0">
              <a:solidFill>
                <a:srgbClr val="00CC00"/>
              </a:solidFill>
              <a:latin typeface="+mn-lt"/>
            </a:endParaRPr>
          </a:p>
        </p:txBody>
      </p:sp>
      <p:sp>
        <p:nvSpPr>
          <p:cNvPr id="10" name="テキスト ボックス 9"/>
          <p:cNvSpPr txBox="1"/>
          <p:nvPr/>
        </p:nvSpPr>
        <p:spPr>
          <a:xfrm>
            <a:off x="1475656" y="5621178"/>
            <a:ext cx="3240360" cy="400110"/>
          </a:xfrm>
          <a:prstGeom prst="rect">
            <a:avLst/>
          </a:prstGeom>
          <a:noFill/>
        </p:spPr>
        <p:txBody>
          <a:bodyPr wrap="square" rtlCol="0">
            <a:spAutoFit/>
          </a:bodyPr>
          <a:lstStyle/>
          <a:p>
            <a:r>
              <a:rPr kumimoji="1" lang="ja-JP" altLang="en-US" sz="2000" dirty="0" smtClean="0">
                <a:solidFill>
                  <a:srgbClr val="00CC00"/>
                </a:solidFill>
              </a:rPr>
              <a:t>緑文字</a:t>
            </a:r>
            <a:r>
              <a:rPr kumimoji="1" lang="ja-JP" altLang="en-US" sz="2000" dirty="0" smtClean="0"/>
              <a:t>・・・</a:t>
            </a:r>
            <a:r>
              <a:rPr lang="ja-JP" altLang="en-US" sz="2000" dirty="0" smtClean="0"/>
              <a:t>プラスチャージ</a:t>
            </a:r>
            <a:endParaRPr kumimoji="1" lang="ja-JP" altLang="en-US" sz="2000" dirty="0"/>
          </a:p>
        </p:txBody>
      </p:sp>
      <p:sp>
        <p:nvSpPr>
          <p:cNvPr id="11" name="右矢印 10"/>
          <p:cNvSpPr/>
          <p:nvPr/>
        </p:nvSpPr>
        <p:spPr>
          <a:xfrm>
            <a:off x="3698834" y="3190604"/>
            <a:ext cx="572266"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296102" y="3167390"/>
            <a:ext cx="4596378" cy="923330"/>
          </a:xfrm>
          <a:prstGeom prst="rect">
            <a:avLst/>
          </a:prstGeom>
          <a:noFill/>
        </p:spPr>
        <p:txBody>
          <a:bodyPr wrap="square" rtlCol="0">
            <a:spAutoFit/>
          </a:bodyPr>
          <a:lstStyle/>
          <a:p>
            <a:r>
              <a:rPr kumimoji="1" lang="ja-JP" altLang="en-US" dirty="0" smtClean="0"/>
              <a:t>疎水性相互作用が働いている可能性が示唆</a:t>
            </a:r>
            <a:endParaRPr kumimoji="1" lang="en-US" altLang="ja-JP" dirty="0" smtClean="0"/>
          </a:p>
          <a:p>
            <a:r>
              <a:rPr lang="ja-JP" altLang="en-US" dirty="0" smtClean="0"/>
              <a:t>ただし、</a:t>
            </a:r>
            <a:r>
              <a:rPr lang="en-US" altLang="ja-JP" dirty="0" smtClean="0"/>
              <a:t>QCM</a:t>
            </a:r>
            <a:r>
              <a:rPr lang="ja-JP" altLang="en-US" dirty="0" smtClean="0"/>
              <a:t>では親水性基板に対しても吸着が見られた。</a:t>
            </a:r>
            <a:endParaRPr kumimoji="1" lang="ja-JP" altLang="en-US" dirty="0"/>
          </a:p>
        </p:txBody>
      </p:sp>
    </p:spTree>
    <p:extLst>
      <p:ext uri="{BB962C8B-B14F-4D97-AF65-F5344CB8AC3E}">
        <p14:creationId xmlns:p14="http://schemas.microsoft.com/office/powerpoint/2010/main" val="945391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蒸発課題の克服</a:t>
            </a:r>
            <a:endParaRPr kumimoji="1" lang="ja-JP" altLang="en-US" dirty="0"/>
          </a:p>
        </p:txBody>
      </p:sp>
      <p:sp>
        <p:nvSpPr>
          <p:cNvPr id="5" name="正方形/長方形 4"/>
          <p:cNvSpPr/>
          <p:nvPr/>
        </p:nvSpPr>
        <p:spPr>
          <a:xfrm>
            <a:off x="7236296" y="5370923"/>
            <a:ext cx="1907704" cy="1487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68580" y="1572181"/>
            <a:ext cx="2635268" cy="461665"/>
          </a:xfrm>
          <a:prstGeom prst="rect">
            <a:avLst/>
          </a:prstGeom>
          <a:noFill/>
        </p:spPr>
        <p:txBody>
          <a:bodyPr wrap="square" rtlCol="0">
            <a:spAutoFit/>
          </a:bodyPr>
          <a:lstStyle/>
          <a:p>
            <a:pPr marL="342900" indent="-342900">
              <a:buFont typeface="Wingdings" pitchFamily="2" charset="2"/>
              <a:buChar char="l"/>
            </a:pPr>
            <a:r>
              <a:rPr kumimoji="1" lang="ja-JP" altLang="en-US" sz="2400" b="1" dirty="0" smtClean="0"/>
              <a:t>グリセリン</a:t>
            </a:r>
            <a:endParaRPr kumimoji="1" lang="ja-JP" altLang="en-US" sz="2400" b="1" dirty="0"/>
          </a:p>
        </p:txBody>
      </p:sp>
      <p:sp>
        <p:nvSpPr>
          <p:cNvPr id="8" name="テキスト ボックス 7"/>
          <p:cNvSpPr txBox="1"/>
          <p:nvPr/>
        </p:nvSpPr>
        <p:spPr>
          <a:xfrm>
            <a:off x="3491880" y="3237947"/>
            <a:ext cx="1944216" cy="369332"/>
          </a:xfrm>
          <a:prstGeom prst="rect">
            <a:avLst/>
          </a:prstGeom>
          <a:noFill/>
        </p:spPr>
        <p:txBody>
          <a:bodyPr wrap="square" rtlCol="0">
            <a:spAutoFit/>
          </a:bodyPr>
          <a:lstStyle/>
          <a:p>
            <a:pPr marL="285750" indent="-285750">
              <a:buFont typeface="Wingdings" pitchFamily="2" charset="2"/>
              <a:buChar char="Ø"/>
            </a:pPr>
            <a:r>
              <a:rPr lang="ja-JP" altLang="en-US" b="1" dirty="0"/>
              <a:t>スクロース</a:t>
            </a:r>
            <a:endParaRPr kumimoji="1" lang="ja-JP" altLang="en-US" b="1" dirty="0"/>
          </a:p>
        </p:txBody>
      </p:sp>
      <p:sp>
        <p:nvSpPr>
          <p:cNvPr id="9" name="テキスト ボックス 8"/>
          <p:cNvSpPr txBox="1"/>
          <p:nvPr/>
        </p:nvSpPr>
        <p:spPr>
          <a:xfrm>
            <a:off x="3491880" y="3829690"/>
            <a:ext cx="1944216" cy="369332"/>
          </a:xfrm>
          <a:prstGeom prst="rect">
            <a:avLst/>
          </a:prstGeom>
          <a:noFill/>
        </p:spPr>
        <p:txBody>
          <a:bodyPr wrap="square" rtlCol="0">
            <a:spAutoFit/>
          </a:bodyPr>
          <a:lstStyle/>
          <a:p>
            <a:pPr marL="285750" indent="-285750">
              <a:buFont typeface="Wingdings" pitchFamily="2" charset="2"/>
              <a:buChar char="Ø"/>
            </a:pPr>
            <a:r>
              <a:rPr kumimoji="1" lang="ja-JP" altLang="en-US" b="1" dirty="0" smtClean="0"/>
              <a:t>トレハロース</a:t>
            </a:r>
            <a:endParaRPr kumimoji="1" lang="ja-JP" altLang="en-US" b="1" dirty="0"/>
          </a:p>
        </p:txBody>
      </p:sp>
      <p:sp>
        <p:nvSpPr>
          <p:cNvPr id="10" name="テキスト ボックス 9"/>
          <p:cNvSpPr txBox="1"/>
          <p:nvPr/>
        </p:nvSpPr>
        <p:spPr>
          <a:xfrm>
            <a:off x="3491880" y="4421433"/>
            <a:ext cx="1800200" cy="369332"/>
          </a:xfrm>
          <a:prstGeom prst="rect">
            <a:avLst/>
          </a:prstGeom>
          <a:noFill/>
        </p:spPr>
        <p:txBody>
          <a:bodyPr wrap="square" rtlCol="0">
            <a:spAutoFit/>
          </a:bodyPr>
          <a:lstStyle/>
          <a:p>
            <a:pPr marL="285750" indent="-285750">
              <a:buFont typeface="Wingdings" pitchFamily="2" charset="2"/>
              <a:buChar char="Ø"/>
            </a:pPr>
            <a:r>
              <a:rPr kumimoji="1" lang="en-US" altLang="ja-JP" b="1" dirty="0" smtClean="0"/>
              <a:t>DL</a:t>
            </a:r>
            <a:r>
              <a:rPr kumimoji="1" lang="ja-JP" altLang="en-US" b="1" dirty="0" smtClean="0"/>
              <a:t>－セリン</a:t>
            </a:r>
            <a:endParaRPr kumimoji="1" lang="ja-JP" altLang="en-US" b="1" dirty="0"/>
          </a:p>
        </p:txBody>
      </p:sp>
      <p:sp>
        <p:nvSpPr>
          <p:cNvPr id="11" name="テキスト ボックス 10"/>
          <p:cNvSpPr txBox="1"/>
          <p:nvPr/>
        </p:nvSpPr>
        <p:spPr>
          <a:xfrm>
            <a:off x="568580" y="3783523"/>
            <a:ext cx="1800200" cy="461665"/>
          </a:xfrm>
          <a:prstGeom prst="rect">
            <a:avLst/>
          </a:prstGeom>
          <a:noFill/>
        </p:spPr>
        <p:txBody>
          <a:bodyPr wrap="square" rtlCol="0">
            <a:spAutoFit/>
          </a:bodyPr>
          <a:lstStyle/>
          <a:p>
            <a:pPr marL="457200" indent="-457200">
              <a:buFont typeface="Wingdings" pitchFamily="2" charset="2"/>
              <a:buChar char="l"/>
            </a:pPr>
            <a:r>
              <a:rPr kumimoji="1" lang="ja-JP" altLang="en-US" sz="2400" b="1" dirty="0" smtClean="0"/>
              <a:t>糖類</a:t>
            </a:r>
            <a:endParaRPr kumimoji="1" lang="ja-JP" altLang="en-US" sz="2400" b="1" dirty="0"/>
          </a:p>
        </p:txBody>
      </p:sp>
      <p:sp>
        <p:nvSpPr>
          <p:cNvPr id="12" name="テキスト ボックス 11"/>
          <p:cNvSpPr txBox="1"/>
          <p:nvPr/>
        </p:nvSpPr>
        <p:spPr>
          <a:xfrm>
            <a:off x="3131840" y="2558517"/>
            <a:ext cx="720080" cy="369332"/>
          </a:xfrm>
          <a:prstGeom prst="rect">
            <a:avLst/>
          </a:prstGeom>
          <a:noFill/>
        </p:spPr>
        <p:txBody>
          <a:bodyPr wrap="square" rtlCol="0">
            <a:spAutoFit/>
          </a:bodyPr>
          <a:lstStyle/>
          <a:p>
            <a:r>
              <a:rPr kumimoji="1" lang="en-US" altLang="ja-JP" dirty="0" err="1" smtClean="0"/>
              <a:t>Exa</a:t>
            </a:r>
            <a:r>
              <a:rPr kumimoji="1" lang="en-US" altLang="ja-JP" dirty="0" smtClean="0"/>
              <a:t>.</a:t>
            </a:r>
            <a:endParaRPr kumimoji="1" lang="ja-JP" altLang="en-US" dirty="0"/>
          </a:p>
        </p:txBody>
      </p:sp>
      <p:sp>
        <p:nvSpPr>
          <p:cNvPr id="13" name="左中かっこ 12"/>
          <p:cNvSpPr/>
          <p:nvPr/>
        </p:nvSpPr>
        <p:spPr>
          <a:xfrm>
            <a:off x="3131840" y="3071865"/>
            <a:ext cx="360040" cy="186291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5436096" y="4421433"/>
            <a:ext cx="1296144" cy="369332"/>
          </a:xfrm>
          <a:prstGeom prst="rect">
            <a:avLst/>
          </a:prstGeom>
          <a:noFill/>
        </p:spPr>
        <p:txBody>
          <a:bodyPr wrap="square" rtlCol="0">
            <a:spAutoFit/>
          </a:bodyPr>
          <a:lstStyle/>
          <a:p>
            <a:r>
              <a:rPr kumimoji="1" lang="en-US" altLang="ja-JP" dirty="0" err="1" smtClean="0"/>
              <a:t>etc</a:t>
            </a:r>
            <a:endParaRPr kumimoji="1" lang="ja-JP" altLang="en-US" dirty="0"/>
          </a:p>
        </p:txBody>
      </p:sp>
      <p:sp>
        <p:nvSpPr>
          <p:cNvPr id="15" name="テキスト ボックス 14"/>
          <p:cNvSpPr txBox="1"/>
          <p:nvPr/>
        </p:nvSpPr>
        <p:spPr>
          <a:xfrm>
            <a:off x="568580" y="5703639"/>
            <a:ext cx="3895408" cy="461665"/>
          </a:xfrm>
          <a:prstGeom prst="rect">
            <a:avLst/>
          </a:prstGeom>
          <a:noFill/>
        </p:spPr>
        <p:txBody>
          <a:bodyPr wrap="square" rtlCol="0">
            <a:spAutoFit/>
          </a:bodyPr>
          <a:lstStyle/>
          <a:p>
            <a:pPr marL="285750" indent="-285750">
              <a:buFont typeface="Wingdings" pitchFamily="2" charset="2"/>
              <a:buChar char="l"/>
            </a:pPr>
            <a:r>
              <a:rPr kumimoji="1" lang="ja-JP" altLang="en-US" sz="2400" b="1" dirty="0" smtClean="0"/>
              <a:t>固定化時の湿度を上げる</a:t>
            </a:r>
            <a:endParaRPr kumimoji="1" lang="ja-JP" altLang="en-US" sz="2400" b="1" dirty="0"/>
          </a:p>
        </p:txBody>
      </p:sp>
      <p:sp>
        <p:nvSpPr>
          <p:cNvPr id="3" name="正方形/長方形 2"/>
          <p:cNvSpPr/>
          <p:nvPr/>
        </p:nvSpPr>
        <p:spPr>
          <a:xfrm>
            <a:off x="3311860" y="6183060"/>
            <a:ext cx="5724128" cy="646331"/>
          </a:xfrm>
          <a:prstGeom prst="rect">
            <a:avLst/>
          </a:prstGeom>
        </p:spPr>
        <p:txBody>
          <a:bodyPr wrap="square">
            <a:spAutoFit/>
          </a:bodyPr>
          <a:lstStyle/>
          <a:p>
            <a:r>
              <a:rPr lang="ja-JP" altLang="en-US" dirty="0"/>
              <a:t>アレイを乾燥させるとアレイ上にバッファー中の塩が析出してバックグラウンドが高くなる原因と</a:t>
            </a:r>
            <a:r>
              <a:rPr lang="ja-JP" altLang="en-US" dirty="0" smtClean="0"/>
              <a:t>なる。</a:t>
            </a:r>
            <a:endParaRPr lang="ja-JP" altLang="en-US" dirty="0"/>
          </a:p>
        </p:txBody>
      </p:sp>
    </p:spTree>
    <p:extLst>
      <p:ext uri="{BB962C8B-B14F-4D97-AF65-F5344CB8AC3E}">
        <p14:creationId xmlns:p14="http://schemas.microsoft.com/office/powerpoint/2010/main" val="540913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検討事項</a:t>
            </a:r>
            <a:r>
              <a:rPr lang="en-US" altLang="ja-JP" dirty="0" smtClean="0"/>
              <a:t>Ⅰ</a:t>
            </a:r>
            <a:endParaRPr kumimoji="1" lang="ja-JP" altLang="en-US" dirty="0"/>
          </a:p>
        </p:txBody>
      </p:sp>
      <p:sp>
        <p:nvSpPr>
          <p:cNvPr id="12" name="正方形/長方形 11"/>
          <p:cNvSpPr/>
          <p:nvPr/>
        </p:nvSpPr>
        <p:spPr>
          <a:xfrm>
            <a:off x="7017869" y="5085184"/>
            <a:ext cx="2126131" cy="1772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2319093" y="2480656"/>
            <a:ext cx="4464496" cy="369332"/>
          </a:xfrm>
          <a:prstGeom prst="rect">
            <a:avLst/>
          </a:prstGeom>
          <a:noFill/>
        </p:spPr>
        <p:txBody>
          <a:bodyPr wrap="square" rtlCol="0">
            <a:spAutoFit/>
          </a:bodyPr>
          <a:lstStyle/>
          <a:p>
            <a:r>
              <a:rPr kumimoji="1" lang="ja-JP" altLang="en-US" dirty="0" smtClean="0"/>
              <a:t>各基板に対する</a:t>
            </a:r>
            <a:r>
              <a:rPr kumimoji="1" lang="en-US" altLang="ja-JP" b="1" dirty="0" smtClean="0"/>
              <a:t>PMMA-tag</a:t>
            </a:r>
            <a:r>
              <a:rPr kumimoji="1" lang="ja-JP" altLang="en-US" dirty="0" smtClean="0"/>
              <a:t>の親和性評価</a:t>
            </a:r>
            <a:endParaRPr kumimoji="1" lang="ja-JP" altLang="en-US" dirty="0"/>
          </a:p>
        </p:txBody>
      </p:sp>
      <p:sp>
        <p:nvSpPr>
          <p:cNvPr id="3" name="左中かっこ 2"/>
          <p:cNvSpPr/>
          <p:nvPr/>
        </p:nvSpPr>
        <p:spPr>
          <a:xfrm>
            <a:off x="1547664" y="3212976"/>
            <a:ext cx="401068" cy="1243979"/>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2092748" y="3212976"/>
            <a:ext cx="5244748" cy="369332"/>
          </a:xfrm>
          <a:prstGeom prst="rect">
            <a:avLst/>
          </a:prstGeom>
          <a:noFill/>
        </p:spPr>
        <p:txBody>
          <a:bodyPr wrap="square" rtlCol="0">
            <a:spAutoFit/>
          </a:bodyPr>
          <a:lstStyle/>
          <a:p>
            <a:r>
              <a:rPr kumimoji="1" lang="ja-JP" altLang="en-US" dirty="0" smtClean="0"/>
              <a:t>①　</a:t>
            </a:r>
            <a:r>
              <a:rPr kumimoji="1" lang="en-US" altLang="ja-JP" dirty="0" smtClean="0"/>
              <a:t>QCM</a:t>
            </a:r>
            <a:r>
              <a:rPr lang="ja-JP" altLang="en-US" dirty="0" smtClean="0"/>
              <a:t>を用いた</a:t>
            </a:r>
            <a:r>
              <a:rPr lang="en-US" altLang="ja-JP" dirty="0" smtClean="0"/>
              <a:t>tag</a:t>
            </a:r>
            <a:r>
              <a:rPr lang="ja-JP" altLang="en-US" dirty="0" smtClean="0"/>
              <a:t>付き</a:t>
            </a:r>
            <a:r>
              <a:rPr lang="en-US" altLang="ja-JP" dirty="0" smtClean="0"/>
              <a:t>GST</a:t>
            </a:r>
            <a:r>
              <a:rPr lang="ja-JP" altLang="en-US" dirty="0" smtClean="0"/>
              <a:t>の親和性評価</a:t>
            </a:r>
            <a:endParaRPr kumimoji="1" lang="ja-JP" altLang="en-US" dirty="0"/>
          </a:p>
        </p:txBody>
      </p:sp>
      <p:sp>
        <p:nvSpPr>
          <p:cNvPr id="19" name="テキスト ボックス 18"/>
          <p:cNvSpPr txBox="1"/>
          <p:nvPr/>
        </p:nvSpPr>
        <p:spPr>
          <a:xfrm>
            <a:off x="2092748" y="4087623"/>
            <a:ext cx="5734138" cy="369332"/>
          </a:xfrm>
          <a:prstGeom prst="rect">
            <a:avLst/>
          </a:prstGeom>
          <a:noFill/>
        </p:spPr>
        <p:txBody>
          <a:bodyPr wrap="square" rtlCol="0">
            <a:spAutoFit/>
          </a:bodyPr>
          <a:lstStyle/>
          <a:p>
            <a:r>
              <a:rPr lang="ja-JP" altLang="en-US" dirty="0" smtClean="0"/>
              <a:t>②　平板プレートを用いた</a:t>
            </a:r>
            <a:r>
              <a:rPr lang="en-US" altLang="ja-JP" dirty="0" smtClean="0"/>
              <a:t>tag</a:t>
            </a:r>
            <a:r>
              <a:rPr lang="ja-JP" altLang="en-US" dirty="0" smtClean="0"/>
              <a:t>付きの</a:t>
            </a:r>
            <a:r>
              <a:rPr lang="en-US" altLang="ja-JP" dirty="0" smtClean="0"/>
              <a:t>GST</a:t>
            </a:r>
            <a:r>
              <a:rPr lang="ja-JP" altLang="en-US" dirty="0" smtClean="0"/>
              <a:t>親和性評価</a:t>
            </a:r>
            <a:endParaRPr kumimoji="1" lang="ja-JP" altLang="en-US" dirty="0"/>
          </a:p>
        </p:txBody>
      </p:sp>
      <p:sp>
        <p:nvSpPr>
          <p:cNvPr id="10" name="テキスト ボックス 9"/>
          <p:cNvSpPr txBox="1"/>
          <p:nvPr/>
        </p:nvSpPr>
        <p:spPr>
          <a:xfrm>
            <a:off x="2649885" y="6121495"/>
            <a:ext cx="879177" cy="369332"/>
          </a:xfrm>
          <a:prstGeom prst="rect">
            <a:avLst/>
          </a:prstGeom>
          <a:noFill/>
        </p:spPr>
        <p:txBody>
          <a:bodyPr wrap="square" rtlCol="0">
            <a:spAutoFit/>
          </a:bodyPr>
          <a:lstStyle/>
          <a:p>
            <a:r>
              <a:rPr lang="ja-JP" altLang="en-US" b="1" dirty="0"/>
              <a:t>・</a:t>
            </a:r>
            <a:r>
              <a:rPr kumimoji="1" lang="en-US" altLang="ja-JP" b="1" dirty="0" smtClean="0"/>
              <a:t>PS</a:t>
            </a:r>
            <a:endParaRPr kumimoji="1" lang="ja-JP" altLang="en-US" b="1" dirty="0"/>
          </a:p>
        </p:txBody>
      </p:sp>
      <p:sp>
        <p:nvSpPr>
          <p:cNvPr id="11" name="テキスト ボックス 10"/>
          <p:cNvSpPr txBox="1"/>
          <p:nvPr/>
        </p:nvSpPr>
        <p:spPr>
          <a:xfrm>
            <a:off x="4071490" y="6121495"/>
            <a:ext cx="742156" cy="369332"/>
          </a:xfrm>
          <a:prstGeom prst="rect">
            <a:avLst/>
          </a:prstGeom>
          <a:noFill/>
        </p:spPr>
        <p:txBody>
          <a:bodyPr wrap="square" rtlCol="0">
            <a:spAutoFit/>
          </a:bodyPr>
          <a:lstStyle/>
          <a:p>
            <a:r>
              <a:rPr kumimoji="1" lang="ja-JP" altLang="en-US" b="1" dirty="0" smtClean="0"/>
              <a:t>・</a:t>
            </a:r>
            <a:r>
              <a:rPr kumimoji="1" lang="en-US" altLang="ja-JP" b="1" dirty="0" smtClean="0"/>
              <a:t>PC</a:t>
            </a:r>
            <a:endParaRPr kumimoji="1" lang="ja-JP" altLang="en-US" b="1" dirty="0"/>
          </a:p>
        </p:txBody>
      </p:sp>
      <p:sp>
        <p:nvSpPr>
          <p:cNvPr id="16" name="テキスト ボックス 15"/>
          <p:cNvSpPr txBox="1"/>
          <p:nvPr/>
        </p:nvSpPr>
        <p:spPr>
          <a:xfrm>
            <a:off x="5529688" y="6121495"/>
            <a:ext cx="1148800" cy="369332"/>
          </a:xfrm>
          <a:prstGeom prst="rect">
            <a:avLst/>
          </a:prstGeom>
          <a:noFill/>
        </p:spPr>
        <p:txBody>
          <a:bodyPr wrap="square" rtlCol="0">
            <a:spAutoFit/>
          </a:bodyPr>
          <a:lstStyle/>
          <a:p>
            <a:r>
              <a:rPr kumimoji="1" lang="ja-JP" altLang="en-US" b="1" dirty="0" smtClean="0"/>
              <a:t>・</a:t>
            </a:r>
            <a:r>
              <a:rPr kumimoji="1" lang="en-US" altLang="ja-JP" b="1" dirty="0" smtClean="0"/>
              <a:t>PMMA</a:t>
            </a:r>
            <a:endParaRPr kumimoji="1" lang="ja-JP" altLang="en-US" b="1" dirty="0"/>
          </a:p>
        </p:txBody>
      </p:sp>
      <p:sp>
        <p:nvSpPr>
          <p:cNvPr id="21" name="正方形/長方形 20"/>
          <p:cNvSpPr/>
          <p:nvPr/>
        </p:nvSpPr>
        <p:spPr>
          <a:xfrm>
            <a:off x="2256330" y="5967663"/>
            <a:ext cx="4763942" cy="6296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430160" y="5812055"/>
            <a:ext cx="1533525" cy="376672"/>
          </a:xfrm>
          <a:prstGeom prst="rect">
            <a:avLst/>
          </a:prstGeom>
          <a:solidFill>
            <a:schemeClr val="bg1"/>
          </a:solidFill>
        </p:spPr>
        <p:txBody>
          <a:bodyPr wrap="square" rtlCol="0">
            <a:spAutoFit/>
          </a:bodyPr>
          <a:lstStyle/>
          <a:p>
            <a:r>
              <a:rPr lang="ja-JP" altLang="en-US" dirty="0"/>
              <a:t>評価</a:t>
            </a:r>
            <a:r>
              <a:rPr lang="ja-JP" altLang="en-US" dirty="0" smtClean="0"/>
              <a:t>した基板</a:t>
            </a:r>
            <a:endParaRPr kumimoji="1" lang="ja-JP" altLang="en-US" dirty="0"/>
          </a:p>
        </p:txBody>
      </p:sp>
      <p:sp>
        <p:nvSpPr>
          <p:cNvPr id="17" name="テキスト ボックス 16"/>
          <p:cNvSpPr txBox="1"/>
          <p:nvPr/>
        </p:nvSpPr>
        <p:spPr>
          <a:xfrm>
            <a:off x="574662" y="1628800"/>
            <a:ext cx="8280920" cy="461665"/>
          </a:xfrm>
          <a:prstGeom prst="rect">
            <a:avLst/>
          </a:prstGeom>
          <a:noFill/>
        </p:spPr>
        <p:txBody>
          <a:bodyPr wrap="square" rtlCol="0">
            <a:spAutoFit/>
          </a:bodyPr>
          <a:lstStyle/>
          <a:p>
            <a:r>
              <a:rPr kumimoji="1" lang="en-US" altLang="ja-JP" sz="2400" dirty="0" smtClean="0">
                <a:solidFill>
                  <a:srgbClr val="FF0000"/>
                </a:solidFill>
                <a:latin typeface="HG明朝E" pitchFamily="17" charset="-128"/>
                <a:ea typeface="HG明朝E" pitchFamily="17" charset="-128"/>
              </a:rPr>
              <a:t>Ⅰ</a:t>
            </a:r>
            <a:r>
              <a:rPr kumimoji="1" lang="ja-JP" altLang="en-US" sz="2400" dirty="0" smtClean="0">
                <a:solidFill>
                  <a:srgbClr val="FF0000"/>
                </a:solidFill>
                <a:latin typeface="HG明朝E" pitchFamily="17" charset="-128"/>
                <a:ea typeface="HG明朝E" pitchFamily="17" charset="-128"/>
              </a:rPr>
              <a:t>　</a:t>
            </a:r>
            <a:r>
              <a:rPr kumimoji="1" lang="en-US" altLang="ja-JP" sz="2400" dirty="0" smtClean="0">
                <a:solidFill>
                  <a:srgbClr val="FF0000"/>
                </a:solidFill>
                <a:latin typeface="HG明朝E" pitchFamily="17" charset="-128"/>
                <a:ea typeface="HG明朝E" pitchFamily="17" charset="-128"/>
              </a:rPr>
              <a:t>PMMA</a:t>
            </a:r>
            <a:r>
              <a:rPr lang="ja-JP" altLang="en-US" sz="2400" dirty="0" smtClean="0">
                <a:solidFill>
                  <a:srgbClr val="FF0000"/>
                </a:solidFill>
                <a:latin typeface="HG明朝E" pitchFamily="17" charset="-128"/>
                <a:ea typeface="HG明朝E" pitchFamily="17" charset="-128"/>
              </a:rPr>
              <a:t>親和性ペプチド融合</a:t>
            </a:r>
            <a:r>
              <a:rPr lang="en-US" altLang="ja-JP" sz="2400" dirty="0" smtClean="0">
                <a:solidFill>
                  <a:srgbClr val="FF0000"/>
                </a:solidFill>
                <a:latin typeface="HG明朝E" pitchFamily="17" charset="-128"/>
                <a:ea typeface="HG明朝E" pitchFamily="17" charset="-128"/>
              </a:rPr>
              <a:t>GST</a:t>
            </a:r>
            <a:r>
              <a:rPr lang="ja-JP" altLang="en-US" sz="2400" dirty="0" smtClean="0">
                <a:solidFill>
                  <a:srgbClr val="FF0000"/>
                </a:solidFill>
                <a:latin typeface="HG明朝E" pitchFamily="17" charset="-128"/>
                <a:ea typeface="HG明朝E" pitchFamily="17" charset="-128"/>
              </a:rPr>
              <a:t>の親和性評価</a:t>
            </a:r>
            <a:endParaRPr kumimoji="1" lang="ja-JP" altLang="en-US" sz="2400" dirty="0">
              <a:solidFill>
                <a:srgbClr val="FF0000"/>
              </a:solidFill>
              <a:latin typeface="HG明朝E" pitchFamily="17" charset="-128"/>
              <a:ea typeface="HG明朝E" pitchFamily="17" charset="-128"/>
            </a:endParaRPr>
          </a:p>
        </p:txBody>
      </p:sp>
      <p:sp>
        <p:nvSpPr>
          <p:cNvPr id="18" name="右矢印 17"/>
          <p:cNvSpPr/>
          <p:nvPr/>
        </p:nvSpPr>
        <p:spPr>
          <a:xfrm rot="5400000">
            <a:off x="4472951" y="4561827"/>
            <a:ext cx="330700" cy="3600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898698" y="4957184"/>
            <a:ext cx="7632848" cy="461665"/>
          </a:xfrm>
          <a:prstGeom prst="rect">
            <a:avLst/>
          </a:prstGeom>
          <a:noFill/>
        </p:spPr>
        <p:txBody>
          <a:bodyPr wrap="square" rtlCol="0">
            <a:spAutoFit/>
          </a:bodyPr>
          <a:lstStyle/>
          <a:p>
            <a:r>
              <a:rPr kumimoji="1" lang="en-US" altLang="ja-JP" sz="2400" b="1" dirty="0" smtClean="0"/>
              <a:t>PMMA-tag</a:t>
            </a:r>
            <a:r>
              <a:rPr kumimoji="1" lang="ja-JP" altLang="en-US" sz="2400" b="1" dirty="0" smtClean="0"/>
              <a:t>融合タンパク質の固定化に最適な基板の選出</a:t>
            </a:r>
            <a:endParaRPr kumimoji="1" lang="ja-JP" altLang="en-US" sz="2400" b="1" dirty="0"/>
          </a:p>
        </p:txBody>
      </p:sp>
    </p:spTree>
    <p:extLst>
      <p:ext uri="{BB962C8B-B14F-4D97-AF65-F5344CB8AC3E}">
        <p14:creationId xmlns:p14="http://schemas.microsoft.com/office/powerpoint/2010/main" val="203416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350"/>
            <a:ext cx="9144000" cy="544773"/>
          </a:xfrm>
        </p:spPr>
        <p:txBody>
          <a:bodyPr/>
          <a:lstStyle/>
          <a:p>
            <a:r>
              <a:rPr kumimoji="1" lang="en-US" altLang="ja-JP" sz="2400" b="1" dirty="0" smtClean="0"/>
              <a:t>PMMA</a:t>
            </a:r>
            <a:r>
              <a:rPr kumimoji="1" lang="ja-JP" altLang="en-US" sz="2400" b="1" dirty="0" smtClean="0"/>
              <a:t>製</a:t>
            </a:r>
            <a:r>
              <a:rPr lang="ja-JP" altLang="en-US" sz="2400" b="1" dirty="0" smtClean="0"/>
              <a:t>マイクロタイタープレート</a:t>
            </a:r>
            <a:r>
              <a:rPr kumimoji="1" lang="ja-JP" altLang="en-US" sz="2400" b="1" dirty="0" smtClean="0"/>
              <a:t>に対する</a:t>
            </a:r>
            <a:r>
              <a:rPr kumimoji="1" lang="en-US" altLang="ja-JP" sz="2400" b="1" dirty="0" err="1" smtClean="0"/>
              <a:t>scFv</a:t>
            </a:r>
            <a:r>
              <a:rPr kumimoji="1" lang="en-US" altLang="ja-JP" sz="2400" b="1" dirty="0" smtClean="0"/>
              <a:t>-PM</a:t>
            </a:r>
            <a:r>
              <a:rPr kumimoji="1" lang="ja-JP" altLang="en-US" sz="2400" b="1" dirty="0" smtClean="0"/>
              <a:t>の抗原結合活性</a:t>
            </a:r>
            <a:endParaRPr kumimoji="1" lang="ja-JP" altLang="en-US" sz="2400" b="1" dirty="0"/>
          </a:p>
        </p:txBody>
      </p:sp>
      <p:sp>
        <p:nvSpPr>
          <p:cNvPr id="8" name="正方形/長方形 7"/>
          <p:cNvSpPr/>
          <p:nvPr/>
        </p:nvSpPr>
        <p:spPr>
          <a:xfrm>
            <a:off x="7437330" y="4839180"/>
            <a:ext cx="1691680" cy="1988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95536" y="3200994"/>
            <a:ext cx="3588037" cy="646331"/>
          </a:xfrm>
          <a:prstGeom prst="rect">
            <a:avLst/>
          </a:prstGeom>
          <a:noFill/>
        </p:spPr>
        <p:txBody>
          <a:bodyPr wrap="square" rtlCol="0">
            <a:spAutoFit/>
          </a:bodyPr>
          <a:lstStyle/>
          <a:p>
            <a:pPr algn="ctr"/>
            <a:r>
              <a:rPr kumimoji="1" lang="en-US" altLang="ja-JP" b="1" dirty="0" smtClean="0"/>
              <a:t>PMMA</a:t>
            </a:r>
            <a:r>
              <a:rPr kumimoji="1" lang="ja-JP" altLang="en-US" b="1" dirty="0" smtClean="0"/>
              <a:t>製</a:t>
            </a:r>
            <a:endParaRPr kumimoji="1" lang="en-US" altLang="ja-JP" b="1" dirty="0" smtClean="0"/>
          </a:p>
          <a:p>
            <a:r>
              <a:rPr kumimoji="1" lang="ja-JP" altLang="en-US" b="1" dirty="0" smtClean="0"/>
              <a:t>マイクロタイタープレート</a:t>
            </a:r>
            <a:r>
              <a:rPr kumimoji="1" lang="en-US" altLang="ja-JP" b="1" dirty="0" smtClean="0"/>
              <a:t>(</a:t>
            </a:r>
            <a:r>
              <a:rPr kumimoji="1" lang="ja-JP" altLang="en-US" b="1" dirty="0" smtClean="0"/>
              <a:t>受託製造</a:t>
            </a:r>
            <a:r>
              <a:rPr kumimoji="1" lang="en-US" altLang="ja-JP" b="1" dirty="0" smtClean="0"/>
              <a:t>)</a:t>
            </a:r>
            <a:endParaRPr kumimoji="1" lang="ja-JP" altLang="en-US" b="1"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926254" y="1798283"/>
            <a:ext cx="2152514" cy="69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3208657" y="2782671"/>
            <a:ext cx="2662859" cy="646331"/>
          </a:xfrm>
          <a:prstGeom prst="rect">
            <a:avLst/>
          </a:prstGeom>
          <a:noFill/>
          <a:ln w="19050">
            <a:noFill/>
          </a:ln>
        </p:spPr>
        <p:txBody>
          <a:bodyPr wrap="square" rtlCol="0">
            <a:spAutoFit/>
          </a:bodyPr>
          <a:lstStyle/>
          <a:p>
            <a:pPr algn="ctr"/>
            <a:r>
              <a:rPr kumimoji="1" lang="en-US" altLang="ja-JP" b="1" dirty="0" err="1" smtClean="0"/>
              <a:t>scFv</a:t>
            </a:r>
            <a:r>
              <a:rPr kumimoji="1" lang="en-US" altLang="ja-JP" b="1" dirty="0" smtClean="0"/>
              <a:t>-PM or scFv-D10</a:t>
            </a:r>
          </a:p>
          <a:p>
            <a:pPr algn="ctr"/>
            <a:r>
              <a:rPr kumimoji="1" lang="en-US" altLang="ja-JP" b="1" dirty="0" smtClean="0"/>
              <a:t>100μg/ml</a:t>
            </a:r>
            <a:endParaRPr kumimoji="1" lang="ja-JP" altLang="en-US" b="1" dirty="0"/>
          </a:p>
        </p:txBody>
      </p:sp>
      <p:grpSp>
        <p:nvGrpSpPr>
          <p:cNvPr id="27" name="グループ化 26"/>
          <p:cNvGrpSpPr/>
          <p:nvPr/>
        </p:nvGrpSpPr>
        <p:grpSpPr>
          <a:xfrm>
            <a:off x="6364073" y="2007974"/>
            <a:ext cx="1950336" cy="661761"/>
            <a:chOff x="5790016" y="5821868"/>
            <a:chExt cx="1832466" cy="620289"/>
          </a:xfrm>
        </p:grpSpPr>
        <p:sp>
          <p:nvSpPr>
            <p:cNvPr id="28" name="正方形/長方形 27"/>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6575434" y="5821868"/>
              <a:ext cx="252028" cy="489800"/>
              <a:chOff x="3866996" y="5142190"/>
              <a:chExt cx="307030" cy="719427"/>
            </a:xfrm>
          </p:grpSpPr>
          <p:grpSp>
            <p:nvGrpSpPr>
              <p:cNvPr id="34" name="グループ化 33"/>
              <p:cNvGrpSpPr/>
              <p:nvPr/>
            </p:nvGrpSpPr>
            <p:grpSpPr>
              <a:xfrm>
                <a:off x="3866996" y="5142190"/>
                <a:ext cx="307030" cy="480442"/>
                <a:chOff x="4053383" y="5065383"/>
                <a:chExt cx="864096" cy="999652"/>
              </a:xfrm>
            </p:grpSpPr>
            <p:sp>
              <p:nvSpPr>
                <p:cNvPr id="36" name="円/楕円 3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フリーフォーム 3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39" name="直線矢印コネクタ 38"/>
          <p:cNvCxnSpPr/>
          <p:nvPr/>
        </p:nvCxnSpPr>
        <p:spPr>
          <a:xfrm>
            <a:off x="5337824" y="2459659"/>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250863" y="2027815"/>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42" name="テキスト ボックス 41"/>
          <p:cNvSpPr txBox="1"/>
          <p:nvPr/>
        </p:nvSpPr>
        <p:spPr>
          <a:xfrm>
            <a:off x="6303735" y="2749807"/>
            <a:ext cx="2772217" cy="369332"/>
          </a:xfrm>
          <a:prstGeom prst="rect">
            <a:avLst/>
          </a:prstGeom>
          <a:noFill/>
        </p:spPr>
        <p:txBody>
          <a:bodyPr wrap="square" rtlCol="0">
            <a:spAutoFit/>
          </a:bodyPr>
          <a:lstStyle/>
          <a:p>
            <a:r>
              <a:rPr kumimoji="1" lang="en-US" altLang="ja-JP" dirty="0" smtClean="0"/>
              <a:t>2%BSA 0.1%PBST</a:t>
            </a:r>
            <a:endParaRPr kumimoji="1" lang="ja-JP" altLang="en-US" dirty="0"/>
          </a:p>
        </p:txBody>
      </p:sp>
      <p:grpSp>
        <p:nvGrpSpPr>
          <p:cNvPr id="43" name="グループ化 42"/>
          <p:cNvGrpSpPr/>
          <p:nvPr/>
        </p:nvGrpSpPr>
        <p:grpSpPr>
          <a:xfrm>
            <a:off x="3543967" y="2047441"/>
            <a:ext cx="1950336" cy="661761"/>
            <a:chOff x="5790016" y="5821868"/>
            <a:chExt cx="1832466" cy="620289"/>
          </a:xfrm>
        </p:grpSpPr>
        <p:sp>
          <p:nvSpPr>
            <p:cNvPr id="44" name="正方形/長方形 43"/>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6575434" y="5821868"/>
              <a:ext cx="252028" cy="489800"/>
              <a:chOff x="3866996" y="5142190"/>
              <a:chExt cx="307030" cy="719427"/>
            </a:xfrm>
          </p:grpSpPr>
          <p:grpSp>
            <p:nvGrpSpPr>
              <p:cNvPr id="46" name="グループ化 45"/>
              <p:cNvGrpSpPr/>
              <p:nvPr/>
            </p:nvGrpSpPr>
            <p:grpSpPr>
              <a:xfrm>
                <a:off x="3866996" y="5142190"/>
                <a:ext cx="307030" cy="480442"/>
                <a:chOff x="4053383" y="5065383"/>
                <a:chExt cx="864096" cy="999652"/>
              </a:xfrm>
            </p:grpSpPr>
            <p:sp>
              <p:nvSpPr>
                <p:cNvPr id="48" name="円/楕円 47"/>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フリーフォーム 46"/>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1" name="右矢印 3"/>
          <p:cNvSpPr/>
          <p:nvPr/>
        </p:nvSpPr>
        <p:spPr>
          <a:xfrm rot="20946673">
            <a:off x="2404516" y="2183278"/>
            <a:ext cx="1060442" cy="524240"/>
          </a:xfrm>
          <a:custGeom>
            <a:avLst/>
            <a:gdLst>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0 w 1066680"/>
              <a:gd name="connsiteY6" fmla="*/ 307006 h 409341"/>
              <a:gd name="connsiteX7" fmla="*/ 0 w 1066680"/>
              <a:gd name="connsiteY7" fmla="*/ 102335 h 409341"/>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21787 w 1066680"/>
              <a:gd name="connsiteY6" fmla="*/ 268220 h 409341"/>
              <a:gd name="connsiteX7" fmla="*/ 0 w 1066680"/>
              <a:gd name="connsiteY7" fmla="*/ 102335 h 409341"/>
              <a:gd name="connsiteX0" fmla="*/ 0 w 1066152"/>
              <a:gd name="connsiteY0" fmla="*/ 174064 h 409341"/>
              <a:gd name="connsiteX1" fmla="*/ 861482 w 1066152"/>
              <a:gd name="connsiteY1" fmla="*/ 102335 h 409341"/>
              <a:gd name="connsiteX2" fmla="*/ 861482 w 1066152"/>
              <a:gd name="connsiteY2" fmla="*/ 0 h 409341"/>
              <a:gd name="connsiteX3" fmla="*/ 1066152 w 1066152"/>
              <a:gd name="connsiteY3" fmla="*/ 204671 h 409341"/>
              <a:gd name="connsiteX4" fmla="*/ 861482 w 1066152"/>
              <a:gd name="connsiteY4" fmla="*/ 409341 h 409341"/>
              <a:gd name="connsiteX5" fmla="*/ 861482 w 1066152"/>
              <a:gd name="connsiteY5" fmla="*/ 307006 h 409341"/>
              <a:gd name="connsiteX6" fmla="*/ 21259 w 1066152"/>
              <a:gd name="connsiteY6" fmla="*/ 268220 h 409341"/>
              <a:gd name="connsiteX7" fmla="*/ 0 w 1066152"/>
              <a:gd name="connsiteY7" fmla="*/ 174064 h 409341"/>
              <a:gd name="connsiteX0" fmla="*/ 0 w 1063645"/>
              <a:gd name="connsiteY0" fmla="*/ 216155 h 409341"/>
              <a:gd name="connsiteX1" fmla="*/ 858975 w 1063645"/>
              <a:gd name="connsiteY1" fmla="*/ 102335 h 409341"/>
              <a:gd name="connsiteX2" fmla="*/ 858975 w 1063645"/>
              <a:gd name="connsiteY2" fmla="*/ 0 h 409341"/>
              <a:gd name="connsiteX3" fmla="*/ 1063645 w 1063645"/>
              <a:gd name="connsiteY3" fmla="*/ 204671 h 409341"/>
              <a:gd name="connsiteX4" fmla="*/ 858975 w 1063645"/>
              <a:gd name="connsiteY4" fmla="*/ 409341 h 409341"/>
              <a:gd name="connsiteX5" fmla="*/ 858975 w 1063645"/>
              <a:gd name="connsiteY5" fmla="*/ 307006 h 409341"/>
              <a:gd name="connsiteX6" fmla="*/ 18752 w 1063645"/>
              <a:gd name="connsiteY6" fmla="*/ 268220 h 409341"/>
              <a:gd name="connsiteX7" fmla="*/ 0 w 1063645"/>
              <a:gd name="connsiteY7" fmla="*/ 216155 h 4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645" h="409341">
                <a:moveTo>
                  <a:pt x="0" y="216155"/>
                </a:moveTo>
                <a:lnTo>
                  <a:pt x="858975" y="102335"/>
                </a:lnTo>
                <a:lnTo>
                  <a:pt x="858975" y="0"/>
                </a:lnTo>
                <a:lnTo>
                  <a:pt x="1063645" y="204671"/>
                </a:lnTo>
                <a:lnTo>
                  <a:pt x="858975" y="409341"/>
                </a:lnTo>
                <a:lnTo>
                  <a:pt x="858975" y="307006"/>
                </a:lnTo>
                <a:lnTo>
                  <a:pt x="18752" y="268220"/>
                </a:lnTo>
                <a:lnTo>
                  <a:pt x="0" y="2161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矢印コネクタ 53"/>
          <p:cNvCxnSpPr/>
          <p:nvPr/>
        </p:nvCxnSpPr>
        <p:spPr>
          <a:xfrm>
            <a:off x="50449" y="4924347"/>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6512" y="4492503"/>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cxnSp>
        <p:nvCxnSpPr>
          <p:cNvPr id="56" name="直線矢印コネクタ 55"/>
          <p:cNvCxnSpPr/>
          <p:nvPr/>
        </p:nvCxnSpPr>
        <p:spPr>
          <a:xfrm>
            <a:off x="5428687" y="4924347"/>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341726" y="4492503"/>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grpSp>
        <p:nvGrpSpPr>
          <p:cNvPr id="59" name="グループ化 58"/>
          <p:cNvGrpSpPr/>
          <p:nvPr/>
        </p:nvGrpSpPr>
        <p:grpSpPr>
          <a:xfrm>
            <a:off x="990217" y="4631371"/>
            <a:ext cx="1950336" cy="910352"/>
            <a:chOff x="5790016" y="5588856"/>
            <a:chExt cx="1832466" cy="853301"/>
          </a:xfrm>
        </p:grpSpPr>
        <p:sp>
          <p:nvSpPr>
            <p:cNvPr id="60" name="正方形/長方形 59"/>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p:cNvGrpSpPr/>
            <p:nvPr/>
          </p:nvGrpSpPr>
          <p:grpSpPr>
            <a:xfrm>
              <a:off x="6575434" y="5821868"/>
              <a:ext cx="252028" cy="489800"/>
              <a:chOff x="3866996" y="5142190"/>
              <a:chExt cx="307030" cy="719427"/>
            </a:xfrm>
          </p:grpSpPr>
          <p:grpSp>
            <p:nvGrpSpPr>
              <p:cNvPr id="68" name="グループ化 67"/>
              <p:cNvGrpSpPr/>
              <p:nvPr/>
            </p:nvGrpSpPr>
            <p:grpSpPr>
              <a:xfrm>
                <a:off x="3866996" y="5142190"/>
                <a:ext cx="307030" cy="480442"/>
                <a:chOff x="4053383" y="5065383"/>
                <a:chExt cx="864096" cy="999652"/>
              </a:xfrm>
            </p:grpSpPr>
            <p:sp>
              <p:nvSpPr>
                <p:cNvPr id="70" name="円/楕円 69"/>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フリーフォーム 68"/>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73" name="直線矢印コネクタ 72"/>
          <p:cNvCxnSpPr/>
          <p:nvPr/>
        </p:nvCxnSpPr>
        <p:spPr>
          <a:xfrm>
            <a:off x="2524806" y="4924347"/>
            <a:ext cx="873466" cy="2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437845" y="4492503"/>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grpSp>
        <p:nvGrpSpPr>
          <p:cNvPr id="75" name="グループ化 74"/>
          <p:cNvGrpSpPr/>
          <p:nvPr/>
        </p:nvGrpSpPr>
        <p:grpSpPr>
          <a:xfrm>
            <a:off x="3684964" y="4186875"/>
            <a:ext cx="1950336" cy="1371281"/>
            <a:chOff x="5790016" y="5156812"/>
            <a:chExt cx="1832466" cy="1285345"/>
          </a:xfrm>
        </p:grpSpPr>
        <p:sp>
          <p:nvSpPr>
            <p:cNvPr id="76" name="正方形/長方形 75"/>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p:cNvGrpSpPr/>
            <p:nvPr/>
          </p:nvGrpSpPr>
          <p:grpSpPr>
            <a:xfrm>
              <a:off x="6575434" y="5821868"/>
              <a:ext cx="252028" cy="489800"/>
              <a:chOff x="3866996" y="5142190"/>
              <a:chExt cx="307030" cy="719427"/>
            </a:xfrm>
          </p:grpSpPr>
          <p:grpSp>
            <p:nvGrpSpPr>
              <p:cNvPr id="86" name="グループ化 85"/>
              <p:cNvGrpSpPr/>
              <p:nvPr/>
            </p:nvGrpSpPr>
            <p:grpSpPr>
              <a:xfrm>
                <a:off x="3866996" y="5142190"/>
                <a:ext cx="307030" cy="480442"/>
                <a:chOff x="4053383" y="5065383"/>
                <a:chExt cx="864096" cy="999652"/>
              </a:xfrm>
            </p:grpSpPr>
            <p:sp>
              <p:nvSpPr>
                <p:cNvPr id="88" name="円/楕円 87"/>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0" name="直線コネクタ 89"/>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フリーフォーム 86"/>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3" name="乗算記号 82"/>
            <p:cNvSpPr/>
            <p:nvPr/>
          </p:nvSpPr>
          <p:spPr>
            <a:xfrm>
              <a:off x="6622028" y="5156812"/>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パイ 83"/>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sp>
        <p:nvSpPr>
          <p:cNvPr id="91" name="テキスト ボックス 90"/>
          <p:cNvSpPr txBox="1"/>
          <p:nvPr/>
        </p:nvSpPr>
        <p:spPr>
          <a:xfrm>
            <a:off x="703266" y="5590981"/>
            <a:ext cx="2577072" cy="646331"/>
          </a:xfrm>
          <a:prstGeom prst="rect">
            <a:avLst/>
          </a:prstGeom>
          <a:noFill/>
          <a:ln>
            <a:solidFill>
              <a:srgbClr val="FF0000"/>
            </a:solidFill>
          </a:ln>
        </p:spPr>
        <p:txBody>
          <a:bodyPr wrap="square" rtlCol="0">
            <a:spAutoFit/>
          </a:bodyPr>
          <a:lstStyle/>
          <a:p>
            <a:pPr algn="ctr"/>
            <a:r>
              <a:rPr lang="en-US" altLang="ja-JP" dirty="0" smtClean="0"/>
              <a:t>Biotin</a:t>
            </a:r>
            <a:r>
              <a:rPr lang="ja-JP" altLang="en-US" dirty="0" smtClean="0"/>
              <a:t>標識</a:t>
            </a:r>
            <a:r>
              <a:rPr lang="en-US" altLang="ja-JP" dirty="0" err="1" smtClean="0"/>
              <a:t>RNase</a:t>
            </a:r>
            <a:r>
              <a:rPr lang="ja-JP" altLang="en-US" dirty="0" smtClean="0"/>
              <a:t>抗原</a:t>
            </a:r>
            <a:endParaRPr kumimoji="1" lang="en-US" altLang="ja-JP" dirty="0" smtClean="0"/>
          </a:p>
          <a:p>
            <a:pPr algn="ctr"/>
            <a:r>
              <a:rPr lang="en-US" altLang="ja-JP" dirty="0" smtClean="0"/>
              <a:t>0-50n</a:t>
            </a:r>
            <a:r>
              <a:rPr kumimoji="1" lang="en-US" altLang="ja-JP" dirty="0" smtClean="0"/>
              <a:t>g/ml</a:t>
            </a:r>
            <a:endParaRPr kumimoji="1" lang="ja-JP" altLang="en-US" dirty="0"/>
          </a:p>
        </p:txBody>
      </p:sp>
      <p:sp>
        <p:nvSpPr>
          <p:cNvPr id="92" name="テキスト ボックス 91"/>
          <p:cNvSpPr txBox="1"/>
          <p:nvPr/>
        </p:nvSpPr>
        <p:spPr>
          <a:xfrm>
            <a:off x="3280338" y="5587075"/>
            <a:ext cx="2981817" cy="646331"/>
          </a:xfrm>
          <a:prstGeom prst="rect">
            <a:avLst/>
          </a:prstGeom>
          <a:noFill/>
        </p:spPr>
        <p:txBody>
          <a:bodyPr wrap="square" rtlCol="0">
            <a:spAutoFit/>
          </a:bodyPr>
          <a:lstStyle/>
          <a:p>
            <a:pPr algn="ctr"/>
            <a:r>
              <a:rPr lang="en-US" altLang="ja-JP" dirty="0" smtClean="0"/>
              <a:t>HRP</a:t>
            </a:r>
            <a:r>
              <a:rPr lang="ja-JP" altLang="en-US" dirty="0" smtClean="0"/>
              <a:t>標識ストレプトアビジン</a:t>
            </a:r>
            <a:r>
              <a:rPr lang="en-US" altLang="ja-JP" dirty="0"/>
              <a:t>5000</a:t>
            </a:r>
            <a:r>
              <a:rPr lang="ja-JP" altLang="en-US" dirty="0"/>
              <a:t>倍</a:t>
            </a:r>
            <a:r>
              <a:rPr lang="ja-JP" altLang="en-US" dirty="0" smtClean="0"/>
              <a:t>希釈</a:t>
            </a:r>
            <a:endParaRPr lang="en-US" altLang="ja-JP" dirty="0"/>
          </a:p>
        </p:txBody>
      </p:sp>
      <p:sp>
        <p:nvSpPr>
          <p:cNvPr id="93" name="パイ 92"/>
          <p:cNvSpPr/>
          <p:nvPr/>
        </p:nvSpPr>
        <p:spPr bwMode="auto">
          <a:xfrm>
            <a:off x="2089382" y="4535086"/>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09" name="円/楕円 108"/>
          <p:cNvSpPr/>
          <p:nvPr/>
        </p:nvSpPr>
        <p:spPr>
          <a:xfrm rot="2683383">
            <a:off x="4820868" y="4125744"/>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右カーブ矢印 109"/>
          <p:cNvSpPr/>
          <p:nvPr/>
        </p:nvSpPr>
        <p:spPr>
          <a:xfrm rot="19473860">
            <a:off x="7672887" y="3760749"/>
            <a:ext cx="320049" cy="367370"/>
          </a:xfrm>
          <a:prstGeom prst="curv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1" name="星 5 110"/>
          <p:cNvSpPr/>
          <p:nvPr/>
        </p:nvSpPr>
        <p:spPr>
          <a:xfrm>
            <a:off x="8112061" y="3880025"/>
            <a:ext cx="179432" cy="26375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 name="グループ化 111"/>
          <p:cNvGrpSpPr/>
          <p:nvPr/>
        </p:nvGrpSpPr>
        <p:grpSpPr>
          <a:xfrm>
            <a:off x="6347824" y="4156312"/>
            <a:ext cx="1950336" cy="1371281"/>
            <a:chOff x="5790016" y="5156812"/>
            <a:chExt cx="1832466" cy="1285345"/>
          </a:xfrm>
        </p:grpSpPr>
        <p:sp>
          <p:nvSpPr>
            <p:cNvPr id="113" name="正方形/長方形 112"/>
            <p:cNvSpPr/>
            <p:nvPr/>
          </p:nvSpPr>
          <p:spPr>
            <a:xfrm>
              <a:off x="5790016" y="6321215"/>
              <a:ext cx="1832466" cy="120942"/>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6583604" y="558885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694667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7234709"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5938565"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6226597" y="6121871"/>
              <a:ext cx="159345" cy="181413"/>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118"/>
            <p:cNvGrpSpPr/>
            <p:nvPr/>
          </p:nvGrpSpPr>
          <p:grpSpPr>
            <a:xfrm>
              <a:off x="6575434" y="5821868"/>
              <a:ext cx="252028" cy="489800"/>
              <a:chOff x="3866996" y="5142190"/>
              <a:chExt cx="307030" cy="719427"/>
            </a:xfrm>
          </p:grpSpPr>
          <p:grpSp>
            <p:nvGrpSpPr>
              <p:cNvPr id="122" name="グループ化 121"/>
              <p:cNvGrpSpPr/>
              <p:nvPr/>
            </p:nvGrpSpPr>
            <p:grpSpPr>
              <a:xfrm>
                <a:off x="3866996" y="5142190"/>
                <a:ext cx="307030" cy="480442"/>
                <a:chOff x="4053383" y="5065383"/>
                <a:chExt cx="864096" cy="999652"/>
              </a:xfrm>
            </p:grpSpPr>
            <p:sp>
              <p:nvSpPr>
                <p:cNvPr id="124" name="円/楕円 12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6" name="直線コネクタ 12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 name="フリーフォーム 12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0" name="乗算記号 119"/>
            <p:cNvSpPr/>
            <p:nvPr/>
          </p:nvSpPr>
          <p:spPr>
            <a:xfrm>
              <a:off x="6622028" y="5156812"/>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パイ 120"/>
            <p:cNvSpPr/>
            <p:nvPr/>
          </p:nvSpPr>
          <p:spPr bwMode="auto">
            <a:xfrm>
              <a:off x="6739212" y="5445981"/>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sp>
        <p:nvSpPr>
          <p:cNvPr id="127" name="円/楕円 126"/>
          <p:cNvSpPr/>
          <p:nvPr/>
        </p:nvSpPr>
        <p:spPr>
          <a:xfrm rot="2683383">
            <a:off x="7483728" y="4095181"/>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6481484" y="5590981"/>
            <a:ext cx="1588309" cy="369332"/>
          </a:xfrm>
          <a:prstGeom prst="rect">
            <a:avLst/>
          </a:prstGeom>
          <a:noFill/>
        </p:spPr>
        <p:txBody>
          <a:bodyPr wrap="square" rtlCol="0">
            <a:spAutoFit/>
          </a:bodyPr>
          <a:lstStyle/>
          <a:p>
            <a:pPr algn="ctr"/>
            <a:r>
              <a:rPr kumimoji="1" lang="ja-JP" altLang="en-US" dirty="0" smtClean="0"/>
              <a:t>発色</a:t>
            </a:r>
            <a:r>
              <a:rPr kumimoji="1" lang="en-US" altLang="ja-JP" dirty="0" smtClean="0"/>
              <a:t>(ABTS)</a:t>
            </a:r>
            <a:endParaRPr kumimoji="1" lang="ja-JP" altLang="en-US" dirty="0"/>
          </a:p>
        </p:txBody>
      </p:sp>
    </p:spTree>
    <p:extLst>
      <p:ext uri="{BB962C8B-B14F-4D97-AF65-F5344CB8AC3E}">
        <p14:creationId xmlns:p14="http://schemas.microsoft.com/office/powerpoint/2010/main" val="5634752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350"/>
            <a:ext cx="9144000" cy="504354"/>
          </a:xfrm>
        </p:spPr>
        <p:txBody>
          <a:bodyPr/>
          <a:lstStyle/>
          <a:p>
            <a:r>
              <a:rPr kumimoji="1" lang="en-US" altLang="ja-JP" sz="2400" b="1" dirty="0" smtClean="0"/>
              <a:t>PMMA</a:t>
            </a:r>
            <a:r>
              <a:rPr kumimoji="1" lang="ja-JP" altLang="en-US" sz="2400" b="1" dirty="0" smtClean="0"/>
              <a:t>製</a:t>
            </a:r>
            <a:r>
              <a:rPr lang="ja-JP" altLang="en-US" sz="2400" b="1" dirty="0" smtClean="0"/>
              <a:t>マイクロタイタープレート</a:t>
            </a:r>
            <a:r>
              <a:rPr kumimoji="1" lang="ja-JP" altLang="en-US" sz="2400" b="1" dirty="0" smtClean="0"/>
              <a:t>に対する</a:t>
            </a:r>
            <a:r>
              <a:rPr kumimoji="1" lang="en-US" altLang="ja-JP" sz="2400" b="1" dirty="0" err="1" smtClean="0"/>
              <a:t>scFv</a:t>
            </a:r>
            <a:r>
              <a:rPr kumimoji="1" lang="en-US" altLang="ja-JP" sz="2400" b="1" dirty="0" smtClean="0"/>
              <a:t>-PM</a:t>
            </a:r>
            <a:r>
              <a:rPr kumimoji="1" lang="ja-JP" altLang="en-US" sz="2400" b="1" dirty="0" smtClean="0"/>
              <a:t>の抗原結合活性</a:t>
            </a:r>
            <a:endParaRPr kumimoji="1" lang="ja-JP" altLang="en-US" sz="2400" b="1" dirty="0"/>
          </a:p>
        </p:txBody>
      </p:sp>
      <p:sp>
        <p:nvSpPr>
          <p:cNvPr id="5" name="テキスト ボックス 1"/>
          <p:cNvSpPr txBox="1"/>
          <p:nvPr/>
        </p:nvSpPr>
        <p:spPr>
          <a:xfrm>
            <a:off x="6878750" y="2876613"/>
            <a:ext cx="2257227" cy="987346"/>
          </a:xfrm>
          <a:prstGeom prst="rect">
            <a:avLst/>
          </a:prstGeom>
          <a:solidFill>
            <a:schemeClr val="bg1"/>
          </a:solidFill>
        </p:spPr>
        <p:txBody>
          <a:bodyPr wrap="square" rtlCol="0">
            <a:noAutofit/>
          </a:bodyPr>
          <a:lstStyle/>
          <a:p>
            <a:pPr>
              <a:spcAft>
                <a:spcPts val="0"/>
              </a:spcAft>
            </a:pPr>
            <a:r>
              <a:rPr lang="en-US" sz="2000" dirty="0" err="1" smtClean="0">
                <a:effectLst/>
                <a:latin typeface="Century"/>
                <a:ea typeface="ＭＳ 明朝"/>
                <a:cs typeface="Times New Roman"/>
              </a:rPr>
              <a:t>scFv</a:t>
            </a:r>
            <a:r>
              <a:rPr lang="en-US" sz="2000" dirty="0" smtClean="0">
                <a:effectLst/>
                <a:latin typeface="Century"/>
                <a:ea typeface="ＭＳ 明朝"/>
                <a:cs typeface="Times New Roman"/>
              </a:rPr>
              <a:t>-PM</a:t>
            </a:r>
          </a:p>
          <a:p>
            <a:pPr>
              <a:spcAft>
                <a:spcPts val="0"/>
              </a:spcAft>
            </a:pPr>
            <a:endParaRPr lang="ja-JP" sz="2000" dirty="0">
              <a:effectLst/>
              <a:latin typeface="ＭＳ Ｐゴシック"/>
              <a:cs typeface="ＭＳ Ｐゴシック"/>
            </a:endParaRPr>
          </a:p>
          <a:p>
            <a:pPr>
              <a:spcAft>
                <a:spcPts val="0"/>
              </a:spcAft>
            </a:pPr>
            <a:r>
              <a:rPr lang="en-US" sz="2000" dirty="0" smtClean="0">
                <a:effectLst/>
                <a:latin typeface="Century"/>
                <a:ea typeface="ＭＳ 明朝"/>
                <a:cs typeface="Times New Roman"/>
              </a:rPr>
              <a:t>scFv-D10</a:t>
            </a:r>
            <a:endParaRPr lang="ja-JP" sz="2000" dirty="0">
              <a:effectLst/>
              <a:latin typeface="ＭＳ Ｐゴシック"/>
              <a:cs typeface="ＭＳ Ｐゴシック"/>
            </a:endParaRPr>
          </a:p>
        </p:txBody>
      </p:sp>
      <p:cxnSp>
        <p:nvCxnSpPr>
          <p:cNvPr id="6" name="直線コネクタ 5"/>
          <p:cNvCxnSpPr/>
          <p:nvPr/>
        </p:nvCxnSpPr>
        <p:spPr>
          <a:xfrm>
            <a:off x="6410750" y="3116047"/>
            <a:ext cx="4680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410750" y="3671623"/>
            <a:ext cx="468000"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452320" y="4869160"/>
            <a:ext cx="1691680" cy="1988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12366" y="1565049"/>
            <a:ext cx="6866384" cy="3960440"/>
            <a:chOff x="683568" y="2132856"/>
            <a:chExt cx="6182816" cy="3436590"/>
          </a:xfrm>
        </p:grpSpPr>
        <p:graphicFrame>
          <p:nvGraphicFramePr>
            <p:cNvPr id="4" name="グラフ 3"/>
            <p:cNvGraphicFramePr/>
            <p:nvPr>
              <p:extLst>
                <p:ext uri="{D42A27DB-BD31-4B8C-83A1-F6EECF244321}">
                  <p14:modId xmlns:p14="http://schemas.microsoft.com/office/powerpoint/2010/main" val="3781379507"/>
                </p:ext>
              </p:extLst>
            </p:nvPr>
          </p:nvGraphicFramePr>
          <p:xfrm>
            <a:off x="683568" y="2132856"/>
            <a:ext cx="6182816" cy="3436590"/>
          </p:xfrm>
          <a:graphic>
            <a:graphicData uri="http://schemas.openxmlformats.org/drawingml/2006/chart">
              <c:chart xmlns:c="http://schemas.openxmlformats.org/drawingml/2006/chart" xmlns:r="http://schemas.openxmlformats.org/officeDocument/2006/relationships" r:id="rId2"/>
            </a:graphicData>
          </a:graphic>
        </p:graphicFrame>
        <p:sp>
          <p:nvSpPr>
            <p:cNvPr id="9" name="フリーフォーム 8"/>
            <p:cNvSpPr/>
            <p:nvPr/>
          </p:nvSpPr>
          <p:spPr>
            <a:xfrm>
              <a:off x="1538514" y="2639913"/>
              <a:ext cx="3410857" cy="1990144"/>
            </a:xfrm>
            <a:custGeom>
              <a:avLst/>
              <a:gdLst>
                <a:gd name="connsiteX0" fmla="*/ 0 w 3410857"/>
                <a:gd name="connsiteY0" fmla="*/ 1990144 h 1990144"/>
                <a:gd name="connsiteX1" fmla="*/ 725715 w 3410857"/>
                <a:gd name="connsiteY1" fmla="*/ 219401 h 1990144"/>
                <a:gd name="connsiteX2" fmla="*/ 3410857 w 3410857"/>
                <a:gd name="connsiteY2" fmla="*/ 88773 h 1990144"/>
              </a:gdLst>
              <a:ahLst/>
              <a:cxnLst>
                <a:cxn ang="0">
                  <a:pos x="connsiteX0" y="connsiteY0"/>
                </a:cxn>
                <a:cxn ang="0">
                  <a:pos x="connsiteX1" y="connsiteY1"/>
                </a:cxn>
                <a:cxn ang="0">
                  <a:pos x="connsiteX2" y="connsiteY2"/>
                </a:cxn>
              </a:cxnLst>
              <a:rect l="l" t="t" r="r" b="b"/>
              <a:pathLst>
                <a:path w="3410857" h="1990144">
                  <a:moveTo>
                    <a:pt x="0" y="1990144"/>
                  </a:moveTo>
                  <a:cubicBezTo>
                    <a:pt x="78619" y="1263220"/>
                    <a:pt x="157239" y="536296"/>
                    <a:pt x="725715" y="219401"/>
                  </a:cubicBezTo>
                  <a:cubicBezTo>
                    <a:pt x="1294191" y="-97494"/>
                    <a:pt x="2352524" y="-4361"/>
                    <a:pt x="3410857" y="8877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582057" y="4341416"/>
              <a:ext cx="3323772" cy="288641"/>
            </a:xfrm>
            <a:custGeom>
              <a:avLst/>
              <a:gdLst>
                <a:gd name="connsiteX0" fmla="*/ 0 w 3323772"/>
                <a:gd name="connsiteY0" fmla="*/ 288641 h 288641"/>
                <a:gd name="connsiteX1" fmla="*/ 580572 w 3323772"/>
                <a:gd name="connsiteY1" fmla="*/ 12870 h 288641"/>
                <a:gd name="connsiteX2" fmla="*/ 3323772 w 3323772"/>
                <a:gd name="connsiteY2" fmla="*/ 70927 h 288641"/>
              </a:gdLst>
              <a:ahLst/>
              <a:cxnLst>
                <a:cxn ang="0">
                  <a:pos x="connsiteX0" y="connsiteY0"/>
                </a:cxn>
                <a:cxn ang="0">
                  <a:pos x="connsiteX1" y="connsiteY1"/>
                </a:cxn>
                <a:cxn ang="0">
                  <a:pos x="connsiteX2" y="connsiteY2"/>
                </a:cxn>
              </a:cxnLst>
              <a:rect l="l" t="t" r="r" b="b"/>
              <a:pathLst>
                <a:path w="3323772" h="288641">
                  <a:moveTo>
                    <a:pt x="0" y="288641"/>
                  </a:moveTo>
                  <a:cubicBezTo>
                    <a:pt x="13305" y="168898"/>
                    <a:pt x="26610" y="49156"/>
                    <a:pt x="580572" y="12870"/>
                  </a:cubicBezTo>
                  <a:cubicBezTo>
                    <a:pt x="1134534" y="-23416"/>
                    <a:pt x="2229153" y="23755"/>
                    <a:pt x="3323772" y="70927"/>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上矢印 11"/>
          <p:cNvSpPr/>
          <p:nvPr/>
        </p:nvSpPr>
        <p:spPr>
          <a:xfrm>
            <a:off x="2483768" y="2568515"/>
            <a:ext cx="360040" cy="158417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843808" y="3175937"/>
            <a:ext cx="1800200" cy="369332"/>
          </a:xfrm>
          <a:prstGeom prst="rect">
            <a:avLst/>
          </a:prstGeom>
          <a:solidFill>
            <a:schemeClr val="bg1"/>
          </a:solidFill>
          <a:ln>
            <a:solidFill>
              <a:schemeClr val="tx1"/>
            </a:solidFill>
          </a:ln>
        </p:spPr>
        <p:txBody>
          <a:bodyPr wrap="square" rtlCol="0">
            <a:spAutoFit/>
          </a:bodyPr>
          <a:lstStyle/>
          <a:p>
            <a:r>
              <a:rPr kumimoji="1" lang="ja-JP" altLang="en-US" dirty="0" smtClean="0"/>
              <a:t>シグナルが増加</a:t>
            </a:r>
            <a:endParaRPr kumimoji="1" lang="ja-JP" altLang="en-US"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942708" y="1315614"/>
            <a:ext cx="2078177" cy="67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063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437700" y="4718544"/>
            <a:ext cx="1691680" cy="2139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 y="260350"/>
            <a:ext cx="9135977" cy="648370"/>
          </a:xfrm>
        </p:spPr>
        <p:txBody>
          <a:bodyPr/>
          <a:lstStyle/>
          <a:p>
            <a:r>
              <a:rPr lang="en-US" altLang="ja-JP" sz="2400" b="1" dirty="0" smtClean="0"/>
              <a:t>PMMA</a:t>
            </a:r>
            <a:r>
              <a:rPr lang="ja-JP" altLang="en-US" sz="2400" b="1" dirty="0" smtClean="0"/>
              <a:t>製マイクロタイタープレート</a:t>
            </a:r>
            <a:r>
              <a:rPr lang="ja-JP" altLang="en-US" sz="2400" b="1" dirty="0"/>
              <a:t>に対する</a:t>
            </a:r>
            <a:r>
              <a:rPr lang="en-US" altLang="ja-JP" sz="2400" b="1" dirty="0" err="1"/>
              <a:t>scFv</a:t>
            </a:r>
            <a:r>
              <a:rPr lang="en-US" altLang="ja-JP" sz="2400" b="1" dirty="0"/>
              <a:t>-PM</a:t>
            </a:r>
            <a:r>
              <a:rPr lang="ja-JP" altLang="en-US" sz="2400" b="1" dirty="0"/>
              <a:t>の抗原結合活性</a:t>
            </a:r>
            <a:endParaRPr kumimoji="1" lang="ja-JP" altLang="en-US" sz="2400" dirty="0"/>
          </a:p>
        </p:txBody>
      </p:sp>
      <p:graphicFrame>
        <p:nvGraphicFramePr>
          <p:cNvPr id="4" name="グラフ 3"/>
          <p:cNvGraphicFramePr/>
          <p:nvPr>
            <p:extLst>
              <p:ext uri="{D42A27DB-BD31-4B8C-83A1-F6EECF244321}">
                <p14:modId xmlns:p14="http://schemas.microsoft.com/office/powerpoint/2010/main" val="3313679362"/>
              </p:ext>
            </p:extLst>
          </p:nvPr>
        </p:nvGraphicFramePr>
        <p:xfrm>
          <a:off x="-108520" y="1196752"/>
          <a:ext cx="747057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9" name="ひし形 8"/>
          <p:cNvSpPr/>
          <p:nvPr/>
        </p:nvSpPr>
        <p:spPr>
          <a:xfrm>
            <a:off x="4496726" y="2564903"/>
            <a:ext cx="216024" cy="336363"/>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
          <p:cNvSpPr txBox="1"/>
          <p:nvPr/>
        </p:nvSpPr>
        <p:spPr>
          <a:xfrm>
            <a:off x="4860032" y="2452589"/>
            <a:ext cx="1421903" cy="979321"/>
          </a:xfrm>
          <a:prstGeom prst="rect">
            <a:avLst/>
          </a:prstGeom>
          <a:solidFill>
            <a:schemeClr val="bg1"/>
          </a:solidFill>
        </p:spPr>
        <p:txBody>
          <a:bodyPr wrap="square" rtlCol="0">
            <a:noAutofit/>
          </a:bodyPr>
          <a:lstStyle/>
          <a:p>
            <a:pPr>
              <a:spcAft>
                <a:spcPts val="0"/>
              </a:spcAft>
            </a:pPr>
            <a:r>
              <a:rPr lang="en-US" sz="2000" dirty="0" err="1" smtClean="0">
                <a:effectLst/>
                <a:latin typeface="Century"/>
                <a:ea typeface="ＭＳ 明朝"/>
                <a:cs typeface="Times New Roman"/>
              </a:rPr>
              <a:t>scFv</a:t>
            </a:r>
            <a:r>
              <a:rPr lang="en-US" sz="2000" dirty="0" smtClean="0">
                <a:effectLst/>
                <a:latin typeface="Century"/>
                <a:ea typeface="ＭＳ 明朝"/>
                <a:cs typeface="Times New Roman"/>
              </a:rPr>
              <a:t>-PM</a:t>
            </a:r>
          </a:p>
          <a:p>
            <a:pPr>
              <a:spcAft>
                <a:spcPts val="0"/>
              </a:spcAft>
            </a:pPr>
            <a:endParaRPr lang="ja-JP" sz="2000" dirty="0">
              <a:effectLst/>
              <a:latin typeface="ＭＳ Ｐゴシック"/>
              <a:cs typeface="ＭＳ Ｐゴシック"/>
            </a:endParaRPr>
          </a:p>
          <a:p>
            <a:pPr>
              <a:spcAft>
                <a:spcPts val="0"/>
              </a:spcAft>
            </a:pPr>
            <a:r>
              <a:rPr lang="en-US" sz="2000" dirty="0" smtClean="0">
                <a:effectLst/>
                <a:latin typeface="Century"/>
                <a:ea typeface="ＭＳ 明朝"/>
                <a:cs typeface="Times New Roman"/>
              </a:rPr>
              <a:t>scFv-D10</a:t>
            </a:r>
            <a:endParaRPr lang="ja-JP" sz="2000" dirty="0">
              <a:effectLst/>
              <a:latin typeface="ＭＳ Ｐゴシック"/>
              <a:cs typeface="ＭＳ Ｐゴシック"/>
            </a:endParaRPr>
          </a:p>
        </p:txBody>
      </p:sp>
      <p:sp>
        <p:nvSpPr>
          <p:cNvPr id="12" name="正方形/長方形 11"/>
          <p:cNvSpPr/>
          <p:nvPr/>
        </p:nvSpPr>
        <p:spPr>
          <a:xfrm>
            <a:off x="4481736" y="3140967"/>
            <a:ext cx="216024" cy="290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93304" y="4929120"/>
            <a:ext cx="504056" cy="307777"/>
          </a:xfrm>
          <a:prstGeom prst="rect">
            <a:avLst/>
          </a:prstGeom>
          <a:solidFill>
            <a:schemeClr val="bg1"/>
          </a:solidFill>
          <a:ln>
            <a:noFill/>
          </a:ln>
        </p:spPr>
        <p:txBody>
          <a:bodyPr wrap="square" rtlCol="0">
            <a:spAutoFit/>
          </a:bodyPr>
          <a:lstStyle/>
          <a:p>
            <a:pPr algn="ctr"/>
            <a:r>
              <a:rPr kumimoji="1" lang="en-US" altLang="ja-JP" sz="1400" dirty="0" smtClean="0"/>
              <a:t>0</a:t>
            </a:r>
            <a:endParaRPr kumimoji="1" lang="ja-JP" altLang="en-US" sz="1400" dirty="0"/>
          </a:p>
        </p:txBody>
      </p:sp>
      <p:cxnSp>
        <p:nvCxnSpPr>
          <p:cNvPr id="19" name="曲線コネクタ 18"/>
          <p:cNvCxnSpPr/>
          <p:nvPr/>
        </p:nvCxnSpPr>
        <p:spPr>
          <a:xfrm rot="-2700000" flipV="1">
            <a:off x="770605" y="1391963"/>
            <a:ext cx="234280" cy="216024"/>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曲線コネクタ 19"/>
          <p:cNvCxnSpPr/>
          <p:nvPr/>
        </p:nvCxnSpPr>
        <p:spPr>
          <a:xfrm rot="-2700000" flipV="1">
            <a:off x="821018" y="1391963"/>
            <a:ext cx="234280" cy="216024"/>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曲線コネクタ 20"/>
          <p:cNvCxnSpPr/>
          <p:nvPr/>
        </p:nvCxnSpPr>
        <p:spPr>
          <a:xfrm rot="-2700000" flipV="1">
            <a:off x="806350" y="4751103"/>
            <a:ext cx="234280" cy="216024"/>
          </a:xfrm>
          <a:prstGeom prst="curvedConnector3">
            <a:avLst>
              <a:gd name="adj1" fmla="val 54525"/>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曲線コネクタ 22"/>
          <p:cNvCxnSpPr/>
          <p:nvPr/>
        </p:nvCxnSpPr>
        <p:spPr>
          <a:xfrm rot="-2700000" flipV="1">
            <a:off x="770605" y="4744294"/>
            <a:ext cx="234280" cy="216024"/>
          </a:xfrm>
          <a:prstGeom prst="curvedConnector3">
            <a:avLst>
              <a:gd name="adj1" fmla="val 54525"/>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934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437700" y="4718544"/>
            <a:ext cx="1691680" cy="2139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 y="260350"/>
            <a:ext cx="9135977" cy="648370"/>
          </a:xfrm>
        </p:spPr>
        <p:txBody>
          <a:bodyPr/>
          <a:lstStyle/>
          <a:p>
            <a:r>
              <a:rPr lang="en-US" altLang="ja-JP" sz="2400" b="1" dirty="0" smtClean="0"/>
              <a:t>PMMA</a:t>
            </a:r>
            <a:r>
              <a:rPr lang="ja-JP" altLang="en-US" sz="2400" b="1" dirty="0" smtClean="0"/>
              <a:t>製マイクロタイタープレート</a:t>
            </a:r>
            <a:r>
              <a:rPr lang="ja-JP" altLang="en-US" sz="2400" b="1" dirty="0"/>
              <a:t>に対する</a:t>
            </a:r>
            <a:r>
              <a:rPr lang="en-US" altLang="ja-JP" sz="2400" b="1" dirty="0" err="1"/>
              <a:t>scFv</a:t>
            </a:r>
            <a:r>
              <a:rPr lang="en-US" altLang="ja-JP" sz="2400" b="1" dirty="0"/>
              <a:t>-PM</a:t>
            </a:r>
            <a:r>
              <a:rPr lang="ja-JP" altLang="en-US" sz="2400" b="1" dirty="0"/>
              <a:t>の抗原結合活性</a:t>
            </a:r>
            <a:endParaRPr kumimoji="1" lang="ja-JP" altLang="en-US" sz="2400" dirty="0"/>
          </a:p>
        </p:txBody>
      </p:sp>
      <p:sp>
        <p:nvSpPr>
          <p:cNvPr id="17" name="正方形/長方形 16"/>
          <p:cNvSpPr/>
          <p:nvPr/>
        </p:nvSpPr>
        <p:spPr>
          <a:xfrm>
            <a:off x="0" y="5984076"/>
            <a:ext cx="5921485" cy="707886"/>
          </a:xfrm>
          <a:prstGeom prst="rect">
            <a:avLst/>
          </a:prstGeom>
        </p:spPr>
        <p:txBody>
          <a:bodyPr wrap="square">
            <a:spAutoFit/>
          </a:bodyPr>
          <a:lstStyle/>
          <a:p>
            <a:r>
              <a:rPr lang="en-US" altLang="ja-JP" sz="2000" b="1" dirty="0" smtClean="0">
                <a:solidFill>
                  <a:srgbClr val="FF0000"/>
                </a:solidFill>
              </a:rPr>
              <a:t>PMMA-tag</a:t>
            </a:r>
            <a:r>
              <a:rPr lang="ja-JP" altLang="en-US" sz="2000" b="1" dirty="0">
                <a:solidFill>
                  <a:srgbClr val="FF0000"/>
                </a:solidFill>
              </a:rPr>
              <a:t>による</a:t>
            </a:r>
            <a:r>
              <a:rPr lang="ja-JP" altLang="en-US" sz="2000" b="1" dirty="0" smtClean="0">
                <a:solidFill>
                  <a:srgbClr val="FF0000"/>
                </a:solidFill>
              </a:rPr>
              <a:t>固定化密度の増加で</a:t>
            </a:r>
            <a:endParaRPr lang="en-US" altLang="ja-JP" sz="2000" b="1" dirty="0" smtClean="0">
              <a:solidFill>
                <a:srgbClr val="FF0000"/>
              </a:solidFill>
            </a:endParaRPr>
          </a:p>
          <a:p>
            <a:r>
              <a:rPr lang="en-US" altLang="ja-JP" sz="2000" b="1" dirty="0" err="1" smtClean="0">
                <a:solidFill>
                  <a:srgbClr val="FF0000"/>
                </a:solidFill>
              </a:rPr>
              <a:t>scFv</a:t>
            </a:r>
            <a:r>
              <a:rPr lang="en-US" altLang="ja-JP" sz="2000" b="1" dirty="0" smtClean="0">
                <a:solidFill>
                  <a:srgbClr val="FF0000"/>
                </a:solidFill>
              </a:rPr>
              <a:t>-PM</a:t>
            </a:r>
            <a:r>
              <a:rPr lang="ja-JP" altLang="en-US" sz="2000" b="1" dirty="0">
                <a:solidFill>
                  <a:srgbClr val="FF0000"/>
                </a:solidFill>
              </a:rPr>
              <a:t>が</a:t>
            </a:r>
            <a:r>
              <a:rPr lang="en-US" altLang="ja-JP" sz="2000" b="1" dirty="0">
                <a:solidFill>
                  <a:srgbClr val="FF0000"/>
                </a:solidFill>
              </a:rPr>
              <a:t>scFv-D10</a:t>
            </a:r>
            <a:r>
              <a:rPr lang="ja-JP" altLang="en-US" sz="2000" b="1" dirty="0">
                <a:solidFill>
                  <a:srgbClr val="FF0000"/>
                </a:solidFill>
              </a:rPr>
              <a:t>よりも高感度に抗原を認識した</a:t>
            </a:r>
            <a:endParaRPr lang="ja-JP" altLang="en-US" sz="2000" dirty="0"/>
          </a:p>
        </p:txBody>
      </p:sp>
      <p:grpSp>
        <p:nvGrpSpPr>
          <p:cNvPr id="18" name="グループ化 17"/>
          <p:cNvGrpSpPr/>
          <p:nvPr/>
        </p:nvGrpSpPr>
        <p:grpSpPr>
          <a:xfrm>
            <a:off x="6688819" y="2226760"/>
            <a:ext cx="1950336" cy="1095657"/>
            <a:chOff x="3281648" y="1723494"/>
            <a:chExt cx="1950336" cy="1095657"/>
          </a:xfrm>
        </p:grpSpPr>
        <p:grpSp>
          <p:nvGrpSpPr>
            <p:cNvPr id="22" name="グループ化 21"/>
            <p:cNvGrpSpPr/>
            <p:nvPr/>
          </p:nvGrpSpPr>
          <p:grpSpPr>
            <a:xfrm>
              <a:off x="3281648" y="2129712"/>
              <a:ext cx="1950336" cy="689439"/>
              <a:chOff x="1085099" y="3583064"/>
              <a:chExt cx="1950336" cy="689439"/>
            </a:xfrm>
          </p:grpSpPr>
          <p:sp>
            <p:nvSpPr>
              <p:cNvPr id="41" name="正方形/長方形 40"/>
              <p:cNvSpPr/>
              <p:nvPr/>
            </p:nvSpPr>
            <p:spPr>
              <a:xfrm>
                <a:off x="1085099" y="4143475"/>
                <a:ext cx="1950336" cy="12902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1921038" y="3583064"/>
                <a:ext cx="268239" cy="522548"/>
                <a:chOff x="3866996" y="5142190"/>
                <a:chExt cx="307030" cy="719427"/>
              </a:xfrm>
            </p:grpSpPr>
            <p:grpSp>
              <p:nvGrpSpPr>
                <p:cNvPr id="67" name="グループ化 66"/>
                <p:cNvGrpSpPr/>
                <p:nvPr/>
              </p:nvGrpSpPr>
              <p:grpSpPr>
                <a:xfrm>
                  <a:off x="3866996" y="5142190"/>
                  <a:ext cx="307030" cy="480442"/>
                  <a:chOff x="4053383" y="5065383"/>
                  <a:chExt cx="864096" cy="999652"/>
                </a:xfrm>
              </p:grpSpPr>
              <p:sp>
                <p:nvSpPr>
                  <p:cNvPr id="69" name="円/楕円 6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フリーフォーム 6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2336664" y="3583064"/>
                <a:ext cx="268239" cy="522548"/>
                <a:chOff x="3866996" y="5142190"/>
                <a:chExt cx="307030" cy="719427"/>
              </a:xfrm>
            </p:grpSpPr>
            <p:grpSp>
              <p:nvGrpSpPr>
                <p:cNvPr id="62" name="グループ化 61"/>
                <p:cNvGrpSpPr/>
                <p:nvPr/>
              </p:nvGrpSpPr>
              <p:grpSpPr>
                <a:xfrm>
                  <a:off x="3866996" y="5142190"/>
                  <a:ext cx="307030" cy="480442"/>
                  <a:chOff x="4053383" y="5065383"/>
                  <a:chExt cx="864096" cy="999652"/>
                </a:xfrm>
              </p:grpSpPr>
              <p:sp>
                <p:nvSpPr>
                  <p:cNvPr id="64" name="円/楕円 6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フリーフォーム 6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1513776" y="3583064"/>
                <a:ext cx="268239" cy="522548"/>
                <a:chOff x="3866996" y="5142190"/>
                <a:chExt cx="307030" cy="719427"/>
              </a:xfrm>
            </p:grpSpPr>
            <p:grpSp>
              <p:nvGrpSpPr>
                <p:cNvPr id="57" name="グループ化 56"/>
                <p:cNvGrpSpPr/>
                <p:nvPr/>
              </p:nvGrpSpPr>
              <p:grpSpPr>
                <a:xfrm>
                  <a:off x="3866996" y="5142190"/>
                  <a:ext cx="307030" cy="480442"/>
                  <a:chOff x="4053383" y="5065383"/>
                  <a:chExt cx="864096" cy="999652"/>
                </a:xfrm>
              </p:grpSpPr>
              <p:sp>
                <p:nvSpPr>
                  <p:cNvPr id="59" name="円/楕円 5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フリーフォーム 5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1132682" y="3583064"/>
                <a:ext cx="268239" cy="522548"/>
                <a:chOff x="3866996" y="5142190"/>
                <a:chExt cx="307030" cy="719427"/>
              </a:xfrm>
            </p:grpSpPr>
            <p:grpSp>
              <p:nvGrpSpPr>
                <p:cNvPr id="52" name="グループ化 51"/>
                <p:cNvGrpSpPr/>
                <p:nvPr/>
              </p:nvGrpSpPr>
              <p:grpSpPr>
                <a:xfrm>
                  <a:off x="3866996" y="5142190"/>
                  <a:ext cx="307030" cy="480442"/>
                  <a:chOff x="4053383" y="5065383"/>
                  <a:chExt cx="864096" cy="999652"/>
                </a:xfrm>
              </p:grpSpPr>
              <p:sp>
                <p:nvSpPr>
                  <p:cNvPr id="54" name="円/楕円 5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フリーフォーム 5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2682058" y="3583064"/>
                <a:ext cx="268239" cy="522548"/>
                <a:chOff x="3866996" y="5142190"/>
                <a:chExt cx="307030" cy="719427"/>
              </a:xfrm>
            </p:grpSpPr>
            <p:grpSp>
              <p:nvGrpSpPr>
                <p:cNvPr id="47" name="グループ化 46"/>
                <p:cNvGrpSpPr/>
                <p:nvPr/>
              </p:nvGrpSpPr>
              <p:grpSpPr>
                <a:xfrm>
                  <a:off x="3866996" y="5142190"/>
                  <a:ext cx="307030" cy="480442"/>
                  <a:chOff x="4053383" y="5065383"/>
                  <a:chExt cx="864096" cy="999652"/>
                </a:xfrm>
              </p:grpSpPr>
              <p:sp>
                <p:nvSpPr>
                  <p:cNvPr id="49" name="円/楕円 4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フリーフォーム 4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6" name="グループ化 25"/>
            <p:cNvGrpSpPr/>
            <p:nvPr/>
          </p:nvGrpSpPr>
          <p:grpSpPr>
            <a:xfrm>
              <a:off x="3322944" y="1729115"/>
              <a:ext cx="317682" cy="382894"/>
              <a:chOff x="2842963" y="4221071"/>
              <a:chExt cx="317682" cy="382894"/>
            </a:xfrm>
          </p:grpSpPr>
          <p:sp>
            <p:nvSpPr>
              <p:cNvPr id="39" name="円/楕円 38"/>
              <p:cNvSpPr/>
              <p:nvPr/>
            </p:nvSpPr>
            <p:spPr>
              <a:xfrm>
                <a:off x="2842963" y="4373498"/>
                <a:ext cx="268239" cy="230467"/>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パイ 39"/>
              <p:cNvSpPr/>
              <p:nvPr/>
            </p:nvSpPr>
            <p:spPr bwMode="auto">
              <a:xfrm>
                <a:off x="3008580" y="4221071"/>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grpSp>
          <p:nvGrpSpPr>
            <p:cNvPr id="27" name="グループ化 26"/>
            <p:cNvGrpSpPr/>
            <p:nvPr/>
          </p:nvGrpSpPr>
          <p:grpSpPr>
            <a:xfrm>
              <a:off x="3720209" y="1749822"/>
              <a:ext cx="317682" cy="382894"/>
              <a:chOff x="2842963" y="4221071"/>
              <a:chExt cx="317682" cy="382894"/>
            </a:xfrm>
          </p:grpSpPr>
          <p:sp>
            <p:nvSpPr>
              <p:cNvPr id="37" name="円/楕円 36"/>
              <p:cNvSpPr/>
              <p:nvPr/>
            </p:nvSpPr>
            <p:spPr>
              <a:xfrm>
                <a:off x="2842963" y="4373498"/>
                <a:ext cx="268239" cy="230467"/>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パイ 37"/>
              <p:cNvSpPr/>
              <p:nvPr/>
            </p:nvSpPr>
            <p:spPr bwMode="auto">
              <a:xfrm>
                <a:off x="3008580" y="4221071"/>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grpSp>
          <p:nvGrpSpPr>
            <p:cNvPr id="28" name="グループ化 27"/>
            <p:cNvGrpSpPr/>
            <p:nvPr/>
          </p:nvGrpSpPr>
          <p:grpSpPr>
            <a:xfrm>
              <a:off x="4075397" y="1765687"/>
              <a:ext cx="317682" cy="382894"/>
              <a:chOff x="2842963" y="4221071"/>
              <a:chExt cx="317682" cy="382894"/>
            </a:xfrm>
          </p:grpSpPr>
          <p:sp>
            <p:nvSpPr>
              <p:cNvPr id="35" name="円/楕円 34"/>
              <p:cNvSpPr/>
              <p:nvPr/>
            </p:nvSpPr>
            <p:spPr>
              <a:xfrm>
                <a:off x="2842963" y="4373498"/>
                <a:ext cx="268239" cy="230467"/>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パイ 35"/>
              <p:cNvSpPr/>
              <p:nvPr/>
            </p:nvSpPr>
            <p:spPr bwMode="auto">
              <a:xfrm>
                <a:off x="3008580" y="4221071"/>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grpSp>
          <p:nvGrpSpPr>
            <p:cNvPr id="29" name="グループ化 28"/>
            <p:cNvGrpSpPr/>
            <p:nvPr/>
          </p:nvGrpSpPr>
          <p:grpSpPr>
            <a:xfrm>
              <a:off x="4508492" y="1744255"/>
              <a:ext cx="317682" cy="382894"/>
              <a:chOff x="2842963" y="4221071"/>
              <a:chExt cx="317682" cy="382894"/>
            </a:xfrm>
          </p:grpSpPr>
          <p:sp>
            <p:nvSpPr>
              <p:cNvPr id="33" name="円/楕円 32"/>
              <p:cNvSpPr/>
              <p:nvPr/>
            </p:nvSpPr>
            <p:spPr>
              <a:xfrm>
                <a:off x="2842963" y="4373498"/>
                <a:ext cx="268239" cy="230467"/>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パイ 33"/>
              <p:cNvSpPr/>
              <p:nvPr/>
            </p:nvSpPr>
            <p:spPr bwMode="auto">
              <a:xfrm>
                <a:off x="3008580" y="4221071"/>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grpSp>
          <p:nvGrpSpPr>
            <p:cNvPr id="30" name="グループ化 29"/>
            <p:cNvGrpSpPr/>
            <p:nvPr/>
          </p:nvGrpSpPr>
          <p:grpSpPr>
            <a:xfrm>
              <a:off x="4878607" y="1723494"/>
              <a:ext cx="317682" cy="382894"/>
              <a:chOff x="2842963" y="4221071"/>
              <a:chExt cx="317682" cy="382894"/>
            </a:xfrm>
          </p:grpSpPr>
          <p:sp>
            <p:nvSpPr>
              <p:cNvPr id="31" name="円/楕円 30"/>
              <p:cNvSpPr/>
              <p:nvPr/>
            </p:nvSpPr>
            <p:spPr>
              <a:xfrm>
                <a:off x="2842963" y="4373498"/>
                <a:ext cx="268239" cy="230467"/>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パイ 31"/>
              <p:cNvSpPr/>
              <p:nvPr/>
            </p:nvSpPr>
            <p:spPr bwMode="auto">
              <a:xfrm>
                <a:off x="3008580" y="4221071"/>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grpSp>
      <p:sp>
        <p:nvSpPr>
          <p:cNvPr id="72" name="テキスト ボックス 71"/>
          <p:cNvSpPr txBox="1"/>
          <p:nvPr/>
        </p:nvSpPr>
        <p:spPr>
          <a:xfrm>
            <a:off x="6790855" y="3383072"/>
            <a:ext cx="1919903" cy="369332"/>
          </a:xfrm>
          <a:prstGeom prst="rect">
            <a:avLst/>
          </a:prstGeom>
          <a:noFill/>
        </p:spPr>
        <p:txBody>
          <a:bodyPr wrap="square" rtlCol="0">
            <a:spAutoFit/>
          </a:bodyPr>
          <a:lstStyle/>
          <a:p>
            <a:r>
              <a:rPr lang="ja-JP" altLang="en-US" dirty="0" smtClean="0"/>
              <a:t>シグナル</a:t>
            </a:r>
            <a:r>
              <a:rPr kumimoji="1" lang="ja-JP" altLang="en-US" dirty="0" smtClean="0"/>
              <a:t>が高い</a:t>
            </a:r>
            <a:endParaRPr kumimoji="1" lang="ja-JP" altLang="en-US" dirty="0"/>
          </a:p>
        </p:txBody>
      </p:sp>
      <p:sp>
        <p:nvSpPr>
          <p:cNvPr id="74" name="正方形/長方形 73"/>
          <p:cNvSpPr/>
          <p:nvPr/>
        </p:nvSpPr>
        <p:spPr>
          <a:xfrm>
            <a:off x="6736402" y="5298628"/>
            <a:ext cx="1950336" cy="12902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p:cNvGrpSpPr/>
          <p:nvPr/>
        </p:nvGrpSpPr>
        <p:grpSpPr>
          <a:xfrm rot="5400000">
            <a:off x="7117496" y="4877885"/>
            <a:ext cx="268239" cy="522548"/>
            <a:chOff x="3866996" y="5142190"/>
            <a:chExt cx="307030" cy="719427"/>
          </a:xfrm>
        </p:grpSpPr>
        <p:grpSp>
          <p:nvGrpSpPr>
            <p:cNvPr id="82" name="グループ化 81"/>
            <p:cNvGrpSpPr/>
            <p:nvPr/>
          </p:nvGrpSpPr>
          <p:grpSpPr>
            <a:xfrm>
              <a:off x="3866996" y="5142190"/>
              <a:ext cx="307030" cy="480442"/>
              <a:chOff x="4053383" y="5065383"/>
              <a:chExt cx="864096" cy="999652"/>
            </a:xfrm>
          </p:grpSpPr>
          <p:sp>
            <p:nvSpPr>
              <p:cNvPr id="84" name="円/楕円 83"/>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6" name="直線コネクタ 85"/>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フリーフォーム 82"/>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p:nvGrpSpPr>
        <p:grpSpPr>
          <a:xfrm rot="-4440000">
            <a:off x="8220846" y="4869739"/>
            <a:ext cx="268239" cy="522548"/>
            <a:chOff x="3866996" y="5142190"/>
            <a:chExt cx="307030" cy="719427"/>
          </a:xfrm>
        </p:grpSpPr>
        <p:grpSp>
          <p:nvGrpSpPr>
            <p:cNvPr id="77" name="グループ化 76"/>
            <p:cNvGrpSpPr/>
            <p:nvPr/>
          </p:nvGrpSpPr>
          <p:grpSpPr>
            <a:xfrm>
              <a:off x="3866996" y="5142190"/>
              <a:ext cx="307030" cy="480442"/>
              <a:chOff x="4053383" y="5065383"/>
              <a:chExt cx="864096" cy="999652"/>
            </a:xfrm>
          </p:grpSpPr>
          <p:sp>
            <p:nvSpPr>
              <p:cNvPr id="79" name="円/楕円 7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フリーフォーム 7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円/楕円 86"/>
          <p:cNvSpPr/>
          <p:nvPr/>
        </p:nvSpPr>
        <p:spPr>
          <a:xfrm>
            <a:off x="7380312" y="4839931"/>
            <a:ext cx="268239" cy="230467"/>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パイ 87"/>
          <p:cNvSpPr/>
          <p:nvPr/>
        </p:nvSpPr>
        <p:spPr bwMode="auto">
          <a:xfrm>
            <a:off x="7437135" y="4644513"/>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89" name="円/楕円 88"/>
          <p:cNvSpPr/>
          <p:nvPr/>
        </p:nvSpPr>
        <p:spPr>
          <a:xfrm>
            <a:off x="7932724" y="4845961"/>
            <a:ext cx="268239" cy="230467"/>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パイ 89"/>
          <p:cNvSpPr/>
          <p:nvPr/>
        </p:nvSpPr>
        <p:spPr bwMode="auto">
          <a:xfrm>
            <a:off x="8098341" y="4693534"/>
            <a:ext cx="152065" cy="152427"/>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91" name="テキスト ボックス 90"/>
          <p:cNvSpPr txBox="1"/>
          <p:nvPr/>
        </p:nvSpPr>
        <p:spPr>
          <a:xfrm>
            <a:off x="6826598" y="5468152"/>
            <a:ext cx="1919903" cy="369332"/>
          </a:xfrm>
          <a:prstGeom prst="rect">
            <a:avLst/>
          </a:prstGeom>
          <a:noFill/>
        </p:spPr>
        <p:txBody>
          <a:bodyPr wrap="square" rtlCol="0">
            <a:spAutoFit/>
          </a:bodyPr>
          <a:lstStyle/>
          <a:p>
            <a:r>
              <a:rPr kumimoji="1" lang="ja-JP" altLang="en-US" dirty="0" smtClean="0"/>
              <a:t>シグナルが低い</a:t>
            </a:r>
            <a:endParaRPr kumimoji="1" lang="ja-JP" altLang="en-US" dirty="0"/>
          </a:p>
        </p:txBody>
      </p:sp>
      <p:grpSp>
        <p:nvGrpSpPr>
          <p:cNvPr id="92" name="グループ化 91"/>
          <p:cNvGrpSpPr/>
          <p:nvPr/>
        </p:nvGrpSpPr>
        <p:grpSpPr>
          <a:xfrm>
            <a:off x="6688819" y="1909811"/>
            <a:ext cx="456490" cy="493234"/>
            <a:chOff x="7050592" y="6032166"/>
            <a:chExt cx="456490" cy="493234"/>
          </a:xfrm>
        </p:grpSpPr>
        <p:sp>
          <p:nvSpPr>
            <p:cNvPr id="93" name="乗算記号 92"/>
            <p:cNvSpPr/>
            <p:nvPr/>
          </p:nvSpPr>
          <p:spPr>
            <a:xfrm>
              <a:off x="7050592" y="6093296"/>
              <a:ext cx="456490" cy="432104"/>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rot="2683383">
              <a:off x="7274103" y="6032166"/>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7082494" y="1881587"/>
            <a:ext cx="456490" cy="493234"/>
            <a:chOff x="7050592" y="6032166"/>
            <a:chExt cx="456490" cy="493234"/>
          </a:xfrm>
        </p:grpSpPr>
        <p:sp>
          <p:nvSpPr>
            <p:cNvPr id="96" name="乗算記号 95"/>
            <p:cNvSpPr/>
            <p:nvPr/>
          </p:nvSpPr>
          <p:spPr>
            <a:xfrm>
              <a:off x="7050592" y="6093296"/>
              <a:ext cx="456490" cy="432104"/>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rot="2683383">
              <a:off x="7274103" y="6032166"/>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p:cNvGrpSpPr/>
          <p:nvPr/>
        </p:nvGrpSpPr>
        <p:grpSpPr>
          <a:xfrm>
            <a:off x="7453738" y="1887724"/>
            <a:ext cx="456490" cy="493234"/>
            <a:chOff x="7050592" y="6032166"/>
            <a:chExt cx="456490" cy="493234"/>
          </a:xfrm>
        </p:grpSpPr>
        <p:sp>
          <p:nvSpPr>
            <p:cNvPr id="99" name="乗算記号 98"/>
            <p:cNvSpPr/>
            <p:nvPr/>
          </p:nvSpPr>
          <p:spPr>
            <a:xfrm>
              <a:off x="7050592" y="6093296"/>
              <a:ext cx="456490" cy="432104"/>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2683383">
              <a:off x="7274103" y="6032166"/>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100"/>
          <p:cNvGrpSpPr/>
          <p:nvPr/>
        </p:nvGrpSpPr>
        <p:grpSpPr>
          <a:xfrm>
            <a:off x="7878879" y="1864057"/>
            <a:ext cx="456490" cy="493234"/>
            <a:chOff x="7050592" y="6032166"/>
            <a:chExt cx="456490" cy="493234"/>
          </a:xfrm>
        </p:grpSpPr>
        <p:sp>
          <p:nvSpPr>
            <p:cNvPr id="102" name="乗算記号 101"/>
            <p:cNvSpPr/>
            <p:nvPr/>
          </p:nvSpPr>
          <p:spPr>
            <a:xfrm>
              <a:off x="7050592" y="6093296"/>
              <a:ext cx="456490" cy="432104"/>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rot="2683383">
              <a:off x="7274103" y="6032166"/>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4" name="グループ化 103"/>
          <p:cNvGrpSpPr/>
          <p:nvPr/>
        </p:nvGrpSpPr>
        <p:grpSpPr>
          <a:xfrm>
            <a:off x="8274165" y="1851306"/>
            <a:ext cx="456490" cy="493234"/>
            <a:chOff x="7050592" y="6032166"/>
            <a:chExt cx="456490" cy="493234"/>
          </a:xfrm>
        </p:grpSpPr>
        <p:sp>
          <p:nvSpPr>
            <p:cNvPr id="105" name="乗算記号 104"/>
            <p:cNvSpPr/>
            <p:nvPr/>
          </p:nvSpPr>
          <p:spPr>
            <a:xfrm>
              <a:off x="7050592" y="6093296"/>
              <a:ext cx="456490" cy="432104"/>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rot="2683383">
              <a:off x="7274103" y="6032166"/>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グループ化 106"/>
          <p:cNvGrpSpPr/>
          <p:nvPr/>
        </p:nvGrpSpPr>
        <p:grpSpPr>
          <a:xfrm>
            <a:off x="7409919" y="4266058"/>
            <a:ext cx="456490" cy="493234"/>
            <a:chOff x="7050592" y="6032166"/>
            <a:chExt cx="456490" cy="493234"/>
          </a:xfrm>
        </p:grpSpPr>
        <p:sp>
          <p:nvSpPr>
            <p:cNvPr id="108" name="乗算記号 107"/>
            <p:cNvSpPr/>
            <p:nvPr/>
          </p:nvSpPr>
          <p:spPr>
            <a:xfrm>
              <a:off x="7050592" y="6093296"/>
              <a:ext cx="456490" cy="432104"/>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rot="2683383">
              <a:off x="7274103" y="6032166"/>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p:nvGrpSpPr>
        <p:grpSpPr>
          <a:xfrm>
            <a:off x="7894312" y="4352727"/>
            <a:ext cx="456490" cy="493234"/>
            <a:chOff x="7050592" y="6032166"/>
            <a:chExt cx="456490" cy="493234"/>
          </a:xfrm>
        </p:grpSpPr>
        <p:sp>
          <p:nvSpPr>
            <p:cNvPr id="111" name="乗算記号 110"/>
            <p:cNvSpPr/>
            <p:nvPr/>
          </p:nvSpPr>
          <p:spPr>
            <a:xfrm>
              <a:off x="7050592" y="6093296"/>
              <a:ext cx="456490" cy="432104"/>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rot="2683383">
              <a:off x="7274103" y="6032166"/>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3" name="右カーブ矢印 112"/>
          <p:cNvSpPr/>
          <p:nvPr/>
        </p:nvSpPr>
        <p:spPr>
          <a:xfrm rot="16620000">
            <a:off x="7471457" y="1119982"/>
            <a:ext cx="339903" cy="979129"/>
          </a:xfrm>
          <a:prstGeom prst="curv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4" name="星 5 113"/>
          <p:cNvSpPr/>
          <p:nvPr/>
        </p:nvSpPr>
        <p:spPr>
          <a:xfrm>
            <a:off x="8037921" y="1248960"/>
            <a:ext cx="692734" cy="45184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右カーブ矢印 114"/>
          <p:cNvSpPr/>
          <p:nvPr/>
        </p:nvSpPr>
        <p:spPr>
          <a:xfrm rot="19473860">
            <a:off x="7719261" y="3939719"/>
            <a:ext cx="170757" cy="255100"/>
          </a:xfrm>
          <a:prstGeom prst="curv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6" name="星 5 115"/>
          <p:cNvSpPr/>
          <p:nvPr/>
        </p:nvSpPr>
        <p:spPr>
          <a:xfrm>
            <a:off x="7944663" y="3861048"/>
            <a:ext cx="179432" cy="26375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右矢印 116"/>
          <p:cNvSpPr/>
          <p:nvPr/>
        </p:nvSpPr>
        <p:spPr>
          <a:xfrm>
            <a:off x="5861525" y="6093296"/>
            <a:ext cx="360450" cy="489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6286519" y="6153353"/>
            <a:ext cx="2822436" cy="369332"/>
          </a:xfrm>
          <a:prstGeom prst="rect">
            <a:avLst/>
          </a:prstGeom>
          <a:noFill/>
          <a:ln w="38100" cmpd="dbl">
            <a:solidFill>
              <a:schemeClr val="tx1"/>
            </a:solidFill>
          </a:ln>
        </p:spPr>
        <p:txBody>
          <a:bodyPr wrap="square" rtlCol="0">
            <a:spAutoFit/>
          </a:bodyPr>
          <a:lstStyle/>
          <a:p>
            <a:pPr algn="ctr"/>
            <a:r>
              <a:rPr kumimoji="1" lang="en-US" altLang="ja-JP" dirty="0" smtClean="0"/>
              <a:t>PMMA</a:t>
            </a:r>
            <a:r>
              <a:rPr kumimoji="1" lang="ja-JP" altLang="en-US" dirty="0" smtClean="0"/>
              <a:t>平板プレートに応用</a:t>
            </a:r>
            <a:endParaRPr kumimoji="1" lang="ja-JP" altLang="en-US" dirty="0"/>
          </a:p>
        </p:txBody>
      </p:sp>
      <p:graphicFrame>
        <p:nvGraphicFramePr>
          <p:cNvPr id="119" name="グラフ 118"/>
          <p:cNvGraphicFramePr/>
          <p:nvPr>
            <p:extLst>
              <p:ext uri="{D42A27DB-BD31-4B8C-83A1-F6EECF244321}">
                <p14:modId xmlns:p14="http://schemas.microsoft.com/office/powerpoint/2010/main" val="3820988383"/>
              </p:ext>
            </p:extLst>
          </p:nvPr>
        </p:nvGraphicFramePr>
        <p:xfrm>
          <a:off x="-108520" y="1196752"/>
          <a:ext cx="747057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120" name="ひし形 119"/>
          <p:cNvSpPr/>
          <p:nvPr/>
        </p:nvSpPr>
        <p:spPr>
          <a:xfrm>
            <a:off x="4496726" y="2564903"/>
            <a:ext cx="216024" cy="336363"/>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
          <p:cNvSpPr txBox="1"/>
          <p:nvPr/>
        </p:nvSpPr>
        <p:spPr>
          <a:xfrm>
            <a:off x="4860032" y="2452589"/>
            <a:ext cx="1421903" cy="979321"/>
          </a:xfrm>
          <a:prstGeom prst="rect">
            <a:avLst/>
          </a:prstGeom>
          <a:solidFill>
            <a:schemeClr val="bg1"/>
          </a:solidFill>
        </p:spPr>
        <p:txBody>
          <a:bodyPr wrap="square" rtlCol="0">
            <a:noAutofit/>
          </a:bodyPr>
          <a:lstStyle/>
          <a:p>
            <a:pPr>
              <a:spcAft>
                <a:spcPts val="0"/>
              </a:spcAft>
            </a:pPr>
            <a:r>
              <a:rPr lang="en-US" sz="2000" dirty="0" err="1" smtClean="0">
                <a:effectLst/>
                <a:latin typeface="Century"/>
                <a:ea typeface="ＭＳ 明朝"/>
                <a:cs typeface="Times New Roman"/>
              </a:rPr>
              <a:t>scFv</a:t>
            </a:r>
            <a:r>
              <a:rPr lang="en-US" sz="2000" dirty="0" smtClean="0">
                <a:effectLst/>
                <a:latin typeface="Century"/>
                <a:ea typeface="ＭＳ 明朝"/>
                <a:cs typeface="Times New Roman"/>
              </a:rPr>
              <a:t>-PM</a:t>
            </a:r>
          </a:p>
          <a:p>
            <a:pPr>
              <a:spcAft>
                <a:spcPts val="0"/>
              </a:spcAft>
            </a:pPr>
            <a:endParaRPr lang="ja-JP" sz="2000" dirty="0">
              <a:effectLst/>
              <a:latin typeface="ＭＳ Ｐゴシック"/>
              <a:cs typeface="ＭＳ Ｐゴシック"/>
            </a:endParaRPr>
          </a:p>
          <a:p>
            <a:pPr>
              <a:spcAft>
                <a:spcPts val="0"/>
              </a:spcAft>
            </a:pPr>
            <a:r>
              <a:rPr lang="en-US" sz="2000" dirty="0" smtClean="0">
                <a:effectLst/>
                <a:latin typeface="Century"/>
                <a:ea typeface="ＭＳ 明朝"/>
                <a:cs typeface="Times New Roman"/>
              </a:rPr>
              <a:t>scFv-D10</a:t>
            </a:r>
            <a:endParaRPr lang="ja-JP" sz="2000" dirty="0">
              <a:effectLst/>
              <a:latin typeface="ＭＳ Ｐゴシック"/>
              <a:cs typeface="ＭＳ Ｐゴシック"/>
            </a:endParaRPr>
          </a:p>
        </p:txBody>
      </p:sp>
      <p:sp>
        <p:nvSpPr>
          <p:cNvPr id="122" name="正方形/長方形 121"/>
          <p:cNvSpPr/>
          <p:nvPr/>
        </p:nvSpPr>
        <p:spPr>
          <a:xfrm>
            <a:off x="4481736" y="3140967"/>
            <a:ext cx="216024" cy="290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593304" y="4929120"/>
            <a:ext cx="504056" cy="307777"/>
          </a:xfrm>
          <a:prstGeom prst="rect">
            <a:avLst/>
          </a:prstGeom>
          <a:solidFill>
            <a:schemeClr val="bg1"/>
          </a:solidFill>
          <a:ln>
            <a:noFill/>
          </a:ln>
        </p:spPr>
        <p:txBody>
          <a:bodyPr wrap="square" rtlCol="0">
            <a:spAutoFit/>
          </a:bodyPr>
          <a:lstStyle/>
          <a:p>
            <a:pPr algn="ctr"/>
            <a:r>
              <a:rPr kumimoji="1" lang="en-US" altLang="ja-JP" sz="1400" dirty="0" smtClean="0"/>
              <a:t>0</a:t>
            </a:r>
            <a:endParaRPr kumimoji="1" lang="ja-JP" altLang="en-US" sz="1400" dirty="0"/>
          </a:p>
        </p:txBody>
      </p:sp>
      <p:cxnSp>
        <p:nvCxnSpPr>
          <p:cNvPr id="124" name="曲線コネクタ 123"/>
          <p:cNvCxnSpPr/>
          <p:nvPr/>
        </p:nvCxnSpPr>
        <p:spPr>
          <a:xfrm rot="-2700000" flipV="1">
            <a:off x="770605" y="1391963"/>
            <a:ext cx="234280" cy="216024"/>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曲線コネクタ 124"/>
          <p:cNvCxnSpPr/>
          <p:nvPr/>
        </p:nvCxnSpPr>
        <p:spPr>
          <a:xfrm rot="-2700000" flipV="1">
            <a:off x="821018" y="1391963"/>
            <a:ext cx="234280" cy="216024"/>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曲線コネクタ 125"/>
          <p:cNvCxnSpPr/>
          <p:nvPr/>
        </p:nvCxnSpPr>
        <p:spPr>
          <a:xfrm rot="-2700000" flipV="1">
            <a:off x="806350" y="4751103"/>
            <a:ext cx="234280" cy="216024"/>
          </a:xfrm>
          <a:prstGeom prst="curvedConnector3">
            <a:avLst>
              <a:gd name="adj1" fmla="val 54525"/>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曲線コネクタ 126"/>
          <p:cNvCxnSpPr/>
          <p:nvPr/>
        </p:nvCxnSpPr>
        <p:spPr>
          <a:xfrm rot="-2700000" flipV="1">
            <a:off x="770605" y="4744294"/>
            <a:ext cx="234280" cy="216024"/>
          </a:xfrm>
          <a:prstGeom prst="curvedConnector3">
            <a:avLst>
              <a:gd name="adj1" fmla="val 54525"/>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6156176" y="1124744"/>
            <a:ext cx="2808312" cy="262766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11631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683010" y="5578403"/>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36658" y="260350"/>
            <a:ext cx="9007342" cy="504354"/>
          </a:xfrm>
        </p:spPr>
        <p:txBody>
          <a:bodyPr/>
          <a:lstStyle/>
          <a:p>
            <a:r>
              <a:rPr kumimoji="1" lang="ja-JP" altLang="en-US" sz="3200" dirty="0" smtClean="0"/>
              <a:t>１</a:t>
            </a:r>
            <a:r>
              <a:rPr kumimoji="1" lang="en-US" altLang="ja-JP" sz="3200" dirty="0" err="1" smtClean="0"/>
              <a:t>μl</a:t>
            </a:r>
            <a:r>
              <a:rPr kumimoji="1" lang="ja-JP" altLang="en-US" sz="3200" dirty="0" smtClean="0"/>
              <a:t>スポッティングと</a:t>
            </a:r>
            <a:r>
              <a:rPr kumimoji="1" lang="en-US" altLang="ja-JP" sz="3200" dirty="0" smtClean="0"/>
              <a:t>10nl</a:t>
            </a:r>
            <a:r>
              <a:rPr kumimoji="1" lang="ja-JP" altLang="en-US" sz="3200" dirty="0" smtClean="0"/>
              <a:t>スポッティングの感度比較</a:t>
            </a:r>
            <a:endParaRPr kumimoji="1" lang="ja-JP" altLang="en-US" sz="3200" dirty="0"/>
          </a:p>
        </p:txBody>
      </p:sp>
      <p:graphicFrame>
        <p:nvGraphicFramePr>
          <p:cNvPr id="8" name="グラフ 7"/>
          <p:cNvGraphicFramePr/>
          <p:nvPr>
            <p:extLst>
              <p:ext uri="{D42A27DB-BD31-4B8C-83A1-F6EECF244321}">
                <p14:modId xmlns:p14="http://schemas.microsoft.com/office/powerpoint/2010/main" val="1079126516"/>
              </p:ext>
            </p:extLst>
          </p:nvPr>
        </p:nvGraphicFramePr>
        <p:xfrm>
          <a:off x="4305781" y="2793442"/>
          <a:ext cx="4107724" cy="3133590"/>
        </p:xfrm>
        <a:graphic>
          <a:graphicData uri="http://schemas.openxmlformats.org/drawingml/2006/chart">
            <c:chart xmlns:c="http://schemas.openxmlformats.org/drawingml/2006/chart" xmlns:r="http://schemas.openxmlformats.org/officeDocument/2006/relationships" r:id="rId2"/>
          </a:graphicData>
        </a:graphic>
      </p:graphicFrame>
      <p:pic>
        <p:nvPicPr>
          <p:cNvPr id="9" name="図 8" descr="C:\Users\yasu\AppData\Local\Microsoft\Windows\Temporary Internet Files\Content.Word\2013.1.8.bmp"/>
          <p:cNvPicPr/>
          <p:nvPr/>
        </p:nvPicPr>
        <p:blipFill rotWithShape="1">
          <a:blip r:embed="rId3">
            <a:extLst>
              <a:ext uri="{28A0092B-C50C-407E-A947-70E740481C1C}">
                <a14:useLocalDpi xmlns:a14="http://schemas.microsoft.com/office/drawing/2010/main" val="0"/>
              </a:ext>
            </a:extLst>
          </a:blip>
          <a:srcRect r="50000"/>
          <a:stretch/>
        </p:blipFill>
        <p:spPr bwMode="auto">
          <a:xfrm rot="5400000">
            <a:off x="6764294" y="1738444"/>
            <a:ext cx="1160594" cy="1096119"/>
          </a:xfrm>
          <a:prstGeom prst="rect">
            <a:avLst/>
          </a:prstGeom>
          <a:noFill/>
          <a:ln>
            <a:noFill/>
          </a:ln>
        </p:spPr>
      </p:pic>
      <p:sp>
        <p:nvSpPr>
          <p:cNvPr id="10" name="テキスト ボックス 4268"/>
          <p:cNvSpPr txBox="1"/>
          <p:nvPr/>
        </p:nvSpPr>
        <p:spPr>
          <a:xfrm>
            <a:off x="6808632" y="1524870"/>
            <a:ext cx="1071917" cy="23387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800"/>
              </a:lnSpc>
              <a:spcAft>
                <a:spcPts val="0"/>
              </a:spcAft>
            </a:pPr>
            <a:r>
              <a:rPr lang="en-US" sz="1600" b="1" kern="100" dirty="0" err="1" smtClean="0">
                <a:effectLst/>
                <a:ea typeface="ＭＳ 明朝"/>
                <a:cs typeface="Times New Roman"/>
              </a:rPr>
              <a:t>scFv</a:t>
            </a:r>
            <a:r>
              <a:rPr lang="en-US" sz="1600" b="1" kern="100" dirty="0" smtClean="0">
                <a:effectLst/>
                <a:ea typeface="ＭＳ 明朝"/>
                <a:cs typeface="Times New Roman"/>
              </a:rPr>
              <a:t>-PM</a:t>
            </a:r>
            <a:endParaRPr lang="ja-JP" sz="2400" b="1" kern="100" dirty="0">
              <a:effectLst/>
              <a:ea typeface="ＭＳ 明朝"/>
              <a:cs typeface="Times New Roman"/>
            </a:endParaRPr>
          </a:p>
        </p:txBody>
      </p:sp>
      <p:sp>
        <p:nvSpPr>
          <p:cNvPr id="11" name="テキスト ボックス 4269"/>
          <p:cNvSpPr txBox="1"/>
          <p:nvPr/>
        </p:nvSpPr>
        <p:spPr>
          <a:xfrm>
            <a:off x="5388916" y="1524870"/>
            <a:ext cx="1222679" cy="2087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just">
              <a:lnSpc>
                <a:spcPts val="800"/>
              </a:lnSpc>
              <a:spcAft>
                <a:spcPts val="0"/>
              </a:spcAft>
            </a:pPr>
            <a:r>
              <a:rPr lang="en-US" sz="1600" b="1" kern="100" dirty="0" smtClean="0">
                <a:effectLst/>
                <a:ea typeface="ＭＳ 明朝"/>
                <a:cs typeface="Times New Roman"/>
              </a:rPr>
              <a:t>scFv-D10</a:t>
            </a:r>
            <a:endParaRPr lang="ja-JP" sz="2400" b="1" kern="100" dirty="0">
              <a:effectLst/>
              <a:ea typeface="ＭＳ 明朝"/>
              <a:cs typeface="Times New Roman"/>
            </a:endParaRPr>
          </a:p>
        </p:txBody>
      </p:sp>
      <p:pic>
        <p:nvPicPr>
          <p:cNvPr id="23" name="図 22" descr="C:\Users\yasu\AppData\Local\Microsoft\Windows\Temporary Internet Files\Content.Word\2012.12.13 scFv(RNase)-PM,D10.bmp"/>
          <p:cNvPicPr/>
          <p:nvPr/>
        </p:nvPicPr>
        <p:blipFill rotWithShape="1">
          <a:blip r:embed="rId4">
            <a:extLst>
              <a:ext uri="{28A0092B-C50C-407E-A947-70E740481C1C}">
                <a14:useLocalDpi xmlns:a14="http://schemas.microsoft.com/office/drawing/2010/main" val="0"/>
              </a:ext>
            </a:extLst>
          </a:blip>
          <a:srcRect b="43418"/>
          <a:stretch/>
        </p:blipFill>
        <p:spPr bwMode="auto">
          <a:xfrm>
            <a:off x="1876318" y="1706563"/>
            <a:ext cx="864096" cy="1118237"/>
          </a:xfrm>
          <a:prstGeom prst="rect">
            <a:avLst/>
          </a:prstGeom>
          <a:noFill/>
          <a:ln>
            <a:noFill/>
          </a:ln>
        </p:spPr>
      </p:pic>
      <p:graphicFrame>
        <p:nvGraphicFramePr>
          <p:cNvPr id="25" name="グラフ 24"/>
          <p:cNvGraphicFramePr/>
          <p:nvPr>
            <p:extLst>
              <p:ext uri="{D42A27DB-BD31-4B8C-83A1-F6EECF244321}">
                <p14:modId xmlns:p14="http://schemas.microsoft.com/office/powerpoint/2010/main" val="794824381"/>
              </p:ext>
            </p:extLst>
          </p:nvPr>
        </p:nvGraphicFramePr>
        <p:xfrm>
          <a:off x="136657" y="2824800"/>
          <a:ext cx="4358484" cy="2980463"/>
        </p:xfrm>
        <a:graphic>
          <a:graphicData uri="http://schemas.openxmlformats.org/drawingml/2006/chart">
            <c:chart xmlns:c="http://schemas.openxmlformats.org/drawingml/2006/chart" xmlns:r="http://schemas.openxmlformats.org/officeDocument/2006/relationships" r:id="rId5"/>
          </a:graphicData>
        </a:graphic>
      </p:graphicFrame>
      <p:pic>
        <p:nvPicPr>
          <p:cNvPr id="29" name="図 28" descr="C:\Users\yasu\AppData\Local\Microsoft\Windows\Temporary Internet Files\Content.Word\2013.1.8.bmp"/>
          <p:cNvPicPr/>
          <p:nvPr/>
        </p:nvPicPr>
        <p:blipFill rotWithShape="1">
          <a:blip r:embed="rId3">
            <a:extLst>
              <a:ext uri="{28A0092B-C50C-407E-A947-70E740481C1C}">
                <a14:useLocalDpi xmlns:a14="http://schemas.microsoft.com/office/drawing/2010/main" val="0"/>
              </a:ext>
            </a:extLst>
          </a:blip>
          <a:srcRect l="50310" t="843" r="-619"/>
          <a:stretch/>
        </p:blipFill>
        <p:spPr bwMode="auto">
          <a:xfrm rot="5400000">
            <a:off x="5479553" y="1741252"/>
            <a:ext cx="1160593" cy="1103491"/>
          </a:xfrm>
          <a:prstGeom prst="rect">
            <a:avLst/>
          </a:prstGeom>
          <a:noFill/>
          <a:ln>
            <a:noFill/>
          </a:ln>
        </p:spPr>
      </p:pic>
      <p:sp>
        <p:nvSpPr>
          <p:cNvPr id="32" name="テキスト ボックス 4268"/>
          <p:cNvSpPr txBox="1"/>
          <p:nvPr/>
        </p:nvSpPr>
        <p:spPr>
          <a:xfrm>
            <a:off x="2571756" y="1580578"/>
            <a:ext cx="1307275" cy="2642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spcAft>
                <a:spcPts val="0"/>
              </a:spcAft>
            </a:pPr>
            <a:r>
              <a:rPr lang="en-US" sz="1600" b="1" kern="100" dirty="0" err="1" smtClean="0">
                <a:effectLst/>
                <a:ea typeface="ＭＳ 明朝"/>
                <a:cs typeface="Times New Roman"/>
              </a:rPr>
              <a:t>scFv</a:t>
            </a:r>
            <a:r>
              <a:rPr lang="en-US" sz="1600" b="1" kern="100" dirty="0" smtClean="0">
                <a:effectLst/>
                <a:ea typeface="ＭＳ 明朝"/>
                <a:cs typeface="Times New Roman"/>
              </a:rPr>
              <a:t>-PM</a:t>
            </a:r>
            <a:endParaRPr lang="ja-JP" sz="2400" b="1" kern="100" dirty="0">
              <a:effectLst/>
              <a:ea typeface="ＭＳ 明朝"/>
              <a:cs typeface="Times New Roman"/>
            </a:endParaRPr>
          </a:p>
        </p:txBody>
      </p:sp>
      <p:sp>
        <p:nvSpPr>
          <p:cNvPr id="33" name="テキスト ボックス 4269"/>
          <p:cNvSpPr txBox="1"/>
          <p:nvPr/>
        </p:nvSpPr>
        <p:spPr>
          <a:xfrm>
            <a:off x="899592" y="1580578"/>
            <a:ext cx="1144562" cy="2512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spcAft>
                <a:spcPts val="0"/>
              </a:spcAft>
            </a:pPr>
            <a:r>
              <a:rPr lang="en-US" sz="1600" b="1" kern="100" dirty="0" smtClean="0">
                <a:effectLst/>
                <a:ea typeface="ＭＳ 明朝"/>
                <a:cs typeface="Times New Roman"/>
              </a:rPr>
              <a:t>scFv-D10</a:t>
            </a:r>
            <a:endParaRPr lang="ja-JP" sz="2400" b="1" kern="100" dirty="0">
              <a:effectLst/>
              <a:ea typeface="ＭＳ 明朝"/>
              <a:cs typeface="Times New Roman"/>
            </a:endParaRPr>
          </a:p>
        </p:txBody>
      </p:sp>
      <p:sp>
        <p:nvSpPr>
          <p:cNvPr id="5" name="テキスト ボックス 4"/>
          <p:cNvSpPr txBox="1"/>
          <p:nvPr/>
        </p:nvSpPr>
        <p:spPr>
          <a:xfrm>
            <a:off x="1320038" y="1087316"/>
            <a:ext cx="1976655" cy="369332"/>
          </a:xfrm>
          <a:prstGeom prst="rect">
            <a:avLst/>
          </a:prstGeom>
          <a:noFill/>
          <a:ln>
            <a:solidFill>
              <a:schemeClr val="tx1"/>
            </a:solidFill>
          </a:ln>
        </p:spPr>
        <p:txBody>
          <a:bodyPr wrap="square" rtlCol="0">
            <a:spAutoFit/>
          </a:bodyPr>
          <a:lstStyle/>
          <a:p>
            <a:r>
              <a:rPr kumimoji="1" lang="en-US" altLang="ja-JP" b="1" dirty="0" smtClean="0"/>
              <a:t>1μl</a:t>
            </a:r>
            <a:r>
              <a:rPr kumimoji="1" lang="ja-JP" altLang="en-US" b="1" dirty="0" smtClean="0"/>
              <a:t>スポッティング</a:t>
            </a:r>
            <a:endParaRPr kumimoji="1" lang="ja-JP" altLang="en-US" b="1" dirty="0"/>
          </a:p>
        </p:txBody>
      </p:sp>
      <p:sp>
        <p:nvSpPr>
          <p:cNvPr id="38" name="テキスト ボックス 37"/>
          <p:cNvSpPr txBox="1"/>
          <p:nvPr/>
        </p:nvSpPr>
        <p:spPr>
          <a:xfrm>
            <a:off x="5623267" y="1087316"/>
            <a:ext cx="1976655" cy="369332"/>
          </a:xfrm>
          <a:prstGeom prst="rect">
            <a:avLst/>
          </a:prstGeom>
          <a:noFill/>
          <a:ln>
            <a:solidFill>
              <a:schemeClr val="tx1"/>
            </a:solidFill>
          </a:ln>
        </p:spPr>
        <p:txBody>
          <a:bodyPr wrap="square" rtlCol="0">
            <a:spAutoFit/>
          </a:bodyPr>
          <a:lstStyle/>
          <a:p>
            <a:r>
              <a:rPr kumimoji="1" lang="ja-JP" altLang="en-US" b="1" dirty="0" smtClean="0"/>
              <a:t>ナノスポッティング</a:t>
            </a:r>
            <a:endParaRPr kumimoji="1" lang="ja-JP" altLang="en-US" b="1" dirty="0"/>
          </a:p>
        </p:txBody>
      </p:sp>
      <p:sp>
        <p:nvSpPr>
          <p:cNvPr id="3" name="右矢印 2"/>
          <p:cNvSpPr/>
          <p:nvPr/>
        </p:nvSpPr>
        <p:spPr>
          <a:xfrm>
            <a:off x="107504" y="6093296"/>
            <a:ext cx="1080120"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71872" y="6167872"/>
            <a:ext cx="7420607" cy="369332"/>
          </a:xfrm>
          <a:prstGeom prst="rect">
            <a:avLst/>
          </a:prstGeom>
          <a:noFill/>
        </p:spPr>
        <p:txBody>
          <a:bodyPr wrap="square" rtlCol="0">
            <a:spAutoFit/>
          </a:bodyPr>
          <a:lstStyle/>
          <a:p>
            <a:r>
              <a:rPr lang="ja-JP" altLang="en-US" dirty="0"/>
              <a:t>蛍光強度</a:t>
            </a:r>
            <a:r>
              <a:rPr lang="ja-JP" altLang="en-US" dirty="0" smtClean="0"/>
              <a:t>を実測表面積で割り、単位面積当たりのシグナル強度を算出した</a:t>
            </a:r>
            <a:r>
              <a:rPr lang="ja-JP" altLang="en-US" dirty="0"/>
              <a:t>。</a:t>
            </a:r>
            <a:endParaRPr lang="en-US" altLang="ja-JP" dirty="0" smtClean="0"/>
          </a:p>
        </p:txBody>
      </p:sp>
    </p:spTree>
    <p:extLst>
      <p:ext uri="{BB962C8B-B14F-4D97-AF65-F5344CB8AC3E}">
        <p14:creationId xmlns:p14="http://schemas.microsoft.com/office/powerpoint/2010/main" val="2524807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anti-</a:t>
            </a:r>
            <a:r>
              <a:rPr kumimoji="1" lang="en-US" altLang="ja-JP" dirty="0" err="1" smtClean="0"/>
              <a:t>RNase</a:t>
            </a:r>
            <a:r>
              <a:rPr kumimoji="1" lang="en-US" altLang="ja-JP" dirty="0" smtClean="0"/>
              <a:t> scFv-D10</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298366746"/>
              </p:ext>
            </p:extLst>
          </p:nvPr>
        </p:nvGraphicFramePr>
        <p:xfrm>
          <a:off x="1259632" y="1441838"/>
          <a:ext cx="669674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7380312" y="5445224"/>
            <a:ext cx="1763688"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547683" y="5483094"/>
            <a:ext cx="2448272" cy="369332"/>
          </a:xfrm>
          <a:prstGeom prst="rect">
            <a:avLst/>
          </a:prstGeom>
          <a:noFill/>
        </p:spPr>
        <p:txBody>
          <a:bodyPr wrap="square" rtlCol="0">
            <a:spAutoFit/>
          </a:bodyPr>
          <a:lstStyle/>
          <a:p>
            <a:r>
              <a:rPr kumimoji="1" lang="ja-JP" altLang="en-US" b="1" dirty="0" smtClean="0"/>
              <a:t>固定化濃度</a:t>
            </a:r>
            <a:r>
              <a:rPr lang="en-US" altLang="ja-JP" b="1" dirty="0"/>
              <a:t> </a:t>
            </a:r>
            <a:r>
              <a:rPr lang="en-US" altLang="ja-JP" b="1" dirty="0" smtClean="0"/>
              <a:t>100μg/ml</a:t>
            </a:r>
            <a:endParaRPr kumimoji="1" lang="ja-JP" altLang="en-US" b="1" dirty="0"/>
          </a:p>
        </p:txBody>
      </p:sp>
      <p:sp>
        <p:nvSpPr>
          <p:cNvPr id="4" name="テキスト ボックス 3"/>
          <p:cNvSpPr txBox="1"/>
          <p:nvPr/>
        </p:nvSpPr>
        <p:spPr>
          <a:xfrm>
            <a:off x="30154" y="1025141"/>
            <a:ext cx="5045901" cy="400110"/>
          </a:xfrm>
          <a:prstGeom prst="rect">
            <a:avLst/>
          </a:prstGeom>
          <a:noFill/>
        </p:spPr>
        <p:txBody>
          <a:bodyPr wrap="square" rtlCol="0">
            <a:spAutoFit/>
          </a:bodyPr>
          <a:lstStyle/>
          <a:p>
            <a:r>
              <a:rPr lang="en-US" altLang="ja-JP" sz="2000" u="sng" dirty="0"/>
              <a:t>anti-</a:t>
            </a:r>
            <a:r>
              <a:rPr lang="en-US" altLang="ja-JP" sz="2000" u="sng" dirty="0" err="1"/>
              <a:t>RNase</a:t>
            </a:r>
            <a:r>
              <a:rPr lang="en-US" altLang="ja-JP" sz="2000" u="sng" dirty="0"/>
              <a:t> </a:t>
            </a:r>
            <a:r>
              <a:rPr lang="en-US" altLang="ja-JP" sz="2000" u="sng" dirty="0" smtClean="0"/>
              <a:t>scFv-D10 </a:t>
            </a:r>
            <a:r>
              <a:rPr lang="ja-JP" altLang="en-US" sz="2000" u="sng" dirty="0" smtClean="0"/>
              <a:t>固定化最適条件</a:t>
            </a:r>
            <a:endParaRPr kumimoji="1" lang="ja-JP" altLang="en-US" sz="2000" u="sng" dirty="0"/>
          </a:p>
        </p:txBody>
      </p:sp>
      <p:sp>
        <p:nvSpPr>
          <p:cNvPr id="7" name="テキスト ボックス 6"/>
          <p:cNvSpPr txBox="1"/>
          <p:nvPr/>
        </p:nvSpPr>
        <p:spPr>
          <a:xfrm>
            <a:off x="1475656" y="5964649"/>
            <a:ext cx="6408712" cy="707886"/>
          </a:xfrm>
          <a:prstGeom prst="rect">
            <a:avLst/>
          </a:prstGeom>
          <a:noFill/>
        </p:spPr>
        <p:txBody>
          <a:bodyPr wrap="square" rtlCol="0">
            <a:spAutoFit/>
          </a:bodyPr>
          <a:lstStyle/>
          <a:p>
            <a:r>
              <a:rPr kumimoji="1" lang="en-US" altLang="ja-JP" sz="2000" b="1" dirty="0" err="1" smtClean="0"/>
              <a:t>scFv</a:t>
            </a:r>
            <a:r>
              <a:rPr kumimoji="1" lang="en-US" altLang="ja-JP" sz="2000" b="1" dirty="0" smtClean="0"/>
              <a:t>-PM</a:t>
            </a:r>
            <a:r>
              <a:rPr kumimoji="1" lang="ja-JP" altLang="en-US" sz="2000" b="1" dirty="0" smtClean="0"/>
              <a:t>と比較した場合、大きな差が見られなとみなし、</a:t>
            </a:r>
            <a:endParaRPr kumimoji="1" lang="en-US" altLang="ja-JP" sz="2000" b="1" dirty="0" smtClean="0"/>
          </a:p>
          <a:p>
            <a:r>
              <a:rPr kumimoji="1" lang="en-US" altLang="ja-JP" sz="2000" b="1" dirty="0" smtClean="0"/>
              <a:t>scFV-D10</a:t>
            </a:r>
            <a:r>
              <a:rPr kumimoji="1" lang="ja-JP" altLang="en-US" sz="2000" b="1" dirty="0" smtClean="0"/>
              <a:t>も</a:t>
            </a:r>
            <a:r>
              <a:rPr kumimoji="1" lang="en-US" altLang="ja-JP" sz="2000" b="1" dirty="0" smtClean="0"/>
              <a:t>pH7.0 </a:t>
            </a:r>
            <a:r>
              <a:rPr kumimoji="1" lang="en-US" altLang="ja-JP" sz="2000" b="1" dirty="0" err="1" smtClean="0"/>
              <a:t>NaCl</a:t>
            </a:r>
            <a:r>
              <a:rPr kumimoji="1" lang="en-US" altLang="ja-JP" sz="2000" b="1" dirty="0" smtClean="0"/>
              <a:t> </a:t>
            </a:r>
            <a:r>
              <a:rPr lang="en-US" altLang="ja-JP" sz="2000" b="1" dirty="0" smtClean="0"/>
              <a:t>50mM</a:t>
            </a:r>
            <a:r>
              <a:rPr lang="ja-JP" altLang="en-US" sz="2000" b="1" dirty="0" smtClean="0"/>
              <a:t>で透析。</a:t>
            </a:r>
            <a:endParaRPr kumimoji="1" lang="ja-JP" altLang="en-US" sz="2000" b="1" dirty="0"/>
          </a:p>
        </p:txBody>
      </p:sp>
      <p:sp>
        <p:nvSpPr>
          <p:cNvPr id="8" name="右矢印 7"/>
          <p:cNvSpPr/>
          <p:nvPr/>
        </p:nvSpPr>
        <p:spPr>
          <a:xfrm>
            <a:off x="539552" y="6066835"/>
            <a:ext cx="648072" cy="5035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779912" y="1772816"/>
            <a:ext cx="792088"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4572000" y="1772816"/>
            <a:ext cx="2340260"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54204" y="1804174"/>
            <a:ext cx="2339752" cy="369332"/>
          </a:xfrm>
          <a:prstGeom prst="rect">
            <a:avLst/>
          </a:prstGeom>
          <a:noFill/>
        </p:spPr>
        <p:txBody>
          <a:bodyPr wrap="square" rtlCol="0">
            <a:spAutoFit/>
          </a:bodyPr>
          <a:lstStyle/>
          <a:p>
            <a:r>
              <a:rPr kumimoji="1" lang="en-US" altLang="ja-JP" b="1" dirty="0" err="1" smtClean="0"/>
              <a:t>scFv</a:t>
            </a:r>
            <a:r>
              <a:rPr kumimoji="1" lang="en-US" altLang="ja-JP" b="1" dirty="0" smtClean="0"/>
              <a:t>-PM</a:t>
            </a:r>
            <a:r>
              <a:rPr kumimoji="1" lang="ja-JP" altLang="en-US" b="1" dirty="0" smtClean="0"/>
              <a:t>の最適条件</a:t>
            </a:r>
            <a:endParaRPr kumimoji="1" lang="ja-JP" altLang="en-US" b="1" dirty="0"/>
          </a:p>
        </p:txBody>
      </p:sp>
    </p:spTree>
    <p:extLst>
      <p:ext uri="{BB962C8B-B14F-4D97-AF65-F5344CB8AC3E}">
        <p14:creationId xmlns:p14="http://schemas.microsoft.com/office/powerpoint/2010/main" val="202498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固定化条件の検討</a:t>
            </a:r>
            <a:endParaRPr kumimoji="1" lang="ja-JP" altLang="en-US" dirty="0"/>
          </a:p>
        </p:txBody>
      </p:sp>
      <p:sp>
        <p:nvSpPr>
          <p:cNvPr id="5" name="正方形/長方形 4"/>
          <p:cNvSpPr/>
          <p:nvPr/>
        </p:nvSpPr>
        <p:spPr>
          <a:xfrm>
            <a:off x="7683010" y="4752528"/>
            <a:ext cx="1460990" cy="2060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807772962"/>
              </p:ext>
            </p:extLst>
          </p:nvPr>
        </p:nvGraphicFramePr>
        <p:xfrm>
          <a:off x="35496" y="2996952"/>
          <a:ext cx="7920880" cy="3794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p:cNvGraphicFramePr>
            <a:graphicFrameLocks noGrp="1"/>
          </p:cNvGraphicFramePr>
          <p:nvPr>
            <p:extLst>
              <p:ext uri="{D42A27DB-BD31-4B8C-83A1-F6EECF244321}">
                <p14:modId xmlns:p14="http://schemas.microsoft.com/office/powerpoint/2010/main" val="4134738993"/>
              </p:ext>
            </p:extLst>
          </p:nvPr>
        </p:nvGraphicFramePr>
        <p:xfrm>
          <a:off x="1763688" y="1124744"/>
          <a:ext cx="5705688" cy="1807665"/>
        </p:xfrm>
        <a:graphic>
          <a:graphicData uri="http://schemas.openxmlformats.org/drawingml/2006/table">
            <a:tbl>
              <a:tblPr firstRow="1" firstCol="1" bandRow="1">
                <a:tableStyleId>{5C22544A-7EE6-4342-B048-85BDC9FD1C3A}</a:tableStyleId>
              </a:tblPr>
              <a:tblGrid>
                <a:gridCol w="3147521"/>
                <a:gridCol w="2558167"/>
              </a:tblGrid>
              <a:tr h="704564">
                <a:tc>
                  <a:txBody>
                    <a:bodyPr/>
                    <a:lstStyle/>
                    <a:p>
                      <a:pPr algn="just">
                        <a:spcAft>
                          <a:spcPts val="0"/>
                        </a:spcAft>
                      </a:pPr>
                      <a:r>
                        <a:rPr lang="en-US" sz="2000" kern="100" dirty="0">
                          <a:solidFill>
                            <a:schemeClr val="tx1"/>
                          </a:solidFill>
                          <a:effectLst/>
                        </a:rPr>
                        <a:t> </a:t>
                      </a:r>
                      <a:r>
                        <a:rPr lang="en-US" sz="2000" kern="100" dirty="0" smtClean="0">
                          <a:solidFill>
                            <a:schemeClr val="tx1"/>
                          </a:solidFill>
                          <a:effectLst/>
                        </a:rPr>
                        <a:t>anti-</a:t>
                      </a:r>
                      <a:r>
                        <a:rPr lang="en-US" sz="2000" kern="100" dirty="0" err="1" smtClean="0">
                          <a:solidFill>
                            <a:schemeClr val="tx1"/>
                          </a:solidFill>
                          <a:effectLst/>
                        </a:rPr>
                        <a:t>RNase</a:t>
                      </a:r>
                      <a:r>
                        <a:rPr lang="en-US" sz="2000" kern="100" dirty="0" smtClean="0">
                          <a:solidFill>
                            <a:schemeClr val="tx1"/>
                          </a:solidFill>
                          <a:effectLst/>
                        </a:rPr>
                        <a:t> </a:t>
                      </a:r>
                      <a:r>
                        <a:rPr lang="en-US" sz="2000" kern="100" dirty="0" err="1" smtClean="0">
                          <a:solidFill>
                            <a:schemeClr val="tx1"/>
                          </a:solidFill>
                          <a:effectLst/>
                        </a:rPr>
                        <a:t>scFv</a:t>
                      </a:r>
                      <a:r>
                        <a:rPr lang="en-US" sz="2000" kern="100" dirty="0" smtClean="0">
                          <a:solidFill>
                            <a:schemeClr val="tx1"/>
                          </a:solidFill>
                          <a:effectLst/>
                        </a:rPr>
                        <a:t>-PM</a:t>
                      </a:r>
                      <a:endParaRPr lang="ja-JP" sz="2000" kern="100" dirty="0">
                        <a:solidFill>
                          <a:schemeClr val="tx1"/>
                        </a:solidFill>
                        <a:effectLst/>
                        <a:latin typeface="Century"/>
                        <a:ea typeface="ＭＳ 明朝"/>
                        <a:cs typeface="Times New Roman"/>
                      </a:endParaRPr>
                    </a:p>
                  </a:txBody>
                  <a:tcPr marL="68580" marR="68580" marT="0" marB="0" anchor="ctr"/>
                </a:tc>
                <a:tc>
                  <a:txBody>
                    <a:bodyPr/>
                    <a:lstStyle/>
                    <a:p>
                      <a:pPr algn="r">
                        <a:spcAft>
                          <a:spcPts val="0"/>
                        </a:spcAft>
                      </a:pPr>
                      <a:r>
                        <a:rPr lang="ja-JP" sz="2000" kern="100" dirty="0" smtClean="0">
                          <a:solidFill>
                            <a:schemeClr val="tx1"/>
                          </a:solidFill>
                          <a:effectLst/>
                        </a:rPr>
                        <a:t>回収率</a:t>
                      </a:r>
                      <a:r>
                        <a:rPr lang="en-US" sz="2000" kern="100" dirty="0">
                          <a:solidFill>
                            <a:schemeClr val="tx1"/>
                          </a:solidFill>
                          <a:effectLst/>
                        </a:rPr>
                        <a:t>(%)</a:t>
                      </a:r>
                      <a:endParaRPr lang="ja-JP" sz="2000" kern="100" dirty="0">
                        <a:solidFill>
                          <a:schemeClr val="tx1"/>
                        </a:solidFill>
                        <a:effectLst/>
                        <a:latin typeface="Century"/>
                        <a:ea typeface="ＭＳ 明朝"/>
                        <a:cs typeface="Times New Roman"/>
                      </a:endParaRPr>
                    </a:p>
                  </a:txBody>
                  <a:tcPr marL="68580" marR="68580" marT="0" marB="0" anchor="ctr"/>
                </a:tc>
              </a:tr>
              <a:tr h="506030">
                <a:tc>
                  <a:txBody>
                    <a:bodyPr/>
                    <a:lstStyle/>
                    <a:p>
                      <a:pPr algn="just">
                        <a:spcAft>
                          <a:spcPts val="0"/>
                        </a:spcAft>
                      </a:pPr>
                      <a:r>
                        <a:rPr lang="en-US" altLang="ja-JP" sz="2400" kern="100" dirty="0" smtClean="0">
                          <a:solidFill>
                            <a:schemeClr val="tx1"/>
                          </a:solidFill>
                          <a:effectLst/>
                        </a:rPr>
                        <a:t>pH7.0 </a:t>
                      </a:r>
                      <a:r>
                        <a:rPr lang="en-US" altLang="ja-JP" sz="2400" kern="100" dirty="0" err="1" smtClean="0">
                          <a:solidFill>
                            <a:schemeClr val="tx1"/>
                          </a:solidFill>
                          <a:effectLst/>
                        </a:rPr>
                        <a:t>NaCl</a:t>
                      </a:r>
                      <a:r>
                        <a:rPr lang="en-US" altLang="ja-JP" sz="2400" kern="100" dirty="0" smtClean="0">
                          <a:solidFill>
                            <a:schemeClr val="tx1"/>
                          </a:solidFill>
                          <a:effectLst/>
                        </a:rPr>
                        <a:t> 50mM</a:t>
                      </a:r>
                      <a:endParaRPr lang="ja-JP" altLang="ja-JP" sz="2400" kern="100" dirty="0">
                        <a:solidFill>
                          <a:schemeClr val="tx1"/>
                        </a:solidFill>
                        <a:effectLst/>
                        <a:latin typeface="Century"/>
                        <a:ea typeface="ＭＳ 明朝"/>
                        <a:cs typeface="Times New Roman"/>
                      </a:endParaRPr>
                    </a:p>
                  </a:txBody>
                  <a:tcPr marL="68580" marR="68580" marT="0" marB="0" anchor="ctr"/>
                </a:tc>
                <a:tc>
                  <a:txBody>
                    <a:bodyPr/>
                    <a:lstStyle/>
                    <a:p>
                      <a:pPr algn="r">
                        <a:spcAft>
                          <a:spcPts val="0"/>
                        </a:spcAft>
                      </a:pPr>
                      <a:r>
                        <a:rPr lang="en-US" sz="2000" b="1" kern="100" dirty="0" smtClean="0">
                          <a:solidFill>
                            <a:schemeClr val="tx1"/>
                          </a:solidFill>
                          <a:effectLst/>
                          <a:latin typeface="+mn-lt"/>
                        </a:rPr>
                        <a:t>94</a:t>
                      </a:r>
                      <a:endParaRPr lang="ja-JP" sz="2000" b="1" kern="100" dirty="0">
                        <a:solidFill>
                          <a:schemeClr val="tx1"/>
                        </a:solidFill>
                        <a:effectLst/>
                        <a:latin typeface="+mn-lt"/>
                        <a:ea typeface="ＭＳ 明朝"/>
                        <a:cs typeface="Times New Roman"/>
                      </a:endParaRPr>
                    </a:p>
                  </a:txBody>
                  <a:tcPr marL="68580" marR="68580" marT="0" marB="0" anchor="ctr"/>
                </a:tc>
              </a:tr>
              <a:tr h="597071">
                <a:tc>
                  <a:txBody>
                    <a:bodyPr/>
                    <a:lstStyle/>
                    <a:p>
                      <a:pPr algn="just">
                        <a:spcAft>
                          <a:spcPts val="0"/>
                        </a:spcAft>
                      </a:pPr>
                      <a:r>
                        <a:rPr lang="en-US" sz="2400" kern="100" dirty="0" smtClean="0">
                          <a:solidFill>
                            <a:schemeClr val="tx1"/>
                          </a:solidFill>
                          <a:effectLst/>
                        </a:rPr>
                        <a:t>pH7.0 </a:t>
                      </a:r>
                      <a:r>
                        <a:rPr lang="en-US" sz="2400" kern="100" dirty="0" err="1" smtClean="0">
                          <a:solidFill>
                            <a:schemeClr val="tx1"/>
                          </a:solidFill>
                          <a:effectLst/>
                        </a:rPr>
                        <a:t>NaCl</a:t>
                      </a:r>
                      <a:r>
                        <a:rPr lang="en-US" sz="2400" kern="100" dirty="0" smtClean="0">
                          <a:solidFill>
                            <a:schemeClr val="tx1"/>
                          </a:solidFill>
                          <a:effectLst/>
                        </a:rPr>
                        <a:t> 150mM</a:t>
                      </a:r>
                      <a:endParaRPr lang="ja-JP" sz="2400" kern="100" dirty="0">
                        <a:solidFill>
                          <a:schemeClr val="tx1"/>
                        </a:solidFill>
                        <a:effectLst/>
                        <a:latin typeface="Century"/>
                        <a:ea typeface="ＭＳ 明朝"/>
                        <a:cs typeface="Times New Roman"/>
                      </a:endParaRPr>
                    </a:p>
                  </a:txBody>
                  <a:tcPr marL="68580" marR="68580" marT="0" marB="0" anchor="ctr"/>
                </a:tc>
                <a:tc>
                  <a:txBody>
                    <a:bodyPr/>
                    <a:lstStyle/>
                    <a:p>
                      <a:pPr algn="r">
                        <a:spcAft>
                          <a:spcPts val="0"/>
                        </a:spcAft>
                      </a:pPr>
                      <a:r>
                        <a:rPr lang="en-US" altLang="ja-JP" sz="2000" b="1" kern="100" dirty="0" smtClean="0">
                          <a:solidFill>
                            <a:schemeClr val="tx1"/>
                          </a:solidFill>
                          <a:effectLst/>
                          <a:latin typeface="+mn-lt"/>
                          <a:ea typeface="+mn-ea"/>
                          <a:cs typeface="+mn-cs"/>
                        </a:rPr>
                        <a:t>50</a:t>
                      </a:r>
                      <a:endParaRPr lang="ja-JP" sz="2000" b="1" kern="100" dirty="0">
                        <a:solidFill>
                          <a:schemeClr val="tx1"/>
                        </a:solidFill>
                        <a:effectLst/>
                        <a:latin typeface="+mn-lt"/>
                        <a:ea typeface="ＭＳ 明朝"/>
                        <a:cs typeface="Times New Roman"/>
                      </a:endParaRPr>
                    </a:p>
                  </a:txBody>
                  <a:tcPr marL="68580" marR="68580" marT="0" marB="0" anchor="ctr"/>
                </a:tc>
              </a:tr>
            </a:tbl>
          </a:graphicData>
        </a:graphic>
      </p:graphicFrame>
      <p:sp>
        <p:nvSpPr>
          <p:cNvPr id="3" name="フリーフォーム 2"/>
          <p:cNvSpPr/>
          <p:nvPr/>
        </p:nvSpPr>
        <p:spPr>
          <a:xfrm>
            <a:off x="1035022" y="3409163"/>
            <a:ext cx="4049485" cy="2743200"/>
          </a:xfrm>
          <a:custGeom>
            <a:avLst/>
            <a:gdLst>
              <a:gd name="connsiteX0" fmla="*/ 0 w 4049485"/>
              <a:gd name="connsiteY0" fmla="*/ 2743200 h 2743200"/>
              <a:gd name="connsiteX1" fmla="*/ 1422400 w 4049485"/>
              <a:gd name="connsiteY1" fmla="*/ 537029 h 2743200"/>
              <a:gd name="connsiteX2" fmla="*/ 4049485 w 4049485"/>
              <a:gd name="connsiteY2" fmla="*/ 0 h 2743200"/>
            </a:gdLst>
            <a:ahLst/>
            <a:cxnLst>
              <a:cxn ang="0">
                <a:pos x="connsiteX0" y="connsiteY0"/>
              </a:cxn>
              <a:cxn ang="0">
                <a:pos x="connsiteX1" y="connsiteY1"/>
              </a:cxn>
              <a:cxn ang="0">
                <a:pos x="connsiteX2" y="connsiteY2"/>
              </a:cxn>
            </a:cxnLst>
            <a:rect l="l" t="t" r="r" b="b"/>
            <a:pathLst>
              <a:path w="4049485" h="2743200">
                <a:moveTo>
                  <a:pt x="0" y="2743200"/>
                </a:moveTo>
                <a:cubicBezTo>
                  <a:pt x="373743" y="1868714"/>
                  <a:pt x="747486" y="994229"/>
                  <a:pt x="1422400" y="537029"/>
                </a:cubicBezTo>
                <a:cubicBezTo>
                  <a:pt x="2097314" y="79829"/>
                  <a:pt x="3073399" y="39914"/>
                  <a:pt x="4049485" y="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1020507" y="3662992"/>
            <a:ext cx="2162629" cy="2474857"/>
          </a:xfrm>
          <a:custGeom>
            <a:avLst/>
            <a:gdLst>
              <a:gd name="connsiteX0" fmla="*/ 0 w 2162629"/>
              <a:gd name="connsiteY0" fmla="*/ 2474857 h 2474857"/>
              <a:gd name="connsiteX1" fmla="*/ 508000 w 2162629"/>
              <a:gd name="connsiteY1" fmla="*/ 1066971 h 2474857"/>
              <a:gd name="connsiteX2" fmla="*/ 1059543 w 2162629"/>
              <a:gd name="connsiteY2" fmla="*/ 138057 h 2474857"/>
              <a:gd name="connsiteX3" fmla="*/ 2162629 w 2162629"/>
              <a:gd name="connsiteY3" fmla="*/ 21943 h 2474857"/>
            </a:gdLst>
            <a:ahLst/>
            <a:cxnLst>
              <a:cxn ang="0">
                <a:pos x="connsiteX0" y="connsiteY0"/>
              </a:cxn>
              <a:cxn ang="0">
                <a:pos x="connsiteX1" y="connsiteY1"/>
              </a:cxn>
              <a:cxn ang="0">
                <a:pos x="connsiteX2" y="connsiteY2"/>
              </a:cxn>
              <a:cxn ang="0">
                <a:pos x="connsiteX3" y="connsiteY3"/>
              </a:cxn>
            </a:cxnLst>
            <a:rect l="l" t="t" r="r" b="b"/>
            <a:pathLst>
              <a:path w="2162629" h="2474857">
                <a:moveTo>
                  <a:pt x="0" y="2474857"/>
                </a:moveTo>
                <a:cubicBezTo>
                  <a:pt x="165705" y="1965647"/>
                  <a:pt x="331410" y="1456438"/>
                  <a:pt x="508000" y="1066971"/>
                </a:cubicBezTo>
                <a:cubicBezTo>
                  <a:pt x="684590" y="677504"/>
                  <a:pt x="783772" y="312228"/>
                  <a:pt x="1059543" y="138057"/>
                </a:cubicBezTo>
                <a:cubicBezTo>
                  <a:pt x="1335315" y="-36114"/>
                  <a:pt x="1748972" y="-7086"/>
                  <a:pt x="2162629" y="21943"/>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23898" y="3677129"/>
            <a:ext cx="2208972" cy="584775"/>
          </a:xfrm>
          <a:prstGeom prst="rect">
            <a:avLst/>
          </a:prstGeom>
          <a:noFill/>
        </p:spPr>
        <p:txBody>
          <a:bodyPr wrap="square" rtlCol="0">
            <a:spAutoFit/>
          </a:bodyPr>
          <a:lstStyle/>
          <a:p>
            <a:r>
              <a:rPr kumimoji="1" lang="en-US" altLang="ja-JP" sz="1600" b="1" dirty="0" smtClean="0"/>
              <a:t>anti-</a:t>
            </a:r>
            <a:r>
              <a:rPr kumimoji="1" lang="en-US" altLang="ja-JP" sz="1600" b="1" dirty="0" err="1" smtClean="0"/>
              <a:t>RNase</a:t>
            </a:r>
            <a:r>
              <a:rPr kumimoji="1" lang="en-US" altLang="ja-JP" sz="1600" b="1" dirty="0" smtClean="0"/>
              <a:t> </a:t>
            </a:r>
            <a:r>
              <a:rPr kumimoji="1" lang="en-US" altLang="ja-JP" sz="1600" b="1" dirty="0" err="1" smtClean="0"/>
              <a:t>scFv</a:t>
            </a:r>
            <a:r>
              <a:rPr kumimoji="1" lang="en-US" altLang="ja-JP" sz="1600" b="1" dirty="0" smtClean="0"/>
              <a:t>-PM</a:t>
            </a:r>
          </a:p>
          <a:p>
            <a:r>
              <a:rPr kumimoji="1" lang="en-US" altLang="ja-JP" sz="1600" b="1" dirty="0" smtClean="0"/>
              <a:t>(</a:t>
            </a:r>
            <a:r>
              <a:rPr kumimoji="1" lang="en-US" altLang="ja-JP" sz="1600" b="1" dirty="0" err="1" smtClean="0"/>
              <a:t>NaCl</a:t>
            </a:r>
            <a:r>
              <a:rPr kumimoji="1" lang="en-US" altLang="ja-JP" sz="1600" b="1" dirty="0" smtClean="0"/>
              <a:t> 50mM)</a:t>
            </a:r>
            <a:endParaRPr kumimoji="1" lang="ja-JP" altLang="en-US" sz="1600" b="1" dirty="0"/>
          </a:p>
        </p:txBody>
      </p:sp>
      <p:sp>
        <p:nvSpPr>
          <p:cNvPr id="10" name="テキスト ボックス 9"/>
          <p:cNvSpPr txBox="1"/>
          <p:nvPr/>
        </p:nvSpPr>
        <p:spPr>
          <a:xfrm>
            <a:off x="6935028" y="4488375"/>
            <a:ext cx="2208972" cy="584775"/>
          </a:xfrm>
          <a:prstGeom prst="rect">
            <a:avLst/>
          </a:prstGeom>
          <a:noFill/>
        </p:spPr>
        <p:txBody>
          <a:bodyPr wrap="square" rtlCol="0">
            <a:spAutoFit/>
          </a:bodyPr>
          <a:lstStyle/>
          <a:p>
            <a:r>
              <a:rPr kumimoji="1" lang="en-US" altLang="ja-JP" sz="1600" b="1" dirty="0" smtClean="0"/>
              <a:t>anti-</a:t>
            </a:r>
            <a:r>
              <a:rPr kumimoji="1" lang="en-US" altLang="ja-JP" sz="1600" b="1" dirty="0" err="1" smtClean="0"/>
              <a:t>RNase</a:t>
            </a:r>
            <a:r>
              <a:rPr kumimoji="1" lang="en-US" altLang="ja-JP" sz="1600" b="1" dirty="0" smtClean="0"/>
              <a:t> </a:t>
            </a:r>
            <a:r>
              <a:rPr kumimoji="1" lang="en-US" altLang="ja-JP" sz="1600" b="1" dirty="0" err="1" smtClean="0"/>
              <a:t>scFv</a:t>
            </a:r>
            <a:r>
              <a:rPr kumimoji="1" lang="en-US" altLang="ja-JP" sz="1600" b="1" dirty="0" smtClean="0"/>
              <a:t>-PM</a:t>
            </a:r>
          </a:p>
          <a:p>
            <a:r>
              <a:rPr kumimoji="1" lang="en-US" altLang="ja-JP" sz="1600" b="1" dirty="0" smtClean="0"/>
              <a:t>(</a:t>
            </a:r>
            <a:r>
              <a:rPr kumimoji="1" lang="en-US" altLang="ja-JP" sz="1600" b="1" dirty="0" err="1" smtClean="0"/>
              <a:t>NaCl</a:t>
            </a:r>
            <a:r>
              <a:rPr kumimoji="1" lang="en-US" altLang="ja-JP" sz="1600" b="1" dirty="0" smtClean="0"/>
              <a:t> 150mM)</a:t>
            </a:r>
            <a:endParaRPr kumimoji="1" lang="ja-JP" altLang="en-US" sz="1600" b="1" dirty="0"/>
          </a:p>
        </p:txBody>
      </p:sp>
      <p:cxnSp>
        <p:nvCxnSpPr>
          <p:cNvPr id="12" name="直線コネクタ 11"/>
          <p:cNvCxnSpPr/>
          <p:nvPr/>
        </p:nvCxnSpPr>
        <p:spPr>
          <a:xfrm>
            <a:off x="5940152" y="3969516"/>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027666" y="4780763"/>
            <a:ext cx="86409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36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正方形/長方形 104"/>
          <p:cNvSpPr/>
          <p:nvPr/>
        </p:nvSpPr>
        <p:spPr>
          <a:xfrm>
            <a:off x="7455888" y="5229201"/>
            <a:ext cx="1688112" cy="16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93494" y="260350"/>
            <a:ext cx="8798986" cy="576362"/>
          </a:xfrm>
        </p:spPr>
        <p:txBody>
          <a:bodyPr/>
          <a:lstStyle/>
          <a:p>
            <a:r>
              <a:rPr lang="ja-JP" altLang="en-US" sz="3200" dirty="0" smtClean="0"/>
              <a:t>リフォールディング後の</a:t>
            </a:r>
            <a:r>
              <a:rPr lang="en-US" altLang="ja-JP" sz="3200" dirty="0" err="1" smtClean="0"/>
              <a:t>scFv</a:t>
            </a:r>
            <a:r>
              <a:rPr lang="ja-JP" altLang="en-US" sz="3200" dirty="0" smtClean="0"/>
              <a:t>の抗原結合活性評価</a:t>
            </a:r>
            <a:endParaRPr kumimoji="1" lang="ja-JP" altLang="en-US" sz="3200" dirty="0"/>
          </a:p>
        </p:txBody>
      </p:sp>
      <p:sp>
        <p:nvSpPr>
          <p:cNvPr id="7" name="正方形/長方形 6"/>
          <p:cNvSpPr/>
          <p:nvPr/>
        </p:nvSpPr>
        <p:spPr>
          <a:xfrm>
            <a:off x="1878684" y="2472601"/>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578732" y="2225581"/>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78658" y="1772816"/>
            <a:ext cx="1852176" cy="369332"/>
          </a:xfrm>
          <a:prstGeom prst="rect">
            <a:avLst/>
          </a:prstGeom>
          <a:noFill/>
        </p:spPr>
        <p:txBody>
          <a:bodyPr wrap="square" rtlCol="0">
            <a:spAutoFit/>
          </a:bodyPr>
          <a:lstStyle/>
          <a:p>
            <a:pPr algn="ctr"/>
            <a:r>
              <a:rPr kumimoji="1" lang="en-US" altLang="ja-JP" b="1" dirty="0" err="1" smtClean="0"/>
              <a:t>RNase</a:t>
            </a:r>
            <a:r>
              <a:rPr kumimoji="1" lang="ja-JP" altLang="en-US" b="1" dirty="0" smtClean="0"/>
              <a:t>抗原</a:t>
            </a:r>
            <a:endParaRPr kumimoji="1" lang="ja-JP" altLang="en-US" b="1" dirty="0"/>
          </a:p>
        </p:txBody>
      </p:sp>
      <p:cxnSp>
        <p:nvCxnSpPr>
          <p:cNvPr id="14" name="直線矢印コネクタ 13"/>
          <p:cNvCxnSpPr/>
          <p:nvPr/>
        </p:nvCxnSpPr>
        <p:spPr>
          <a:xfrm>
            <a:off x="4058588" y="2333593"/>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058588" y="2362385"/>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16" name="正方形/長方形 15"/>
          <p:cNvSpPr/>
          <p:nvPr/>
        </p:nvSpPr>
        <p:spPr>
          <a:xfrm>
            <a:off x="5222996" y="2508605"/>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951180" y="2275653"/>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379658"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667690"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371546"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659578"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7442964" y="2299526"/>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442964" y="2328318"/>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28" name="円/楕円 27"/>
          <p:cNvSpPr/>
          <p:nvPr/>
        </p:nvSpPr>
        <p:spPr>
          <a:xfrm>
            <a:off x="1275391" y="5408871"/>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732005" y="548262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020037" y="548262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23893" y="548262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011925" y="548262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flipV="1">
            <a:off x="1275391" y="4899415"/>
            <a:ext cx="252028" cy="489800"/>
            <a:chOff x="3866996" y="5142190"/>
            <a:chExt cx="307030" cy="719427"/>
          </a:xfrm>
        </p:grpSpPr>
        <p:grpSp>
          <p:nvGrpSpPr>
            <p:cNvPr id="34" name="グループ化 33"/>
            <p:cNvGrpSpPr/>
            <p:nvPr/>
          </p:nvGrpSpPr>
          <p:grpSpPr>
            <a:xfrm>
              <a:off x="3866996" y="5142190"/>
              <a:ext cx="307030" cy="480442"/>
              <a:chOff x="4053383" y="5065383"/>
              <a:chExt cx="864096" cy="999652"/>
            </a:xfrm>
          </p:grpSpPr>
          <p:sp>
            <p:nvSpPr>
              <p:cNvPr id="36" name="円/楕円 35"/>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フリーフォーム 34"/>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2064300" y="2583598"/>
            <a:ext cx="1280892" cy="369332"/>
          </a:xfrm>
          <a:prstGeom prst="rect">
            <a:avLst/>
          </a:prstGeom>
          <a:noFill/>
        </p:spPr>
        <p:txBody>
          <a:bodyPr wrap="square" rtlCol="0">
            <a:spAutoFit/>
          </a:bodyPr>
          <a:lstStyle/>
          <a:p>
            <a:pPr algn="ctr"/>
            <a:r>
              <a:rPr kumimoji="1" lang="en-US" altLang="ja-JP" b="1" dirty="0" smtClean="0"/>
              <a:t>1μg/ml</a:t>
            </a:r>
            <a:endParaRPr kumimoji="1" lang="ja-JP" altLang="en-US" b="1" dirty="0"/>
          </a:p>
        </p:txBody>
      </p:sp>
      <p:sp>
        <p:nvSpPr>
          <p:cNvPr id="9" name="テキスト ボックス 8"/>
          <p:cNvSpPr txBox="1"/>
          <p:nvPr/>
        </p:nvSpPr>
        <p:spPr>
          <a:xfrm>
            <a:off x="93494" y="1012086"/>
            <a:ext cx="6290875" cy="369332"/>
          </a:xfrm>
          <a:prstGeom prst="rect">
            <a:avLst/>
          </a:prstGeom>
          <a:noFill/>
        </p:spPr>
        <p:txBody>
          <a:bodyPr wrap="square" rtlCol="0">
            <a:spAutoFit/>
          </a:bodyPr>
          <a:lstStyle/>
          <a:p>
            <a:r>
              <a:rPr lang="ja-JP" altLang="en-US" dirty="0" smtClean="0"/>
              <a:t>使用プレート</a:t>
            </a:r>
            <a:r>
              <a:rPr lang="en-US" altLang="ja-JP" dirty="0" smtClean="0"/>
              <a:t>:PS</a:t>
            </a:r>
            <a:r>
              <a:rPr lang="ja-JP" altLang="en-US" dirty="0" smtClean="0"/>
              <a:t>製マイクロタイタープレート</a:t>
            </a:r>
            <a:r>
              <a:rPr lang="en-US" altLang="ja-JP" dirty="0" smtClean="0"/>
              <a:t>(</a:t>
            </a:r>
            <a:r>
              <a:rPr lang="en-US" altLang="ja-JP" dirty="0" err="1" smtClean="0"/>
              <a:t>Maxisorp</a:t>
            </a:r>
            <a:r>
              <a:rPr lang="en-US" altLang="ja-JP" dirty="0" smtClean="0"/>
              <a:t>)</a:t>
            </a:r>
            <a:endParaRPr kumimoji="1" lang="ja-JP" altLang="en-US" dirty="0"/>
          </a:p>
        </p:txBody>
      </p:sp>
      <p:sp>
        <p:nvSpPr>
          <p:cNvPr id="22" name="テキスト ボックス 21"/>
          <p:cNvSpPr txBox="1"/>
          <p:nvPr/>
        </p:nvSpPr>
        <p:spPr>
          <a:xfrm>
            <a:off x="4871060" y="2583598"/>
            <a:ext cx="2412268" cy="369332"/>
          </a:xfrm>
          <a:prstGeom prst="rect">
            <a:avLst/>
          </a:prstGeom>
          <a:noFill/>
        </p:spPr>
        <p:txBody>
          <a:bodyPr wrap="square" rtlCol="0">
            <a:spAutoFit/>
          </a:bodyPr>
          <a:lstStyle/>
          <a:p>
            <a:pPr algn="ctr"/>
            <a:r>
              <a:rPr kumimoji="1" lang="ja-JP" altLang="en-US" b="1" dirty="0" smtClean="0"/>
              <a:t>ブロッキング</a:t>
            </a:r>
            <a:endParaRPr kumimoji="1" lang="en-US" altLang="ja-JP" b="1" dirty="0" smtClean="0"/>
          </a:p>
        </p:txBody>
      </p:sp>
      <p:sp>
        <p:nvSpPr>
          <p:cNvPr id="27" name="正方形/長方形 26"/>
          <p:cNvSpPr/>
          <p:nvPr/>
        </p:nvSpPr>
        <p:spPr>
          <a:xfrm>
            <a:off x="575343" y="5626636"/>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36974" y="4178108"/>
            <a:ext cx="3088243" cy="369332"/>
          </a:xfrm>
          <a:prstGeom prst="rect">
            <a:avLst/>
          </a:prstGeom>
          <a:noFill/>
        </p:spPr>
        <p:txBody>
          <a:bodyPr wrap="square" rtlCol="0">
            <a:spAutoFit/>
          </a:bodyPr>
          <a:lstStyle/>
          <a:p>
            <a:pPr algn="ctr"/>
            <a:r>
              <a:rPr kumimoji="1" lang="en-US" altLang="ja-JP" b="1" dirty="0" err="1" smtClean="0"/>
              <a:t>scFv</a:t>
            </a:r>
            <a:r>
              <a:rPr lang="en-US" altLang="ja-JP" b="1" dirty="0"/>
              <a:t> </a:t>
            </a:r>
            <a:r>
              <a:rPr lang="en-US" altLang="ja-JP" b="1" dirty="0" smtClean="0"/>
              <a:t>0~100μg/ml</a:t>
            </a:r>
            <a:endParaRPr kumimoji="1" lang="ja-JP" altLang="en-US" b="1" dirty="0"/>
          </a:p>
        </p:txBody>
      </p:sp>
      <p:sp>
        <p:nvSpPr>
          <p:cNvPr id="12" name="正方形/長方形 11"/>
          <p:cNvSpPr/>
          <p:nvPr/>
        </p:nvSpPr>
        <p:spPr>
          <a:xfrm>
            <a:off x="172324" y="3990071"/>
            <a:ext cx="8784976" cy="2372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2523421" y="1419489"/>
            <a:ext cx="4864958" cy="369332"/>
          </a:xfrm>
          <a:prstGeom prst="rect">
            <a:avLst/>
          </a:prstGeom>
          <a:noFill/>
        </p:spPr>
        <p:txBody>
          <a:bodyPr wrap="square" rtlCol="0">
            <a:spAutoFit/>
          </a:bodyPr>
          <a:lstStyle/>
          <a:p>
            <a:r>
              <a:rPr lang="ja-JP" altLang="en-US" dirty="0" smtClean="0"/>
              <a:t>正しくリフォールディングしているかについて評価</a:t>
            </a:r>
            <a:endParaRPr kumimoji="1" lang="ja-JP" altLang="en-US" dirty="0"/>
          </a:p>
        </p:txBody>
      </p:sp>
      <p:pic>
        <p:nvPicPr>
          <p:cNvPr id="2050" name="Picture 2" descr="https://encrypted-tbn2.gstatic.com/images?q=tbn:ANd9GcRpASbyYxifTfF6m_g7lghRezWlYLjlKT-pRCG8xITswXqc2Xx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5" y="1381418"/>
            <a:ext cx="1339419" cy="1339420"/>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直線矢印コネクタ 139"/>
          <p:cNvCxnSpPr/>
          <p:nvPr/>
        </p:nvCxnSpPr>
        <p:spPr>
          <a:xfrm>
            <a:off x="2619441" y="5304631"/>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a:xfrm>
            <a:off x="2619441" y="5333423"/>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142" name="正方形/長方形 141"/>
          <p:cNvSpPr/>
          <p:nvPr/>
        </p:nvSpPr>
        <p:spPr>
          <a:xfrm>
            <a:off x="3973758" y="5814319"/>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4673806" y="5567299"/>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5130420" y="5670303"/>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5418452" y="5670303"/>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122308" y="5670303"/>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4410340" y="5670303"/>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8" name="グループ化 147"/>
          <p:cNvGrpSpPr/>
          <p:nvPr/>
        </p:nvGrpSpPr>
        <p:grpSpPr>
          <a:xfrm flipV="1">
            <a:off x="4673806" y="5028031"/>
            <a:ext cx="280162" cy="548867"/>
            <a:chOff x="3866996" y="5142190"/>
            <a:chExt cx="307030" cy="719427"/>
          </a:xfrm>
        </p:grpSpPr>
        <p:grpSp>
          <p:nvGrpSpPr>
            <p:cNvPr id="149" name="グループ化 148"/>
            <p:cNvGrpSpPr/>
            <p:nvPr/>
          </p:nvGrpSpPr>
          <p:grpSpPr>
            <a:xfrm>
              <a:off x="3866996" y="5142190"/>
              <a:ext cx="307030" cy="480442"/>
              <a:chOff x="4053383" y="5065383"/>
              <a:chExt cx="864096" cy="999652"/>
            </a:xfrm>
          </p:grpSpPr>
          <p:sp>
            <p:nvSpPr>
              <p:cNvPr id="151" name="円/楕円 150"/>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3" name="直線コネクタ 152"/>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フリーフォーム 149"/>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4" name="テキスト ボックス 153"/>
          <p:cNvSpPr txBox="1"/>
          <p:nvPr/>
        </p:nvSpPr>
        <p:spPr>
          <a:xfrm>
            <a:off x="3429102" y="5993156"/>
            <a:ext cx="2684801" cy="369332"/>
          </a:xfrm>
          <a:prstGeom prst="rect">
            <a:avLst/>
          </a:prstGeom>
          <a:noFill/>
        </p:spPr>
        <p:txBody>
          <a:bodyPr wrap="square" rtlCol="0">
            <a:spAutoFit/>
          </a:bodyPr>
          <a:lstStyle/>
          <a:p>
            <a:pPr algn="ctr"/>
            <a:r>
              <a:rPr lang="en-US" altLang="ja-JP" b="1" dirty="0" smtClean="0"/>
              <a:t>HRP</a:t>
            </a:r>
            <a:r>
              <a:rPr lang="ja-JP" altLang="en-US" b="1" dirty="0" smtClean="0"/>
              <a:t>標識抗</a:t>
            </a:r>
            <a:r>
              <a:rPr lang="en-US" altLang="ja-JP" b="1" dirty="0" smtClean="0"/>
              <a:t>His tag</a:t>
            </a:r>
            <a:r>
              <a:rPr lang="ja-JP" altLang="en-US" b="1" dirty="0" smtClean="0"/>
              <a:t>抗体</a:t>
            </a:r>
            <a:endParaRPr kumimoji="1" lang="ja-JP" altLang="en-US" b="1" dirty="0"/>
          </a:p>
        </p:txBody>
      </p:sp>
      <p:grpSp>
        <p:nvGrpSpPr>
          <p:cNvPr id="155" name="グループ化 154"/>
          <p:cNvGrpSpPr/>
          <p:nvPr/>
        </p:nvGrpSpPr>
        <p:grpSpPr>
          <a:xfrm rot="9789426">
            <a:off x="4076671" y="4249233"/>
            <a:ext cx="704750" cy="909684"/>
            <a:chOff x="1455416" y="4155468"/>
            <a:chExt cx="1041071" cy="1705139"/>
          </a:xfrm>
        </p:grpSpPr>
        <p:sp>
          <p:nvSpPr>
            <p:cNvPr id="156" name="円/楕円 155"/>
            <p:cNvSpPr/>
            <p:nvPr/>
          </p:nvSpPr>
          <p:spPr>
            <a:xfrm>
              <a:off x="1841950"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1967509"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1841949" y="540910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967509" y="5409103"/>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0" name="グループ化 159"/>
            <p:cNvGrpSpPr/>
            <p:nvPr/>
          </p:nvGrpSpPr>
          <p:grpSpPr>
            <a:xfrm rot="-1800000">
              <a:off x="1455416" y="4155468"/>
              <a:ext cx="262910" cy="903007"/>
              <a:chOff x="2610243" y="4389972"/>
              <a:chExt cx="262910" cy="903007"/>
            </a:xfrm>
          </p:grpSpPr>
          <p:sp>
            <p:nvSpPr>
              <p:cNvPr id="166" name="円/楕円 165"/>
              <p:cNvSpPr/>
              <p:nvPr/>
            </p:nvSpPr>
            <p:spPr>
              <a:xfrm>
                <a:off x="2610243"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2747594" y="4841475"/>
                <a:ext cx="125559" cy="45150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2622035" y="4389972"/>
                <a:ext cx="125559" cy="45150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747594" y="4389973"/>
                <a:ext cx="125559" cy="45150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1" name="グループ化 160"/>
            <p:cNvGrpSpPr/>
            <p:nvPr/>
          </p:nvGrpSpPr>
          <p:grpSpPr>
            <a:xfrm rot="1800000">
              <a:off x="2226761" y="4166589"/>
              <a:ext cx="269726" cy="903006"/>
              <a:chOff x="3366598" y="4389973"/>
              <a:chExt cx="269726" cy="903006"/>
            </a:xfrm>
          </p:grpSpPr>
          <p:sp>
            <p:nvSpPr>
              <p:cNvPr id="162" name="円/楕円 161"/>
              <p:cNvSpPr/>
              <p:nvPr/>
            </p:nvSpPr>
            <p:spPr>
              <a:xfrm>
                <a:off x="3510765"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3366598" y="484147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3366598" y="4389973"/>
                <a:ext cx="125559" cy="45150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3492157" y="4389973"/>
                <a:ext cx="125559" cy="45150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70" name="直線矢印コネクタ 169"/>
          <p:cNvCxnSpPr/>
          <p:nvPr/>
        </p:nvCxnSpPr>
        <p:spPr>
          <a:xfrm>
            <a:off x="6219841" y="5309337"/>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6219841" y="5338129"/>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172" name="正方形/長方形 171"/>
          <p:cNvSpPr/>
          <p:nvPr/>
        </p:nvSpPr>
        <p:spPr>
          <a:xfrm>
            <a:off x="7013084" y="5849506"/>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7713132" y="5602486"/>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8169746" y="570549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8457778" y="570549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61634" y="570549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a:off x="7449666" y="570549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8" name="グループ化 177"/>
          <p:cNvGrpSpPr/>
          <p:nvPr/>
        </p:nvGrpSpPr>
        <p:grpSpPr>
          <a:xfrm flipV="1">
            <a:off x="7713132" y="5063218"/>
            <a:ext cx="280162" cy="548867"/>
            <a:chOff x="3866996" y="5142190"/>
            <a:chExt cx="307030" cy="719427"/>
          </a:xfrm>
        </p:grpSpPr>
        <p:grpSp>
          <p:nvGrpSpPr>
            <p:cNvPr id="179" name="グループ化 178"/>
            <p:cNvGrpSpPr/>
            <p:nvPr/>
          </p:nvGrpSpPr>
          <p:grpSpPr>
            <a:xfrm>
              <a:off x="3866996" y="5142190"/>
              <a:ext cx="307030" cy="480442"/>
              <a:chOff x="4053383" y="5065383"/>
              <a:chExt cx="864096" cy="999652"/>
            </a:xfrm>
          </p:grpSpPr>
          <p:sp>
            <p:nvSpPr>
              <p:cNvPr id="181" name="円/楕円 180"/>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3" name="直線コネクタ 182"/>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0" name="フリーフォーム 179"/>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4" name="円/楕円 183"/>
          <p:cNvSpPr/>
          <p:nvPr/>
        </p:nvSpPr>
        <p:spPr>
          <a:xfrm rot="2683383">
            <a:off x="4420937" y="4216568"/>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右カーブ矢印 184"/>
          <p:cNvSpPr/>
          <p:nvPr/>
        </p:nvSpPr>
        <p:spPr>
          <a:xfrm rot="19473860">
            <a:off x="7502193" y="4169861"/>
            <a:ext cx="320049" cy="367370"/>
          </a:xfrm>
          <a:prstGeom prst="curv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6" name="星 5 185"/>
          <p:cNvSpPr/>
          <p:nvPr/>
        </p:nvSpPr>
        <p:spPr>
          <a:xfrm>
            <a:off x="7941367" y="4289137"/>
            <a:ext cx="179432" cy="26375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7" name="グループ化 186"/>
          <p:cNvGrpSpPr/>
          <p:nvPr/>
        </p:nvGrpSpPr>
        <p:grpSpPr>
          <a:xfrm rot="9352271">
            <a:off x="7056030" y="4351709"/>
            <a:ext cx="704750" cy="909684"/>
            <a:chOff x="1455416" y="4155468"/>
            <a:chExt cx="1041071" cy="1705139"/>
          </a:xfrm>
        </p:grpSpPr>
        <p:sp>
          <p:nvSpPr>
            <p:cNvPr id="188" name="円/楕円 187"/>
            <p:cNvSpPr/>
            <p:nvPr/>
          </p:nvSpPr>
          <p:spPr>
            <a:xfrm>
              <a:off x="1841950"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a:off x="1967509"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189"/>
            <p:cNvSpPr/>
            <p:nvPr/>
          </p:nvSpPr>
          <p:spPr>
            <a:xfrm>
              <a:off x="1841949" y="540910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a:off x="1967509" y="5409103"/>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2" name="グループ化 191"/>
            <p:cNvGrpSpPr/>
            <p:nvPr/>
          </p:nvGrpSpPr>
          <p:grpSpPr>
            <a:xfrm rot="-1800000">
              <a:off x="1455416" y="4155468"/>
              <a:ext cx="262910" cy="903007"/>
              <a:chOff x="2610243" y="4389972"/>
              <a:chExt cx="262910" cy="903007"/>
            </a:xfrm>
          </p:grpSpPr>
          <p:sp>
            <p:nvSpPr>
              <p:cNvPr id="198" name="円/楕円 197"/>
              <p:cNvSpPr/>
              <p:nvPr/>
            </p:nvSpPr>
            <p:spPr>
              <a:xfrm>
                <a:off x="2610243"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2747594" y="4841475"/>
                <a:ext cx="125559" cy="45150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2622035" y="4389972"/>
                <a:ext cx="125559" cy="45150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a:off x="2747594" y="4389973"/>
                <a:ext cx="125559" cy="45150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3" name="グループ化 192"/>
            <p:cNvGrpSpPr/>
            <p:nvPr/>
          </p:nvGrpSpPr>
          <p:grpSpPr>
            <a:xfrm rot="1800000">
              <a:off x="2226761" y="4166589"/>
              <a:ext cx="269726" cy="903006"/>
              <a:chOff x="3366598" y="4389973"/>
              <a:chExt cx="269726" cy="903006"/>
            </a:xfrm>
          </p:grpSpPr>
          <p:sp>
            <p:nvSpPr>
              <p:cNvPr id="194" name="円/楕円 193"/>
              <p:cNvSpPr/>
              <p:nvPr/>
            </p:nvSpPr>
            <p:spPr>
              <a:xfrm>
                <a:off x="3510765"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3366598" y="484147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3366598" y="4389973"/>
                <a:ext cx="125559" cy="45150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a:off x="3492157" y="4389973"/>
                <a:ext cx="125559" cy="45150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2" name="円/楕円 201"/>
          <p:cNvSpPr/>
          <p:nvPr/>
        </p:nvSpPr>
        <p:spPr>
          <a:xfrm rot="2683383">
            <a:off x="7326967" y="4333543"/>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右矢印 3"/>
          <p:cNvSpPr/>
          <p:nvPr/>
        </p:nvSpPr>
        <p:spPr>
          <a:xfrm rot="1744182">
            <a:off x="1371954" y="1870429"/>
            <a:ext cx="743229" cy="543437"/>
          </a:xfrm>
          <a:custGeom>
            <a:avLst/>
            <a:gdLst>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0 w 1066680"/>
              <a:gd name="connsiteY6" fmla="*/ 307006 h 409341"/>
              <a:gd name="connsiteX7" fmla="*/ 0 w 1066680"/>
              <a:gd name="connsiteY7" fmla="*/ 102335 h 409341"/>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21787 w 1066680"/>
              <a:gd name="connsiteY6" fmla="*/ 268220 h 409341"/>
              <a:gd name="connsiteX7" fmla="*/ 0 w 1066680"/>
              <a:gd name="connsiteY7" fmla="*/ 102335 h 409341"/>
              <a:gd name="connsiteX0" fmla="*/ 0 w 1066152"/>
              <a:gd name="connsiteY0" fmla="*/ 174064 h 409341"/>
              <a:gd name="connsiteX1" fmla="*/ 861482 w 1066152"/>
              <a:gd name="connsiteY1" fmla="*/ 102335 h 409341"/>
              <a:gd name="connsiteX2" fmla="*/ 861482 w 1066152"/>
              <a:gd name="connsiteY2" fmla="*/ 0 h 409341"/>
              <a:gd name="connsiteX3" fmla="*/ 1066152 w 1066152"/>
              <a:gd name="connsiteY3" fmla="*/ 204671 h 409341"/>
              <a:gd name="connsiteX4" fmla="*/ 861482 w 1066152"/>
              <a:gd name="connsiteY4" fmla="*/ 409341 h 409341"/>
              <a:gd name="connsiteX5" fmla="*/ 861482 w 1066152"/>
              <a:gd name="connsiteY5" fmla="*/ 307006 h 409341"/>
              <a:gd name="connsiteX6" fmla="*/ 21259 w 1066152"/>
              <a:gd name="connsiteY6" fmla="*/ 268220 h 409341"/>
              <a:gd name="connsiteX7" fmla="*/ 0 w 1066152"/>
              <a:gd name="connsiteY7" fmla="*/ 174064 h 409341"/>
              <a:gd name="connsiteX0" fmla="*/ 0 w 1063645"/>
              <a:gd name="connsiteY0" fmla="*/ 216155 h 409341"/>
              <a:gd name="connsiteX1" fmla="*/ 858975 w 1063645"/>
              <a:gd name="connsiteY1" fmla="*/ 102335 h 409341"/>
              <a:gd name="connsiteX2" fmla="*/ 858975 w 1063645"/>
              <a:gd name="connsiteY2" fmla="*/ 0 h 409341"/>
              <a:gd name="connsiteX3" fmla="*/ 1063645 w 1063645"/>
              <a:gd name="connsiteY3" fmla="*/ 204671 h 409341"/>
              <a:gd name="connsiteX4" fmla="*/ 858975 w 1063645"/>
              <a:gd name="connsiteY4" fmla="*/ 409341 h 409341"/>
              <a:gd name="connsiteX5" fmla="*/ 858975 w 1063645"/>
              <a:gd name="connsiteY5" fmla="*/ 307006 h 409341"/>
              <a:gd name="connsiteX6" fmla="*/ 18752 w 1063645"/>
              <a:gd name="connsiteY6" fmla="*/ 268220 h 409341"/>
              <a:gd name="connsiteX7" fmla="*/ 0 w 1063645"/>
              <a:gd name="connsiteY7" fmla="*/ 216155 h 4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645" h="409341">
                <a:moveTo>
                  <a:pt x="0" y="216155"/>
                </a:moveTo>
                <a:lnTo>
                  <a:pt x="858975" y="102335"/>
                </a:lnTo>
                <a:lnTo>
                  <a:pt x="858975" y="0"/>
                </a:lnTo>
                <a:lnTo>
                  <a:pt x="1063645" y="204671"/>
                </a:lnTo>
                <a:lnTo>
                  <a:pt x="858975" y="409341"/>
                </a:lnTo>
                <a:lnTo>
                  <a:pt x="858975" y="307006"/>
                </a:lnTo>
                <a:lnTo>
                  <a:pt x="18752" y="268220"/>
                </a:lnTo>
                <a:lnTo>
                  <a:pt x="0" y="2161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6650271" y="6011996"/>
            <a:ext cx="2412268" cy="369332"/>
          </a:xfrm>
          <a:prstGeom prst="rect">
            <a:avLst/>
          </a:prstGeom>
          <a:noFill/>
        </p:spPr>
        <p:txBody>
          <a:bodyPr wrap="square" rtlCol="0">
            <a:spAutoFit/>
          </a:bodyPr>
          <a:lstStyle/>
          <a:p>
            <a:pPr algn="ctr"/>
            <a:r>
              <a:rPr kumimoji="1" lang="ja-JP" altLang="en-US" b="1" dirty="0" smtClean="0"/>
              <a:t>発色</a:t>
            </a:r>
            <a:r>
              <a:rPr kumimoji="1" lang="en-US" altLang="ja-JP" b="1" dirty="0" smtClean="0"/>
              <a:t>(ABTS)</a:t>
            </a:r>
            <a:endParaRPr kumimoji="1" lang="ja-JP" altLang="en-US" b="1" dirty="0"/>
          </a:p>
        </p:txBody>
      </p:sp>
      <p:sp>
        <p:nvSpPr>
          <p:cNvPr id="23" name="テキスト ボックス 22"/>
          <p:cNvSpPr txBox="1"/>
          <p:nvPr/>
        </p:nvSpPr>
        <p:spPr>
          <a:xfrm>
            <a:off x="265472" y="3760097"/>
            <a:ext cx="3842510" cy="369332"/>
          </a:xfrm>
          <a:prstGeom prst="rect">
            <a:avLst/>
          </a:prstGeom>
          <a:solidFill>
            <a:schemeClr val="bg1"/>
          </a:solidFill>
          <a:ln>
            <a:solidFill>
              <a:schemeClr val="tx1"/>
            </a:solidFill>
          </a:ln>
        </p:spPr>
        <p:txBody>
          <a:bodyPr wrap="square" rtlCol="0">
            <a:spAutoFit/>
          </a:bodyPr>
          <a:lstStyle/>
          <a:p>
            <a:r>
              <a:rPr kumimoji="1" lang="ja-JP" altLang="en-US" dirty="0" smtClean="0"/>
              <a:t>正しくリフォールディング</a:t>
            </a:r>
            <a:r>
              <a:rPr lang="ja-JP" altLang="en-US" dirty="0" smtClean="0"/>
              <a:t>して</a:t>
            </a:r>
            <a:r>
              <a:rPr lang="ja-JP" altLang="en-US" dirty="0"/>
              <a:t>いた</a:t>
            </a:r>
            <a:r>
              <a:rPr kumimoji="1" lang="ja-JP" altLang="en-US" dirty="0" smtClean="0"/>
              <a:t>場合</a:t>
            </a:r>
            <a:endParaRPr kumimoji="1" lang="ja-JP" altLang="en-US" dirty="0"/>
          </a:p>
        </p:txBody>
      </p:sp>
    </p:spTree>
    <p:extLst>
      <p:ext uri="{BB962C8B-B14F-4D97-AF65-F5344CB8AC3E}">
        <p14:creationId xmlns:p14="http://schemas.microsoft.com/office/powerpoint/2010/main" val="1918676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正方形/長方形 104"/>
          <p:cNvSpPr/>
          <p:nvPr/>
        </p:nvSpPr>
        <p:spPr>
          <a:xfrm>
            <a:off x="7455888" y="5229201"/>
            <a:ext cx="1688112" cy="16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93494" y="260350"/>
            <a:ext cx="8798986" cy="576362"/>
          </a:xfrm>
        </p:spPr>
        <p:txBody>
          <a:bodyPr/>
          <a:lstStyle/>
          <a:p>
            <a:r>
              <a:rPr lang="ja-JP" altLang="en-US" sz="3200" dirty="0" smtClean="0"/>
              <a:t>リフォールディング後の</a:t>
            </a:r>
            <a:r>
              <a:rPr lang="en-US" altLang="ja-JP" sz="3200" dirty="0" err="1" smtClean="0"/>
              <a:t>scFv</a:t>
            </a:r>
            <a:r>
              <a:rPr lang="ja-JP" altLang="en-US" sz="3200" dirty="0" smtClean="0"/>
              <a:t>の抗原結合活性評価</a:t>
            </a:r>
            <a:endParaRPr kumimoji="1" lang="ja-JP" altLang="en-US" sz="3200" dirty="0"/>
          </a:p>
        </p:txBody>
      </p:sp>
      <p:sp>
        <p:nvSpPr>
          <p:cNvPr id="7" name="正方形/長方形 6"/>
          <p:cNvSpPr/>
          <p:nvPr/>
        </p:nvSpPr>
        <p:spPr>
          <a:xfrm>
            <a:off x="1878684" y="2472601"/>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578732" y="2225581"/>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78658" y="1772816"/>
            <a:ext cx="1852176" cy="369332"/>
          </a:xfrm>
          <a:prstGeom prst="rect">
            <a:avLst/>
          </a:prstGeom>
          <a:noFill/>
        </p:spPr>
        <p:txBody>
          <a:bodyPr wrap="square" rtlCol="0">
            <a:spAutoFit/>
          </a:bodyPr>
          <a:lstStyle/>
          <a:p>
            <a:pPr algn="ctr"/>
            <a:r>
              <a:rPr kumimoji="1" lang="en-US" altLang="ja-JP" b="1" dirty="0" err="1" smtClean="0"/>
              <a:t>RNase</a:t>
            </a:r>
            <a:r>
              <a:rPr kumimoji="1" lang="ja-JP" altLang="en-US" b="1" dirty="0" smtClean="0"/>
              <a:t>抗原</a:t>
            </a:r>
            <a:endParaRPr kumimoji="1" lang="ja-JP" altLang="en-US" b="1" dirty="0"/>
          </a:p>
        </p:txBody>
      </p:sp>
      <p:cxnSp>
        <p:nvCxnSpPr>
          <p:cNvPr id="14" name="直線矢印コネクタ 13"/>
          <p:cNvCxnSpPr/>
          <p:nvPr/>
        </p:nvCxnSpPr>
        <p:spPr>
          <a:xfrm>
            <a:off x="4058588" y="2333593"/>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058588" y="2362385"/>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16" name="正方形/長方形 15"/>
          <p:cNvSpPr/>
          <p:nvPr/>
        </p:nvSpPr>
        <p:spPr>
          <a:xfrm>
            <a:off x="5222996" y="2508605"/>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951180" y="2275653"/>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379658"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667690"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371546"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659578" y="236458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7442964" y="2299526"/>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442964" y="2328318"/>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3" name="テキスト ボックス 2"/>
          <p:cNvSpPr txBox="1"/>
          <p:nvPr/>
        </p:nvSpPr>
        <p:spPr>
          <a:xfrm>
            <a:off x="2064300" y="2583598"/>
            <a:ext cx="1280892" cy="369332"/>
          </a:xfrm>
          <a:prstGeom prst="rect">
            <a:avLst/>
          </a:prstGeom>
          <a:noFill/>
        </p:spPr>
        <p:txBody>
          <a:bodyPr wrap="square" rtlCol="0">
            <a:spAutoFit/>
          </a:bodyPr>
          <a:lstStyle/>
          <a:p>
            <a:pPr algn="ctr"/>
            <a:r>
              <a:rPr kumimoji="1" lang="en-US" altLang="ja-JP" b="1" dirty="0" smtClean="0"/>
              <a:t>1μg/ml</a:t>
            </a:r>
            <a:endParaRPr kumimoji="1" lang="ja-JP" altLang="en-US" b="1" dirty="0"/>
          </a:p>
        </p:txBody>
      </p:sp>
      <p:sp>
        <p:nvSpPr>
          <p:cNvPr id="9" name="テキスト ボックス 8"/>
          <p:cNvSpPr txBox="1"/>
          <p:nvPr/>
        </p:nvSpPr>
        <p:spPr>
          <a:xfrm>
            <a:off x="93494" y="1012086"/>
            <a:ext cx="6290875" cy="369332"/>
          </a:xfrm>
          <a:prstGeom prst="rect">
            <a:avLst/>
          </a:prstGeom>
          <a:noFill/>
        </p:spPr>
        <p:txBody>
          <a:bodyPr wrap="square" rtlCol="0">
            <a:spAutoFit/>
          </a:bodyPr>
          <a:lstStyle/>
          <a:p>
            <a:r>
              <a:rPr lang="ja-JP" altLang="en-US" dirty="0" smtClean="0"/>
              <a:t>使用プレート</a:t>
            </a:r>
            <a:r>
              <a:rPr lang="en-US" altLang="ja-JP" dirty="0" smtClean="0"/>
              <a:t>:PS</a:t>
            </a:r>
            <a:r>
              <a:rPr lang="ja-JP" altLang="en-US" dirty="0" smtClean="0"/>
              <a:t>製マイクロタイタープレート</a:t>
            </a:r>
            <a:r>
              <a:rPr lang="en-US" altLang="ja-JP" dirty="0" smtClean="0"/>
              <a:t>(</a:t>
            </a:r>
            <a:r>
              <a:rPr lang="en-US" altLang="ja-JP" dirty="0" err="1" smtClean="0"/>
              <a:t>Maxisorp</a:t>
            </a:r>
            <a:r>
              <a:rPr lang="en-US" altLang="ja-JP" dirty="0" smtClean="0"/>
              <a:t>)</a:t>
            </a:r>
            <a:endParaRPr kumimoji="1" lang="ja-JP" altLang="en-US" dirty="0"/>
          </a:p>
        </p:txBody>
      </p:sp>
      <p:sp>
        <p:nvSpPr>
          <p:cNvPr id="22" name="テキスト ボックス 21"/>
          <p:cNvSpPr txBox="1"/>
          <p:nvPr/>
        </p:nvSpPr>
        <p:spPr>
          <a:xfrm>
            <a:off x="4871060" y="2583598"/>
            <a:ext cx="2412268" cy="369332"/>
          </a:xfrm>
          <a:prstGeom prst="rect">
            <a:avLst/>
          </a:prstGeom>
          <a:noFill/>
        </p:spPr>
        <p:txBody>
          <a:bodyPr wrap="square" rtlCol="0">
            <a:spAutoFit/>
          </a:bodyPr>
          <a:lstStyle/>
          <a:p>
            <a:pPr algn="ctr"/>
            <a:r>
              <a:rPr kumimoji="1" lang="ja-JP" altLang="en-US" b="1" dirty="0" smtClean="0"/>
              <a:t>ブロッキング</a:t>
            </a:r>
            <a:endParaRPr kumimoji="1" lang="en-US" altLang="ja-JP" b="1" dirty="0" smtClean="0"/>
          </a:p>
        </p:txBody>
      </p:sp>
      <p:sp>
        <p:nvSpPr>
          <p:cNvPr id="12" name="正方形/長方形 11"/>
          <p:cNvSpPr/>
          <p:nvPr/>
        </p:nvSpPr>
        <p:spPr>
          <a:xfrm>
            <a:off x="172324" y="3936903"/>
            <a:ext cx="8784976" cy="237241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2523421" y="1419489"/>
            <a:ext cx="4864958" cy="369332"/>
          </a:xfrm>
          <a:prstGeom prst="rect">
            <a:avLst/>
          </a:prstGeom>
          <a:noFill/>
        </p:spPr>
        <p:txBody>
          <a:bodyPr wrap="square" rtlCol="0">
            <a:spAutoFit/>
          </a:bodyPr>
          <a:lstStyle/>
          <a:p>
            <a:r>
              <a:rPr lang="ja-JP" altLang="en-US" dirty="0" smtClean="0"/>
              <a:t>正しくリフォールディングしているかについて評価</a:t>
            </a:r>
            <a:endParaRPr kumimoji="1" lang="ja-JP" altLang="en-US" dirty="0"/>
          </a:p>
        </p:txBody>
      </p:sp>
      <p:pic>
        <p:nvPicPr>
          <p:cNvPr id="2050" name="Picture 2" descr="https://encrypted-tbn2.gstatic.com/images?q=tbn:ANd9GcRpASbyYxifTfF6m_g7lghRezWlYLjlKT-pRCG8xITswXqc2Xx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5" y="1381418"/>
            <a:ext cx="1339419" cy="1339420"/>
          </a:xfrm>
          <a:prstGeom prst="rect">
            <a:avLst/>
          </a:prstGeom>
          <a:noFill/>
          <a:extLst>
            <a:ext uri="{909E8E84-426E-40DD-AFC4-6F175D3DCCD1}">
              <a14:hiddenFill xmlns:a14="http://schemas.microsoft.com/office/drawing/2010/main">
                <a:solidFill>
                  <a:srgbClr val="FFFFFF"/>
                </a:solidFill>
              </a14:hiddenFill>
            </a:ext>
          </a:extLst>
        </p:spPr>
      </p:pic>
      <p:sp>
        <p:nvSpPr>
          <p:cNvPr id="106" name="円/楕円 105"/>
          <p:cNvSpPr/>
          <p:nvPr/>
        </p:nvSpPr>
        <p:spPr>
          <a:xfrm>
            <a:off x="1239600" y="5388457"/>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1696214" y="5462206"/>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1984246" y="5462206"/>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688102" y="5462206"/>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976134" y="5462206"/>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539552" y="5606222"/>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p:cNvGrpSpPr/>
          <p:nvPr/>
        </p:nvGrpSpPr>
        <p:grpSpPr>
          <a:xfrm flipV="1">
            <a:off x="660140" y="5010062"/>
            <a:ext cx="482479" cy="535327"/>
            <a:chOff x="1212851" y="3647616"/>
            <a:chExt cx="640080" cy="528335"/>
          </a:xfrm>
        </p:grpSpPr>
        <p:sp>
          <p:nvSpPr>
            <p:cNvPr id="134" name="フリーフォーム 133"/>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5" name="フリーフォーム 134"/>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6" name="フリーフォーム 135"/>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7" name="フリーフォーム 136"/>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3" name="直線矢印コネクタ 202"/>
          <p:cNvCxnSpPr/>
          <p:nvPr/>
        </p:nvCxnSpPr>
        <p:spPr>
          <a:xfrm>
            <a:off x="2648177" y="5287102"/>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 name="テキスト ボックス 203"/>
          <p:cNvSpPr txBox="1"/>
          <p:nvPr/>
        </p:nvSpPr>
        <p:spPr>
          <a:xfrm>
            <a:off x="2648177" y="5315894"/>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205" name="正方形/長方形 204"/>
          <p:cNvSpPr/>
          <p:nvPr/>
        </p:nvSpPr>
        <p:spPr>
          <a:xfrm>
            <a:off x="3867399" y="5619885"/>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05"/>
          <p:cNvSpPr/>
          <p:nvPr/>
        </p:nvSpPr>
        <p:spPr>
          <a:xfrm>
            <a:off x="4595583" y="5386933"/>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a:off x="5024061" y="547586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07"/>
          <p:cNvSpPr/>
          <p:nvPr/>
        </p:nvSpPr>
        <p:spPr>
          <a:xfrm>
            <a:off x="5312093" y="547586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4015949" y="547586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円/楕円 209"/>
          <p:cNvSpPr/>
          <p:nvPr/>
        </p:nvSpPr>
        <p:spPr>
          <a:xfrm>
            <a:off x="4303981" y="5475869"/>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右矢印 3"/>
          <p:cNvSpPr/>
          <p:nvPr/>
        </p:nvSpPr>
        <p:spPr>
          <a:xfrm rot="1744182">
            <a:off x="1417723" y="1740253"/>
            <a:ext cx="743229" cy="543437"/>
          </a:xfrm>
          <a:custGeom>
            <a:avLst/>
            <a:gdLst>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0 w 1066680"/>
              <a:gd name="connsiteY6" fmla="*/ 307006 h 409341"/>
              <a:gd name="connsiteX7" fmla="*/ 0 w 1066680"/>
              <a:gd name="connsiteY7" fmla="*/ 102335 h 409341"/>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21787 w 1066680"/>
              <a:gd name="connsiteY6" fmla="*/ 268220 h 409341"/>
              <a:gd name="connsiteX7" fmla="*/ 0 w 1066680"/>
              <a:gd name="connsiteY7" fmla="*/ 102335 h 409341"/>
              <a:gd name="connsiteX0" fmla="*/ 0 w 1066152"/>
              <a:gd name="connsiteY0" fmla="*/ 174064 h 409341"/>
              <a:gd name="connsiteX1" fmla="*/ 861482 w 1066152"/>
              <a:gd name="connsiteY1" fmla="*/ 102335 h 409341"/>
              <a:gd name="connsiteX2" fmla="*/ 861482 w 1066152"/>
              <a:gd name="connsiteY2" fmla="*/ 0 h 409341"/>
              <a:gd name="connsiteX3" fmla="*/ 1066152 w 1066152"/>
              <a:gd name="connsiteY3" fmla="*/ 204671 h 409341"/>
              <a:gd name="connsiteX4" fmla="*/ 861482 w 1066152"/>
              <a:gd name="connsiteY4" fmla="*/ 409341 h 409341"/>
              <a:gd name="connsiteX5" fmla="*/ 861482 w 1066152"/>
              <a:gd name="connsiteY5" fmla="*/ 307006 h 409341"/>
              <a:gd name="connsiteX6" fmla="*/ 21259 w 1066152"/>
              <a:gd name="connsiteY6" fmla="*/ 268220 h 409341"/>
              <a:gd name="connsiteX7" fmla="*/ 0 w 1066152"/>
              <a:gd name="connsiteY7" fmla="*/ 174064 h 409341"/>
              <a:gd name="connsiteX0" fmla="*/ 0 w 1063645"/>
              <a:gd name="connsiteY0" fmla="*/ 216155 h 409341"/>
              <a:gd name="connsiteX1" fmla="*/ 858975 w 1063645"/>
              <a:gd name="connsiteY1" fmla="*/ 102335 h 409341"/>
              <a:gd name="connsiteX2" fmla="*/ 858975 w 1063645"/>
              <a:gd name="connsiteY2" fmla="*/ 0 h 409341"/>
              <a:gd name="connsiteX3" fmla="*/ 1063645 w 1063645"/>
              <a:gd name="connsiteY3" fmla="*/ 204671 h 409341"/>
              <a:gd name="connsiteX4" fmla="*/ 858975 w 1063645"/>
              <a:gd name="connsiteY4" fmla="*/ 409341 h 409341"/>
              <a:gd name="connsiteX5" fmla="*/ 858975 w 1063645"/>
              <a:gd name="connsiteY5" fmla="*/ 307006 h 409341"/>
              <a:gd name="connsiteX6" fmla="*/ 18752 w 1063645"/>
              <a:gd name="connsiteY6" fmla="*/ 268220 h 409341"/>
              <a:gd name="connsiteX7" fmla="*/ 0 w 1063645"/>
              <a:gd name="connsiteY7" fmla="*/ 216155 h 4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645" h="409341">
                <a:moveTo>
                  <a:pt x="0" y="216155"/>
                </a:moveTo>
                <a:lnTo>
                  <a:pt x="858975" y="102335"/>
                </a:lnTo>
                <a:lnTo>
                  <a:pt x="858975" y="0"/>
                </a:lnTo>
                <a:lnTo>
                  <a:pt x="1063645" y="204671"/>
                </a:lnTo>
                <a:lnTo>
                  <a:pt x="858975" y="409341"/>
                </a:lnTo>
                <a:lnTo>
                  <a:pt x="858975" y="307006"/>
                </a:lnTo>
                <a:lnTo>
                  <a:pt x="18752" y="268220"/>
                </a:lnTo>
                <a:lnTo>
                  <a:pt x="0" y="2161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3" name="直線矢印コネクタ 212"/>
          <p:cNvCxnSpPr/>
          <p:nvPr/>
        </p:nvCxnSpPr>
        <p:spPr>
          <a:xfrm>
            <a:off x="5936891" y="5339383"/>
            <a:ext cx="628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4" name="テキスト ボックス 213"/>
          <p:cNvSpPr txBox="1"/>
          <p:nvPr/>
        </p:nvSpPr>
        <p:spPr>
          <a:xfrm>
            <a:off x="5936891" y="5368175"/>
            <a:ext cx="792088" cy="369332"/>
          </a:xfrm>
          <a:prstGeom prst="rect">
            <a:avLst/>
          </a:prstGeom>
          <a:noFill/>
        </p:spPr>
        <p:txBody>
          <a:bodyPr wrap="square" rtlCol="0">
            <a:spAutoFit/>
          </a:bodyPr>
          <a:lstStyle/>
          <a:p>
            <a:r>
              <a:rPr kumimoji="1" lang="ja-JP" altLang="en-US" dirty="0" smtClean="0"/>
              <a:t>洗浄</a:t>
            </a:r>
            <a:endParaRPr kumimoji="1" lang="ja-JP" altLang="en-US" dirty="0"/>
          </a:p>
        </p:txBody>
      </p:sp>
      <p:sp>
        <p:nvSpPr>
          <p:cNvPr id="215" name="正方形/長方形 214"/>
          <p:cNvSpPr/>
          <p:nvPr/>
        </p:nvSpPr>
        <p:spPr>
          <a:xfrm>
            <a:off x="7156113" y="5672166"/>
            <a:ext cx="1656184" cy="72008"/>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円/楕円 215"/>
          <p:cNvSpPr/>
          <p:nvPr/>
        </p:nvSpPr>
        <p:spPr>
          <a:xfrm>
            <a:off x="7884297" y="5439214"/>
            <a:ext cx="252028" cy="216024"/>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8312775" y="552815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8600807" y="552815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a:off x="7304663" y="552815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19"/>
          <p:cNvSpPr/>
          <p:nvPr/>
        </p:nvSpPr>
        <p:spPr>
          <a:xfrm>
            <a:off x="7592695" y="5528150"/>
            <a:ext cx="144016" cy="10801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5472" y="3706929"/>
            <a:ext cx="4000852" cy="369332"/>
          </a:xfrm>
          <a:prstGeom prst="rect">
            <a:avLst/>
          </a:prstGeom>
          <a:solidFill>
            <a:schemeClr val="bg1"/>
          </a:solidFill>
          <a:ln>
            <a:solidFill>
              <a:schemeClr val="tx1"/>
            </a:solidFill>
          </a:ln>
        </p:spPr>
        <p:txBody>
          <a:bodyPr wrap="square" rtlCol="0">
            <a:spAutoFit/>
          </a:bodyPr>
          <a:lstStyle/>
          <a:p>
            <a:r>
              <a:rPr kumimoji="1" lang="ja-JP" altLang="en-US" dirty="0" smtClean="0"/>
              <a:t>正しくリフォールディング</a:t>
            </a:r>
            <a:r>
              <a:rPr lang="ja-JP" altLang="en-US" dirty="0" smtClean="0"/>
              <a:t>してい</a:t>
            </a:r>
            <a:r>
              <a:rPr lang="ja-JP" altLang="en-US" dirty="0"/>
              <a:t>ない</a:t>
            </a:r>
            <a:r>
              <a:rPr kumimoji="1" lang="ja-JP" altLang="en-US" dirty="0" smtClean="0"/>
              <a:t>場合</a:t>
            </a:r>
            <a:endParaRPr kumimoji="1" lang="ja-JP" altLang="en-US" dirty="0"/>
          </a:p>
        </p:txBody>
      </p:sp>
      <p:sp>
        <p:nvSpPr>
          <p:cNvPr id="222" name="テキスト ボックス 221"/>
          <p:cNvSpPr txBox="1"/>
          <p:nvPr/>
        </p:nvSpPr>
        <p:spPr>
          <a:xfrm>
            <a:off x="6739698" y="5785784"/>
            <a:ext cx="2412268" cy="369332"/>
          </a:xfrm>
          <a:prstGeom prst="rect">
            <a:avLst/>
          </a:prstGeom>
          <a:noFill/>
        </p:spPr>
        <p:txBody>
          <a:bodyPr wrap="square" rtlCol="0">
            <a:spAutoFit/>
          </a:bodyPr>
          <a:lstStyle/>
          <a:p>
            <a:pPr algn="ctr"/>
            <a:r>
              <a:rPr kumimoji="1" lang="ja-JP" altLang="en-US" b="1" dirty="0" smtClean="0"/>
              <a:t>発色</a:t>
            </a:r>
            <a:r>
              <a:rPr kumimoji="1" lang="en-US" altLang="ja-JP" b="1" dirty="0" smtClean="0"/>
              <a:t>(ABTS)</a:t>
            </a:r>
            <a:endParaRPr kumimoji="1" lang="ja-JP" altLang="en-US" b="1" dirty="0"/>
          </a:p>
        </p:txBody>
      </p:sp>
      <p:sp>
        <p:nvSpPr>
          <p:cNvPr id="223" name="テキスト ボックス 222"/>
          <p:cNvSpPr txBox="1"/>
          <p:nvPr/>
        </p:nvSpPr>
        <p:spPr>
          <a:xfrm>
            <a:off x="3310718" y="5785784"/>
            <a:ext cx="2684801" cy="369332"/>
          </a:xfrm>
          <a:prstGeom prst="rect">
            <a:avLst/>
          </a:prstGeom>
          <a:noFill/>
        </p:spPr>
        <p:txBody>
          <a:bodyPr wrap="square" rtlCol="0">
            <a:spAutoFit/>
          </a:bodyPr>
          <a:lstStyle/>
          <a:p>
            <a:pPr algn="ctr"/>
            <a:r>
              <a:rPr lang="en-US" altLang="ja-JP" b="1" dirty="0" smtClean="0"/>
              <a:t>HRP</a:t>
            </a:r>
            <a:r>
              <a:rPr lang="ja-JP" altLang="en-US" b="1" dirty="0" smtClean="0"/>
              <a:t>標識抗</a:t>
            </a:r>
            <a:r>
              <a:rPr lang="en-US" altLang="ja-JP" b="1" dirty="0" smtClean="0"/>
              <a:t>His tag</a:t>
            </a:r>
            <a:r>
              <a:rPr lang="ja-JP" altLang="en-US" b="1" dirty="0" smtClean="0"/>
              <a:t>抗体</a:t>
            </a:r>
            <a:endParaRPr kumimoji="1" lang="ja-JP" altLang="en-US" b="1" dirty="0"/>
          </a:p>
        </p:txBody>
      </p:sp>
      <p:grpSp>
        <p:nvGrpSpPr>
          <p:cNvPr id="224" name="グループ化 223"/>
          <p:cNvGrpSpPr/>
          <p:nvPr/>
        </p:nvGrpSpPr>
        <p:grpSpPr>
          <a:xfrm rot="9789426">
            <a:off x="4204630" y="4361952"/>
            <a:ext cx="704750" cy="909684"/>
            <a:chOff x="1455416" y="4155468"/>
            <a:chExt cx="1041071" cy="1705139"/>
          </a:xfrm>
        </p:grpSpPr>
        <p:sp>
          <p:nvSpPr>
            <p:cNvPr id="225" name="円/楕円 224"/>
            <p:cNvSpPr/>
            <p:nvPr/>
          </p:nvSpPr>
          <p:spPr>
            <a:xfrm>
              <a:off x="1841950"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5"/>
            <p:cNvSpPr/>
            <p:nvPr/>
          </p:nvSpPr>
          <p:spPr>
            <a:xfrm>
              <a:off x="1967509" y="4957601"/>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円/楕円 226"/>
            <p:cNvSpPr/>
            <p:nvPr/>
          </p:nvSpPr>
          <p:spPr>
            <a:xfrm>
              <a:off x="1841949" y="540910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円/楕円 227"/>
            <p:cNvSpPr/>
            <p:nvPr/>
          </p:nvSpPr>
          <p:spPr>
            <a:xfrm>
              <a:off x="1967509" y="5409103"/>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9" name="グループ化 228"/>
            <p:cNvGrpSpPr/>
            <p:nvPr/>
          </p:nvGrpSpPr>
          <p:grpSpPr>
            <a:xfrm rot="-1800000">
              <a:off x="1455416" y="4155468"/>
              <a:ext cx="262910" cy="903007"/>
              <a:chOff x="2610243" y="4389972"/>
              <a:chExt cx="262910" cy="903007"/>
            </a:xfrm>
          </p:grpSpPr>
          <p:sp>
            <p:nvSpPr>
              <p:cNvPr id="235" name="円/楕円 234"/>
              <p:cNvSpPr/>
              <p:nvPr/>
            </p:nvSpPr>
            <p:spPr>
              <a:xfrm>
                <a:off x="2610243"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2747594" y="4841475"/>
                <a:ext cx="125559" cy="45150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2622035" y="4389972"/>
                <a:ext cx="125559" cy="45150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747594" y="4389973"/>
                <a:ext cx="125559" cy="45150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0" name="グループ化 229"/>
            <p:cNvGrpSpPr/>
            <p:nvPr/>
          </p:nvGrpSpPr>
          <p:grpSpPr>
            <a:xfrm rot="1800000">
              <a:off x="2226761" y="4166589"/>
              <a:ext cx="269726" cy="903006"/>
              <a:chOff x="3366598" y="4389973"/>
              <a:chExt cx="269726" cy="903006"/>
            </a:xfrm>
          </p:grpSpPr>
          <p:sp>
            <p:nvSpPr>
              <p:cNvPr id="231" name="円/楕円 230"/>
              <p:cNvSpPr/>
              <p:nvPr/>
            </p:nvSpPr>
            <p:spPr>
              <a:xfrm>
                <a:off x="3510765" y="4841476"/>
                <a:ext cx="125559" cy="45150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円/楕円 231"/>
              <p:cNvSpPr/>
              <p:nvPr/>
            </p:nvSpPr>
            <p:spPr>
              <a:xfrm>
                <a:off x="3366598" y="4841474"/>
                <a:ext cx="125559" cy="4515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3366598" y="4389973"/>
                <a:ext cx="125559" cy="45150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3492157" y="4389973"/>
                <a:ext cx="125559" cy="45150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39" name="円/楕円 238"/>
          <p:cNvSpPr/>
          <p:nvPr/>
        </p:nvSpPr>
        <p:spPr>
          <a:xfrm rot="2683383">
            <a:off x="4479581" y="4359687"/>
            <a:ext cx="136359" cy="1222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136974" y="4178108"/>
            <a:ext cx="3088243" cy="369332"/>
          </a:xfrm>
          <a:prstGeom prst="rect">
            <a:avLst/>
          </a:prstGeom>
          <a:noFill/>
        </p:spPr>
        <p:txBody>
          <a:bodyPr wrap="square" rtlCol="0">
            <a:spAutoFit/>
          </a:bodyPr>
          <a:lstStyle/>
          <a:p>
            <a:pPr algn="ctr"/>
            <a:r>
              <a:rPr kumimoji="1" lang="en-US" altLang="ja-JP" b="1" dirty="0" err="1" smtClean="0"/>
              <a:t>scFv</a:t>
            </a:r>
            <a:r>
              <a:rPr lang="en-US" altLang="ja-JP" b="1" dirty="0"/>
              <a:t> </a:t>
            </a:r>
            <a:r>
              <a:rPr lang="en-US" altLang="ja-JP" b="1" dirty="0" smtClean="0"/>
              <a:t>0~100μg/ml</a:t>
            </a:r>
            <a:endParaRPr kumimoji="1" lang="ja-JP" altLang="en-US" b="1" dirty="0"/>
          </a:p>
        </p:txBody>
      </p:sp>
    </p:spTree>
    <p:extLst>
      <p:ext uri="{BB962C8B-B14F-4D97-AF65-F5344CB8AC3E}">
        <p14:creationId xmlns:p14="http://schemas.microsoft.com/office/powerpoint/2010/main" val="30790419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正方形/長方形 111"/>
          <p:cNvSpPr/>
          <p:nvPr/>
        </p:nvSpPr>
        <p:spPr>
          <a:xfrm>
            <a:off x="7452320" y="5382804"/>
            <a:ext cx="1677612" cy="1475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p:cNvGraphicFramePr/>
          <p:nvPr>
            <p:extLst>
              <p:ext uri="{D42A27DB-BD31-4B8C-83A1-F6EECF244321}">
                <p14:modId xmlns:p14="http://schemas.microsoft.com/office/powerpoint/2010/main" val="3196243659"/>
              </p:ext>
            </p:extLst>
          </p:nvPr>
        </p:nvGraphicFramePr>
        <p:xfrm>
          <a:off x="1194520" y="908720"/>
          <a:ext cx="5112568" cy="3739770"/>
        </p:xfrm>
        <a:graphic>
          <a:graphicData uri="http://schemas.openxmlformats.org/drawingml/2006/chart">
            <c:chart xmlns:c="http://schemas.openxmlformats.org/drawingml/2006/chart" xmlns:r="http://schemas.openxmlformats.org/officeDocument/2006/relationships" r:id="rId2"/>
          </a:graphicData>
        </a:graphic>
      </p:graphicFrame>
      <p:sp>
        <p:nvSpPr>
          <p:cNvPr id="111" name="右矢印 110"/>
          <p:cNvSpPr/>
          <p:nvPr/>
        </p:nvSpPr>
        <p:spPr>
          <a:xfrm>
            <a:off x="1130046" y="5166780"/>
            <a:ext cx="234149"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
          <p:cNvSpPr txBox="1"/>
          <p:nvPr/>
        </p:nvSpPr>
        <p:spPr>
          <a:xfrm>
            <a:off x="7201177" y="1867498"/>
            <a:ext cx="1907327" cy="429660"/>
          </a:xfrm>
          <a:prstGeom prst="rect">
            <a:avLst/>
          </a:prstGeom>
          <a:solidFill>
            <a:schemeClr val="bg1"/>
          </a:solidFill>
          <a:ln>
            <a:noFill/>
          </a:ln>
        </p:spPr>
        <p:txBody>
          <a:bodyPr wrap="square" rtlCol="0">
            <a:noAutofit/>
          </a:bodyPr>
          <a:lstStyle/>
          <a:p>
            <a:pPr>
              <a:spcAft>
                <a:spcPts val="0"/>
              </a:spcAft>
            </a:pPr>
            <a:r>
              <a:rPr lang="en-US" b="1" dirty="0" err="1" smtClean="0">
                <a:effectLst/>
                <a:latin typeface="Century"/>
                <a:ea typeface="ＭＳ 明朝"/>
                <a:cs typeface="Times New Roman"/>
              </a:rPr>
              <a:t>scFv</a:t>
            </a:r>
            <a:r>
              <a:rPr lang="en-US" b="1" dirty="0" smtClean="0">
                <a:effectLst/>
                <a:latin typeface="Century"/>
                <a:ea typeface="ＭＳ 明朝"/>
                <a:cs typeface="Times New Roman"/>
              </a:rPr>
              <a:t>-PM</a:t>
            </a:r>
          </a:p>
          <a:p>
            <a:pPr>
              <a:spcAft>
                <a:spcPts val="0"/>
              </a:spcAft>
            </a:pPr>
            <a:endParaRPr lang="ja-JP" b="1" dirty="0">
              <a:effectLst/>
              <a:latin typeface="ＭＳ Ｐゴシック"/>
              <a:cs typeface="ＭＳ Ｐゴシック"/>
            </a:endParaRPr>
          </a:p>
          <a:p>
            <a:pPr>
              <a:spcAft>
                <a:spcPts val="0"/>
              </a:spcAft>
            </a:pPr>
            <a:r>
              <a:rPr lang="en-US" b="1" dirty="0" err="1" smtClean="0">
                <a:effectLst/>
                <a:latin typeface="Century"/>
                <a:ea typeface="ＭＳ 明朝"/>
                <a:cs typeface="Times New Roman"/>
              </a:rPr>
              <a:t>scFv</a:t>
            </a:r>
            <a:endParaRPr lang="ja-JP" b="1" dirty="0">
              <a:effectLst/>
              <a:latin typeface="ＭＳ Ｐゴシック"/>
              <a:cs typeface="ＭＳ Ｐゴシック"/>
            </a:endParaRPr>
          </a:p>
        </p:txBody>
      </p:sp>
      <p:cxnSp>
        <p:nvCxnSpPr>
          <p:cNvPr id="114" name="直線コネクタ 113"/>
          <p:cNvCxnSpPr/>
          <p:nvPr/>
        </p:nvCxnSpPr>
        <p:spPr>
          <a:xfrm>
            <a:off x="6391571" y="2009126"/>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6391571" y="2587578"/>
            <a:ext cx="50405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852605" y="4603802"/>
            <a:ext cx="7697744" cy="400110"/>
          </a:xfrm>
          <a:prstGeom prst="rect">
            <a:avLst/>
          </a:prstGeom>
          <a:noFill/>
          <a:ln w="38100" cmpd="dbl">
            <a:noFill/>
          </a:ln>
        </p:spPr>
        <p:txBody>
          <a:bodyPr wrap="square" rtlCol="0">
            <a:spAutoFit/>
          </a:bodyPr>
          <a:lstStyle/>
          <a:p>
            <a:pPr algn="ctr"/>
            <a:r>
              <a:rPr kumimoji="1" lang="en-US" altLang="ja-JP" sz="2000" b="1" dirty="0" smtClean="0"/>
              <a:t>PMMA-tag</a:t>
            </a:r>
            <a:r>
              <a:rPr kumimoji="1" lang="ja-JP" altLang="en-US" sz="2000" b="1" dirty="0" smtClean="0"/>
              <a:t>を導入</a:t>
            </a:r>
            <a:r>
              <a:rPr lang="ja-JP" altLang="en-US" sz="2000" b="1" dirty="0"/>
              <a:t>して</a:t>
            </a:r>
            <a:r>
              <a:rPr lang="ja-JP" altLang="en-US" sz="2000" b="1" dirty="0" smtClean="0"/>
              <a:t>も、抗原結合活性が見られた。</a:t>
            </a:r>
            <a:endParaRPr kumimoji="1" lang="ja-JP" altLang="en-US" sz="2000" b="1" dirty="0"/>
          </a:p>
        </p:txBody>
      </p:sp>
      <p:sp>
        <p:nvSpPr>
          <p:cNvPr id="12" name="タイトル 1"/>
          <p:cNvSpPr txBox="1">
            <a:spLocks/>
          </p:cNvSpPr>
          <p:nvPr/>
        </p:nvSpPr>
        <p:spPr bwMode="auto">
          <a:xfrm>
            <a:off x="93494" y="260350"/>
            <a:ext cx="8798986" cy="5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a:lstStyle>
          <a:p>
            <a:r>
              <a:rPr lang="ja-JP" altLang="en-US" sz="3200" dirty="0" smtClean="0"/>
              <a:t>リフォールディング後の</a:t>
            </a:r>
            <a:r>
              <a:rPr lang="en-US" altLang="ja-JP" sz="3200" dirty="0" err="1" smtClean="0"/>
              <a:t>scFv</a:t>
            </a:r>
            <a:r>
              <a:rPr lang="en-US" altLang="ja-JP" sz="3200" dirty="0" smtClean="0"/>
              <a:t>-PM</a:t>
            </a:r>
            <a:r>
              <a:rPr lang="ja-JP" altLang="en-US" sz="3200" dirty="0" smtClean="0"/>
              <a:t>の抗原結合活性</a:t>
            </a:r>
            <a:endParaRPr lang="ja-JP" altLang="en-US" sz="3200" dirty="0"/>
          </a:p>
        </p:txBody>
      </p:sp>
      <p:sp>
        <p:nvSpPr>
          <p:cNvPr id="3" name="テキスト ボックス 2"/>
          <p:cNvSpPr txBox="1"/>
          <p:nvPr/>
        </p:nvSpPr>
        <p:spPr>
          <a:xfrm>
            <a:off x="1468651" y="5198138"/>
            <a:ext cx="6048672" cy="369332"/>
          </a:xfrm>
          <a:prstGeom prst="rect">
            <a:avLst/>
          </a:prstGeom>
          <a:noFill/>
          <a:ln w="38100" cmpd="dbl">
            <a:solidFill>
              <a:srgbClr val="FF0000"/>
            </a:solidFill>
          </a:ln>
        </p:spPr>
        <p:txBody>
          <a:bodyPr wrap="square" rtlCol="0">
            <a:spAutoFit/>
          </a:bodyPr>
          <a:lstStyle/>
          <a:p>
            <a:pPr algn="ctr"/>
            <a:r>
              <a:rPr kumimoji="1" lang="en-US" altLang="ja-JP" b="1" dirty="0" smtClean="0"/>
              <a:t>PMMA-tag</a:t>
            </a:r>
            <a:r>
              <a:rPr kumimoji="1" lang="ja-JP" altLang="en-US" b="1" dirty="0" smtClean="0"/>
              <a:t>融合</a:t>
            </a:r>
            <a:r>
              <a:rPr kumimoji="1" lang="en-US" altLang="ja-JP" b="1" dirty="0" err="1" smtClean="0"/>
              <a:t>scFv</a:t>
            </a:r>
            <a:r>
              <a:rPr kumimoji="1" lang="ja-JP" altLang="en-US" b="1" dirty="0" smtClean="0"/>
              <a:t>が正しくリフォールディングされている</a:t>
            </a:r>
            <a:endParaRPr kumimoji="1" lang="ja-JP" altLang="en-US" b="1" dirty="0"/>
          </a:p>
        </p:txBody>
      </p:sp>
      <p:grpSp>
        <p:nvGrpSpPr>
          <p:cNvPr id="11" name="グループ化 10"/>
          <p:cNvGrpSpPr/>
          <p:nvPr/>
        </p:nvGrpSpPr>
        <p:grpSpPr>
          <a:xfrm>
            <a:off x="2145010" y="5956533"/>
            <a:ext cx="640080" cy="528335"/>
            <a:chOff x="1212851" y="3647616"/>
            <a:chExt cx="640080" cy="528335"/>
          </a:xfrm>
        </p:grpSpPr>
        <p:sp>
          <p:nvSpPr>
            <p:cNvPr id="13" name="フリーフォーム 12"/>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リーフォーム 14"/>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リーフォーム 15"/>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右矢印 16"/>
          <p:cNvSpPr/>
          <p:nvPr/>
        </p:nvSpPr>
        <p:spPr>
          <a:xfrm>
            <a:off x="3683322" y="6289033"/>
            <a:ext cx="2291790" cy="1446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658929" y="6500091"/>
            <a:ext cx="1766944" cy="369332"/>
          </a:xfrm>
          <a:prstGeom prst="rect">
            <a:avLst/>
          </a:prstGeom>
          <a:noFill/>
        </p:spPr>
        <p:txBody>
          <a:bodyPr wrap="square" rtlCol="0">
            <a:spAutoFit/>
          </a:bodyPr>
          <a:lstStyle/>
          <a:p>
            <a:pPr algn="ctr"/>
            <a:r>
              <a:rPr lang="ja-JP" altLang="en-US" b="1" dirty="0" smtClean="0"/>
              <a:t>変性状態</a:t>
            </a:r>
            <a:endParaRPr kumimoji="1" lang="ja-JP" altLang="en-US" b="1" dirty="0"/>
          </a:p>
        </p:txBody>
      </p:sp>
      <p:sp>
        <p:nvSpPr>
          <p:cNvPr id="25" name="テキスト ボックス 24"/>
          <p:cNvSpPr txBox="1"/>
          <p:nvPr/>
        </p:nvSpPr>
        <p:spPr>
          <a:xfrm>
            <a:off x="3904557" y="6516052"/>
            <a:ext cx="2188389" cy="369332"/>
          </a:xfrm>
          <a:prstGeom prst="rect">
            <a:avLst/>
          </a:prstGeom>
          <a:noFill/>
        </p:spPr>
        <p:txBody>
          <a:bodyPr wrap="square" rtlCol="0">
            <a:spAutoFit/>
          </a:bodyPr>
          <a:lstStyle/>
          <a:p>
            <a:r>
              <a:rPr kumimoji="1" lang="en-US" altLang="ja-JP" dirty="0" smtClean="0"/>
              <a:t>Urea</a:t>
            </a:r>
            <a:r>
              <a:rPr kumimoji="1" lang="ja-JP" altLang="en-US" dirty="0" smtClean="0"/>
              <a:t>濃度の減少</a:t>
            </a:r>
            <a:endParaRPr kumimoji="1" lang="ja-JP" altLang="en-US" dirty="0"/>
          </a:p>
        </p:txBody>
      </p:sp>
      <p:sp>
        <p:nvSpPr>
          <p:cNvPr id="4" name="テキスト ボックス 3"/>
          <p:cNvSpPr txBox="1"/>
          <p:nvPr/>
        </p:nvSpPr>
        <p:spPr>
          <a:xfrm>
            <a:off x="3683322" y="5956533"/>
            <a:ext cx="2291790" cy="369332"/>
          </a:xfrm>
          <a:prstGeom prst="rect">
            <a:avLst/>
          </a:prstGeom>
          <a:noFill/>
        </p:spPr>
        <p:txBody>
          <a:bodyPr wrap="square" rtlCol="0">
            <a:spAutoFit/>
          </a:bodyPr>
          <a:lstStyle/>
          <a:p>
            <a:r>
              <a:rPr kumimoji="1" lang="en-US" altLang="ja-JP" b="1" dirty="0" smtClean="0"/>
              <a:t>0.05M TAPS(pH8.5)</a:t>
            </a:r>
            <a:endParaRPr kumimoji="1" lang="ja-JP" altLang="en-US" b="1" dirty="0"/>
          </a:p>
        </p:txBody>
      </p:sp>
      <p:grpSp>
        <p:nvGrpSpPr>
          <p:cNvPr id="26" name="グループ化 25"/>
          <p:cNvGrpSpPr/>
          <p:nvPr/>
        </p:nvGrpSpPr>
        <p:grpSpPr>
          <a:xfrm>
            <a:off x="6265557" y="6026252"/>
            <a:ext cx="252028" cy="489800"/>
            <a:chOff x="3866996" y="5142190"/>
            <a:chExt cx="307030" cy="719427"/>
          </a:xfrm>
        </p:grpSpPr>
        <p:grpSp>
          <p:nvGrpSpPr>
            <p:cNvPr id="27" name="グループ化 26"/>
            <p:cNvGrpSpPr/>
            <p:nvPr/>
          </p:nvGrpSpPr>
          <p:grpSpPr>
            <a:xfrm>
              <a:off x="3866996" y="5142190"/>
              <a:ext cx="307030" cy="480442"/>
              <a:chOff x="4053383" y="5065383"/>
              <a:chExt cx="864096" cy="999652"/>
            </a:xfrm>
          </p:grpSpPr>
          <p:sp>
            <p:nvSpPr>
              <p:cNvPr id="29" name="円/楕円 28"/>
              <p:cNvSpPr/>
              <p:nvPr/>
            </p:nvSpPr>
            <p:spPr>
              <a:xfrm>
                <a:off x="4053383" y="5065383"/>
                <a:ext cx="432048" cy="99483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485431" y="5070199"/>
                <a:ext cx="432048" cy="99483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H="1">
                <a:off x="4213135" y="5070199"/>
                <a:ext cx="432048" cy="99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フリーフォーム 27"/>
            <p:cNvSpPr/>
            <p:nvPr/>
          </p:nvSpPr>
          <p:spPr>
            <a:xfrm>
              <a:off x="3886725" y="5620317"/>
              <a:ext cx="281564" cy="241300"/>
            </a:xfrm>
            <a:custGeom>
              <a:avLst/>
              <a:gdLst>
                <a:gd name="connsiteX0" fmla="*/ 40030 w 281564"/>
                <a:gd name="connsiteY0" fmla="*/ 241300 h 241300"/>
                <a:gd name="connsiteX1" fmla="*/ 281330 w 281564"/>
                <a:gd name="connsiteY1" fmla="*/ 152400 h 241300"/>
                <a:gd name="connsiteX2" fmla="*/ 1930 w 281564"/>
                <a:gd name="connsiteY2" fmla="*/ 63500 h 241300"/>
                <a:gd name="connsiteX3" fmla="*/ 179730 w 281564"/>
                <a:gd name="connsiteY3" fmla="*/ 0 h 241300"/>
              </a:gdLst>
              <a:ahLst/>
              <a:cxnLst>
                <a:cxn ang="0">
                  <a:pos x="connsiteX0" y="connsiteY0"/>
                </a:cxn>
                <a:cxn ang="0">
                  <a:pos x="connsiteX1" y="connsiteY1"/>
                </a:cxn>
                <a:cxn ang="0">
                  <a:pos x="connsiteX2" y="connsiteY2"/>
                </a:cxn>
                <a:cxn ang="0">
                  <a:pos x="connsiteX3" y="connsiteY3"/>
                </a:cxn>
              </a:cxnLst>
              <a:rect l="l" t="t" r="r" b="b"/>
              <a:pathLst>
                <a:path w="281564" h="241300">
                  <a:moveTo>
                    <a:pt x="40030" y="241300"/>
                  </a:moveTo>
                  <a:cubicBezTo>
                    <a:pt x="163855" y="211666"/>
                    <a:pt x="287680" y="182033"/>
                    <a:pt x="281330" y="152400"/>
                  </a:cubicBezTo>
                  <a:cubicBezTo>
                    <a:pt x="274980" y="122767"/>
                    <a:pt x="18863" y="88900"/>
                    <a:pt x="1930" y="63500"/>
                  </a:cubicBezTo>
                  <a:cubicBezTo>
                    <a:pt x="-15003" y="38100"/>
                    <a:pt x="82363" y="19050"/>
                    <a:pt x="17973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円/楕円 31"/>
          <p:cNvSpPr/>
          <p:nvPr/>
        </p:nvSpPr>
        <p:spPr>
          <a:xfrm>
            <a:off x="2159869" y="5892495"/>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円/楕円 32"/>
          <p:cNvSpPr/>
          <p:nvPr/>
        </p:nvSpPr>
        <p:spPr>
          <a:xfrm>
            <a:off x="2503666" y="6168090"/>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円/楕円 34"/>
          <p:cNvSpPr/>
          <p:nvPr/>
        </p:nvSpPr>
        <p:spPr>
          <a:xfrm>
            <a:off x="2067540" y="6239837"/>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円/楕円 36"/>
          <p:cNvSpPr/>
          <p:nvPr/>
        </p:nvSpPr>
        <p:spPr>
          <a:xfrm>
            <a:off x="2265859" y="6327378"/>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円/楕円 38"/>
          <p:cNvSpPr/>
          <p:nvPr/>
        </p:nvSpPr>
        <p:spPr>
          <a:xfrm>
            <a:off x="2658635" y="5968444"/>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667766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7394575" y="5403851"/>
            <a:ext cx="1749425" cy="145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smtClean="0"/>
              <a:t>①親和性ペプチド融合</a:t>
            </a:r>
            <a:r>
              <a:rPr lang="en-US" altLang="ja-JP" dirty="0" smtClean="0"/>
              <a:t>GST</a:t>
            </a:r>
            <a:r>
              <a:rPr lang="ja-JP" altLang="en-US" dirty="0" smtClean="0"/>
              <a:t>の親和性評価</a:t>
            </a:r>
            <a:endParaRPr kumimoji="1" lang="ja-JP" altLang="en-US" dirty="0"/>
          </a:p>
        </p:txBody>
      </p:sp>
      <p:sp>
        <p:nvSpPr>
          <p:cNvPr id="4" name="正方形/長方形 3"/>
          <p:cNvSpPr/>
          <p:nvPr/>
        </p:nvSpPr>
        <p:spPr bwMode="auto">
          <a:xfrm>
            <a:off x="5011738" y="5576888"/>
            <a:ext cx="1630362" cy="14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5" name="正方形/長方形 4"/>
          <p:cNvSpPr/>
          <p:nvPr/>
        </p:nvSpPr>
        <p:spPr bwMode="auto">
          <a:xfrm>
            <a:off x="5010150" y="5408613"/>
            <a:ext cx="1633538" cy="168275"/>
          </a:xfrm>
          <a:prstGeom prst="rect">
            <a:avLst/>
          </a:prstGeom>
          <a:solidFill>
            <a:srgbClr val="BDEEFF"/>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dirty="0"/>
          </a:p>
        </p:txBody>
      </p:sp>
      <p:grpSp>
        <p:nvGrpSpPr>
          <p:cNvPr id="6" name="グループ化 286"/>
          <p:cNvGrpSpPr>
            <a:grpSpLocks/>
          </p:cNvGrpSpPr>
          <p:nvPr/>
        </p:nvGrpSpPr>
        <p:grpSpPr bwMode="auto">
          <a:xfrm>
            <a:off x="357188" y="3357563"/>
            <a:ext cx="1995487" cy="901700"/>
            <a:chOff x="642910" y="4289960"/>
            <a:chExt cx="2428892" cy="1097852"/>
          </a:xfrm>
        </p:grpSpPr>
        <p:grpSp>
          <p:nvGrpSpPr>
            <p:cNvPr id="7" name="グループ化 277"/>
            <p:cNvGrpSpPr>
              <a:grpSpLocks/>
            </p:cNvGrpSpPr>
            <p:nvPr/>
          </p:nvGrpSpPr>
          <p:grpSpPr bwMode="auto">
            <a:xfrm>
              <a:off x="1530329" y="4289960"/>
              <a:ext cx="642942" cy="943687"/>
              <a:chOff x="1530329" y="4289960"/>
              <a:chExt cx="642942" cy="943687"/>
            </a:xfrm>
          </p:grpSpPr>
          <p:sp>
            <p:nvSpPr>
              <p:cNvPr id="11" name="片側の 2 つの角を丸めた四角形 10"/>
              <p:cNvSpPr/>
              <p:nvPr/>
            </p:nvSpPr>
            <p:spPr>
              <a:xfrm rot="10800000">
                <a:off x="1529832" y="4289960"/>
                <a:ext cx="643454" cy="943226"/>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2" name="円/楕円 5"/>
              <p:cNvSpPr/>
              <p:nvPr/>
            </p:nvSpPr>
            <p:spPr>
              <a:xfrm rot="10800000">
                <a:off x="1564614" y="4606946"/>
                <a:ext cx="571959" cy="5663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3" name="円/楕円 12"/>
              <p:cNvSpPr/>
              <p:nvPr/>
            </p:nvSpPr>
            <p:spPr>
              <a:xfrm rot="10800000">
                <a:off x="1638041" y="4684259"/>
                <a:ext cx="428969" cy="42909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sp>
          <p:nvSpPr>
            <p:cNvPr id="8" name="大かっこ 7"/>
            <p:cNvSpPr/>
            <p:nvPr/>
          </p:nvSpPr>
          <p:spPr>
            <a:xfrm>
              <a:off x="841936" y="4504504"/>
              <a:ext cx="1999924" cy="784732"/>
            </a:xfrm>
            <a:prstGeom prst="bracketPair">
              <a:avLst>
                <a:gd name="adj"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sp>
          <p:nvSpPr>
            <p:cNvPr id="9" name="大かっこ 8"/>
            <p:cNvSpPr/>
            <p:nvPr/>
          </p:nvSpPr>
          <p:spPr>
            <a:xfrm>
              <a:off x="642910" y="4388534"/>
              <a:ext cx="2428892" cy="999278"/>
            </a:xfrm>
            <a:prstGeom prst="bracketPair">
              <a:avLst>
                <a:gd name="adj"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sp>
          <p:nvSpPr>
            <p:cNvPr id="10" name="大かっこ 9"/>
            <p:cNvSpPr/>
            <p:nvPr/>
          </p:nvSpPr>
          <p:spPr>
            <a:xfrm>
              <a:off x="1139509" y="4647534"/>
              <a:ext cx="1406709" cy="570188"/>
            </a:xfrm>
            <a:prstGeom prst="bracketPair">
              <a:avLst>
                <a:gd name="adj"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grpSp>
      <p:sp>
        <p:nvSpPr>
          <p:cNvPr id="14" name="テキスト ボックス 161"/>
          <p:cNvSpPr txBox="1">
            <a:spLocks noChangeArrowheads="1"/>
          </p:cNvSpPr>
          <p:nvPr/>
        </p:nvSpPr>
        <p:spPr bwMode="auto">
          <a:xfrm>
            <a:off x="571500" y="2786063"/>
            <a:ext cx="257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2000" b="1" dirty="0"/>
              <a:t>QCM</a:t>
            </a:r>
            <a:r>
              <a:rPr lang="ja-JP" altLang="en-US" sz="2000" b="1" dirty="0"/>
              <a:t>センサーチップ</a:t>
            </a:r>
          </a:p>
        </p:txBody>
      </p:sp>
      <p:sp>
        <p:nvSpPr>
          <p:cNvPr id="15" name="テキスト ボックス 164"/>
          <p:cNvSpPr txBox="1">
            <a:spLocks noChangeArrowheads="1"/>
          </p:cNvSpPr>
          <p:nvPr/>
        </p:nvSpPr>
        <p:spPr bwMode="auto">
          <a:xfrm>
            <a:off x="1714500" y="1150938"/>
            <a:ext cx="2786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ja-JP" altLang="en-US" sz="1800" dirty="0"/>
              <a:t>内部に水晶振動子があり、電圧をかけることで一定周期の振動を得ている。</a:t>
            </a:r>
            <a:endParaRPr lang="en-US" altLang="ja-JP" sz="1800" dirty="0"/>
          </a:p>
        </p:txBody>
      </p:sp>
      <p:sp>
        <p:nvSpPr>
          <p:cNvPr id="16" name="正方形/長方形 15"/>
          <p:cNvSpPr/>
          <p:nvPr/>
        </p:nvSpPr>
        <p:spPr>
          <a:xfrm>
            <a:off x="604838" y="5572125"/>
            <a:ext cx="1500187" cy="14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nvGrpSpPr>
          <p:cNvPr id="17" name="グループ化 262"/>
          <p:cNvGrpSpPr>
            <a:grpSpLocks/>
          </p:cNvGrpSpPr>
          <p:nvPr/>
        </p:nvGrpSpPr>
        <p:grpSpPr bwMode="auto">
          <a:xfrm>
            <a:off x="6394450" y="1574800"/>
            <a:ext cx="2000250" cy="1500188"/>
            <a:chOff x="4714875" y="714356"/>
            <a:chExt cx="3333773" cy="2500330"/>
          </a:xfrm>
        </p:grpSpPr>
        <p:pic>
          <p:nvPicPr>
            <p:cNvPr id="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714356"/>
              <a:ext cx="3333773" cy="250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2714620"/>
              <a:ext cx="1500198" cy="42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下矢印 19"/>
          <p:cNvSpPr/>
          <p:nvPr/>
        </p:nvSpPr>
        <p:spPr>
          <a:xfrm>
            <a:off x="1139825" y="4364038"/>
            <a:ext cx="428625" cy="406400"/>
          </a:xfrm>
          <a:prstGeom prst="downArrow">
            <a:avLst/>
          </a:prstGeom>
          <a:solidFill>
            <a:schemeClr val="accent1"/>
          </a:solidFill>
          <a:ln>
            <a:solidFill>
              <a:schemeClr val="accent2"/>
            </a:solidFill>
          </a:ln>
          <a:effectLst/>
        </p:spPr>
        <p:style>
          <a:lnRef idx="1">
            <a:schemeClr val="accent3"/>
          </a:lnRef>
          <a:fillRef idx="3">
            <a:schemeClr val="accent3"/>
          </a:fillRef>
          <a:effectRef idx="2">
            <a:schemeClr val="accent3"/>
          </a:effectRef>
          <a:fontRef idx="minor">
            <a:schemeClr val="lt1"/>
          </a:fontRef>
        </p:style>
        <p:txBody>
          <a:bodyPr anchor="ctr"/>
          <a:lstStyle/>
          <a:p>
            <a:pPr>
              <a:defRPr/>
            </a:pPr>
            <a:endParaRPr lang="ja-JP" altLang="en-US" dirty="0"/>
          </a:p>
        </p:txBody>
      </p:sp>
      <p:sp>
        <p:nvSpPr>
          <p:cNvPr id="21" name="下矢印 20"/>
          <p:cNvSpPr/>
          <p:nvPr/>
        </p:nvSpPr>
        <p:spPr>
          <a:xfrm rot="21540000">
            <a:off x="3392488" y="4362450"/>
            <a:ext cx="428625" cy="407988"/>
          </a:xfrm>
          <a:prstGeom prst="downArrow">
            <a:avLst/>
          </a:prstGeom>
          <a:solidFill>
            <a:schemeClr val="accent1"/>
          </a:solidFill>
          <a:ln>
            <a:solidFill>
              <a:schemeClr val="accent2"/>
            </a:solidFill>
          </a:ln>
          <a:effectLst/>
        </p:spPr>
        <p:style>
          <a:lnRef idx="1">
            <a:schemeClr val="accent3"/>
          </a:lnRef>
          <a:fillRef idx="3">
            <a:schemeClr val="accent3"/>
          </a:fillRef>
          <a:effectRef idx="2">
            <a:schemeClr val="accent3"/>
          </a:effectRef>
          <a:fontRef idx="minor">
            <a:schemeClr val="lt1"/>
          </a:fontRef>
        </p:style>
        <p:txBody>
          <a:bodyPr anchor="ctr"/>
          <a:lstStyle/>
          <a:p>
            <a:pPr>
              <a:defRPr/>
            </a:pPr>
            <a:endParaRPr lang="ja-JP" altLang="en-US" dirty="0"/>
          </a:p>
        </p:txBody>
      </p:sp>
      <p:sp>
        <p:nvSpPr>
          <p:cNvPr id="22" name="下矢印 21"/>
          <p:cNvSpPr/>
          <p:nvPr/>
        </p:nvSpPr>
        <p:spPr>
          <a:xfrm>
            <a:off x="5608638" y="4357688"/>
            <a:ext cx="428625" cy="406400"/>
          </a:xfrm>
          <a:prstGeom prst="downArrow">
            <a:avLst/>
          </a:prstGeom>
          <a:solidFill>
            <a:schemeClr val="accent1"/>
          </a:solidFill>
          <a:ln>
            <a:solidFill>
              <a:schemeClr val="accent2"/>
            </a:solidFill>
          </a:ln>
          <a:effectLst/>
        </p:spPr>
        <p:style>
          <a:lnRef idx="1">
            <a:schemeClr val="accent3"/>
          </a:lnRef>
          <a:fillRef idx="3">
            <a:schemeClr val="accent3"/>
          </a:fillRef>
          <a:effectRef idx="2">
            <a:schemeClr val="accent3"/>
          </a:effectRef>
          <a:fontRef idx="minor">
            <a:schemeClr val="lt1"/>
          </a:fontRef>
        </p:style>
        <p:txBody>
          <a:bodyPr anchor="ctr"/>
          <a:lstStyle/>
          <a:p>
            <a:pPr>
              <a:defRPr/>
            </a:pPr>
            <a:endParaRPr lang="ja-JP" altLang="en-US" dirty="0"/>
          </a:p>
        </p:txBody>
      </p:sp>
      <p:grpSp>
        <p:nvGrpSpPr>
          <p:cNvPr id="23" name="グループ化 15"/>
          <p:cNvGrpSpPr>
            <a:grpSpLocks/>
          </p:cNvGrpSpPr>
          <p:nvPr/>
        </p:nvGrpSpPr>
        <p:grpSpPr bwMode="auto">
          <a:xfrm>
            <a:off x="1084263" y="1143000"/>
            <a:ext cx="571500" cy="1651000"/>
            <a:chOff x="2428859" y="2658178"/>
            <a:chExt cx="642941" cy="1857390"/>
          </a:xfrm>
        </p:grpSpPr>
        <p:sp>
          <p:nvSpPr>
            <p:cNvPr id="24" name="片側の 2 つの角を丸めた四角形 23"/>
            <p:cNvSpPr/>
            <p:nvPr/>
          </p:nvSpPr>
          <p:spPr>
            <a:xfrm flipV="1">
              <a:off x="2428859" y="2658178"/>
              <a:ext cx="642941" cy="1857390"/>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25" name="円/楕円 24"/>
            <p:cNvSpPr/>
            <p:nvPr/>
          </p:nvSpPr>
          <p:spPr>
            <a:xfrm flipV="1">
              <a:off x="2466363" y="3888699"/>
              <a:ext cx="571503" cy="567933"/>
            </a:xfrm>
            <a:prstGeom prst="ellips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26" name="円/楕円 25"/>
            <p:cNvSpPr/>
            <p:nvPr/>
          </p:nvSpPr>
          <p:spPr>
            <a:xfrm flipV="1">
              <a:off x="2536016" y="3956566"/>
              <a:ext cx="428627" cy="428628"/>
            </a:xfrm>
            <a:prstGeom prst="ellipse">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27" name="正方形/長方形 26"/>
            <p:cNvSpPr/>
            <p:nvPr/>
          </p:nvSpPr>
          <p:spPr>
            <a:xfrm flipV="1">
              <a:off x="2828911" y="2665322"/>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28" name="正方形/長方形 27"/>
            <p:cNvSpPr/>
            <p:nvPr/>
          </p:nvSpPr>
          <p:spPr>
            <a:xfrm flipV="1">
              <a:off x="2557447" y="2663536"/>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grpSp>
      <p:cxnSp>
        <p:nvCxnSpPr>
          <p:cNvPr id="29" name="直線矢印コネクタ 28"/>
          <p:cNvCxnSpPr/>
          <p:nvPr/>
        </p:nvCxnSpPr>
        <p:spPr>
          <a:xfrm rot="10800000" flipV="1">
            <a:off x="1370013" y="2071688"/>
            <a:ext cx="785812" cy="428625"/>
          </a:xfrm>
          <a:prstGeom prst="straightConnector1">
            <a:avLst/>
          </a:prstGeom>
          <a:ln w="38100">
            <a:solidFill>
              <a:srgbClr val="000000"/>
            </a:solidFill>
            <a:tailEnd type="triangle" w="lg" len="med"/>
          </a:ln>
          <a:effectLst/>
        </p:spPr>
        <p:style>
          <a:lnRef idx="3">
            <a:schemeClr val="accent2"/>
          </a:lnRef>
          <a:fillRef idx="0">
            <a:schemeClr val="accent2"/>
          </a:fillRef>
          <a:effectRef idx="2">
            <a:schemeClr val="accent2"/>
          </a:effectRef>
          <a:fontRef idx="minor">
            <a:schemeClr val="tx1"/>
          </a:fontRef>
        </p:style>
      </p:cxnSp>
      <p:grpSp>
        <p:nvGrpSpPr>
          <p:cNvPr id="30" name="グループ化 303"/>
          <p:cNvGrpSpPr>
            <a:grpSpLocks/>
          </p:cNvGrpSpPr>
          <p:nvPr/>
        </p:nvGrpSpPr>
        <p:grpSpPr bwMode="auto">
          <a:xfrm>
            <a:off x="5351463" y="3368675"/>
            <a:ext cx="939800" cy="774700"/>
            <a:chOff x="5352153" y="3368373"/>
            <a:chExt cx="938701" cy="775008"/>
          </a:xfrm>
        </p:grpSpPr>
        <p:sp>
          <p:nvSpPr>
            <p:cNvPr id="31" name="大かっこ 30"/>
            <p:cNvSpPr/>
            <p:nvPr/>
          </p:nvSpPr>
          <p:spPr>
            <a:xfrm>
              <a:off x="5352153" y="3711409"/>
              <a:ext cx="938701" cy="235043"/>
            </a:xfrm>
            <a:prstGeom prst="bracketPair">
              <a:avLst>
                <a:gd name="adj"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grpSp>
          <p:nvGrpSpPr>
            <p:cNvPr id="32" name="グループ化 278"/>
            <p:cNvGrpSpPr>
              <a:grpSpLocks/>
            </p:cNvGrpSpPr>
            <p:nvPr/>
          </p:nvGrpSpPr>
          <p:grpSpPr bwMode="auto">
            <a:xfrm>
              <a:off x="5553718" y="3368373"/>
              <a:ext cx="528020" cy="775008"/>
              <a:chOff x="1530329" y="4289960"/>
              <a:chExt cx="642942" cy="943687"/>
            </a:xfrm>
          </p:grpSpPr>
          <p:sp>
            <p:nvSpPr>
              <p:cNvPr id="33" name="片側の 2 つの角を丸めた四角形 32"/>
              <p:cNvSpPr/>
              <p:nvPr/>
            </p:nvSpPr>
            <p:spPr>
              <a:xfrm rot="10800000">
                <a:off x="1530099" y="4289960"/>
                <a:ext cx="642942" cy="943687"/>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34" name="円/楕円 5"/>
              <p:cNvSpPr/>
              <p:nvPr/>
            </p:nvSpPr>
            <p:spPr>
              <a:xfrm rot="10800000">
                <a:off x="1564853" y="4607101"/>
                <a:ext cx="571503" cy="566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35" name="円/楕円 34"/>
              <p:cNvSpPr/>
              <p:nvPr/>
            </p:nvSpPr>
            <p:spPr>
              <a:xfrm rot="10800000">
                <a:off x="1638221" y="4684452"/>
                <a:ext cx="428628" cy="429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grpSp>
      <p:grpSp>
        <p:nvGrpSpPr>
          <p:cNvPr id="36" name="グループ化 287"/>
          <p:cNvGrpSpPr>
            <a:grpSpLocks/>
          </p:cNvGrpSpPr>
          <p:nvPr/>
        </p:nvGrpSpPr>
        <p:grpSpPr bwMode="auto">
          <a:xfrm>
            <a:off x="2786063" y="3368675"/>
            <a:ext cx="1643062" cy="803275"/>
            <a:chOff x="3929058" y="4300770"/>
            <a:chExt cx="2000264" cy="978033"/>
          </a:xfrm>
        </p:grpSpPr>
        <p:sp>
          <p:nvSpPr>
            <p:cNvPr id="37" name="大かっこ 36"/>
            <p:cNvSpPr/>
            <p:nvPr/>
          </p:nvSpPr>
          <p:spPr>
            <a:xfrm>
              <a:off x="4166770" y="4586835"/>
              <a:ext cx="1499715" cy="643647"/>
            </a:xfrm>
            <a:prstGeom prst="bracketPair">
              <a:avLst>
                <a:gd name="adj" fmla="val 50000"/>
              </a:avLst>
            </a:prstGeom>
            <a:ln w="28575">
              <a:solidFill>
                <a:srgbClr val="FF66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sp>
          <p:nvSpPr>
            <p:cNvPr id="38" name="大かっこ 37"/>
            <p:cNvSpPr/>
            <p:nvPr/>
          </p:nvSpPr>
          <p:spPr>
            <a:xfrm>
              <a:off x="3929058" y="4492125"/>
              <a:ext cx="2000264" cy="786678"/>
            </a:xfrm>
            <a:prstGeom prst="bracketPair">
              <a:avLst>
                <a:gd name="adj" fmla="val 50000"/>
              </a:avLst>
            </a:prstGeom>
            <a:ln w="28575">
              <a:solidFill>
                <a:srgbClr val="FF66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grpSp>
          <p:nvGrpSpPr>
            <p:cNvPr id="39" name="グループ化 282"/>
            <p:cNvGrpSpPr>
              <a:grpSpLocks/>
            </p:cNvGrpSpPr>
            <p:nvPr/>
          </p:nvGrpSpPr>
          <p:grpSpPr bwMode="auto">
            <a:xfrm>
              <a:off x="4586514" y="4300770"/>
              <a:ext cx="642942" cy="943687"/>
              <a:chOff x="1530329" y="4289960"/>
              <a:chExt cx="642942" cy="943687"/>
            </a:xfrm>
          </p:grpSpPr>
          <p:sp>
            <p:nvSpPr>
              <p:cNvPr id="40" name="片側の 2 つの角を丸めた四角形 39"/>
              <p:cNvSpPr/>
              <p:nvPr/>
            </p:nvSpPr>
            <p:spPr>
              <a:xfrm rot="10800000">
                <a:off x="1529965" y="4289960"/>
                <a:ext cx="643563" cy="943241"/>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1" name="円/楕円 5"/>
              <p:cNvSpPr/>
              <p:nvPr/>
            </p:nvSpPr>
            <p:spPr>
              <a:xfrm rot="10800000">
                <a:off x="1564752" y="4606951"/>
                <a:ext cx="572056" cy="56633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2" name="円/楕円 41"/>
              <p:cNvSpPr/>
              <p:nvPr/>
            </p:nvSpPr>
            <p:spPr>
              <a:xfrm rot="10800000">
                <a:off x="1638192" y="4684266"/>
                <a:ext cx="429042" cy="42909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grpSp>
      <p:sp>
        <p:nvSpPr>
          <p:cNvPr id="43" name="テキスト ボックス 289"/>
          <p:cNvSpPr txBox="1">
            <a:spLocks noChangeArrowheads="1"/>
          </p:cNvSpPr>
          <p:nvPr/>
        </p:nvSpPr>
        <p:spPr bwMode="auto">
          <a:xfrm>
            <a:off x="6072188" y="928688"/>
            <a:ext cx="2643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t>Quartz Crystal</a:t>
            </a:r>
          </a:p>
          <a:p>
            <a:pPr eaLnBrk="1" hangingPunct="1"/>
            <a:r>
              <a:rPr lang="en-US" altLang="ja-JP" sz="1800" dirty="0"/>
              <a:t>Microbalance (QCM)</a:t>
            </a:r>
            <a:endParaRPr lang="ja-JP" altLang="en-US" sz="1800" dirty="0"/>
          </a:p>
        </p:txBody>
      </p:sp>
      <p:sp>
        <p:nvSpPr>
          <p:cNvPr id="44" name="テキスト ボックス 290"/>
          <p:cNvSpPr txBox="1">
            <a:spLocks noChangeArrowheads="1"/>
          </p:cNvSpPr>
          <p:nvPr/>
        </p:nvSpPr>
        <p:spPr bwMode="auto">
          <a:xfrm>
            <a:off x="6643688" y="3429000"/>
            <a:ext cx="2000250" cy="923925"/>
          </a:xfrm>
          <a:prstGeom prst="rect">
            <a:avLst/>
          </a:prstGeom>
          <a:solidFill>
            <a:schemeClr val="bg1"/>
          </a:solidFill>
          <a:ln w="25400">
            <a:solidFill>
              <a:srgbClr val="FF0000"/>
            </a:solidFill>
            <a:miter lim="800000"/>
            <a:headEnd/>
            <a:tailEnd/>
          </a:ln>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ja-JP" altLang="en-US" sz="1800" dirty="0">
                <a:solidFill>
                  <a:srgbClr val="000000"/>
                </a:solidFill>
              </a:rPr>
              <a:t>金薄膜上の質量変化によって振動数が低下する。</a:t>
            </a:r>
          </a:p>
        </p:txBody>
      </p:sp>
      <p:sp>
        <p:nvSpPr>
          <p:cNvPr id="45" name="正方形/長方形 44"/>
          <p:cNvSpPr/>
          <p:nvPr/>
        </p:nvSpPr>
        <p:spPr bwMode="auto">
          <a:xfrm>
            <a:off x="2795588" y="5572125"/>
            <a:ext cx="1630362" cy="14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6" name="正方形/長方形 45"/>
          <p:cNvSpPr/>
          <p:nvPr/>
        </p:nvSpPr>
        <p:spPr bwMode="auto">
          <a:xfrm>
            <a:off x="2794000" y="5403850"/>
            <a:ext cx="1633538" cy="168275"/>
          </a:xfrm>
          <a:prstGeom prst="rect">
            <a:avLst/>
          </a:prstGeom>
          <a:solidFill>
            <a:srgbClr val="BDEEFF"/>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dirty="0"/>
          </a:p>
        </p:txBody>
      </p:sp>
      <p:sp>
        <p:nvSpPr>
          <p:cNvPr id="47" name="テキスト ボックス 54"/>
          <p:cNvSpPr txBox="1">
            <a:spLocks noChangeArrowheads="1"/>
          </p:cNvSpPr>
          <p:nvPr/>
        </p:nvSpPr>
        <p:spPr bwMode="auto">
          <a:xfrm>
            <a:off x="3214688" y="2219325"/>
            <a:ext cx="2786062" cy="923925"/>
          </a:xfrm>
          <a:prstGeom prst="rect">
            <a:avLst/>
          </a:prstGeom>
          <a:solidFill>
            <a:schemeClr val="bg1"/>
          </a:solidFill>
          <a:ln w="25400">
            <a:solidFill>
              <a:srgbClr val="FF0000"/>
            </a:solidFill>
            <a:miter lim="800000"/>
            <a:headEnd/>
            <a:tailEnd/>
          </a:ln>
        </p:spPr>
        <p:txBody>
          <a:bodyPr>
            <a:spAutoFit/>
          </a:bodyPr>
          <a:lstStyle/>
          <a:p>
            <a:pPr algn="l">
              <a:defRPr/>
            </a:pPr>
            <a:r>
              <a:rPr lang="en-US" altLang="ja-JP" sz="1800" dirty="0">
                <a:solidFill>
                  <a:srgbClr val="000000"/>
                </a:solidFill>
                <a:latin typeface="Symbol" pitchFamily="18" charset="2"/>
                <a:ea typeface="ＭＳ Ｐゴシック" pitchFamily="50" charset="-128"/>
              </a:rPr>
              <a:t>D</a:t>
            </a:r>
            <a:r>
              <a:rPr lang="en-US" altLang="ja-JP" sz="1800" dirty="0">
                <a:solidFill>
                  <a:srgbClr val="000000"/>
                </a:solidFill>
                <a:ea typeface="ＭＳ Ｐゴシック" pitchFamily="50" charset="-128"/>
              </a:rPr>
              <a:t>F=1Hz=30pg</a:t>
            </a:r>
            <a:r>
              <a:rPr lang="ja-JP" altLang="en-US" sz="1800" dirty="0">
                <a:solidFill>
                  <a:srgbClr val="000000"/>
                </a:solidFill>
                <a:ea typeface="ＭＳ Ｐゴシック" pitchFamily="50" charset="-128"/>
              </a:rPr>
              <a:t>の吸着</a:t>
            </a:r>
            <a:endParaRPr lang="en-US" altLang="ja-JP" sz="1800" dirty="0">
              <a:solidFill>
                <a:srgbClr val="000000"/>
              </a:solidFill>
              <a:ea typeface="ＭＳ Ｐゴシック" pitchFamily="50" charset="-128"/>
            </a:endParaRPr>
          </a:p>
          <a:p>
            <a:pPr marL="893763" indent="-893763" algn="l">
              <a:defRPr/>
            </a:pPr>
            <a:r>
              <a:rPr lang="ja-JP" altLang="en-US" sz="1800" dirty="0">
                <a:solidFill>
                  <a:srgbClr val="000000"/>
                </a:solidFill>
                <a:ea typeface="ＭＳ Ｐゴシック" pitchFamily="50" charset="-128"/>
              </a:rPr>
              <a:t>センサーチップの金薄膜　の面積</a:t>
            </a:r>
            <a:r>
              <a:rPr lang="en-US" altLang="ja-JP" sz="1800" dirty="0">
                <a:solidFill>
                  <a:srgbClr val="000000"/>
                </a:solidFill>
                <a:ea typeface="ＭＳ Ｐゴシック" pitchFamily="50" charset="-128"/>
              </a:rPr>
              <a:t>=4.9mm</a:t>
            </a:r>
            <a:r>
              <a:rPr lang="en-US" altLang="ja-JP" sz="1800" baseline="30000" dirty="0">
                <a:solidFill>
                  <a:srgbClr val="000000"/>
                </a:solidFill>
                <a:ea typeface="ＭＳ Ｐゴシック" pitchFamily="50" charset="-128"/>
              </a:rPr>
              <a:t>2</a:t>
            </a:r>
          </a:p>
        </p:txBody>
      </p:sp>
      <p:grpSp>
        <p:nvGrpSpPr>
          <p:cNvPr id="48" name="グループ化 42"/>
          <p:cNvGrpSpPr>
            <a:grpSpLocks/>
          </p:cNvGrpSpPr>
          <p:nvPr/>
        </p:nvGrpSpPr>
        <p:grpSpPr bwMode="auto">
          <a:xfrm>
            <a:off x="5143500" y="4965700"/>
            <a:ext cx="323850" cy="463550"/>
            <a:chOff x="4429124" y="4786322"/>
            <a:chExt cx="323720" cy="463552"/>
          </a:xfrm>
        </p:grpSpPr>
        <p:sp>
          <p:nvSpPr>
            <p:cNvPr id="49" name="パイ 48"/>
            <p:cNvSpPr/>
            <p:nvPr/>
          </p:nvSpPr>
          <p:spPr>
            <a:xfrm>
              <a:off x="4429124" y="4786322"/>
              <a:ext cx="323720" cy="306389"/>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50" name="フリーフォーム 49"/>
            <p:cNvSpPr/>
            <p:nvPr/>
          </p:nvSpPr>
          <p:spPr>
            <a:xfrm>
              <a:off x="4500533" y="5072073"/>
              <a:ext cx="207879" cy="177801"/>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51" name="グループ化 42"/>
          <p:cNvGrpSpPr>
            <a:grpSpLocks/>
          </p:cNvGrpSpPr>
          <p:nvPr/>
        </p:nvGrpSpPr>
        <p:grpSpPr bwMode="auto">
          <a:xfrm rot="1679548">
            <a:off x="6073775" y="4979988"/>
            <a:ext cx="323850" cy="463550"/>
            <a:chOff x="4429124" y="4786322"/>
            <a:chExt cx="323720" cy="463552"/>
          </a:xfrm>
        </p:grpSpPr>
        <p:sp>
          <p:nvSpPr>
            <p:cNvPr id="52" name="パイ 51"/>
            <p:cNvSpPr/>
            <p:nvPr/>
          </p:nvSpPr>
          <p:spPr>
            <a:xfrm>
              <a:off x="4426807" y="4786131"/>
              <a:ext cx="323720" cy="306389"/>
            </a:xfrm>
            <a:prstGeom prst="pie">
              <a:avLst>
                <a:gd name="adj1" fmla="val 18346844"/>
                <a:gd name="adj2" fmla="val 16200000"/>
              </a:avLst>
            </a:prstGeom>
            <a:solidFill>
              <a:srgbClr val="F006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53" name="フリーフォーム 52"/>
            <p:cNvSpPr/>
            <p:nvPr/>
          </p:nvSpPr>
          <p:spPr>
            <a:xfrm>
              <a:off x="4495573" y="5072085"/>
              <a:ext cx="207879" cy="177801"/>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cxnSp>
        <p:nvCxnSpPr>
          <p:cNvPr id="54" name="直線矢印コネクタ 66"/>
          <p:cNvCxnSpPr>
            <a:cxnSpLocks noChangeShapeType="1"/>
            <a:stCxn id="56" idx="0"/>
            <a:endCxn id="5" idx="3"/>
          </p:cNvCxnSpPr>
          <p:nvPr/>
        </p:nvCxnSpPr>
        <p:spPr bwMode="auto">
          <a:xfrm rot="16200000" flipV="1">
            <a:off x="6925469" y="5210969"/>
            <a:ext cx="365125" cy="928687"/>
          </a:xfrm>
          <a:prstGeom prst="straightConnector1">
            <a:avLst/>
          </a:prstGeom>
          <a:noFill/>
          <a:ln w="19050" algn="ctr">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55" name="直線矢印コネクタ 67"/>
          <p:cNvCxnSpPr>
            <a:cxnSpLocks noChangeShapeType="1"/>
            <a:stCxn id="56" idx="0"/>
          </p:cNvCxnSpPr>
          <p:nvPr/>
        </p:nvCxnSpPr>
        <p:spPr bwMode="auto">
          <a:xfrm rot="16200000" flipV="1">
            <a:off x="5837238" y="4122738"/>
            <a:ext cx="357187" cy="3113087"/>
          </a:xfrm>
          <a:prstGeom prst="straightConnector1">
            <a:avLst/>
          </a:prstGeom>
          <a:noFill/>
          <a:ln w="19050" algn="ctr">
            <a:solidFill>
              <a:schemeClr val="tx1"/>
            </a:solidFill>
            <a:round/>
            <a:headEnd/>
            <a:tailEnd type="triangle" w="lg" len="med"/>
          </a:ln>
          <a:extLst>
            <a:ext uri="{909E8E84-426E-40DD-AFC4-6F175D3DCCD1}">
              <a14:hiddenFill xmlns:a14="http://schemas.microsoft.com/office/drawing/2010/main">
                <a:noFill/>
              </a14:hiddenFill>
            </a:ext>
          </a:extLst>
        </p:spPr>
      </p:cxnSp>
      <p:sp>
        <p:nvSpPr>
          <p:cNvPr id="56" name="テキスト ボックス 69"/>
          <p:cNvSpPr txBox="1">
            <a:spLocks noChangeArrowheads="1"/>
          </p:cNvSpPr>
          <p:nvPr/>
        </p:nvSpPr>
        <p:spPr bwMode="auto">
          <a:xfrm>
            <a:off x="6072188" y="5857875"/>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sz="1800" dirty="0"/>
              <a:t>プラスチックコート</a:t>
            </a:r>
          </a:p>
        </p:txBody>
      </p:sp>
      <p:sp>
        <p:nvSpPr>
          <p:cNvPr id="57" name="テキスト ボックス 56"/>
          <p:cNvSpPr txBox="1">
            <a:spLocks noChangeArrowheads="1"/>
          </p:cNvSpPr>
          <p:nvPr/>
        </p:nvSpPr>
        <p:spPr bwMode="auto">
          <a:xfrm>
            <a:off x="1342231" y="6265865"/>
            <a:ext cx="6500813" cy="46196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b="1" dirty="0">
                <a:solidFill>
                  <a:srgbClr val="000000"/>
                </a:solidFill>
              </a:rPr>
              <a:t>吸着挙動を直接かつリアルタイムに測定できる。</a:t>
            </a:r>
          </a:p>
        </p:txBody>
      </p:sp>
    </p:spTree>
    <p:extLst>
      <p:ext uri="{BB962C8B-B14F-4D97-AF65-F5344CB8AC3E}">
        <p14:creationId xmlns:p14="http://schemas.microsoft.com/office/powerpoint/2010/main" val="32946564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260350"/>
            <a:ext cx="9144000" cy="576362"/>
          </a:xfrm>
        </p:spPr>
        <p:txBody>
          <a:bodyPr/>
          <a:lstStyle/>
          <a:p>
            <a:r>
              <a:rPr kumimoji="1" lang="ja-JP" altLang="en-US" sz="3200" dirty="0" smtClean="0"/>
              <a:t>リフォールディング後の</a:t>
            </a:r>
            <a:r>
              <a:rPr kumimoji="1" lang="en-US" altLang="ja-JP" sz="3200" dirty="0" smtClean="0"/>
              <a:t>scFv-D10</a:t>
            </a:r>
            <a:r>
              <a:rPr kumimoji="1" lang="ja-JP" altLang="en-US" sz="3200" dirty="0" smtClean="0"/>
              <a:t>の抗原結合活性</a:t>
            </a:r>
            <a:endParaRPr kumimoji="1" lang="ja-JP" altLang="en-US" sz="3200" dirty="0"/>
          </a:p>
        </p:txBody>
      </p:sp>
      <p:sp>
        <p:nvSpPr>
          <p:cNvPr id="5" name="テキスト ボックス 4"/>
          <p:cNvSpPr txBox="1"/>
          <p:nvPr/>
        </p:nvSpPr>
        <p:spPr>
          <a:xfrm>
            <a:off x="899592" y="2062589"/>
            <a:ext cx="2592288" cy="369332"/>
          </a:xfrm>
          <a:prstGeom prst="rect">
            <a:avLst/>
          </a:prstGeom>
          <a:noFill/>
        </p:spPr>
        <p:txBody>
          <a:bodyPr wrap="square" rtlCol="0">
            <a:spAutoFit/>
          </a:bodyPr>
          <a:lstStyle/>
          <a:p>
            <a:r>
              <a:rPr lang="en-US" altLang="ja-JP" dirty="0" smtClean="0"/>
              <a:t>anti-</a:t>
            </a:r>
            <a:r>
              <a:rPr lang="en-US" altLang="ja-JP" dirty="0" err="1" smtClean="0"/>
              <a:t>RNase</a:t>
            </a:r>
            <a:r>
              <a:rPr lang="en-US" altLang="ja-JP" dirty="0" smtClean="0"/>
              <a:t> scFv-D10</a:t>
            </a:r>
            <a:endParaRPr kumimoji="1" lang="ja-JP" altLang="en-US" dirty="0"/>
          </a:p>
        </p:txBody>
      </p:sp>
      <p:sp>
        <p:nvSpPr>
          <p:cNvPr id="8" name="正方形/長方形 7"/>
          <p:cNvSpPr/>
          <p:nvPr/>
        </p:nvSpPr>
        <p:spPr>
          <a:xfrm>
            <a:off x="2721772" y="2062589"/>
            <a:ext cx="54001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3491880" y="2247255"/>
            <a:ext cx="1008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932040" y="1785590"/>
            <a:ext cx="2736304" cy="646331"/>
          </a:xfrm>
          <a:prstGeom prst="rect">
            <a:avLst/>
          </a:prstGeom>
          <a:noFill/>
        </p:spPr>
        <p:txBody>
          <a:bodyPr wrap="square" rtlCol="0">
            <a:spAutoFit/>
          </a:bodyPr>
          <a:lstStyle/>
          <a:p>
            <a:r>
              <a:rPr kumimoji="1" lang="en-US" altLang="ja-JP" b="1" u="sng" dirty="0" smtClean="0"/>
              <a:t>D(</a:t>
            </a:r>
            <a:r>
              <a:rPr kumimoji="1" lang="ja-JP" altLang="en-US" b="1" u="sng" dirty="0" smtClean="0"/>
              <a:t>アスパラギン酸</a:t>
            </a:r>
            <a:r>
              <a:rPr kumimoji="1" lang="en-US" altLang="ja-JP" b="1" u="sng" dirty="0" smtClean="0"/>
              <a:t>)tag</a:t>
            </a:r>
          </a:p>
          <a:p>
            <a:r>
              <a:rPr kumimoji="1" lang="en-US" altLang="ja-JP" dirty="0" smtClean="0"/>
              <a:t>D10</a:t>
            </a:r>
            <a:r>
              <a:rPr kumimoji="1" lang="ja-JP" altLang="en-US" dirty="0" smtClean="0"/>
              <a:t>→</a:t>
            </a:r>
            <a:r>
              <a:rPr kumimoji="1" lang="en-US" altLang="ja-JP" dirty="0" smtClean="0"/>
              <a:t>D×10</a:t>
            </a:r>
            <a:r>
              <a:rPr kumimoji="1" lang="ja-JP" altLang="en-US" dirty="0" smtClean="0"/>
              <a:t>を表す。</a:t>
            </a:r>
            <a:endParaRPr kumimoji="1" lang="ja-JP" altLang="en-US" dirty="0"/>
          </a:p>
        </p:txBody>
      </p:sp>
      <p:sp>
        <p:nvSpPr>
          <p:cNvPr id="15" name="テキスト ボックス 14"/>
          <p:cNvSpPr txBox="1"/>
          <p:nvPr/>
        </p:nvSpPr>
        <p:spPr>
          <a:xfrm>
            <a:off x="2995989" y="3314272"/>
            <a:ext cx="2592288" cy="369332"/>
          </a:xfrm>
          <a:prstGeom prst="rect">
            <a:avLst/>
          </a:prstGeom>
          <a:noFill/>
        </p:spPr>
        <p:txBody>
          <a:bodyPr wrap="square" rtlCol="0">
            <a:spAutoFit/>
          </a:bodyPr>
          <a:lstStyle/>
          <a:p>
            <a:r>
              <a:rPr lang="en-US" altLang="ja-JP" dirty="0" smtClean="0"/>
              <a:t>anti-</a:t>
            </a:r>
            <a:r>
              <a:rPr lang="en-US" altLang="ja-JP" dirty="0" err="1" smtClean="0"/>
              <a:t>RNase</a:t>
            </a:r>
            <a:r>
              <a:rPr lang="en-US" altLang="ja-JP" dirty="0" smtClean="0"/>
              <a:t> scFv-D10</a:t>
            </a:r>
            <a:endParaRPr kumimoji="1" lang="ja-JP" altLang="en-US" dirty="0"/>
          </a:p>
        </p:txBody>
      </p:sp>
      <p:graphicFrame>
        <p:nvGraphicFramePr>
          <p:cNvPr id="17" name="グラフ 16"/>
          <p:cNvGraphicFramePr>
            <a:graphicFrameLocks/>
          </p:cNvGraphicFramePr>
          <p:nvPr>
            <p:extLst>
              <p:ext uri="{D42A27DB-BD31-4B8C-83A1-F6EECF244321}">
                <p14:modId xmlns:p14="http://schemas.microsoft.com/office/powerpoint/2010/main" val="1099575580"/>
              </p:ext>
            </p:extLst>
          </p:nvPr>
        </p:nvGraphicFramePr>
        <p:xfrm>
          <a:off x="1865204" y="3496564"/>
          <a:ext cx="6739244"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フリーフォーム 5"/>
          <p:cNvSpPr/>
          <p:nvPr/>
        </p:nvSpPr>
        <p:spPr>
          <a:xfrm>
            <a:off x="2470590" y="4078514"/>
            <a:ext cx="3643086" cy="2017486"/>
          </a:xfrm>
          <a:custGeom>
            <a:avLst/>
            <a:gdLst>
              <a:gd name="connsiteX0" fmla="*/ 31915 w 3660486"/>
              <a:gd name="connsiteY0" fmla="*/ 1944915 h 1944915"/>
              <a:gd name="connsiteX1" fmla="*/ 249629 w 3660486"/>
              <a:gd name="connsiteY1" fmla="*/ 493486 h 1944915"/>
              <a:gd name="connsiteX2" fmla="*/ 1875229 w 3660486"/>
              <a:gd name="connsiteY2" fmla="*/ 159657 h 1944915"/>
              <a:gd name="connsiteX3" fmla="*/ 3660486 w 3660486"/>
              <a:gd name="connsiteY3" fmla="*/ 0 h 1944915"/>
            </a:gdLst>
            <a:ahLst/>
            <a:cxnLst>
              <a:cxn ang="0">
                <a:pos x="connsiteX0" y="connsiteY0"/>
              </a:cxn>
              <a:cxn ang="0">
                <a:pos x="connsiteX1" y="connsiteY1"/>
              </a:cxn>
              <a:cxn ang="0">
                <a:pos x="connsiteX2" y="connsiteY2"/>
              </a:cxn>
              <a:cxn ang="0">
                <a:pos x="connsiteX3" y="connsiteY3"/>
              </a:cxn>
            </a:cxnLst>
            <a:rect l="l" t="t" r="r" b="b"/>
            <a:pathLst>
              <a:path w="3660486" h="1944915">
                <a:moveTo>
                  <a:pt x="31915" y="1944915"/>
                </a:moveTo>
                <a:cubicBezTo>
                  <a:pt x="-12838" y="1367972"/>
                  <a:pt x="-57590" y="791029"/>
                  <a:pt x="249629" y="493486"/>
                </a:cubicBezTo>
                <a:cubicBezTo>
                  <a:pt x="556848" y="195943"/>
                  <a:pt x="1306753" y="241905"/>
                  <a:pt x="1875229" y="159657"/>
                </a:cubicBezTo>
                <a:cubicBezTo>
                  <a:pt x="2443705" y="77409"/>
                  <a:pt x="3052095" y="38704"/>
                  <a:pt x="3660486" y="0"/>
                </a:cubicBezTo>
              </a:path>
            </a:pathLst>
          </a:cu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2470590" y="4296229"/>
            <a:ext cx="3628572" cy="1799771"/>
          </a:xfrm>
          <a:custGeom>
            <a:avLst/>
            <a:gdLst>
              <a:gd name="connsiteX0" fmla="*/ 0 w 3628572"/>
              <a:gd name="connsiteY0" fmla="*/ 1799771 h 1799771"/>
              <a:gd name="connsiteX1" fmla="*/ 275772 w 3628572"/>
              <a:gd name="connsiteY1" fmla="*/ 609600 h 1799771"/>
              <a:gd name="connsiteX2" fmla="*/ 972457 w 3628572"/>
              <a:gd name="connsiteY2" fmla="*/ 217714 h 1799771"/>
              <a:gd name="connsiteX3" fmla="*/ 3628572 w 3628572"/>
              <a:gd name="connsiteY3" fmla="*/ 0 h 1799771"/>
            </a:gdLst>
            <a:ahLst/>
            <a:cxnLst>
              <a:cxn ang="0">
                <a:pos x="connsiteX0" y="connsiteY0"/>
              </a:cxn>
              <a:cxn ang="0">
                <a:pos x="connsiteX1" y="connsiteY1"/>
              </a:cxn>
              <a:cxn ang="0">
                <a:pos x="connsiteX2" y="connsiteY2"/>
              </a:cxn>
              <a:cxn ang="0">
                <a:pos x="connsiteX3" y="connsiteY3"/>
              </a:cxn>
            </a:cxnLst>
            <a:rect l="l" t="t" r="r" b="b"/>
            <a:pathLst>
              <a:path w="3628572" h="1799771">
                <a:moveTo>
                  <a:pt x="0" y="1799771"/>
                </a:moveTo>
                <a:cubicBezTo>
                  <a:pt x="56848" y="1336523"/>
                  <a:pt x="113696" y="873276"/>
                  <a:pt x="275772" y="609600"/>
                </a:cubicBezTo>
                <a:cubicBezTo>
                  <a:pt x="437848" y="345924"/>
                  <a:pt x="413657" y="319314"/>
                  <a:pt x="972457" y="217714"/>
                </a:cubicBezTo>
                <a:cubicBezTo>
                  <a:pt x="1531257" y="116114"/>
                  <a:pt x="2579914" y="58057"/>
                  <a:pt x="3628572"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6291655" y="4797152"/>
            <a:ext cx="385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291655" y="5330236"/>
            <a:ext cx="385121"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6613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PM-tag</a:t>
            </a:r>
            <a:r>
              <a:rPr lang="ja-JP" altLang="en-US" dirty="0" smtClean="0"/>
              <a:t>および</a:t>
            </a:r>
            <a:r>
              <a:rPr lang="en-US" altLang="ja-JP" dirty="0" smtClean="0"/>
              <a:t>PC-tag</a:t>
            </a:r>
            <a:r>
              <a:rPr lang="ja-JP" altLang="en-US" dirty="0" smtClean="0"/>
              <a:t>のスクリーニング</a:t>
            </a:r>
            <a:endParaRPr kumimoji="1" lang="ja-JP" altLang="en-US" dirty="0"/>
          </a:p>
        </p:txBody>
      </p:sp>
      <p:sp>
        <p:nvSpPr>
          <p:cNvPr id="5" name="テキスト ボックス 10"/>
          <p:cNvSpPr txBox="1">
            <a:spLocks noChangeArrowheads="1"/>
          </p:cNvSpPr>
          <p:nvPr/>
        </p:nvSpPr>
        <p:spPr bwMode="auto">
          <a:xfrm>
            <a:off x="469900" y="898525"/>
            <a:ext cx="3714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2800">
                <a:solidFill>
                  <a:srgbClr val="000000"/>
                </a:solidFill>
                <a:latin typeface="Arial" pitchFamily="34" charset="0"/>
              </a:rPr>
              <a:t>ー１次スクリーニングー</a:t>
            </a:r>
          </a:p>
        </p:txBody>
      </p:sp>
      <p:grpSp>
        <p:nvGrpSpPr>
          <p:cNvPr id="6" name="グループ化 82"/>
          <p:cNvGrpSpPr>
            <a:grpSpLocks/>
          </p:cNvGrpSpPr>
          <p:nvPr/>
        </p:nvGrpSpPr>
        <p:grpSpPr bwMode="auto">
          <a:xfrm>
            <a:off x="1735138" y="2017713"/>
            <a:ext cx="1339850" cy="1789112"/>
            <a:chOff x="2088560" y="2061518"/>
            <a:chExt cx="1340432" cy="1788466"/>
          </a:xfrm>
        </p:grpSpPr>
        <p:sp>
          <p:nvSpPr>
            <p:cNvPr id="7" name="テキスト ボックス 110"/>
            <p:cNvSpPr txBox="1">
              <a:spLocks noChangeArrowheads="1"/>
            </p:cNvSpPr>
            <p:nvPr/>
          </p:nvSpPr>
          <p:spPr bwMode="auto">
            <a:xfrm>
              <a:off x="2088560" y="3326764"/>
              <a:ext cx="1340432"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400" b="1">
                  <a:latin typeface="Arial" pitchFamily="34" charset="0"/>
                </a:rPr>
                <a:t>大腸菌細胞内</a:t>
              </a:r>
            </a:p>
            <a:p>
              <a:pPr algn="l" eaLnBrk="1" hangingPunct="1"/>
              <a:r>
                <a:rPr lang="ja-JP" altLang="en-US" sz="1400" b="1">
                  <a:latin typeface="Arial" pitchFamily="34" charset="0"/>
                </a:rPr>
                <a:t>タンパク質溶液</a:t>
              </a:r>
            </a:p>
          </p:txBody>
        </p:sp>
        <p:grpSp>
          <p:nvGrpSpPr>
            <p:cNvPr id="8" name="グループ化 81"/>
            <p:cNvGrpSpPr>
              <a:grpSpLocks/>
            </p:cNvGrpSpPr>
            <p:nvPr/>
          </p:nvGrpSpPr>
          <p:grpSpPr bwMode="auto">
            <a:xfrm>
              <a:off x="2115834" y="2061518"/>
              <a:ext cx="1285884" cy="1285883"/>
              <a:chOff x="2115834" y="2061518"/>
              <a:chExt cx="1285884" cy="1285883"/>
            </a:xfrm>
          </p:grpSpPr>
          <p:sp>
            <p:nvSpPr>
              <p:cNvPr id="9" name="円/楕円 8"/>
              <p:cNvSpPr/>
              <p:nvPr/>
            </p:nvSpPr>
            <p:spPr bwMode="auto">
              <a:xfrm>
                <a:off x="2115559" y="2061518"/>
                <a:ext cx="1286433" cy="1285411"/>
              </a:xfrm>
              <a:prstGeom prst="ellipse">
                <a:avLst/>
              </a:prstGeom>
              <a:solidFill>
                <a:srgbClr val="EAEAE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0" name="円/楕円 9"/>
              <p:cNvSpPr/>
              <p:nvPr/>
            </p:nvSpPr>
            <p:spPr bwMode="auto">
              <a:xfrm>
                <a:off x="2580899" y="2283688"/>
                <a:ext cx="136584" cy="1348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1" name="正方形/長方形 10"/>
              <p:cNvSpPr/>
              <p:nvPr/>
            </p:nvSpPr>
            <p:spPr bwMode="auto">
              <a:xfrm>
                <a:off x="3124060" y="2486815"/>
                <a:ext cx="134996" cy="134888"/>
              </a:xfrm>
              <a:prstGeom prst="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2" name="星 5 11"/>
              <p:cNvSpPr/>
              <p:nvPr/>
            </p:nvSpPr>
            <p:spPr bwMode="auto">
              <a:xfrm>
                <a:off x="2717483" y="2486815"/>
                <a:ext cx="134996" cy="134888"/>
              </a:xfrm>
              <a:prstGeom prst="star5">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3" name="二等辺三角形 12"/>
              <p:cNvSpPr/>
              <p:nvPr/>
            </p:nvSpPr>
            <p:spPr bwMode="auto">
              <a:xfrm>
                <a:off x="2784187" y="2756592"/>
                <a:ext cx="157230" cy="136476"/>
              </a:xfrm>
              <a:prstGeom prst="triangl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4" name="円/楕円 13"/>
              <p:cNvSpPr/>
              <p:nvPr/>
            </p:nvSpPr>
            <p:spPr bwMode="auto">
              <a:xfrm>
                <a:off x="2514195" y="2689941"/>
                <a:ext cx="134996" cy="134888"/>
              </a:xfrm>
              <a:prstGeom prst="ellips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5" name="正方形/長方形 14"/>
              <p:cNvSpPr/>
              <p:nvPr/>
            </p:nvSpPr>
            <p:spPr bwMode="auto">
              <a:xfrm>
                <a:off x="2852479" y="2959719"/>
                <a:ext cx="134997" cy="13647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6" name="星 5 15"/>
              <p:cNvSpPr/>
              <p:nvPr/>
            </p:nvSpPr>
            <p:spPr bwMode="auto">
              <a:xfrm>
                <a:off x="2514195" y="2959719"/>
                <a:ext cx="134996" cy="136476"/>
              </a:xfrm>
              <a:prstGeom prst="star5">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7" name="二等辺三角形 16"/>
              <p:cNvSpPr/>
              <p:nvPr/>
            </p:nvSpPr>
            <p:spPr bwMode="auto">
              <a:xfrm>
                <a:off x="3055767" y="2959719"/>
                <a:ext cx="155643" cy="13647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8" name="円/楕円 17"/>
              <p:cNvSpPr/>
              <p:nvPr/>
            </p:nvSpPr>
            <p:spPr bwMode="auto">
              <a:xfrm>
                <a:off x="2920771" y="2555052"/>
                <a:ext cx="134996" cy="134889"/>
              </a:xfrm>
              <a:prstGeom prst="ellips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19" name="正方形/長方形 18"/>
              <p:cNvSpPr/>
              <p:nvPr/>
            </p:nvSpPr>
            <p:spPr bwMode="auto">
              <a:xfrm>
                <a:off x="2445902" y="2418576"/>
                <a:ext cx="134997" cy="13647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20" name="星 5 19"/>
              <p:cNvSpPr/>
              <p:nvPr/>
            </p:nvSpPr>
            <p:spPr bwMode="auto">
              <a:xfrm>
                <a:off x="2242614" y="2689941"/>
                <a:ext cx="136584" cy="134888"/>
              </a:xfrm>
              <a:prstGeom prst="star5">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21" name="二等辺三角形 20"/>
              <p:cNvSpPr/>
              <p:nvPr/>
            </p:nvSpPr>
            <p:spPr bwMode="auto">
              <a:xfrm>
                <a:off x="2310907" y="2959719"/>
                <a:ext cx="155643" cy="136476"/>
              </a:xfrm>
              <a:prstGeom prst="triangl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22" name="円/楕円 21"/>
              <p:cNvSpPr/>
              <p:nvPr/>
            </p:nvSpPr>
            <p:spPr bwMode="auto">
              <a:xfrm>
                <a:off x="2175910" y="2486815"/>
                <a:ext cx="134997" cy="1348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23" name="正方形/長方形 22"/>
              <p:cNvSpPr/>
              <p:nvPr/>
            </p:nvSpPr>
            <p:spPr bwMode="auto">
              <a:xfrm>
                <a:off x="3124060" y="2756592"/>
                <a:ext cx="134996" cy="136476"/>
              </a:xfrm>
              <a:prstGeom prst="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24" name="星 5 23"/>
              <p:cNvSpPr/>
              <p:nvPr/>
            </p:nvSpPr>
            <p:spPr bwMode="auto">
              <a:xfrm>
                <a:off x="2920771" y="2283688"/>
                <a:ext cx="134996" cy="134888"/>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25" name="二等辺三角形 24"/>
              <p:cNvSpPr/>
              <p:nvPr/>
            </p:nvSpPr>
            <p:spPr bwMode="auto">
              <a:xfrm>
                <a:off x="2379198" y="2756592"/>
                <a:ext cx="155643" cy="13647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grpSp>
      </p:grpSp>
      <p:grpSp>
        <p:nvGrpSpPr>
          <p:cNvPr id="26" name="グループ化 85"/>
          <p:cNvGrpSpPr>
            <a:grpSpLocks/>
          </p:cNvGrpSpPr>
          <p:nvPr/>
        </p:nvGrpSpPr>
        <p:grpSpPr bwMode="auto">
          <a:xfrm>
            <a:off x="1611313" y="4878388"/>
            <a:ext cx="1571625" cy="1558925"/>
            <a:chOff x="1408408" y="4637240"/>
            <a:chExt cx="1734832" cy="1720718"/>
          </a:xfrm>
        </p:grpSpPr>
        <p:sp>
          <p:nvSpPr>
            <p:cNvPr id="27" name="Oval 101"/>
            <p:cNvSpPr>
              <a:spLocks noChangeArrowheads="1"/>
            </p:cNvSpPr>
            <p:nvPr/>
          </p:nvSpPr>
          <p:spPr bwMode="auto">
            <a:xfrm>
              <a:off x="1408408" y="4637240"/>
              <a:ext cx="1734832" cy="1720718"/>
            </a:xfrm>
            <a:prstGeom prst="ellipse">
              <a:avLst/>
            </a:prstGeom>
            <a:solidFill>
              <a:srgbClr val="EAEAEA"/>
            </a:solidFill>
            <a:ln w="25400">
              <a:solidFill>
                <a:schemeClr val="bg2">
                  <a:lumMod val="75000"/>
                </a:schemeClr>
              </a:solidFill>
              <a:round/>
              <a:headEnd/>
              <a:tailEnd/>
            </a:ln>
          </p:spPr>
          <p:txBody>
            <a:bodyPr wrap="none" anchor="ctr"/>
            <a:lstStyle/>
            <a:p>
              <a:pPr algn="l">
                <a:defRPr/>
              </a:pPr>
              <a:endParaRPr lang="ja-JP" altLang="ja-JP" sz="1800">
                <a:latin typeface="Arial" charset="0"/>
              </a:endParaRPr>
            </a:p>
          </p:txBody>
        </p:sp>
        <p:sp>
          <p:nvSpPr>
            <p:cNvPr id="28" name="Freeform 29"/>
            <p:cNvSpPr>
              <a:spLocks/>
            </p:cNvSpPr>
            <p:nvPr/>
          </p:nvSpPr>
          <p:spPr bwMode="auto">
            <a:xfrm>
              <a:off x="2485377" y="5501387"/>
              <a:ext cx="256488" cy="348092"/>
            </a:xfrm>
            <a:custGeom>
              <a:avLst/>
              <a:gdLst>
                <a:gd name="T0" fmla="*/ 2147483647 w 182"/>
                <a:gd name="T1" fmla="*/ 0 h 247"/>
                <a:gd name="T2" fmla="*/ 2147483647 w 182"/>
                <a:gd name="T3" fmla="*/ 2147483647 h 247"/>
                <a:gd name="T4" fmla="*/ 2147483647 w 182"/>
                <a:gd name="T5" fmla="*/ 2147483647 h 247"/>
                <a:gd name="T6" fmla="*/ 2147483647 w 182"/>
                <a:gd name="T7" fmla="*/ 2147483647 h 247"/>
                <a:gd name="T8" fmla="*/ 2147483647 w 182"/>
                <a:gd name="T9" fmla="*/ 2147483647 h 247"/>
                <a:gd name="T10" fmla="*/ 2147483647 w 182"/>
                <a:gd name="T11" fmla="*/ 2147483647 h 247"/>
                <a:gd name="T12" fmla="*/ 2147483647 w 182"/>
                <a:gd name="T13" fmla="*/ 2147483647 h 247"/>
                <a:gd name="T14" fmla="*/ 0 60000 65536"/>
                <a:gd name="T15" fmla="*/ 0 60000 65536"/>
                <a:gd name="T16" fmla="*/ 0 60000 65536"/>
                <a:gd name="T17" fmla="*/ 0 60000 65536"/>
                <a:gd name="T18" fmla="*/ 0 60000 65536"/>
                <a:gd name="T19" fmla="*/ 0 60000 65536"/>
                <a:gd name="T20" fmla="*/ 0 60000 65536"/>
                <a:gd name="T21" fmla="*/ 0 w 182"/>
                <a:gd name="T22" fmla="*/ 0 h 247"/>
                <a:gd name="T23" fmla="*/ 182 w 182"/>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47">
                  <a:moveTo>
                    <a:pt x="15" y="0"/>
                  </a:moveTo>
                  <a:cubicBezTo>
                    <a:pt x="20" y="58"/>
                    <a:pt x="0" y="127"/>
                    <a:pt x="60" y="147"/>
                  </a:cubicBezTo>
                  <a:cubicBezTo>
                    <a:pt x="97" y="144"/>
                    <a:pt x="137" y="153"/>
                    <a:pt x="170" y="138"/>
                  </a:cubicBezTo>
                  <a:cubicBezTo>
                    <a:pt x="182" y="133"/>
                    <a:pt x="173" y="106"/>
                    <a:pt x="161" y="101"/>
                  </a:cubicBezTo>
                  <a:cubicBezTo>
                    <a:pt x="144" y="94"/>
                    <a:pt x="124" y="107"/>
                    <a:pt x="106" y="110"/>
                  </a:cubicBezTo>
                  <a:cubicBezTo>
                    <a:pt x="109" y="137"/>
                    <a:pt x="110" y="165"/>
                    <a:pt x="115" y="192"/>
                  </a:cubicBezTo>
                  <a:cubicBezTo>
                    <a:pt x="119" y="211"/>
                    <a:pt x="133" y="247"/>
                    <a:pt x="133" y="247"/>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29" name="Freeform 30"/>
            <p:cNvSpPr>
              <a:spLocks/>
            </p:cNvSpPr>
            <p:nvPr/>
          </p:nvSpPr>
          <p:spPr bwMode="auto">
            <a:xfrm>
              <a:off x="1703229" y="4831981"/>
              <a:ext cx="240987" cy="308632"/>
            </a:xfrm>
            <a:custGeom>
              <a:avLst/>
              <a:gdLst>
                <a:gd name="T0" fmla="*/ 2147483647 w 171"/>
                <a:gd name="T1" fmla="*/ 0 h 219"/>
                <a:gd name="T2" fmla="*/ 2147483647 w 171"/>
                <a:gd name="T3" fmla="*/ 2147483647 h 219"/>
                <a:gd name="T4" fmla="*/ 2147483647 w 171"/>
                <a:gd name="T5" fmla="*/ 2147483647 h 219"/>
                <a:gd name="T6" fmla="*/ 2147483647 w 171"/>
                <a:gd name="T7" fmla="*/ 2147483647 h 219"/>
                <a:gd name="T8" fmla="*/ 2147483647 w 171"/>
                <a:gd name="T9" fmla="*/ 2147483647 h 219"/>
                <a:gd name="T10" fmla="*/ 2147483647 w 171"/>
                <a:gd name="T11" fmla="*/ 2147483647 h 219"/>
                <a:gd name="T12" fmla="*/ 0 60000 65536"/>
                <a:gd name="T13" fmla="*/ 0 60000 65536"/>
                <a:gd name="T14" fmla="*/ 0 60000 65536"/>
                <a:gd name="T15" fmla="*/ 0 60000 65536"/>
                <a:gd name="T16" fmla="*/ 0 60000 65536"/>
                <a:gd name="T17" fmla="*/ 0 60000 65536"/>
                <a:gd name="T18" fmla="*/ 0 w 171"/>
                <a:gd name="T19" fmla="*/ 0 h 219"/>
                <a:gd name="T20" fmla="*/ 171 w 171"/>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71" h="219">
                  <a:moveTo>
                    <a:pt x="77" y="0"/>
                  </a:moveTo>
                  <a:cubicBezTo>
                    <a:pt x="82" y="27"/>
                    <a:pt x="76" y="58"/>
                    <a:pt x="105" y="73"/>
                  </a:cubicBezTo>
                  <a:cubicBezTo>
                    <a:pt x="122" y="82"/>
                    <a:pt x="160" y="91"/>
                    <a:pt x="160" y="91"/>
                  </a:cubicBezTo>
                  <a:cubicBezTo>
                    <a:pt x="157" y="115"/>
                    <a:pt x="171" y="151"/>
                    <a:pt x="150" y="164"/>
                  </a:cubicBezTo>
                  <a:cubicBezTo>
                    <a:pt x="126" y="179"/>
                    <a:pt x="64" y="157"/>
                    <a:pt x="32" y="146"/>
                  </a:cubicBezTo>
                  <a:cubicBezTo>
                    <a:pt x="0" y="177"/>
                    <a:pt x="13" y="155"/>
                    <a:pt x="13" y="219"/>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0" name="Freeform 31"/>
            <p:cNvSpPr>
              <a:spLocks/>
            </p:cNvSpPr>
            <p:nvPr/>
          </p:nvSpPr>
          <p:spPr bwMode="auto">
            <a:xfrm>
              <a:off x="2079505" y="5298451"/>
              <a:ext cx="128245" cy="295948"/>
            </a:xfrm>
            <a:custGeom>
              <a:avLst/>
              <a:gdLst>
                <a:gd name="T0" fmla="*/ 2147483647 w 91"/>
                <a:gd name="T1" fmla="*/ 2147483647 h 210"/>
                <a:gd name="T2" fmla="*/ 2147483647 w 91"/>
                <a:gd name="T3" fmla="*/ 2147483647 h 210"/>
                <a:gd name="T4" fmla="*/ 2147483647 w 91"/>
                <a:gd name="T5" fmla="*/ 0 h 210"/>
                <a:gd name="T6" fmla="*/ 0 60000 65536"/>
                <a:gd name="T7" fmla="*/ 0 60000 65536"/>
                <a:gd name="T8" fmla="*/ 0 60000 65536"/>
                <a:gd name="T9" fmla="*/ 0 w 91"/>
                <a:gd name="T10" fmla="*/ 0 h 210"/>
                <a:gd name="T11" fmla="*/ 91 w 91"/>
                <a:gd name="T12" fmla="*/ 210 h 210"/>
              </a:gdLst>
              <a:ahLst/>
              <a:cxnLst>
                <a:cxn ang="T6">
                  <a:pos x="T0" y="T1"/>
                </a:cxn>
                <a:cxn ang="T7">
                  <a:pos x="T2" y="T3"/>
                </a:cxn>
                <a:cxn ang="T8">
                  <a:pos x="T4" y="T5"/>
                </a:cxn>
              </a:cxnLst>
              <a:rect l="T9" t="T10" r="T11" b="T12"/>
              <a:pathLst>
                <a:path w="91" h="210">
                  <a:moveTo>
                    <a:pt x="8" y="210"/>
                  </a:moveTo>
                  <a:cubicBezTo>
                    <a:pt x="14" y="144"/>
                    <a:pt x="0" y="102"/>
                    <a:pt x="63" y="82"/>
                  </a:cubicBezTo>
                  <a:cubicBezTo>
                    <a:pt x="91" y="40"/>
                    <a:pt x="81" y="66"/>
                    <a:pt x="81"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1" name="Freeform 32"/>
            <p:cNvSpPr>
              <a:spLocks/>
            </p:cNvSpPr>
            <p:nvPr/>
          </p:nvSpPr>
          <p:spPr bwMode="auto">
            <a:xfrm>
              <a:off x="2042864" y="4895398"/>
              <a:ext cx="212801" cy="297358"/>
            </a:xfrm>
            <a:custGeom>
              <a:avLst/>
              <a:gdLst>
                <a:gd name="T0" fmla="*/ 2147483647 w 151"/>
                <a:gd name="T1" fmla="*/ 0 h 211"/>
                <a:gd name="T2" fmla="*/ 2147483647 w 151"/>
                <a:gd name="T3" fmla="*/ 2147483647 h 211"/>
                <a:gd name="T4" fmla="*/ 2147483647 w 151"/>
                <a:gd name="T5" fmla="*/ 2147483647 h 211"/>
                <a:gd name="T6" fmla="*/ 2147483647 w 151"/>
                <a:gd name="T7" fmla="*/ 2147483647 h 211"/>
                <a:gd name="T8" fmla="*/ 2147483647 w 151"/>
                <a:gd name="T9" fmla="*/ 2147483647 h 211"/>
                <a:gd name="T10" fmla="*/ 0 60000 65536"/>
                <a:gd name="T11" fmla="*/ 0 60000 65536"/>
                <a:gd name="T12" fmla="*/ 0 60000 65536"/>
                <a:gd name="T13" fmla="*/ 0 60000 65536"/>
                <a:gd name="T14" fmla="*/ 0 60000 65536"/>
                <a:gd name="T15" fmla="*/ 0 w 151"/>
                <a:gd name="T16" fmla="*/ 0 h 211"/>
                <a:gd name="T17" fmla="*/ 151 w 151"/>
                <a:gd name="T18" fmla="*/ 211 h 211"/>
              </a:gdLst>
              <a:ahLst/>
              <a:cxnLst>
                <a:cxn ang="T10">
                  <a:pos x="T0" y="T1"/>
                </a:cxn>
                <a:cxn ang="T11">
                  <a:pos x="T2" y="T3"/>
                </a:cxn>
                <a:cxn ang="T12">
                  <a:pos x="T4" y="T5"/>
                </a:cxn>
                <a:cxn ang="T13">
                  <a:pos x="T6" y="T7"/>
                </a:cxn>
                <a:cxn ang="T14">
                  <a:pos x="T8" y="T9"/>
                </a:cxn>
              </a:cxnLst>
              <a:rect l="T15" t="T16" r="T17" b="T18"/>
              <a:pathLst>
                <a:path w="151" h="211">
                  <a:moveTo>
                    <a:pt x="37" y="0"/>
                  </a:moveTo>
                  <a:cubicBezTo>
                    <a:pt x="46" y="166"/>
                    <a:pt x="0" y="211"/>
                    <a:pt x="138" y="192"/>
                  </a:cubicBezTo>
                  <a:cubicBezTo>
                    <a:pt x="141" y="183"/>
                    <a:pt x="151" y="173"/>
                    <a:pt x="147" y="165"/>
                  </a:cubicBezTo>
                  <a:cubicBezTo>
                    <a:pt x="143" y="157"/>
                    <a:pt x="123" y="165"/>
                    <a:pt x="120" y="156"/>
                  </a:cubicBezTo>
                  <a:cubicBezTo>
                    <a:pt x="115" y="138"/>
                    <a:pt x="129" y="101"/>
                    <a:pt x="129" y="101"/>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2" name="Freeform 33"/>
            <p:cNvSpPr>
              <a:spLocks/>
            </p:cNvSpPr>
            <p:nvPr/>
          </p:nvSpPr>
          <p:spPr bwMode="auto">
            <a:xfrm>
              <a:off x="1683499" y="5282950"/>
              <a:ext cx="343863" cy="222666"/>
            </a:xfrm>
            <a:custGeom>
              <a:avLst/>
              <a:gdLst>
                <a:gd name="T0" fmla="*/ 2147483647 w 244"/>
                <a:gd name="T1" fmla="*/ 0 h 158"/>
                <a:gd name="T2" fmla="*/ 2147483647 w 244"/>
                <a:gd name="T3" fmla="*/ 2147483647 h 158"/>
                <a:gd name="T4" fmla="*/ 2147483647 w 244"/>
                <a:gd name="T5" fmla="*/ 2147483647 h 158"/>
                <a:gd name="T6" fmla="*/ 2147483647 w 244"/>
                <a:gd name="T7" fmla="*/ 2147483647 h 158"/>
                <a:gd name="T8" fmla="*/ 2147483647 w 244"/>
                <a:gd name="T9" fmla="*/ 2147483647 h 158"/>
                <a:gd name="T10" fmla="*/ 2147483647 w 244"/>
                <a:gd name="T11" fmla="*/ 2147483647 h 158"/>
                <a:gd name="T12" fmla="*/ 2147483647 w 244"/>
                <a:gd name="T13" fmla="*/ 2147483647 h 158"/>
                <a:gd name="T14" fmla="*/ 0 w 244"/>
                <a:gd name="T15" fmla="*/ 2147483647 h 158"/>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158"/>
                <a:gd name="T26" fmla="*/ 244 w 244"/>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158">
                  <a:moveTo>
                    <a:pt x="27" y="0"/>
                  </a:moveTo>
                  <a:cubicBezTo>
                    <a:pt x="67" y="38"/>
                    <a:pt x="60" y="59"/>
                    <a:pt x="119" y="73"/>
                  </a:cubicBezTo>
                  <a:cubicBezTo>
                    <a:pt x="128" y="82"/>
                    <a:pt x="133" y="98"/>
                    <a:pt x="146" y="100"/>
                  </a:cubicBezTo>
                  <a:cubicBezTo>
                    <a:pt x="244" y="118"/>
                    <a:pt x="232" y="72"/>
                    <a:pt x="183" y="54"/>
                  </a:cubicBezTo>
                  <a:cubicBezTo>
                    <a:pt x="158" y="79"/>
                    <a:pt x="162" y="71"/>
                    <a:pt x="146" y="109"/>
                  </a:cubicBezTo>
                  <a:cubicBezTo>
                    <a:pt x="142" y="118"/>
                    <a:pt x="144" y="130"/>
                    <a:pt x="137" y="137"/>
                  </a:cubicBezTo>
                  <a:cubicBezTo>
                    <a:pt x="130" y="144"/>
                    <a:pt x="119" y="143"/>
                    <a:pt x="110" y="146"/>
                  </a:cubicBezTo>
                  <a:cubicBezTo>
                    <a:pt x="94" y="144"/>
                    <a:pt x="0" y="158"/>
                    <a:pt x="0" y="109"/>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3" name="Freeform 34"/>
            <p:cNvSpPr>
              <a:spLocks/>
            </p:cNvSpPr>
            <p:nvPr/>
          </p:nvSpPr>
          <p:spPr bwMode="auto">
            <a:xfrm>
              <a:off x="2314855" y="5153296"/>
              <a:ext cx="293129" cy="310041"/>
            </a:xfrm>
            <a:custGeom>
              <a:avLst/>
              <a:gdLst>
                <a:gd name="T0" fmla="*/ 0 w 208"/>
                <a:gd name="T1" fmla="*/ 2147483647 h 220"/>
                <a:gd name="T2" fmla="*/ 2147483647 w 208"/>
                <a:gd name="T3" fmla="*/ 0 h 220"/>
                <a:gd name="T4" fmla="*/ 2147483647 w 208"/>
                <a:gd name="T5" fmla="*/ 2147483647 h 220"/>
                <a:gd name="T6" fmla="*/ 0 60000 65536"/>
                <a:gd name="T7" fmla="*/ 0 60000 65536"/>
                <a:gd name="T8" fmla="*/ 0 60000 65536"/>
                <a:gd name="T9" fmla="*/ 0 w 208"/>
                <a:gd name="T10" fmla="*/ 0 h 220"/>
                <a:gd name="T11" fmla="*/ 208 w 208"/>
                <a:gd name="T12" fmla="*/ 220 h 220"/>
              </a:gdLst>
              <a:ahLst/>
              <a:cxnLst>
                <a:cxn ang="T6">
                  <a:pos x="T0" y="T1"/>
                </a:cxn>
                <a:cxn ang="T7">
                  <a:pos x="T2" y="T3"/>
                </a:cxn>
                <a:cxn ang="T8">
                  <a:pos x="T4" y="T5"/>
                </a:cxn>
              </a:cxnLst>
              <a:rect l="T9" t="T10" r="T11" b="T12"/>
              <a:pathLst>
                <a:path w="208" h="220">
                  <a:moveTo>
                    <a:pt x="0" y="220"/>
                  </a:moveTo>
                  <a:cubicBezTo>
                    <a:pt x="14" y="137"/>
                    <a:pt x="35" y="48"/>
                    <a:pt x="110" y="0"/>
                  </a:cubicBezTo>
                  <a:cubicBezTo>
                    <a:pt x="192" y="10"/>
                    <a:pt x="208" y="9"/>
                    <a:pt x="155" y="9"/>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4" name="Freeform 35"/>
            <p:cNvSpPr>
              <a:spLocks/>
            </p:cNvSpPr>
            <p:nvPr/>
          </p:nvSpPr>
          <p:spPr bwMode="auto">
            <a:xfrm>
              <a:off x="1914620" y="5656407"/>
              <a:ext cx="155020" cy="333999"/>
            </a:xfrm>
            <a:custGeom>
              <a:avLst/>
              <a:gdLst>
                <a:gd name="T0" fmla="*/ 0 w 110"/>
                <a:gd name="T1" fmla="*/ 2147483647 h 237"/>
                <a:gd name="T2" fmla="*/ 2147483647 w 110"/>
                <a:gd name="T3" fmla="*/ 2147483647 h 237"/>
                <a:gd name="T4" fmla="*/ 2147483647 w 110"/>
                <a:gd name="T5" fmla="*/ 2147483647 h 237"/>
                <a:gd name="T6" fmla="*/ 2147483647 w 110"/>
                <a:gd name="T7" fmla="*/ 2147483647 h 237"/>
                <a:gd name="T8" fmla="*/ 2147483647 w 110"/>
                <a:gd name="T9" fmla="*/ 2147483647 h 237"/>
                <a:gd name="T10" fmla="*/ 0 60000 65536"/>
                <a:gd name="T11" fmla="*/ 0 60000 65536"/>
                <a:gd name="T12" fmla="*/ 0 60000 65536"/>
                <a:gd name="T13" fmla="*/ 0 60000 65536"/>
                <a:gd name="T14" fmla="*/ 0 60000 65536"/>
                <a:gd name="T15" fmla="*/ 0 w 110"/>
                <a:gd name="T16" fmla="*/ 0 h 237"/>
                <a:gd name="T17" fmla="*/ 110 w 110"/>
                <a:gd name="T18" fmla="*/ 237 h 237"/>
              </a:gdLst>
              <a:ahLst/>
              <a:cxnLst>
                <a:cxn ang="T10">
                  <a:pos x="T0" y="T1"/>
                </a:cxn>
                <a:cxn ang="T11">
                  <a:pos x="T2" y="T3"/>
                </a:cxn>
                <a:cxn ang="T12">
                  <a:pos x="T4" y="T5"/>
                </a:cxn>
                <a:cxn ang="T13">
                  <a:pos x="T6" y="T7"/>
                </a:cxn>
                <a:cxn ang="T14">
                  <a:pos x="T8" y="T9"/>
                </a:cxn>
              </a:cxnLst>
              <a:rect l="T15" t="T16" r="T17" b="T18"/>
              <a:pathLst>
                <a:path w="110" h="237">
                  <a:moveTo>
                    <a:pt x="0" y="36"/>
                  </a:moveTo>
                  <a:cubicBezTo>
                    <a:pt x="20" y="91"/>
                    <a:pt x="53" y="71"/>
                    <a:pt x="110" y="64"/>
                  </a:cubicBezTo>
                  <a:cubicBezTo>
                    <a:pt x="107" y="49"/>
                    <a:pt x="110" y="31"/>
                    <a:pt x="101" y="18"/>
                  </a:cubicBezTo>
                  <a:cubicBezTo>
                    <a:pt x="96" y="10"/>
                    <a:pt x="75" y="0"/>
                    <a:pt x="74" y="9"/>
                  </a:cubicBezTo>
                  <a:cubicBezTo>
                    <a:pt x="65" y="84"/>
                    <a:pt x="74" y="161"/>
                    <a:pt x="74" y="237"/>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5" name="Freeform 36"/>
            <p:cNvSpPr>
              <a:spLocks/>
            </p:cNvSpPr>
            <p:nvPr/>
          </p:nvSpPr>
          <p:spPr bwMode="auto">
            <a:xfrm>
              <a:off x="2275395" y="5862162"/>
              <a:ext cx="233940" cy="115561"/>
            </a:xfrm>
            <a:custGeom>
              <a:avLst/>
              <a:gdLst>
                <a:gd name="T0" fmla="*/ 0 w 166"/>
                <a:gd name="T1" fmla="*/ 2147483647 h 82"/>
                <a:gd name="T2" fmla="*/ 2147483647 w 166"/>
                <a:gd name="T3" fmla="*/ 0 h 82"/>
                <a:gd name="T4" fmla="*/ 2147483647 w 166"/>
                <a:gd name="T5" fmla="*/ 2147483647 h 82"/>
                <a:gd name="T6" fmla="*/ 2147483647 w 166"/>
                <a:gd name="T7" fmla="*/ 2147483647 h 82"/>
                <a:gd name="T8" fmla="*/ 2147483647 w 166"/>
                <a:gd name="T9" fmla="*/ 2147483647 h 82"/>
                <a:gd name="T10" fmla="*/ 2147483647 w 166"/>
                <a:gd name="T11" fmla="*/ 2147483647 h 82"/>
                <a:gd name="T12" fmla="*/ 0 60000 65536"/>
                <a:gd name="T13" fmla="*/ 0 60000 65536"/>
                <a:gd name="T14" fmla="*/ 0 60000 65536"/>
                <a:gd name="T15" fmla="*/ 0 60000 65536"/>
                <a:gd name="T16" fmla="*/ 0 60000 65536"/>
                <a:gd name="T17" fmla="*/ 0 60000 65536"/>
                <a:gd name="T18" fmla="*/ 0 w 166"/>
                <a:gd name="T19" fmla="*/ 0 h 82"/>
                <a:gd name="T20" fmla="*/ 166 w 166"/>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66" h="82">
                  <a:moveTo>
                    <a:pt x="0" y="82"/>
                  </a:moveTo>
                  <a:cubicBezTo>
                    <a:pt x="14" y="33"/>
                    <a:pt x="34" y="16"/>
                    <a:pt x="83" y="0"/>
                  </a:cubicBezTo>
                  <a:cubicBezTo>
                    <a:pt x="95" y="3"/>
                    <a:pt x="109" y="1"/>
                    <a:pt x="119" y="9"/>
                  </a:cubicBezTo>
                  <a:cubicBezTo>
                    <a:pt x="127" y="15"/>
                    <a:pt x="121" y="30"/>
                    <a:pt x="128" y="37"/>
                  </a:cubicBezTo>
                  <a:cubicBezTo>
                    <a:pt x="135" y="44"/>
                    <a:pt x="147" y="43"/>
                    <a:pt x="156" y="46"/>
                  </a:cubicBezTo>
                  <a:cubicBezTo>
                    <a:pt x="166" y="76"/>
                    <a:pt x="165" y="64"/>
                    <a:pt x="165" y="82"/>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6" name="Freeform 37"/>
            <p:cNvSpPr>
              <a:spLocks/>
            </p:cNvSpPr>
            <p:nvPr/>
          </p:nvSpPr>
          <p:spPr bwMode="auto">
            <a:xfrm>
              <a:off x="2691131" y="4922175"/>
              <a:ext cx="193071" cy="294539"/>
            </a:xfrm>
            <a:custGeom>
              <a:avLst/>
              <a:gdLst>
                <a:gd name="T0" fmla="*/ 2147483647 w 137"/>
                <a:gd name="T1" fmla="*/ 2147483647 h 209"/>
                <a:gd name="T2" fmla="*/ 2147483647 w 137"/>
                <a:gd name="T3" fmla="*/ 2147483647 h 209"/>
                <a:gd name="T4" fmla="*/ 2147483647 w 137"/>
                <a:gd name="T5" fmla="*/ 2147483647 h 209"/>
                <a:gd name="T6" fmla="*/ 2147483647 w 137"/>
                <a:gd name="T7" fmla="*/ 2147483647 h 209"/>
                <a:gd name="T8" fmla="*/ 2147483647 w 137"/>
                <a:gd name="T9" fmla="*/ 2147483647 h 209"/>
                <a:gd name="T10" fmla="*/ 0 w 137"/>
                <a:gd name="T11" fmla="*/ 2147483647 h 209"/>
                <a:gd name="T12" fmla="*/ 0 60000 65536"/>
                <a:gd name="T13" fmla="*/ 0 60000 65536"/>
                <a:gd name="T14" fmla="*/ 0 60000 65536"/>
                <a:gd name="T15" fmla="*/ 0 60000 65536"/>
                <a:gd name="T16" fmla="*/ 0 60000 65536"/>
                <a:gd name="T17" fmla="*/ 0 60000 65536"/>
                <a:gd name="T18" fmla="*/ 0 w 137"/>
                <a:gd name="T19" fmla="*/ 0 h 209"/>
                <a:gd name="T20" fmla="*/ 137 w 137"/>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37" h="209">
                  <a:moveTo>
                    <a:pt x="137" y="29"/>
                  </a:moveTo>
                  <a:cubicBezTo>
                    <a:pt x="94" y="26"/>
                    <a:pt x="51" y="30"/>
                    <a:pt x="9" y="20"/>
                  </a:cubicBezTo>
                  <a:cubicBezTo>
                    <a:pt x="1" y="18"/>
                    <a:pt x="19" y="3"/>
                    <a:pt x="28" y="2"/>
                  </a:cubicBezTo>
                  <a:cubicBezTo>
                    <a:pt x="49" y="0"/>
                    <a:pt x="71" y="8"/>
                    <a:pt x="92" y="11"/>
                  </a:cubicBezTo>
                  <a:cubicBezTo>
                    <a:pt x="86" y="110"/>
                    <a:pt x="124" y="209"/>
                    <a:pt x="55" y="148"/>
                  </a:cubicBezTo>
                  <a:cubicBezTo>
                    <a:pt x="0" y="100"/>
                    <a:pt x="32" y="102"/>
                    <a:pt x="0" y="102"/>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7" name="Freeform 94"/>
            <p:cNvSpPr>
              <a:spLocks/>
            </p:cNvSpPr>
            <p:nvPr/>
          </p:nvSpPr>
          <p:spPr bwMode="auto">
            <a:xfrm rot="-3381126">
              <a:off x="2196474" y="5522527"/>
              <a:ext cx="256488" cy="348092"/>
            </a:xfrm>
            <a:custGeom>
              <a:avLst/>
              <a:gdLst>
                <a:gd name="T0" fmla="*/ 2147483647 w 182"/>
                <a:gd name="T1" fmla="*/ 0 h 247"/>
                <a:gd name="T2" fmla="*/ 2147483647 w 182"/>
                <a:gd name="T3" fmla="*/ 2147483647 h 247"/>
                <a:gd name="T4" fmla="*/ 2147483647 w 182"/>
                <a:gd name="T5" fmla="*/ 2147483647 h 247"/>
                <a:gd name="T6" fmla="*/ 2147483647 w 182"/>
                <a:gd name="T7" fmla="*/ 2147483647 h 247"/>
                <a:gd name="T8" fmla="*/ 2147483647 w 182"/>
                <a:gd name="T9" fmla="*/ 2147483647 h 247"/>
                <a:gd name="T10" fmla="*/ 2147483647 w 182"/>
                <a:gd name="T11" fmla="*/ 2147483647 h 247"/>
                <a:gd name="T12" fmla="*/ 2147483647 w 182"/>
                <a:gd name="T13" fmla="*/ 2147483647 h 247"/>
                <a:gd name="T14" fmla="*/ 0 60000 65536"/>
                <a:gd name="T15" fmla="*/ 0 60000 65536"/>
                <a:gd name="T16" fmla="*/ 0 60000 65536"/>
                <a:gd name="T17" fmla="*/ 0 60000 65536"/>
                <a:gd name="T18" fmla="*/ 0 60000 65536"/>
                <a:gd name="T19" fmla="*/ 0 60000 65536"/>
                <a:gd name="T20" fmla="*/ 0 60000 65536"/>
                <a:gd name="T21" fmla="*/ 0 w 182"/>
                <a:gd name="T22" fmla="*/ 0 h 247"/>
                <a:gd name="T23" fmla="*/ 182 w 182"/>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47">
                  <a:moveTo>
                    <a:pt x="15" y="0"/>
                  </a:moveTo>
                  <a:cubicBezTo>
                    <a:pt x="20" y="58"/>
                    <a:pt x="0" y="127"/>
                    <a:pt x="60" y="147"/>
                  </a:cubicBezTo>
                  <a:cubicBezTo>
                    <a:pt x="97" y="144"/>
                    <a:pt x="137" y="153"/>
                    <a:pt x="170" y="138"/>
                  </a:cubicBezTo>
                  <a:cubicBezTo>
                    <a:pt x="182" y="133"/>
                    <a:pt x="173" y="106"/>
                    <a:pt x="161" y="101"/>
                  </a:cubicBezTo>
                  <a:cubicBezTo>
                    <a:pt x="144" y="94"/>
                    <a:pt x="124" y="107"/>
                    <a:pt x="106" y="110"/>
                  </a:cubicBezTo>
                  <a:cubicBezTo>
                    <a:pt x="109" y="137"/>
                    <a:pt x="110" y="165"/>
                    <a:pt x="115" y="192"/>
                  </a:cubicBezTo>
                  <a:cubicBezTo>
                    <a:pt x="119" y="211"/>
                    <a:pt x="133" y="247"/>
                    <a:pt x="133" y="247"/>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l"/>
              <a:endParaRPr lang="ja-JP" altLang="ja-JP" sz="1800">
                <a:latin typeface="Arial" pitchFamily="34" charset="0"/>
              </a:endParaRPr>
            </a:p>
          </p:txBody>
        </p:sp>
        <p:sp>
          <p:nvSpPr>
            <p:cNvPr id="38" name="Freeform 95"/>
            <p:cNvSpPr>
              <a:spLocks/>
            </p:cNvSpPr>
            <p:nvPr/>
          </p:nvSpPr>
          <p:spPr bwMode="auto">
            <a:xfrm>
              <a:off x="2285259" y="4892580"/>
              <a:ext cx="240987" cy="308632"/>
            </a:xfrm>
            <a:custGeom>
              <a:avLst/>
              <a:gdLst>
                <a:gd name="T0" fmla="*/ 2147483647 w 171"/>
                <a:gd name="T1" fmla="*/ 0 h 219"/>
                <a:gd name="T2" fmla="*/ 2147483647 w 171"/>
                <a:gd name="T3" fmla="*/ 2147483647 h 219"/>
                <a:gd name="T4" fmla="*/ 2147483647 w 171"/>
                <a:gd name="T5" fmla="*/ 2147483647 h 219"/>
                <a:gd name="T6" fmla="*/ 2147483647 w 171"/>
                <a:gd name="T7" fmla="*/ 2147483647 h 219"/>
                <a:gd name="T8" fmla="*/ 2147483647 w 171"/>
                <a:gd name="T9" fmla="*/ 2147483647 h 219"/>
                <a:gd name="T10" fmla="*/ 2147483647 w 171"/>
                <a:gd name="T11" fmla="*/ 2147483647 h 219"/>
                <a:gd name="T12" fmla="*/ 0 60000 65536"/>
                <a:gd name="T13" fmla="*/ 0 60000 65536"/>
                <a:gd name="T14" fmla="*/ 0 60000 65536"/>
                <a:gd name="T15" fmla="*/ 0 60000 65536"/>
                <a:gd name="T16" fmla="*/ 0 60000 65536"/>
                <a:gd name="T17" fmla="*/ 0 60000 65536"/>
                <a:gd name="T18" fmla="*/ 0 w 171"/>
                <a:gd name="T19" fmla="*/ 0 h 219"/>
                <a:gd name="T20" fmla="*/ 171 w 171"/>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71" h="219">
                  <a:moveTo>
                    <a:pt x="77" y="0"/>
                  </a:moveTo>
                  <a:cubicBezTo>
                    <a:pt x="82" y="27"/>
                    <a:pt x="76" y="58"/>
                    <a:pt x="105" y="73"/>
                  </a:cubicBezTo>
                  <a:cubicBezTo>
                    <a:pt x="122" y="82"/>
                    <a:pt x="160" y="91"/>
                    <a:pt x="160" y="91"/>
                  </a:cubicBezTo>
                  <a:cubicBezTo>
                    <a:pt x="157" y="115"/>
                    <a:pt x="171" y="151"/>
                    <a:pt x="150" y="164"/>
                  </a:cubicBezTo>
                  <a:cubicBezTo>
                    <a:pt x="126" y="179"/>
                    <a:pt x="64" y="157"/>
                    <a:pt x="32" y="146"/>
                  </a:cubicBezTo>
                  <a:cubicBezTo>
                    <a:pt x="0" y="177"/>
                    <a:pt x="13" y="155"/>
                    <a:pt x="13" y="219"/>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39" name="Freeform 96"/>
            <p:cNvSpPr>
              <a:spLocks/>
            </p:cNvSpPr>
            <p:nvPr/>
          </p:nvSpPr>
          <p:spPr bwMode="auto">
            <a:xfrm rot="4923391">
              <a:off x="2503697" y="5215304"/>
              <a:ext cx="128245" cy="295948"/>
            </a:xfrm>
            <a:custGeom>
              <a:avLst/>
              <a:gdLst>
                <a:gd name="T0" fmla="*/ 2147483647 w 91"/>
                <a:gd name="T1" fmla="*/ 2147483647 h 210"/>
                <a:gd name="T2" fmla="*/ 2147483647 w 91"/>
                <a:gd name="T3" fmla="*/ 2147483647 h 210"/>
                <a:gd name="T4" fmla="*/ 2147483647 w 91"/>
                <a:gd name="T5" fmla="*/ 0 h 210"/>
                <a:gd name="T6" fmla="*/ 0 60000 65536"/>
                <a:gd name="T7" fmla="*/ 0 60000 65536"/>
                <a:gd name="T8" fmla="*/ 0 60000 65536"/>
                <a:gd name="T9" fmla="*/ 0 w 91"/>
                <a:gd name="T10" fmla="*/ 0 h 210"/>
                <a:gd name="T11" fmla="*/ 91 w 91"/>
                <a:gd name="T12" fmla="*/ 210 h 210"/>
              </a:gdLst>
              <a:ahLst/>
              <a:cxnLst>
                <a:cxn ang="T6">
                  <a:pos x="T0" y="T1"/>
                </a:cxn>
                <a:cxn ang="T7">
                  <a:pos x="T2" y="T3"/>
                </a:cxn>
                <a:cxn ang="T8">
                  <a:pos x="T4" y="T5"/>
                </a:cxn>
              </a:cxnLst>
              <a:rect l="T9" t="T10" r="T11" b="T12"/>
              <a:pathLst>
                <a:path w="91" h="210">
                  <a:moveTo>
                    <a:pt x="8" y="210"/>
                  </a:moveTo>
                  <a:cubicBezTo>
                    <a:pt x="14" y="144"/>
                    <a:pt x="0" y="102"/>
                    <a:pt x="63" y="82"/>
                  </a:cubicBezTo>
                  <a:cubicBezTo>
                    <a:pt x="91" y="40"/>
                    <a:pt x="81" y="66"/>
                    <a:pt x="81"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l"/>
              <a:endParaRPr lang="ja-JP" altLang="ja-JP" sz="1800">
                <a:latin typeface="Arial" pitchFamily="34" charset="0"/>
              </a:endParaRPr>
            </a:p>
          </p:txBody>
        </p:sp>
        <p:sp>
          <p:nvSpPr>
            <p:cNvPr id="40" name="Freeform 97"/>
            <p:cNvSpPr>
              <a:spLocks/>
            </p:cNvSpPr>
            <p:nvPr/>
          </p:nvSpPr>
          <p:spPr bwMode="auto">
            <a:xfrm rot="4710049">
              <a:off x="2054138" y="5986178"/>
              <a:ext cx="212801" cy="297358"/>
            </a:xfrm>
            <a:custGeom>
              <a:avLst/>
              <a:gdLst>
                <a:gd name="T0" fmla="*/ 2147483647 w 151"/>
                <a:gd name="T1" fmla="*/ 0 h 211"/>
                <a:gd name="T2" fmla="*/ 2147483647 w 151"/>
                <a:gd name="T3" fmla="*/ 2147483647 h 211"/>
                <a:gd name="T4" fmla="*/ 2147483647 w 151"/>
                <a:gd name="T5" fmla="*/ 2147483647 h 211"/>
                <a:gd name="T6" fmla="*/ 2147483647 w 151"/>
                <a:gd name="T7" fmla="*/ 2147483647 h 211"/>
                <a:gd name="T8" fmla="*/ 2147483647 w 151"/>
                <a:gd name="T9" fmla="*/ 2147483647 h 211"/>
                <a:gd name="T10" fmla="*/ 0 60000 65536"/>
                <a:gd name="T11" fmla="*/ 0 60000 65536"/>
                <a:gd name="T12" fmla="*/ 0 60000 65536"/>
                <a:gd name="T13" fmla="*/ 0 60000 65536"/>
                <a:gd name="T14" fmla="*/ 0 60000 65536"/>
                <a:gd name="T15" fmla="*/ 0 w 151"/>
                <a:gd name="T16" fmla="*/ 0 h 211"/>
                <a:gd name="T17" fmla="*/ 151 w 151"/>
                <a:gd name="T18" fmla="*/ 211 h 211"/>
              </a:gdLst>
              <a:ahLst/>
              <a:cxnLst>
                <a:cxn ang="T10">
                  <a:pos x="T0" y="T1"/>
                </a:cxn>
                <a:cxn ang="T11">
                  <a:pos x="T2" y="T3"/>
                </a:cxn>
                <a:cxn ang="T12">
                  <a:pos x="T4" y="T5"/>
                </a:cxn>
                <a:cxn ang="T13">
                  <a:pos x="T6" y="T7"/>
                </a:cxn>
                <a:cxn ang="T14">
                  <a:pos x="T8" y="T9"/>
                </a:cxn>
              </a:cxnLst>
              <a:rect l="T15" t="T16" r="T17" b="T18"/>
              <a:pathLst>
                <a:path w="151" h="211">
                  <a:moveTo>
                    <a:pt x="37" y="0"/>
                  </a:moveTo>
                  <a:cubicBezTo>
                    <a:pt x="46" y="166"/>
                    <a:pt x="0" y="211"/>
                    <a:pt x="138" y="192"/>
                  </a:cubicBezTo>
                  <a:cubicBezTo>
                    <a:pt x="141" y="183"/>
                    <a:pt x="151" y="173"/>
                    <a:pt x="147" y="165"/>
                  </a:cubicBezTo>
                  <a:cubicBezTo>
                    <a:pt x="143" y="157"/>
                    <a:pt x="123" y="165"/>
                    <a:pt x="120" y="156"/>
                  </a:cubicBezTo>
                  <a:cubicBezTo>
                    <a:pt x="115" y="138"/>
                    <a:pt x="129" y="101"/>
                    <a:pt x="129" y="101"/>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l"/>
              <a:endParaRPr lang="ja-JP" altLang="ja-JP" sz="1800">
                <a:latin typeface="Arial" pitchFamily="34" charset="0"/>
              </a:endParaRPr>
            </a:p>
          </p:txBody>
        </p:sp>
        <p:sp>
          <p:nvSpPr>
            <p:cNvPr id="41" name="Freeform 98"/>
            <p:cNvSpPr>
              <a:spLocks/>
            </p:cNvSpPr>
            <p:nvPr/>
          </p:nvSpPr>
          <p:spPr bwMode="auto">
            <a:xfrm rot="5334322">
              <a:off x="1480562" y="5623994"/>
              <a:ext cx="343863" cy="222666"/>
            </a:xfrm>
            <a:custGeom>
              <a:avLst/>
              <a:gdLst>
                <a:gd name="T0" fmla="*/ 2147483647 w 244"/>
                <a:gd name="T1" fmla="*/ 0 h 158"/>
                <a:gd name="T2" fmla="*/ 2147483647 w 244"/>
                <a:gd name="T3" fmla="*/ 2147483647 h 158"/>
                <a:gd name="T4" fmla="*/ 2147483647 w 244"/>
                <a:gd name="T5" fmla="*/ 2147483647 h 158"/>
                <a:gd name="T6" fmla="*/ 2147483647 w 244"/>
                <a:gd name="T7" fmla="*/ 2147483647 h 158"/>
                <a:gd name="T8" fmla="*/ 2147483647 w 244"/>
                <a:gd name="T9" fmla="*/ 2147483647 h 158"/>
                <a:gd name="T10" fmla="*/ 2147483647 w 244"/>
                <a:gd name="T11" fmla="*/ 2147483647 h 158"/>
                <a:gd name="T12" fmla="*/ 2147483647 w 244"/>
                <a:gd name="T13" fmla="*/ 2147483647 h 158"/>
                <a:gd name="T14" fmla="*/ 0 w 244"/>
                <a:gd name="T15" fmla="*/ 2147483647 h 158"/>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158"/>
                <a:gd name="T26" fmla="*/ 244 w 244"/>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158">
                  <a:moveTo>
                    <a:pt x="27" y="0"/>
                  </a:moveTo>
                  <a:cubicBezTo>
                    <a:pt x="67" y="38"/>
                    <a:pt x="60" y="59"/>
                    <a:pt x="119" y="73"/>
                  </a:cubicBezTo>
                  <a:cubicBezTo>
                    <a:pt x="128" y="82"/>
                    <a:pt x="133" y="98"/>
                    <a:pt x="146" y="100"/>
                  </a:cubicBezTo>
                  <a:cubicBezTo>
                    <a:pt x="244" y="118"/>
                    <a:pt x="232" y="72"/>
                    <a:pt x="183" y="54"/>
                  </a:cubicBezTo>
                  <a:cubicBezTo>
                    <a:pt x="158" y="79"/>
                    <a:pt x="162" y="71"/>
                    <a:pt x="146" y="109"/>
                  </a:cubicBezTo>
                  <a:cubicBezTo>
                    <a:pt x="142" y="118"/>
                    <a:pt x="144" y="130"/>
                    <a:pt x="137" y="137"/>
                  </a:cubicBezTo>
                  <a:cubicBezTo>
                    <a:pt x="130" y="144"/>
                    <a:pt x="119" y="143"/>
                    <a:pt x="110" y="146"/>
                  </a:cubicBezTo>
                  <a:cubicBezTo>
                    <a:pt x="94" y="144"/>
                    <a:pt x="0" y="158"/>
                    <a:pt x="0" y="109"/>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l"/>
              <a:endParaRPr lang="ja-JP" altLang="ja-JP" sz="1800">
                <a:latin typeface="Arial" pitchFamily="34" charset="0"/>
              </a:endParaRPr>
            </a:p>
          </p:txBody>
        </p:sp>
        <p:sp>
          <p:nvSpPr>
            <p:cNvPr id="42" name="Freeform 99"/>
            <p:cNvSpPr>
              <a:spLocks/>
            </p:cNvSpPr>
            <p:nvPr/>
          </p:nvSpPr>
          <p:spPr bwMode="auto">
            <a:xfrm rot="-10025044">
              <a:off x="2691131" y="5298451"/>
              <a:ext cx="293129" cy="310041"/>
            </a:xfrm>
            <a:custGeom>
              <a:avLst/>
              <a:gdLst>
                <a:gd name="T0" fmla="*/ 0 w 208"/>
                <a:gd name="T1" fmla="*/ 2147483647 h 220"/>
                <a:gd name="T2" fmla="*/ 2147483647 w 208"/>
                <a:gd name="T3" fmla="*/ 0 h 220"/>
                <a:gd name="T4" fmla="*/ 2147483647 w 208"/>
                <a:gd name="T5" fmla="*/ 2147483647 h 220"/>
                <a:gd name="T6" fmla="*/ 0 60000 65536"/>
                <a:gd name="T7" fmla="*/ 0 60000 65536"/>
                <a:gd name="T8" fmla="*/ 0 60000 65536"/>
                <a:gd name="T9" fmla="*/ 0 w 208"/>
                <a:gd name="T10" fmla="*/ 0 h 220"/>
                <a:gd name="T11" fmla="*/ 208 w 208"/>
                <a:gd name="T12" fmla="*/ 220 h 220"/>
              </a:gdLst>
              <a:ahLst/>
              <a:cxnLst>
                <a:cxn ang="T6">
                  <a:pos x="T0" y="T1"/>
                </a:cxn>
                <a:cxn ang="T7">
                  <a:pos x="T2" y="T3"/>
                </a:cxn>
                <a:cxn ang="T8">
                  <a:pos x="T4" y="T5"/>
                </a:cxn>
              </a:cxnLst>
              <a:rect l="T9" t="T10" r="T11" b="T12"/>
              <a:pathLst>
                <a:path w="208" h="220">
                  <a:moveTo>
                    <a:pt x="0" y="220"/>
                  </a:moveTo>
                  <a:cubicBezTo>
                    <a:pt x="14" y="137"/>
                    <a:pt x="35" y="48"/>
                    <a:pt x="110" y="0"/>
                  </a:cubicBezTo>
                  <a:cubicBezTo>
                    <a:pt x="192" y="10"/>
                    <a:pt x="208" y="9"/>
                    <a:pt x="155" y="9"/>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l"/>
              <a:endParaRPr lang="ja-JP" altLang="ja-JP" sz="1800">
                <a:latin typeface="Arial" pitchFamily="34" charset="0"/>
              </a:endParaRPr>
            </a:p>
          </p:txBody>
        </p:sp>
        <p:sp>
          <p:nvSpPr>
            <p:cNvPr id="43" name="Freeform 100"/>
            <p:cNvSpPr>
              <a:spLocks/>
            </p:cNvSpPr>
            <p:nvPr/>
          </p:nvSpPr>
          <p:spPr bwMode="auto">
            <a:xfrm>
              <a:off x="2691131" y="5771968"/>
              <a:ext cx="193071" cy="294539"/>
            </a:xfrm>
            <a:custGeom>
              <a:avLst/>
              <a:gdLst>
                <a:gd name="T0" fmla="*/ 2147483647 w 137"/>
                <a:gd name="T1" fmla="*/ 2147483647 h 209"/>
                <a:gd name="T2" fmla="*/ 2147483647 w 137"/>
                <a:gd name="T3" fmla="*/ 2147483647 h 209"/>
                <a:gd name="T4" fmla="*/ 2147483647 w 137"/>
                <a:gd name="T5" fmla="*/ 2147483647 h 209"/>
                <a:gd name="T6" fmla="*/ 2147483647 w 137"/>
                <a:gd name="T7" fmla="*/ 2147483647 h 209"/>
                <a:gd name="T8" fmla="*/ 2147483647 w 137"/>
                <a:gd name="T9" fmla="*/ 2147483647 h 209"/>
                <a:gd name="T10" fmla="*/ 0 w 137"/>
                <a:gd name="T11" fmla="*/ 2147483647 h 209"/>
                <a:gd name="T12" fmla="*/ 0 60000 65536"/>
                <a:gd name="T13" fmla="*/ 0 60000 65536"/>
                <a:gd name="T14" fmla="*/ 0 60000 65536"/>
                <a:gd name="T15" fmla="*/ 0 60000 65536"/>
                <a:gd name="T16" fmla="*/ 0 60000 65536"/>
                <a:gd name="T17" fmla="*/ 0 60000 65536"/>
                <a:gd name="T18" fmla="*/ 0 w 137"/>
                <a:gd name="T19" fmla="*/ 0 h 209"/>
                <a:gd name="T20" fmla="*/ 137 w 137"/>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37" h="209">
                  <a:moveTo>
                    <a:pt x="137" y="29"/>
                  </a:moveTo>
                  <a:cubicBezTo>
                    <a:pt x="94" y="26"/>
                    <a:pt x="51" y="30"/>
                    <a:pt x="9" y="20"/>
                  </a:cubicBezTo>
                  <a:cubicBezTo>
                    <a:pt x="1" y="18"/>
                    <a:pt x="19" y="3"/>
                    <a:pt x="28" y="2"/>
                  </a:cubicBezTo>
                  <a:cubicBezTo>
                    <a:pt x="49" y="0"/>
                    <a:pt x="71" y="8"/>
                    <a:pt x="92" y="11"/>
                  </a:cubicBezTo>
                  <a:cubicBezTo>
                    <a:pt x="86" y="110"/>
                    <a:pt x="124" y="209"/>
                    <a:pt x="55" y="148"/>
                  </a:cubicBezTo>
                  <a:cubicBezTo>
                    <a:pt x="0" y="100"/>
                    <a:pt x="32" y="102"/>
                    <a:pt x="0" y="102"/>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grpSp>
      <p:sp>
        <p:nvSpPr>
          <p:cNvPr id="44" name="Text Box 104"/>
          <p:cNvSpPr txBox="1">
            <a:spLocks noChangeArrowheads="1"/>
          </p:cNvSpPr>
          <p:nvPr/>
        </p:nvSpPr>
        <p:spPr bwMode="auto">
          <a:xfrm>
            <a:off x="979488" y="6488113"/>
            <a:ext cx="2849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spcBef>
                <a:spcPct val="50000"/>
              </a:spcBef>
            </a:pPr>
            <a:r>
              <a:rPr lang="ja-JP" altLang="en-US" sz="1400" b="1">
                <a:latin typeface="Arial" pitchFamily="34" charset="0"/>
              </a:rPr>
              <a:t>酵素処理で得たペプチド溶液</a:t>
            </a:r>
          </a:p>
        </p:txBody>
      </p:sp>
      <p:grpSp>
        <p:nvGrpSpPr>
          <p:cNvPr id="45" name="グループ化 90"/>
          <p:cNvGrpSpPr>
            <a:grpSpLocks/>
          </p:cNvGrpSpPr>
          <p:nvPr/>
        </p:nvGrpSpPr>
        <p:grpSpPr bwMode="auto">
          <a:xfrm>
            <a:off x="6289675" y="5284788"/>
            <a:ext cx="874713" cy="866775"/>
            <a:chOff x="5857884" y="5000636"/>
            <a:chExt cx="873890" cy="866780"/>
          </a:xfrm>
        </p:grpSpPr>
        <p:sp>
          <p:nvSpPr>
            <p:cNvPr id="46" name="Oval 101"/>
            <p:cNvSpPr>
              <a:spLocks noChangeArrowheads="1"/>
            </p:cNvSpPr>
            <p:nvPr/>
          </p:nvSpPr>
          <p:spPr bwMode="auto">
            <a:xfrm>
              <a:off x="5857884" y="5000636"/>
              <a:ext cx="873890" cy="866780"/>
            </a:xfrm>
            <a:prstGeom prst="ellipse">
              <a:avLst/>
            </a:prstGeom>
            <a:solidFill>
              <a:srgbClr val="EAEAEA"/>
            </a:solidFill>
            <a:ln w="25400">
              <a:solidFill>
                <a:schemeClr val="bg2">
                  <a:lumMod val="75000"/>
                </a:schemeClr>
              </a:solidFill>
              <a:round/>
              <a:headEnd/>
              <a:tailEnd/>
            </a:ln>
          </p:spPr>
          <p:txBody>
            <a:bodyPr wrap="none" anchor="ctr"/>
            <a:lstStyle/>
            <a:p>
              <a:pPr algn="l">
                <a:defRPr/>
              </a:pPr>
              <a:endParaRPr lang="ja-JP" altLang="ja-JP" sz="1800">
                <a:latin typeface="Arial" charset="0"/>
              </a:endParaRPr>
            </a:p>
          </p:txBody>
        </p:sp>
        <p:sp>
          <p:nvSpPr>
            <p:cNvPr id="47" name="Freeform 52"/>
            <p:cNvSpPr>
              <a:spLocks/>
            </p:cNvSpPr>
            <p:nvPr/>
          </p:nvSpPr>
          <p:spPr bwMode="auto">
            <a:xfrm>
              <a:off x="6303146" y="5072074"/>
              <a:ext cx="288925" cy="392112"/>
            </a:xfrm>
            <a:custGeom>
              <a:avLst/>
              <a:gdLst>
                <a:gd name="T0" fmla="*/ 2147483647 w 182"/>
                <a:gd name="T1" fmla="*/ 0 h 247"/>
                <a:gd name="T2" fmla="*/ 2147483647 w 182"/>
                <a:gd name="T3" fmla="*/ 2147483647 h 247"/>
                <a:gd name="T4" fmla="*/ 2147483647 w 182"/>
                <a:gd name="T5" fmla="*/ 2147483647 h 247"/>
                <a:gd name="T6" fmla="*/ 2147483647 w 182"/>
                <a:gd name="T7" fmla="*/ 2147483647 h 247"/>
                <a:gd name="T8" fmla="*/ 2147483647 w 182"/>
                <a:gd name="T9" fmla="*/ 2147483647 h 247"/>
                <a:gd name="T10" fmla="*/ 2147483647 w 182"/>
                <a:gd name="T11" fmla="*/ 2147483647 h 247"/>
                <a:gd name="T12" fmla="*/ 2147483647 w 182"/>
                <a:gd name="T13" fmla="*/ 2147483647 h 247"/>
                <a:gd name="T14" fmla="*/ 0 60000 65536"/>
                <a:gd name="T15" fmla="*/ 0 60000 65536"/>
                <a:gd name="T16" fmla="*/ 0 60000 65536"/>
                <a:gd name="T17" fmla="*/ 0 60000 65536"/>
                <a:gd name="T18" fmla="*/ 0 60000 65536"/>
                <a:gd name="T19" fmla="*/ 0 60000 65536"/>
                <a:gd name="T20" fmla="*/ 0 60000 65536"/>
                <a:gd name="T21" fmla="*/ 0 w 182"/>
                <a:gd name="T22" fmla="*/ 0 h 247"/>
                <a:gd name="T23" fmla="*/ 182 w 182"/>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47">
                  <a:moveTo>
                    <a:pt x="15" y="0"/>
                  </a:moveTo>
                  <a:cubicBezTo>
                    <a:pt x="20" y="58"/>
                    <a:pt x="0" y="127"/>
                    <a:pt x="60" y="147"/>
                  </a:cubicBezTo>
                  <a:cubicBezTo>
                    <a:pt x="97" y="144"/>
                    <a:pt x="137" y="153"/>
                    <a:pt x="170" y="138"/>
                  </a:cubicBezTo>
                  <a:cubicBezTo>
                    <a:pt x="182" y="133"/>
                    <a:pt x="173" y="106"/>
                    <a:pt x="161" y="101"/>
                  </a:cubicBezTo>
                  <a:cubicBezTo>
                    <a:pt x="144" y="94"/>
                    <a:pt x="124" y="107"/>
                    <a:pt x="106" y="110"/>
                  </a:cubicBezTo>
                  <a:cubicBezTo>
                    <a:pt x="109" y="137"/>
                    <a:pt x="110" y="165"/>
                    <a:pt x="115" y="192"/>
                  </a:cubicBezTo>
                  <a:cubicBezTo>
                    <a:pt x="119" y="211"/>
                    <a:pt x="133" y="247"/>
                    <a:pt x="133" y="247"/>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48" name="Freeform 53"/>
            <p:cNvSpPr>
              <a:spLocks/>
            </p:cNvSpPr>
            <p:nvPr/>
          </p:nvSpPr>
          <p:spPr bwMode="auto">
            <a:xfrm>
              <a:off x="6231708" y="5429264"/>
              <a:ext cx="271463" cy="347662"/>
            </a:xfrm>
            <a:custGeom>
              <a:avLst/>
              <a:gdLst>
                <a:gd name="T0" fmla="*/ 2147483647 w 171"/>
                <a:gd name="T1" fmla="*/ 0 h 219"/>
                <a:gd name="T2" fmla="*/ 2147483647 w 171"/>
                <a:gd name="T3" fmla="*/ 2147483647 h 219"/>
                <a:gd name="T4" fmla="*/ 2147483647 w 171"/>
                <a:gd name="T5" fmla="*/ 2147483647 h 219"/>
                <a:gd name="T6" fmla="*/ 2147483647 w 171"/>
                <a:gd name="T7" fmla="*/ 2147483647 h 219"/>
                <a:gd name="T8" fmla="*/ 2147483647 w 171"/>
                <a:gd name="T9" fmla="*/ 2147483647 h 219"/>
                <a:gd name="T10" fmla="*/ 2147483647 w 171"/>
                <a:gd name="T11" fmla="*/ 2147483647 h 219"/>
                <a:gd name="T12" fmla="*/ 0 60000 65536"/>
                <a:gd name="T13" fmla="*/ 0 60000 65536"/>
                <a:gd name="T14" fmla="*/ 0 60000 65536"/>
                <a:gd name="T15" fmla="*/ 0 60000 65536"/>
                <a:gd name="T16" fmla="*/ 0 60000 65536"/>
                <a:gd name="T17" fmla="*/ 0 60000 65536"/>
                <a:gd name="T18" fmla="*/ 0 w 171"/>
                <a:gd name="T19" fmla="*/ 0 h 219"/>
                <a:gd name="T20" fmla="*/ 171 w 171"/>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71" h="219">
                  <a:moveTo>
                    <a:pt x="77" y="0"/>
                  </a:moveTo>
                  <a:cubicBezTo>
                    <a:pt x="82" y="27"/>
                    <a:pt x="76" y="58"/>
                    <a:pt x="105" y="73"/>
                  </a:cubicBezTo>
                  <a:cubicBezTo>
                    <a:pt x="122" y="82"/>
                    <a:pt x="160" y="91"/>
                    <a:pt x="160" y="91"/>
                  </a:cubicBezTo>
                  <a:cubicBezTo>
                    <a:pt x="157" y="115"/>
                    <a:pt x="171" y="151"/>
                    <a:pt x="150" y="164"/>
                  </a:cubicBezTo>
                  <a:cubicBezTo>
                    <a:pt x="126" y="179"/>
                    <a:pt x="64" y="157"/>
                    <a:pt x="32" y="146"/>
                  </a:cubicBezTo>
                  <a:cubicBezTo>
                    <a:pt x="0" y="177"/>
                    <a:pt x="13" y="155"/>
                    <a:pt x="13" y="219"/>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sp>
          <p:nvSpPr>
            <p:cNvPr id="49" name="Freeform 140"/>
            <p:cNvSpPr>
              <a:spLocks/>
            </p:cNvSpPr>
            <p:nvPr/>
          </p:nvSpPr>
          <p:spPr bwMode="auto">
            <a:xfrm>
              <a:off x="5945956" y="5357826"/>
              <a:ext cx="288925" cy="392112"/>
            </a:xfrm>
            <a:custGeom>
              <a:avLst/>
              <a:gdLst>
                <a:gd name="T0" fmla="*/ 2147483647 w 182"/>
                <a:gd name="T1" fmla="*/ 0 h 247"/>
                <a:gd name="T2" fmla="*/ 2147483647 w 182"/>
                <a:gd name="T3" fmla="*/ 2147483647 h 247"/>
                <a:gd name="T4" fmla="*/ 2147483647 w 182"/>
                <a:gd name="T5" fmla="*/ 2147483647 h 247"/>
                <a:gd name="T6" fmla="*/ 2147483647 w 182"/>
                <a:gd name="T7" fmla="*/ 2147483647 h 247"/>
                <a:gd name="T8" fmla="*/ 2147483647 w 182"/>
                <a:gd name="T9" fmla="*/ 2147483647 h 247"/>
                <a:gd name="T10" fmla="*/ 2147483647 w 182"/>
                <a:gd name="T11" fmla="*/ 2147483647 h 247"/>
                <a:gd name="T12" fmla="*/ 2147483647 w 182"/>
                <a:gd name="T13" fmla="*/ 2147483647 h 247"/>
                <a:gd name="T14" fmla="*/ 0 60000 65536"/>
                <a:gd name="T15" fmla="*/ 0 60000 65536"/>
                <a:gd name="T16" fmla="*/ 0 60000 65536"/>
                <a:gd name="T17" fmla="*/ 0 60000 65536"/>
                <a:gd name="T18" fmla="*/ 0 60000 65536"/>
                <a:gd name="T19" fmla="*/ 0 60000 65536"/>
                <a:gd name="T20" fmla="*/ 0 60000 65536"/>
                <a:gd name="T21" fmla="*/ 0 w 182"/>
                <a:gd name="T22" fmla="*/ 0 h 247"/>
                <a:gd name="T23" fmla="*/ 182 w 182"/>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47">
                  <a:moveTo>
                    <a:pt x="15" y="0"/>
                  </a:moveTo>
                  <a:cubicBezTo>
                    <a:pt x="20" y="58"/>
                    <a:pt x="0" y="127"/>
                    <a:pt x="60" y="147"/>
                  </a:cubicBezTo>
                  <a:cubicBezTo>
                    <a:pt x="97" y="144"/>
                    <a:pt x="137" y="153"/>
                    <a:pt x="170" y="138"/>
                  </a:cubicBezTo>
                  <a:cubicBezTo>
                    <a:pt x="182" y="133"/>
                    <a:pt x="173" y="106"/>
                    <a:pt x="161" y="101"/>
                  </a:cubicBezTo>
                  <a:cubicBezTo>
                    <a:pt x="144" y="94"/>
                    <a:pt x="124" y="107"/>
                    <a:pt x="106" y="110"/>
                  </a:cubicBezTo>
                  <a:cubicBezTo>
                    <a:pt x="109" y="137"/>
                    <a:pt x="110" y="165"/>
                    <a:pt x="115" y="192"/>
                  </a:cubicBezTo>
                  <a:cubicBezTo>
                    <a:pt x="119" y="211"/>
                    <a:pt x="133" y="247"/>
                    <a:pt x="133" y="247"/>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ja-JP" altLang="ja-JP" sz="1800">
                <a:latin typeface="Arial" pitchFamily="34" charset="0"/>
              </a:endParaRPr>
            </a:p>
          </p:txBody>
        </p:sp>
      </p:grpSp>
      <p:sp>
        <p:nvSpPr>
          <p:cNvPr id="50" name="テキスト ボックス 3"/>
          <p:cNvSpPr txBox="1">
            <a:spLocks noChangeArrowheads="1"/>
          </p:cNvSpPr>
          <p:nvPr/>
        </p:nvSpPr>
        <p:spPr bwMode="auto">
          <a:xfrm>
            <a:off x="857250" y="1327150"/>
            <a:ext cx="803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2000">
                <a:latin typeface="Arial" pitchFamily="34" charset="0"/>
              </a:rPr>
              <a:t>大腸菌細胞内タンパク質</a:t>
            </a:r>
            <a:r>
              <a:rPr lang="en-US" altLang="ja-JP" sz="2000">
                <a:latin typeface="Arial" pitchFamily="34" charset="0"/>
              </a:rPr>
              <a:t>(</a:t>
            </a:r>
            <a:r>
              <a:rPr lang="ja-JP" altLang="en-US" sz="2000">
                <a:latin typeface="Arial" pitchFamily="34" charset="0"/>
              </a:rPr>
              <a:t>ライブラリー</a:t>
            </a:r>
            <a:r>
              <a:rPr lang="en-US" altLang="ja-JP" sz="2000">
                <a:latin typeface="Arial" pitchFamily="34" charset="0"/>
              </a:rPr>
              <a:t>)</a:t>
            </a:r>
            <a:r>
              <a:rPr lang="ja-JP" altLang="en-US" sz="2000">
                <a:latin typeface="Arial" pitchFamily="34" charset="0"/>
              </a:rPr>
              <a:t>から、固体表面に親和性を有する</a:t>
            </a:r>
            <a:r>
              <a:rPr lang="ja-JP" altLang="en-US" sz="2000">
                <a:solidFill>
                  <a:srgbClr val="FF0000"/>
                </a:solidFill>
                <a:latin typeface="Arial" pitchFamily="34" charset="0"/>
              </a:rPr>
              <a:t>タンパク質</a:t>
            </a:r>
            <a:r>
              <a:rPr lang="ja-JP" altLang="en-US" sz="2000">
                <a:latin typeface="Arial" pitchFamily="34" charset="0"/>
              </a:rPr>
              <a:t>を同定。</a:t>
            </a:r>
          </a:p>
        </p:txBody>
      </p:sp>
      <p:sp>
        <p:nvSpPr>
          <p:cNvPr id="51" name="正方形/長方形 33"/>
          <p:cNvSpPr>
            <a:spLocks noChangeArrowheads="1"/>
          </p:cNvSpPr>
          <p:nvPr/>
        </p:nvSpPr>
        <p:spPr bwMode="auto">
          <a:xfrm>
            <a:off x="857250" y="422275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2000">
                <a:latin typeface="Arial" pitchFamily="34" charset="0"/>
              </a:rPr>
              <a:t>同定したタンパク質を消化酵素によりペプチドに分解し、その中から親和性</a:t>
            </a:r>
            <a:r>
              <a:rPr lang="ja-JP" altLang="en-US" sz="2000">
                <a:solidFill>
                  <a:srgbClr val="FF0000"/>
                </a:solidFill>
                <a:latin typeface="Arial" pitchFamily="34" charset="0"/>
              </a:rPr>
              <a:t>ペプチド候補</a:t>
            </a:r>
            <a:r>
              <a:rPr lang="ja-JP" altLang="en-US" sz="2000">
                <a:latin typeface="Arial" pitchFamily="34" charset="0"/>
              </a:rPr>
              <a:t>を選別。</a:t>
            </a:r>
          </a:p>
        </p:txBody>
      </p:sp>
      <p:sp>
        <p:nvSpPr>
          <p:cNvPr id="52" name="テキスト ボックス 10"/>
          <p:cNvSpPr txBox="1">
            <a:spLocks noChangeArrowheads="1"/>
          </p:cNvSpPr>
          <p:nvPr/>
        </p:nvSpPr>
        <p:spPr bwMode="auto">
          <a:xfrm>
            <a:off x="469900" y="3852863"/>
            <a:ext cx="371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2800">
                <a:solidFill>
                  <a:srgbClr val="000000"/>
                </a:solidFill>
                <a:latin typeface="Arial" pitchFamily="34" charset="0"/>
              </a:rPr>
              <a:t>ー２次スクリーニングー</a:t>
            </a:r>
          </a:p>
        </p:txBody>
      </p:sp>
      <p:grpSp>
        <p:nvGrpSpPr>
          <p:cNvPr id="53" name="グループ化 84"/>
          <p:cNvGrpSpPr>
            <a:grpSpLocks/>
          </p:cNvGrpSpPr>
          <p:nvPr/>
        </p:nvGrpSpPr>
        <p:grpSpPr bwMode="auto">
          <a:xfrm>
            <a:off x="5857875" y="2312988"/>
            <a:ext cx="1520825" cy="1135062"/>
            <a:chOff x="6316992" y="2316472"/>
            <a:chExt cx="1521570" cy="1134553"/>
          </a:xfrm>
        </p:grpSpPr>
        <p:grpSp>
          <p:nvGrpSpPr>
            <p:cNvPr id="54" name="グループ化 83"/>
            <p:cNvGrpSpPr>
              <a:grpSpLocks/>
            </p:cNvGrpSpPr>
            <p:nvPr/>
          </p:nvGrpSpPr>
          <p:grpSpPr bwMode="auto">
            <a:xfrm>
              <a:off x="6684871" y="2316472"/>
              <a:ext cx="785812" cy="785813"/>
              <a:chOff x="6684871" y="2316472"/>
              <a:chExt cx="785812" cy="785813"/>
            </a:xfrm>
          </p:grpSpPr>
          <p:sp>
            <p:nvSpPr>
              <p:cNvPr id="56" name="円/楕円 55"/>
              <p:cNvSpPr/>
              <p:nvPr/>
            </p:nvSpPr>
            <p:spPr bwMode="auto">
              <a:xfrm>
                <a:off x="6685472" y="2316472"/>
                <a:ext cx="784609" cy="785459"/>
              </a:xfrm>
              <a:prstGeom prst="ellipse">
                <a:avLst/>
              </a:prstGeom>
              <a:solidFill>
                <a:srgbClr val="EAEAE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57" name="正方形/長方形 56"/>
              <p:cNvSpPr/>
              <p:nvPr/>
            </p:nvSpPr>
            <p:spPr bwMode="auto">
              <a:xfrm>
                <a:off x="7214369" y="2556076"/>
                <a:ext cx="142945" cy="14281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58" name="正方形/長方形 57"/>
              <p:cNvSpPr>
                <a:spLocks noChangeArrowheads="1"/>
              </p:cNvSpPr>
              <p:nvPr/>
            </p:nvSpPr>
            <p:spPr bwMode="auto">
              <a:xfrm rot="2700000">
                <a:off x="7027028" y="2735317"/>
                <a:ext cx="160265" cy="141356"/>
              </a:xfrm>
              <a:prstGeom prst="rect">
                <a:avLst/>
              </a:prstGeom>
              <a:solidFill>
                <a:srgbClr val="00B050"/>
              </a:solidFill>
              <a:ln w="25400" algn="ctr">
                <a:solidFill>
                  <a:schemeClr val="tx1"/>
                </a:solidFill>
                <a:miter lim="800000"/>
                <a:headEnd/>
                <a:tailEnd/>
              </a:ln>
            </p:spPr>
            <p:txBody>
              <a:bodyPr rot="10800000" vert="eaVert" anchor="ctr"/>
              <a:lstStyle/>
              <a:p>
                <a:pPr>
                  <a:defRPr/>
                </a:pPr>
                <a:endParaRPr lang="ja-JP" altLang="en-US" sz="1800">
                  <a:solidFill>
                    <a:schemeClr val="lt1"/>
                  </a:solidFill>
                  <a:latin typeface="+mn-lt"/>
                  <a:ea typeface="+mn-ea"/>
                </a:endParaRPr>
              </a:p>
            </p:txBody>
          </p:sp>
          <p:sp>
            <p:nvSpPr>
              <p:cNvPr id="59" name="正方形/長方形 58"/>
              <p:cNvSpPr/>
              <p:nvPr/>
            </p:nvSpPr>
            <p:spPr bwMode="auto">
              <a:xfrm>
                <a:off x="6787122" y="2698887"/>
                <a:ext cx="142945" cy="14281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60" name="二等辺三角形 59"/>
              <p:cNvSpPr/>
              <p:nvPr/>
            </p:nvSpPr>
            <p:spPr bwMode="auto">
              <a:xfrm>
                <a:off x="6930067" y="2484671"/>
                <a:ext cx="163593" cy="142811"/>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grpSp>
        <p:sp>
          <p:nvSpPr>
            <p:cNvPr id="55" name="テキスト ボックス 110"/>
            <p:cNvSpPr txBox="1">
              <a:spLocks noChangeArrowheads="1"/>
            </p:cNvSpPr>
            <p:nvPr/>
          </p:nvSpPr>
          <p:spPr bwMode="auto">
            <a:xfrm>
              <a:off x="6316992" y="3143248"/>
              <a:ext cx="152157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400" b="1">
                  <a:solidFill>
                    <a:srgbClr val="FF0000"/>
                  </a:solidFill>
                  <a:latin typeface="Arial" pitchFamily="34" charset="0"/>
                </a:rPr>
                <a:t>親和性タンパク質</a:t>
              </a:r>
            </a:p>
          </p:txBody>
        </p:sp>
      </p:grpSp>
      <p:grpSp>
        <p:nvGrpSpPr>
          <p:cNvPr id="61" name="グループ化 80"/>
          <p:cNvGrpSpPr>
            <a:grpSpLocks/>
          </p:cNvGrpSpPr>
          <p:nvPr/>
        </p:nvGrpSpPr>
        <p:grpSpPr bwMode="auto">
          <a:xfrm>
            <a:off x="3316288" y="2312988"/>
            <a:ext cx="2500312" cy="1071562"/>
            <a:chOff x="3357554" y="2428868"/>
            <a:chExt cx="2500330" cy="1071570"/>
          </a:xfrm>
        </p:grpSpPr>
        <p:sp>
          <p:nvSpPr>
            <p:cNvPr id="62" name="テキスト ボックス 68"/>
            <p:cNvSpPr txBox="1">
              <a:spLocks noChangeArrowheads="1"/>
            </p:cNvSpPr>
            <p:nvPr/>
          </p:nvSpPr>
          <p:spPr bwMode="auto">
            <a:xfrm>
              <a:off x="3357554" y="2428868"/>
              <a:ext cx="2500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sz="1800"/>
                <a:t>二次元電気泳動</a:t>
              </a:r>
            </a:p>
          </p:txBody>
        </p:sp>
        <p:sp>
          <p:nvSpPr>
            <p:cNvPr id="63" name="テキスト ボックス 69"/>
            <p:cNvSpPr txBox="1">
              <a:spLocks noChangeArrowheads="1"/>
            </p:cNvSpPr>
            <p:nvPr/>
          </p:nvSpPr>
          <p:spPr bwMode="auto">
            <a:xfrm>
              <a:off x="3357554" y="2773916"/>
              <a:ext cx="2500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sz="1800"/>
                <a:t>質量分析</a:t>
              </a:r>
            </a:p>
          </p:txBody>
        </p:sp>
        <p:sp>
          <p:nvSpPr>
            <p:cNvPr id="64" name="右矢印 79"/>
            <p:cNvSpPr>
              <a:spLocks noChangeArrowheads="1"/>
            </p:cNvSpPr>
            <p:nvPr/>
          </p:nvSpPr>
          <p:spPr bwMode="auto">
            <a:xfrm>
              <a:off x="3536149" y="3071810"/>
              <a:ext cx="2143140" cy="428628"/>
            </a:xfrm>
            <a:prstGeom prst="right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ja-JP" altLang="en-US"/>
            </a:p>
          </p:txBody>
        </p:sp>
      </p:grpSp>
      <p:grpSp>
        <p:nvGrpSpPr>
          <p:cNvPr id="65" name="グループ化 86"/>
          <p:cNvGrpSpPr>
            <a:grpSpLocks/>
          </p:cNvGrpSpPr>
          <p:nvPr/>
        </p:nvGrpSpPr>
        <p:grpSpPr bwMode="auto">
          <a:xfrm>
            <a:off x="3316288" y="5222875"/>
            <a:ext cx="2500312" cy="1071563"/>
            <a:chOff x="3357554" y="2428868"/>
            <a:chExt cx="2500330" cy="1071570"/>
          </a:xfrm>
        </p:grpSpPr>
        <p:sp>
          <p:nvSpPr>
            <p:cNvPr id="66" name="テキスト ボックス 87"/>
            <p:cNvSpPr txBox="1">
              <a:spLocks noChangeArrowheads="1"/>
            </p:cNvSpPr>
            <p:nvPr/>
          </p:nvSpPr>
          <p:spPr bwMode="auto">
            <a:xfrm>
              <a:off x="3357554" y="2428868"/>
              <a:ext cx="2500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en-US" altLang="ja-JP" sz="1800"/>
                <a:t>HPLC</a:t>
              </a:r>
              <a:endParaRPr lang="ja-JP" altLang="en-US" sz="1800"/>
            </a:p>
          </p:txBody>
        </p:sp>
        <p:sp>
          <p:nvSpPr>
            <p:cNvPr id="67" name="テキスト ボックス 88"/>
            <p:cNvSpPr txBox="1">
              <a:spLocks noChangeArrowheads="1"/>
            </p:cNvSpPr>
            <p:nvPr/>
          </p:nvSpPr>
          <p:spPr bwMode="auto">
            <a:xfrm>
              <a:off x="3357554" y="2773916"/>
              <a:ext cx="2500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sz="1800"/>
                <a:t>質量分析</a:t>
              </a:r>
            </a:p>
          </p:txBody>
        </p:sp>
        <p:sp>
          <p:nvSpPr>
            <p:cNvPr id="68" name="右矢印 89"/>
            <p:cNvSpPr>
              <a:spLocks noChangeArrowheads="1"/>
            </p:cNvSpPr>
            <p:nvPr/>
          </p:nvSpPr>
          <p:spPr bwMode="auto">
            <a:xfrm>
              <a:off x="3536149" y="3071810"/>
              <a:ext cx="2143140" cy="428628"/>
            </a:xfrm>
            <a:prstGeom prst="right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ja-JP" altLang="en-US"/>
            </a:p>
          </p:txBody>
        </p:sp>
      </p:grpSp>
      <p:sp>
        <p:nvSpPr>
          <p:cNvPr id="69" name="テキスト ボックス 110"/>
          <p:cNvSpPr txBox="1">
            <a:spLocks noChangeArrowheads="1"/>
          </p:cNvSpPr>
          <p:nvPr/>
        </p:nvSpPr>
        <p:spPr bwMode="auto">
          <a:xfrm>
            <a:off x="5878513" y="6200775"/>
            <a:ext cx="1701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400" b="1">
                <a:solidFill>
                  <a:srgbClr val="FF0000"/>
                </a:solidFill>
                <a:latin typeface="Arial" pitchFamily="34" charset="0"/>
              </a:rPr>
              <a:t>親和性ペプチド候補</a:t>
            </a:r>
          </a:p>
        </p:txBody>
      </p:sp>
      <p:sp>
        <p:nvSpPr>
          <p:cNvPr id="70" name="正方形/長方形 69"/>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65388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正方形/長方形 217"/>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ファージディスプレイ法</a:t>
            </a:r>
            <a:endParaRPr kumimoji="1" lang="ja-JP" altLang="en-US" dirty="0"/>
          </a:p>
        </p:txBody>
      </p:sp>
      <p:grpSp>
        <p:nvGrpSpPr>
          <p:cNvPr id="5" name="Group 218"/>
          <p:cNvGrpSpPr>
            <a:grpSpLocks/>
          </p:cNvGrpSpPr>
          <p:nvPr/>
        </p:nvGrpSpPr>
        <p:grpSpPr bwMode="auto">
          <a:xfrm>
            <a:off x="4159250" y="1447800"/>
            <a:ext cx="3438525" cy="2119313"/>
            <a:chOff x="2620" y="912"/>
            <a:chExt cx="2166" cy="1335"/>
          </a:xfrm>
        </p:grpSpPr>
        <p:sp>
          <p:nvSpPr>
            <p:cNvPr id="6" name="Rectangle 48"/>
            <p:cNvSpPr>
              <a:spLocks noChangeArrowheads="1"/>
            </p:cNvSpPr>
            <p:nvPr/>
          </p:nvSpPr>
          <p:spPr bwMode="auto">
            <a:xfrm>
              <a:off x="3072" y="2067"/>
              <a:ext cx="1714" cy="141"/>
            </a:xfrm>
            <a:prstGeom prst="rect">
              <a:avLst/>
            </a:prstGeom>
            <a:gradFill rotWithShape="1">
              <a:gsLst>
                <a:gs pos="0">
                  <a:schemeClr val="bg2"/>
                </a:gs>
                <a:gs pos="50000">
                  <a:schemeClr val="bg1"/>
                </a:gs>
                <a:gs pos="100000">
                  <a:schemeClr val="bg2"/>
                </a:gs>
              </a:gsLst>
              <a:lin ang="5400000" scaled="1"/>
            </a:gradFill>
            <a:ln w="9525">
              <a:noFill/>
              <a:miter lim="800000"/>
              <a:headEnd/>
              <a:tailEnd/>
            </a:ln>
          </p:spPr>
          <p:txBody>
            <a:bodyPr wrap="none" anchor="ctr"/>
            <a:lstStyle/>
            <a:p>
              <a:pPr>
                <a:defRPr/>
              </a:pPr>
              <a:endParaRPr lang="ja-JP" altLang="ja-JP" sz="1800">
                <a:latin typeface="Arial" charset="0"/>
              </a:endParaRPr>
            </a:p>
          </p:txBody>
        </p:sp>
        <p:sp>
          <p:nvSpPr>
            <p:cNvPr id="7" name="Text Box 77"/>
            <p:cNvSpPr txBox="1">
              <a:spLocks noChangeArrowheads="1"/>
            </p:cNvSpPr>
            <p:nvPr/>
          </p:nvSpPr>
          <p:spPr bwMode="auto">
            <a:xfrm>
              <a:off x="2620" y="2016"/>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a:latin typeface="Arial" pitchFamily="34" charset="0"/>
                </a:rPr>
                <a:t>基板</a:t>
              </a:r>
            </a:p>
          </p:txBody>
        </p:sp>
        <p:grpSp>
          <p:nvGrpSpPr>
            <p:cNvPr id="8" name="Group 217"/>
            <p:cNvGrpSpPr>
              <a:grpSpLocks/>
            </p:cNvGrpSpPr>
            <p:nvPr/>
          </p:nvGrpSpPr>
          <p:grpSpPr bwMode="auto">
            <a:xfrm>
              <a:off x="3264" y="912"/>
              <a:ext cx="1181" cy="1238"/>
              <a:chOff x="3178" y="675"/>
              <a:chExt cx="1315" cy="1379"/>
            </a:xfrm>
          </p:grpSpPr>
          <p:grpSp>
            <p:nvGrpSpPr>
              <p:cNvPr id="9" name="Group 84"/>
              <p:cNvGrpSpPr>
                <a:grpSpLocks/>
              </p:cNvGrpSpPr>
              <p:nvPr/>
            </p:nvGrpSpPr>
            <p:grpSpPr bwMode="auto">
              <a:xfrm>
                <a:off x="3178" y="1216"/>
                <a:ext cx="182" cy="768"/>
                <a:chOff x="385" y="621"/>
                <a:chExt cx="182" cy="768"/>
              </a:xfrm>
            </p:grpSpPr>
            <p:sp>
              <p:nvSpPr>
                <p:cNvPr id="55" name="AutoShape 85"/>
                <p:cNvSpPr>
                  <a:spLocks noChangeArrowheads="1"/>
                </p:cNvSpPr>
                <p:nvPr/>
              </p:nvSpPr>
              <p:spPr bwMode="auto">
                <a:xfrm>
                  <a:off x="423" y="621"/>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56" name="Group 86"/>
                <p:cNvGrpSpPr>
                  <a:grpSpLocks/>
                </p:cNvGrpSpPr>
                <p:nvPr/>
              </p:nvGrpSpPr>
              <p:grpSpPr bwMode="auto">
                <a:xfrm>
                  <a:off x="417" y="1056"/>
                  <a:ext cx="105" cy="109"/>
                  <a:chOff x="1324" y="1915"/>
                  <a:chExt cx="116" cy="183"/>
                </a:xfrm>
              </p:grpSpPr>
              <p:sp>
                <p:nvSpPr>
                  <p:cNvPr id="60" name="AutoShape 87"/>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61" name="AutoShape 88"/>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62" name="AutoShape 89"/>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57" name="Freeform 90"/>
                <p:cNvSpPr>
                  <a:spLocks/>
                </p:cNvSpPr>
                <p:nvPr/>
              </p:nvSpPr>
              <p:spPr bwMode="auto">
                <a:xfrm>
                  <a:off x="447" y="789"/>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58" name="Oval 91"/>
                <p:cNvSpPr>
                  <a:spLocks noChangeArrowheads="1"/>
                </p:cNvSpPr>
                <p:nvPr/>
              </p:nvSpPr>
              <p:spPr bwMode="auto">
                <a:xfrm>
                  <a:off x="385" y="1253"/>
                  <a:ext cx="182" cy="136"/>
                </a:xfrm>
                <a:prstGeom prst="ellipse">
                  <a:avLst/>
                </a:prstGeom>
                <a:gradFill rotWithShape="1">
                  <a:gsLst>
                    <a:gs pos="0">
                      <a:schemeClr val="bg1"/>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59" name="Freeform 92"/>
                <p:cNvSpPr>
                  <a:spLocks/>
                </p:cNvSpPr>
                <p:nvPr/>
              </p:nvSpPr>
              <p:spPr bwMode="auto">
                <a:xfrm>
                  <a:off x="428" y="1165"/>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0" name="Group 93"/>
              <p:cNvGrpSpPr>
                <a:grpSpLocks/>
              </p:cNvGrpSpPr>
              <p:nvPr/>
            </p:nvGrpSpPr>
            <p:grpSpPr bwMode="auto">
              <a:xfrm rot="-8449045">
                <a:off x="3586" y="1286"/>
                <a:ext cx="182" cy="768"/>
                <a:chOff x="658" y="618"/>
                <a:chExt cx="182" cy="768"/>
              </a:xfrm>
            </p:grpSpPr>
            <p:sp>
              <p:nvSpPr>
                <p:cNvPr id="47" name="AutoShape 94"/>
                <p:cNvSpPr>
                  <a:spLocks noChangeArrowheads="1"/>
                </p:cNvSpPr>
                <p:nvPr/>
              </p:nvSpPr>
              <p:spPr bwMode="auto">
                <a:xfrm>
                  <a:off x="696" y="61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l"/>
                  <a:endParaRPr lang="ja-JP" altLang="ja-JP" sz="1800">
                    <a:latin typeface="Arial" pitchFamily="34" charset="0"/>
                  </a:endParaRPr>
                </a:p>
              </p:txBody>
            </p:sp>
            <p:grpSp>
              <p:nvGrpSpPr>
                <p:cNvPr id="48" name="Group 95"/>
                <p:cNvGrpSpPr>
                  <a:grpSpLocks/>
                </p:cNvGrpSpPr>
                <p:nvPr/>
              </p:nvGrpSpPr>
              <p:grpSpPr bwMode="auto">
                <a:xfrm>
                  <a:off x="690" y="1053"/>
                  <a:ext cx="105" cy="109"/>
                  <a:chOff x="1324" y="1915"/>
                  <a:chExt cx="116" cy="183"/>
                </a:xfrm>
              </p:grpSpPr>
              <p:sp>
                <p:nvSpPr>
                  <p:cNvPr id="52" name="AutoShape 96"/>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rot="10800000" wrap="none" anchor="ctr"/>
                  <a:lstStyle/>
                  <a:p>
                    <a:pPr algn="l"/>
                    <a:endParaRPr lang="ja-JP" altLang="ja-JP" sz="1800">
                      <a:latin typeface="Arial" pitchFamily="34" charset="0"/>
                    </a:endParaRPr>
                  </a:p>
                </p:txBody>
              </p:sp>
              <p:sp>
                <p:nvSpPr>
                  <p:cNvPr id="53" name="AutoShape 97"/>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rot="10800000" wrap="none" anchor="ctr"/>
                  <a:lstStyle/>
                  <a:p>
                    <a:pPr algn="l"/>
                    <a:endParaRPr lang="ja-JP" altLang="ja-JP" sz="1800">
                      <a:latin typeface="Arial" pitchFamily="34" charset="0"/>
                    </a:endParaRPr>
                  </a:p>
                </p:txBody>
              </p:sp>
              <p:sp>
                <p:nvSpPr>
                  <p:cNvPr id="54" name="AutoShape 98"/>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rot="10800000" wrap="none" anchor="ctr"/>
                  <a:lstStyle/>
                  <a:p>
                    <a:pPr algn="l"/>
                    <a:endParaRPr lang="ja-JP" altLang="ja-JP" sz="1800">
                      <a:latin typeface="Arial" pitchFamily="34" charset="0"/>
                    </a:endParaRPr>
                  </a:p>
                </p:txBody>
              </p:sp>
            </p:grpSp>
            <p:sp>
              <p:nvSpPr>
                <p:cNvPr id="49" name="Freeform 99"/>
                <p:cNvSpPr>
                  <a:spLocks/>
                </p:cNvSpPr>
                <p:nvPr/>
              </p:nvSpPr>
              <p:spPr bwMode="auto">
                <a:xfrm>
                  <a:off x="720" y="78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algn="l"/>
                  <a:endParaRPr lang="ja-JP" altLang="ja-JP" sz="1800">
                    <a:latin typeface="Arial" pitchFamily="34" charset="0"/>
                  </a:endParaRPr>
                </a:p>
              </p:txBody>
            </p:sp>
            <p:sp>
              <p:nvSpPr>
                <p:cNvPr id="50" name="Oval 100"/>
                <p:cNvSpPr>
                  <a:spLocks noChangeArrowheads="1"/>
                </p:cNvSpPr>
                <p:nvPr/>
              </p:nvSpPr>
              <p:spPr bwMode="auto">
                <a:xfrm>
                  <a:off x="658" y="1250"/>
                  <a:ext cx="182" cy="136"/>
                </a:xfrm>
                <a:prstGeom prst="ellipse">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l"/>
                  <a:endParaRPr lang="ja-JP" altLang="ja-JP" sz="1800">
                    <a:latin typeface="Arial" pitchFamily="34" charset="0"/>
                  </a:endParaRPr>
                </a:p>
              </p:txBody>
            </p:sp>
            <p:sp>
              <p:nvSpPr>
                <p:cNvPr id="51" name="Freeform 101"/>
                <p:cNvSpPr>
                  <a:spLocks/>
                </p:cNvSpPr>
                <p:nvPr/>
              </p:nvSpPr>
              <p:spPr bwMode="auto">
                <a:xfrm>
                  <a:off x="701" y="116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algn="l"/>
                  <a:endParaRPr lang="ja-JP" altLang="ja-JP" sz="1800">
                    <a:latin typeface="Arial" pitchFamily="34" charset="0"/>
                  </a:endParaRPr>
                </a:p>
              </p:txBody>
            </p:sp>
          </p:grpSp>
          <p:grpSp>
            <p:nvGrpSpPr>
              <p:cNvPr id="11" name="Group 102"/>
              <p:cNvGrpSpPr>
                <a:grpSpLocks/>
              </p:cNvGrpSpPr>
              <p:nvPr/>
            </p:nvGrpSpPr>
            <p:grpSpPr bwMode="auto">
              <a:xfrm rot="2773065">
                <a:off x="3882" y="514"/>
                <a:ext cx="182" cy="768"/>
                <a:chOff x="385" y="1438"/>
                <a:chExt cx="182" cy="768"/>
              </a:xfrm>
            </p:grpSpPr>
            <p:sp>
              <p:nvSpPr>
                <p:cNvPr id="39" name="AutoShape 103"/>
                <p:cNvSpPr>
                  <a:spLocks noChangeArrowheads="1"/>
                </p:cNvSpPr>
                <p:nvPr/>
              </p:nvSpPr>
              <p:spPr bwMode="auto">
                <a:xfrm>
                  <a:off x="423" y="143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algn="l"/>
                  <a:endParaRPr lang="ja-JP" altLang="ja-JP" sz="1800">
                    <a:latin typeface="Arial" pitchFamily="34" charset="0"/>
                  </a:endParaRPr>
                </a:p>
              </p:txBody>
            </p:sp>
            <p:grpSp>
              <p:nvGrpSpPr>
                <p:cNvPr id="40" name="Group 104"/>
                <p:cNvGrpSpPr>
                  <a:grpSpLocks/>
                </p:cNvGrpSpPr>
                <p:nvPr/>
              </p:nvGrpSpPr>
              <p:grpSpPr bwMode="auto">
                <a:xfrm>
                  <a:off x="417" y="1873"/>
                  <a:ext cx="105" cy="109"/>
                  <a:chOff x="1324" y="1915"/>
                  <a:chExt cx="116" cy="183"/>
                </a:xfrm>
              </p:grpSpPr>
              <p:sp>
                <p:nvSpPr>
                  <p:cNvPr id="44" name="AutoShape 105"/>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rot="10800000" vert="eaVert" wrap="none" anchor="ctr"/>
                  <a:lstStyle/>
                  <a:p>
                    <a:pPr algn="l"/>
                    <a:endParaRPr lang="ja-JP" altLang="ja-JP" sz="1800">
                      <a:latin typeface="Arial" pitchFamily="34" charset="0"/>
                    </a:endParaRPr>
                  </a:p>
                </p:txBody>
              </p:sp>
              <p:sp>
                <p:nvSpPr>
                  <p:cNvPr id="45" name="AutoShape 106"/>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rot="10800000" vert="eaVert" wrap="none" anchor="ctr"/>
                  <a:lstStyle/>
                  <a:p>
                    <a:pPr algn="l"/>
                    <a:endParaRPr lang="ja-JP" altLang="ja-JP" sz="1800">
                      <a:latin typeface="Arial" pitchFamily="34" charset="0"/>
                    </a:endParaRPr>
                  </a:p>
                </p:txBody>
              </p:sp>
              <p:sp>
                <p:nvSpPr>
                  <p:cNvPr id="46" name="AutoShape 107"/>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rot="10800000" vert="eaVert" wrap="none" anchor="ctr"/>
                  <a:lstStyle/>
                  <a:p>
                    <a:pPr algn="l"/>
                    <a:endParaRPr lang="ja-JP" altLang="ja-JP" sz="1800">
                      <a:latin typeface="Arial" pitchFamily="34" charset="0"/>
                    </a:endParaRPr>
                  </a:p>
                </p:txBody>
              </p:sp>
            </p:grpSp>
            <p:sp>
              <p:nvSpPr>
                <p:cNvPr id="41" name="Freeform 108"/>
                <p:cNvSpPr>
                  <a:spLocks/>
                </p:cNvSpPr>
                <p:nvPr/>
              </p:nvSpPr>
              <p:spPr bwMode="auto">
                <a:xfrm>
                  <a:off x="447" y="160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algn="l"/>
                  <a:endParaRPr lang="ja-JP" altLang="ja-JP" sz="1800">
                    <a:latin typeface="Arial" pitchFamily="34" charset="0"/>
                  </a:endParaRPr>
                </a:p>
              </p:txBody>
            </p:sp>
            <p:sp>
              <p:nvSpPr>
                <p:cNvPr id="42" name="Oval 109"/>
                <p:cNvSpPr>
                  <a:spLocks noChangeArrowheads="1"/>
                </p:cNvSpPr>
                <p:nvPr/>
              </p:nvSpPr>
              <p:spPr bwMode="auto">
                <a:xfrm>
                  <a:off x="385" y="2070"/>
                  <a:ext cx="182" cy="136"/>
                </a:xfrm>
                <a:prstGeom prst="ellipse">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algn="l"/>
                  <a:endParaRPr lang="ja-JP" altLang="ja-JP" sz="1800">
                    <a:latin typeface="Arial" pitchFamily="34" charset="0"/>
                  </a:endParaRPr>
                </a:p>
              </p:txBody>
            </p:sp>
            <p:sp>
              <p:nvSpPr>
                <p:cNvPr id="43" name="Freeform 110"/>
                <p:cNvSpPr>
                  <a:spLocks/>
                </p:cNvSpPr>
                <p:nvPr/>
              </p:nvSpPr>
              <p:spPr bwMode="auto">
                <a:xfrm>
                  <a:off x="428" y="198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algn="l"/>
                  <a:endParaRPr lang="ja-JP" altLang="ja-JP" sz="1800">
                    <a:latin typeface="Arial" pitchFamily="34" charset="0"/>
                  </a:endParaRPr>
                </a:p>
              </p:txBody>
            </p:sp>
          </p:grpSp>
          <p:grpSp>
            <p:nvGrpSpPr>
              <p:cNvPr id="12" name="Group 111"/>
              <p:cNvGrpSpPr>
                <a:grpSpLocks/>
              </p:cNvGrpSpPr>
              <p:nvPr/>
            </p:nvGrpSpPr>
            <p:grpSpPr bwMode="auto">
              <a:xfrm rot="-1673837">
                <a:off x="4175" y="1248"/>
                <a:ext cx="182" cy="768"/>
                <a:chOff x="656" y="1434"/>
                <a:chExt cx="182" cy="768"/>
              </a:xfrm>
            </p:grpSpPr>
            <p:sp>
              <p:nvSpPr>
                <p:cNvPr id="31" name="AutoShape 112"/>
                <p:cNvSpPr>
                  <a:spLocks noChangeArrowheads="1"/>
                </p:cNvSpPr>
                <p:nvPr/>
              </p:nvSpPr>
              <p:spPr bwMode="auto">
                <a:xfrm>
                  <a:off x="694" y="1434"/>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32" name="Group 113"/>
                <p:cNvGrpSpPr>
                  <a:grpSpLocks/>
                </p:cNvGrpSpPr>
                <p:nvPr/>
              </p:nvGrpSpPr>
              <p:grpSpPr bwMode="auto">
                <a:xfrm>
                  <a:off x="688" y="1869"/>
                  <a:ext cx="105" cy="109"/>
                  <a:chOff x="1324" y="1915"/>
                  <a:chExt cx="116" cy="183"/>
                </a:xfrm>
              </p:grpSpPr>
              <p:sp>
                <p:nvSpPr>
                  <p:cNvPr id="36" name="AutoShape 114"/>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37" name="AutoShape 115"/>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38" name="AutoShape 116"/>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33" name="Freeform 117"/>
                <p:cNvSpPr>
                  <a:spLocks/>
                </p:cNvSpPr>
                <p:nvPr/>
              </p:nvSpPr>
              <p:spPr bwMode="auto">
                <a:xfrm>
                  <a:off x="718" y="1602"/>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34" name="Oval 118"/>
                <p:cNvSpPr>
                  <a:spLocks noChangeArrowheads="1"/>
                </p:cNvSpPr>
                <p:nvPr/>
              </p:nvSpPr>
              <p:spPr bwMode="auto">
                <a:xfrm>
                  <a:off x="656" y="2066"/>
                  <a:ext cx="182" cy="136"/>
                </a:xfrm>
                <a:prstGeom prst="ellipse">
                  <a:avLst/>
                </a:prstGeom>
                <a:gradFill rotWithShape="1">
                  <a:gsLst>
                    <a:gs pos="0">
                      <a:schemeClr val="bg1"/>
                    </a:gs>
                    <a:gs pos="100000">
                      <a:srgbClr val="CC00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35" name="Freeform 119"/>
                <p:cNvSpPr>
                  <a:spLocks/>
                </p:cNvSpPr>
                <p:nvPr/>
              </p:nvSpPr>
              <p:spPr bwMode="auto">
                <a:xfrm>
                  <a:off x="699" y="1978"/>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3" name="Group 120"/>
              <p:cNvGrpSpPr>
                <a:grpSpLocks/>
              </p:cNvGrpSpPr>
              <p:nvPr/>
            </p:nvGrpSpPr>
            <p:grpSpPr bwMode="auto">
              <a:xfrm rot="-588171">
                <a:off x="3450" y="675"/>
                <a:ext cx="182" cy="768"/>
                <a:chOff x="929" y="618"/>
                <a:chExt cx="182" cy="768"/>
              </a:xfrm>
            </p:grpSpPr>
            <p:sp>
              <p:nvSpPr>
                <p:cNvPr id="23" name="AutoShape 121"/>
                <p:cNvSpPr>
                  <a:spLocks noChangeArrowheads="1"/>
                </p:cNvSpPr>
                <p:nvPr/>
              </p:nvSpPr>
              <p:spPr bwMode="auto">
                <a:xfrm>
                  <a:off x="967" y="61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24" name="Group 122"/>
                <p:cNvGrpSpPr>
                  <a:grpSpLocks/>
                </p:cNvGrpSpPr>
                <p:nvPr/>
              </p:nvGrpSpPr>
              <p:grpSpPr bwMode="auto">
                <a:xfrm>
                  <a:off x="961" y="1053"/>
                  <a:ext cx="105" cy="109"/>
                  <a:chOff x="1324" y="1915"/>
                  <a:chExt cx="116" cy="183"/>
                </a:xfrm>
              </p:grpSpPr>
              <p:sp>
                <p:nvSpPr>
                  <p:cNvPr id="28" name="AutoShape 123"/>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29" name="AutoShape 124"/>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30" name="AutoShape 125"/>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25" name="Freeform 126"/>
                <p:cNvSpPr>
                  <a:spLocks/>
                </p:cNvSpPr>
                <p:nvPr/>
              </p:nvSpPr>
              <p:spPr bwMode="auto">
                <a:xfrm>
                  <a:off x="991" y="78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26" name="Oval 127"/>
                <p:cNvSpPr>
                  <a:spLocks noChangeArrowheads="1"/>
                </p:cNvSpPr>
                <p:nvPr/>
              </p:nvSpPr>
              <p:spPr bwMode="auto">
                <a:xfrm>
                  <a:off x="929" y="1250"/>
                  <a:ext cx="182" cy="136"/>
                </a:xfrm>
                <a:prstGeom prst="ellipse">
                  <a:avLst/>
                </a:prstGeom>
                <a:gradFill rotWithShape="1">
                  <a:gsLst>
                    <a:gs pos="0">
                      <a:schemeClr val="bg1"/>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27" name="Freeform 128"/>
                <p:cNvSpPr>
                  <a:spLocks/>
                </p:cNvSpPr>
                <p:nvPr/>
              </p:nvSpPr>
              <p:spPr bwMode="auto">
                <a:xfrm>
                  <a:off x="972" y="116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4" name="Group 129"/>
              <p:cNvGrpSpPr>
                <a:grpSpLocks/>
              </p:cNvGrpSpPr>
              <p:nvPr/>
            </p:nvGrpSpPr>
            <p:grpSpPr bwMode="auto">
              <a:xfrm>
                <a:off x="4311" y="675"/>
                <a:ext cx="182" cy="768"/>
                <a:chOff x="929" y="1435"/>
                <a:chExt cx="182" cy="768"/>
              </a:xfrm>
            </p:grpSpPr>
            <p:sp>
              <p:nvSpPr>
                <p:cNvPr id="15" name="AutoShape 130"/>
                <p:cNvSpPr>
                  <a:spLocks noChangeArrowheads="1"/>
                </p:cNvSpPr>
                <p:nvPr/>
              </p:nvSpPr>
              <p:spPr bwMode="auto">
                <a:xfrm>
                  <a:off x="967" y="1435"/>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6" name="Group 131"/>
                <p:cNvGrpSpPr>
                  <a:grpSpLocks/>
                </p:cNvGrpSpPr>
                <p:nvPr/>
              </p:nvGrpSpPr>
              <p:grpSpPr bwMode="auto">
                <a:xfrm>
                  <a:off x="961" y="1870"/>
                  <a:ext cx="105" cy="109"/>
                  <a:chOff x="1324" y="1915"/>
                  <a:chExt cx="116" cy="183"/>
                </a:xfrm>
              </p:grpSpPr>
              <p:sp>
                <p:nvSpPr>
                  <p:cNvPr id="20" name="AutoShape 132"/>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21" name="AutoShape 133"/>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22" name="AutoShape 134"/>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7" name="Freeform 135"/>
                <p:cNvSpPr>
                  <a:spLocks/>
                </p:cNvSpPr>
                <p:nvPr/>
              </p:nvSpPr>
              <p:spPr bwMode="auto">
                <a:xfrm>
                  <a:off x="991" y="1603"/>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8" name="Oval 136"/>
                <p:cNvSpPr>
                  <a:spLocks noChangeArrowheads="1"/>
                </p:cNvSpPr>
                <p:nvPr/>
              </p:nvSpPr>
              <p:spPr bwMode="auto">
                <a:xfrm>
                  <a:off x="929" y="2067"/>
                  <a:ext cx="182" cy="136"/>
                </a:xfrm>
                <a:prstGeom prst="ellipse">
                  <a:avLst/>
                </a:prstGeom>
                <a:gradFill rotWithShape="1">
                  <a:gsLst>
                    <a:gs pos="0">
                      <a:schemeClr val="bg1"/>
                    </a:gs>
                    <a:gs pos="100000">
                      <a:srgbClr val="66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9" name="Freeform 137"/>
                <p:cNvSpPr>
                  <a:spLocks/>
                </p:cNvSpPr>
                <p:nvPr/>
              </p:nvSpPr>
              <p:spPr bwMode="auto">
                <a:xfrm>
                  <a:off x="972" y="1979"/>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grpSp>
      <p:grpSp>
        <p:nvGrpSpPr>
          <p:cNvPr id="63" name="Group 254"/>
          <p:cNvGrpSpPr>
            <a:grpSpLocks/>
          </p:cNvGrpSpPr>
          <p:nvPr/>
        </p:nvGrpSpPr>
        <p:grpSpPr bwMode="auto">
          <a:xfrm>
            <a:off x="371475" y="4913313"/>
            <a:ext cx="1152525" cy="1225550"/>
            <a:chOff x="4921" y="2068"/>
            <a:chExt cx="726" cy="772"/>
          </a:xfrm>
        </p:grpSpPr>
        <p:grpSp>
          <p:nvGrpSpPr>
            <p:cNvPr id="64" name="Group 168"/>
            <p:cNvGrpSpPr>
              <a:grpSpLocks/>
            </p:cNvGrpSpPr>
            <p:nvPr/>
          </p:nvGrpSpPr>
          <p:grpSpPr bwMode="auto">
            <a:xfrm>
              <a:off x="5192" y="2071"/>
              <a:ext cx="182" cy="768"/>
              <a:chOff x="385" y="621"/>
              <a:chExt cx="182" cy="768"/>
            </a:xfrm>
          </p:grpSpPr>
          <p:sp>
            <p:nvSpPr>
              <p:cNvPr id="83" name="AutoShape 169"/>
              <p:cNvSpPr>
                <a:spLocks noChangeArrowheads="1"/>
              </p:cNvSpPr>
              <p:nvPr/>
            </p:nvSpPr>
            <p:spPr bwMode="auto">
              <a:xfrm>
                <a:off x="423" y="621"/>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84" name="Group 170"/>
              <p:cNvGrpSpPr>
                <a:grpSpLocks/>
              </p:cNvGrpSpPr>
              <p:nvPr/>
            </p:nvGrpSpPr>
            <p:grpSpPr bwMode="auto">
              <a:xfrm>
                <a:off x="417" y="1056"/>
                <a:ext cx="105" cy="109"/>
                <a:chOff x="1324" y="1915"/>
                <a:chExt cx="116" cy="183"/>
              </a:xfrm>
            </p:grpSpPr>
            <p:sp>
              <p:nvSpPr>
                <p:cNvPr id="88" name="AutoShape 171"/>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89" name="AutoShape 172"/>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90" name="AutoShape 173"/>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85" name="Freeform 174"/>
              <p:cNvSpPr>
                <a:spLocks/>
              </p:cNvSpPr>
              <p:nvPr/>
            </p:nvSpPr>
            <p:spPr bwMode="auto">
              <a:xfrm>
                <a:off x="447" y="789"/>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86" name="Oval 175"/>
              <p:cNvSpPr>
                <a:spLocks noChangeArrowheads="1"/>
              </p:cNvSpPr>
              <p:nvPr/>
            </p:nvSpPr>
            <p:spPr bwMode="auto">
              <a:xfrm>
                <a:off x="385" y="1253"/>
                <a:ext cx="182" cy="136"/>
              </a:xfrm>
              <a:prstGeom prst="ellipse">
                <a:avLst/>
              </a:prstGeom>
              <a:gradFill rotWithShape="1">
                <a:gsLst>
                  <a:gs pos="0">
                    <a:schemeClr val="bg1"/>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87" name="Freeform 176"/>
              <p:cNvSpPr>
                <a:spLocks/>
              </p:cNvSpPr>
              <p:nvPr/>
            </p:nvSpPr>
            <p:spPr bwMode="auto">
              <a:xfrm>
                <a:off x="428" y="1165"/>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65" name="Group 177"/>
            <p:cNvGrpSpPr>
              <a:grpSpLocks/>
            </p:cNvGrpSpPr>
            <p:nvPr/>
          </p:nvGrpSpPr>
          <p:grpSpPr bwMode="auto">
            <a:xfrm>
              <a:off x="5465" y="2068"/>
              <a:ext cx="182" cy="768"/>
              <a:chOff x="658" y="618"/>
              <a:chExt cx="182" cy="768"/>
            </a:xfrm>
          </p:grpSpPr>
          <p:sp>
            <p:nvSpPr>
              <p:cNvPr id="75" name="AutoShape 178"/>
              <p:cNvSpPr>
                <a:spLocks noChangeArrowheads="1"/>
              </p:cNvSpPr>
              <p:nvPr/>
            </p:nvSpPr>
            <p:spPr bwMode="auto">
              <a:xfrm>
                <a:off x="696" y="61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76" name="Group 179"/>
              <p:cNvGrpSpPr>
                <a:grpSpLocks/>
              </p:cNvGrpSpPr>
              <p:nvPr/>
            </p:nvGrpSpPr>
            <p:grpSpPr bwMode="auto">
              <a:xfrm>
                <a:off x="690" y="1053"/>
                <a:ext cx="105" cy="109"/>
                <a:chOff x="1324" y="1915"/>
                <a:chExt cx="116" cy="183"/>
              </a:xfrm>
            </p:grpSpPr>
            <p:sp>
              <p:nvSpPr>
                <p:cNvPr id="80" name="AutoShape 180"/>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81" name="AutoShape 181"/>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82" name="AutoShape 182"/>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77" name="Freeform 183"/>
              <p:cNvSpPr>
                <a:spLocks/>
              </p:cNvSpPr>
              <p:nvPr/>
            </p:nvSpPr>
            <p:spPr bwMode="auto">
              <a:xfrm>
                <a:off x="720" y="78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78" name="Oval 184"/>
              <p:cNvSpPr>
                <a:spLocks noChangeArrowheads="1"/>
              </p:cNvSpPr>
              <p:nvPr/>
            </p:nvSpPr>
            <p:spPr bwMode="auto">
              <a:xfrm>
                <a:off x="658" y="1250"/>
                <a:ext cx="182" cy="136"/>
              </a:xfrm>
              <a:prstGeom prst="ellipse">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79" name="Freeform 185"/>
              <p:cNvSpPr>
                <a:spLocks/>
              </p:cNvSpPr>
              <p:nvPr/>
            </p:nvSpPr>
            <p:spPr bwMode="auto">
              <a:xfrm>
                <a:off x="701" y="116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66" name="Group 186"/>
            <p:cNvGrpSpPr>
              <a:grpSpLocks/>
            </p:cNvGrpSpPr>
            <p:nvPr/>
          </p:nvGrpSpPr>
          <p:grpSpPr bwMode="auto">
            <a:xfrm>
              <a:off x="4921" y="2072"/>
              <a:ext cx="182" cy="768"/>
              <a:chOff x="656" y="1434"/>
              <a:chExt cx="182" cy="768"/>
            </a:xfrm>
          </p:grpSpPr>
          <p:sp>
            <p:nvSpPr>
              <p:cNvPr id="67" name="AutoShape 187"/>
              <p:cNvSpPr>
                <a:spLocks noChangeArrowheads="1"/>
              </p:cNvSpPr>
              <p:nvPr/>
            </p:nvSpPr>
            <p:spPr bwMode="auto">
              <a:xfrm>
                <a:off x="694" y="1434"/>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68" name="Group 188"/>
              <p:cNvGrpSpPr>
                <a:grpSpLocks/>
              </p:cNvGrpSpPr>
              <p:nvPr/>
            </p:nvGrpSpPr>
            <p:grpSpPr bwMode="auto">
              <a:xfrm>
                <a:off x="688" y="1869"/>
                <a:ext cx="105" cy="109"/>
                <a:chOff x="1324" y="1915"/>
                <a:chExt cx="116" cy="183"/>
              </a:xfrm>
            </p:grpSpPr>
            <p:sp>
              <p:nvSpPr>
                <p:cNvPr id="72" name="AutoShape 189"/>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73" name="AutoShape 190"/>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74" name="AutoShape 191"/>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69" name="Freeform 192"/>
              <p:cNvSpPr>
                <a:spLocks/>
              </p:cNvSpPr>
              <p:nvPr/>
            </p:nvSpPr>
            <p:spPr bwMode="auto">
              <a:xfrm>
                <a:off x="718" y="1602"/>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70" name="Oval 193"/>
              <p:cNvSpPr>
                <a:spLocks noChangeArrowheads="1"/>
              </p:cNvSpPr>
              <p:nvPr/>
            </p:nvSpPr>
            <p:spPr bwMode="auto">
              <a:xfrm>
                <a:off x="656" y="2066"/>
                <a:ext cx="182" cy="136"/>
              </a:xfrm>
              <a:prstGeom prst="ellipse">
                <a:avLst/>
              </a:prstGeom>
              <a:gradFill rotWithShape="1">
                <a:gsLst>
                  <a:gs pos="0">
                    <a:schemeClr val="bg1"/>
                  </a:gs>
                  <a:gs pos="100000">
                    <a:srgbClr val="CC00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71" name="Freeform 194"/>
              <p:cNvSpPr>
                <a:spLocks/>
              </p:cNvSpPr>
              <p:nvPr/>
            </p:nvSpPr>
            <p:spPr bwMode="auto">
              <a:xfrm>
                <a:off x="699" y="1978"/>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grpSp>
        <p:nvGrpSpPr>
          <p:cNvPr id="91" name="グループ化 237"/>
          <p:cNvGrpSpPr>
            <a:grpSpLocks/>
          </p:cNvGrpSpPr>
          <p:nvPr/>
        </p:nvGrpSpPr>
        <p:grpSpPr bwMode="auto">
          <a:xfrm>
            <a:off x="3143250" y="4913313"/>
            <a:ext cx="2190750" cy="1230312"/>
            <a:chOff x="4656138" y="5446516"/>
            <a:chExt cx="2442813" cy="1230514"/>
          </a:xfrm>
        </p:grpSpPr>
        <p:grpSp>
          <p:nvGrpSpPr>
            <p:cNvPr id="92" name="Group 199"/>
            <p:cNvGrpSpPr>
              <a:grpSpLocks/>
            </p:cNvGrpSpPr>
            <p:nvPr/>
          </p:nvGrpSpPr>
          <p:grpSpPr bwMode="auto">
            <a:xfrm>
              <a:off x="6376639" y="5451279"/>
              <a:ext cx="288925" cy="1219200"/>
              <a:chOff x="385" y="621"/>
              <a:chExt cx="182" cy="768"/>
            </a:xfrm>
          </p:grpSpPr>
          <p:sp>
            <p:nvSpPr>
              <p:cNvPr id="138" name="AutoShape 200"/>
              <p:cNvSpPr>
                <a:spLocks noChangeArrowheads="1"/>
              </p:cNvSpPr>
              <p:nvPr/>
            </p:nvSpPr>
            <p:spPr bwMode="auto">
              <a:xfrm>
                <a:off x="423" y="621"/>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39" name="Group 201"/>
              <p:cNvGrpSpPr>
                <a:grpSpLocks/>
              </p:cNvGrpSpPr>
              <p:nvPr/>
            </p:nvGrpSpPr>
            <p:grpSpPr bwMode="auto">
              <a:xfrm>
                <a:off x="417" y="1056"/>
                <a:ext cx="105" cy="109"/>
                <a:chOff x="1324" y="1915"/>
                <a:chExt cx="116" cy="183"/>
              </a:xfrm>
            </p:grpSpPr>
            <p:sp>
              <p:nvSpPr>
                <p:cNvPr id="143" name="AutoShape 202"/>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44" name="AutoShape 203"/>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45" name="AutoShape 204"/>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40" name="Freeform 205"/>
              <p:cNvSpPr>
                <a:spLocks/>
              </p:cNvSpPr>
              <p:nvPr/>
            </p:nvSpPr>
            <p:spPr bwMode="auto">
              <a:xfrm>
                <a:off x="447" y="789"/>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41" name="Oval 206"/>
              <p:cNvSpPr>
                <a:spLocks noChangeArrowheads="1"/>
              </p:cNvSpPr>
              <p:nvPr/>
            </p:nvSpPr>
            <p:spPr bwMode="auto">
              <a:xfrm>
                <a:off x="385" y="1253"/>
                <a:ext cx="182" cy="136"/>
              </a:xfrm>
              <a:prstGeom prst="ellipse">
                <a:avLst/>
              </a:prstGeom>
              <a:gradFill rotWithShape="1">
                <a:gsLst>
                  <a:gs pos="0">
                    <a:schemeClr val="bg1"/>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42" name="Freeform 207"/>
              <p:cNvSpPr>
                <a:spLocks/>
              </p:cNvSpPr>
              <p:nvPr/>
            </p:nvSpPr>
            <p:spPr bwMode="auto">
              <a:xfrm>
                <a:off x="428" y="1165"/>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93" name="Group 208"/>
            <p:cNvGrpSpPr>
              <a:grpSpLocks/>
            </p:cNvGrpSpPr>
            <p:nvPr/>
          </p:nvGrpSpPr>
          <p:grpSpPr bwMode="auto">
            <a:xfrm>
              <a:off x="6810026" y="5446516"/>
              <a:ext cx="288925" cy="1219200"/>
              <a:chOff x="658" y="618"/>
              <a:chExt cx="182" cy="768"/>
            </a:xfrm>
          </p:grpSpPr>
          <p:sp>
            <p:nvSpPr>
              <p:cNvPr id="130" name="AutoShape 209"/>
              <p:cNvSpPr>
                <a:spLocks noChangeArrowheads="1"/>
              </p:cNvSpPr>
              <p:nvPr/>
            </p:nvSpPr>
            <p:spPr bwMode="auto">
              <a:xfrm>
                <a:off x="696" y="61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31" name="Group 210"/>
              <p:cNvGrpSpPr>
                <a:grpSpLocks/>
              </p:cNvGrpSpPr>
              <p:nvPr/>
            </p:nvGrpSpPr>
            <p:grpSpPr bwMode="auto">
              <a:xfrm>
                <a:off x="690" y="1053"/>
                <a:ext cx="105" cy="109"/>
                <a:chOff x="1324" y="1915"/>
                <a:chExt cx="116" cy="183"/>
              </a:xfrm>
            </p:grpSpPr>
            <p:sp>
              <p:nvSpPr>
                <p:cNvPr id="135" name="AutoShape 211"/>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36" name="AutoShape 212"/>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37" name="AutoShape 213"/>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32" name="Freeform 214"/>
              <p:cNvSpPr>
                <a:spLocks/>
              </p:cNvSpPr>
              <p:nvPr/>
            </p:nvSpPr>
            <p:spPr bwMode="auto">
              <a:xfrm>
                <a:off x="720" y="78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33" name="Oval 215"/>
              <p:cNvSpPr>
                <a:spLocks noChangeArrowheads="1"/>
              </p:cNvSpPr>
              <p:nvPr/>
            </p:nvSpPr>
            <p:spPr bwMode="auto">
              <a:xfrm>
                <a:off x="658" y="1250"/>
                <a:ext cx="182" cy="136"/>
              </a:xfrm>
              <a:prstGeom prst="ellipse">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34" name="Freeform 216"/>
              <p:cNvSpPr>
                <a:spLocks/>
              </p:cNvSpPr>
              <p:nvPr/>
            </p:nvSpPr>
            <p:spPr bwMode="auto">
              <a:xfrm>
                <a:off x="701" y="116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94" name="Group 217"/>
            <p:cNvGrpSpPr>
              <a:grpSpLocks/>
            </p:cNvGrpSpPr>
            <p:nvPr/>
          </p:nvGrpSpPr>
          <p:grpSpPr bwMode="auto">
            <a:xfrm>
              <a:off x="5946426" y="5452866"/>
              <a:ext cx="288925" cy="1219200"/>
              <a:chOff x="656" y="1434"/>
              <a:chExt cx="182" cy="768"/>
            </a:xfrm>
          </p:grpSpPr>
          <p:sp>
            <p:nvSpPr>
              <p:cNvPr id="122" name="AutoShape 218"/>
              <p:cNvSpPr>
                <a:spLocks noChangeArrowheads="1"/>
              </p:cNvSpPr>
              <p:nvPr/>
            </p:nvSpPr>
            <p:spPr bwMode="auto">
              <a:xfrm>
                <a:off x="694" y="1434"/>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23" name="Group 219"/>
              <p:cNvGrpSpPr>
                <a:grpSpLocks/>
              </p:cNvGrpSpPr>
              <p:nvPr/>
            </p:nvGrpSpPr>
            <p:grpSpPr bwMode="auto">
              <a:xfrm>
                <a:off x="688" y="1869"/>
                <a:ext cx="105" cy="109"/>
                <a:chOff x="1324" y="1915"/>
                <a:chExt cx="116" cy="183"/>
              </a:xfrm>
            </p:grpSpPr>
            <p:sp>
              <p:nvSpPr>
                <p:cNvPr id="127" name="AutoShape 220"/>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28" name="AutoShape 221"/>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29" name="AutoShape 222"/>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24" name="Freeform 223"/>
              <p:cNvSpPr>
                <a:spLocks/>
              </p:cNvSpPr>
              <p:nvPr/>
            </p:nvSpPr>
            <p:spPr bwMode="auto">
              <a:xfrm>
                <a:off x="718" y="1602"/>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25" name="Oval 224"/>
              <p:cNvSpPr>
                <a:spLocks noChangeArrowheads="1"/>
              </p:cNvSpPr>
              <p:nvPr/>
            </p:nvSpPr>
            <p:spPr bwMode="auto">
              <a:xfrm>
                <a:off x="656" y="2066"/>
                <a:ext cx="182" cy="136"/>
              </a:xfrm>
              <a:prstGeom prst="ellipse">
                <a:avLst/>
              </a:prstGeom>
              <a:gradFill rotWithShape="1">
                <a:gsLst>
                  <a:gs pos="0">
                    <a:schemeClr val="bg1"/>
                  </a:gs>
                  <a:gs pos="100000">
                    <a:srgbClr val="CC00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26" name="Freeform 225"/>
              <p:cNvSpPr>
                <a:spLocks/>
              </p:cNvSpPr>
              <p:nvPr/>
            </p:nvSpPr>
            <p:spPr bwMode="auto">
              <a:xfrm>
                <a:off x="699" y="1978"/>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95" name="Group 226"/>
            <p:cNvGrpSpPr>
              <a:grpSpLocks/>
            </p:cNvGrpSpPr>
            <p:nvPr/>
          </p:nvGrpSpPr>
          <p:grpSpPr bwMode="auto">
            <a:xfrm>
              <a:off x="5086351" y="5456243"/>
              <a:ext cx="288925" cy="1219200"/>
              <a:chOff x="385" y="621"/>
              <a:chExt cx="182" cy="768"/>
            </a:xfrm>
          </p:grpSpPr>
          <p:sp>
            <p:nvSpPr>
              <p:cNvPr id="114" name="AutoShape 227"/>
              <p:cNvSpPr>
                <a:spLocks noChangeArrowheads="1"/>
              </p:cNvSpPr>
              <p:nvPr/>
            </p:nvSpPr>
            <p:spPr bwMode="auto">
              <a:xfrm>
                <a:off x="423" y="621"/>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15" name="Group 228"/>
              <p:cNvGrpSpPr>
                <a:grpSpLocks/>
              </p:cNvGrpSpPr>
              <p:nvPr/>
            </p:nvGrpSpPr>
            <p:grpSpPr bwMode="auto">
              <a:xfrm>
                <a:off x="417" y="1056"/>
                <a:ext cx="105" cy="109"/>
                <a:chOff x="1324" y="1915"/>
                <a:chExt cx="116" cy="183"/>
              </a:xfrm>
            </p:grpSpPr>
            <p:sp>
              <p:nvSpPr>
                <p:cNvPr id="119" name="AutoShape 229"/>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20" name="AutoShape 230"/>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21" name="AutoShape 231"/>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16" name="Freeform 232"/>
              <p:cNvSpPr>
                <a:spLocks/>
              </p:cNvSpPr>
              <p:nvPr/>
            </p:nvSpPr>
            <p:spPr bwMode="auto">
              <a:xfrm>
                <a:off x="447" y="789"/>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17" name="Oval 233"/>
              <p:cNvSpPr>
                <a:spLocks noChangeArrowheads="1"/>
              </p:cNvSpPr>
              <p:nvPr/>
            </p:nvSpPr>
            <p:spPr bwMode="auto">
              <a:xfrm>
                <a:off x="385" y="1253"/>
                <a:ext cx="182" cy="136"/>
              </a:xfrm>
              <a:prstGeom prst="ellipse">
                <a:avLst/>
              </a:prstGeom>
              <a:gradFill rotWithShape="1">
                <a:gsLst>
                  <a:gs pos="0">
                    <a:schemeClr val="bg1"/>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18" name="Freeform 234"/>
              <p:cNvSpPr>
                <a:spLocks/>
              </p:cNvSpPr>
              <p:nvPr/>
            </p:nvSpPr>
            <p:spPr bwMode="auto">
              <a:xfrm>
                <a:off x="428" y="1165"/>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96" name="Group 235"/>
            <p:cNvGrpSpPr>
              <a:grpSpLocks/>
            </p:cNvGrpSpPr>
            <p:nvPr/>
          </p:nvGrpSpPr>
          <p:grpSpPr bwMode="auto">
            <a:xfrm>
              <a:off x="5519738" y="5451480"/>
              <a:ext cx="288925" cy="1219200"/>
              <a:chOff x="658" y="618"/>
              <a:chExt cx="182" cy="768"/>
            </a:xfrm>
          </p:grpSpPr>
          <p:sp>
            <p:nvSpPr>
              <p:cNvPr id="106" name="AutoShape 236"/>
              <p:cNvSpPr>
                <a:spLocks noChangeArrowheads="1"/>
              </p:cNvSpPr>
              <p:nvPr/>
            </p:nvSpPr>
            <p:spPr bwMode="auto">
              <a:xfrm>
                <a:off x="696" y="61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07" name="Group 237"/>
              <p:cNvGrpSpPr>
                <a:grpSpLocks/>
              </p:cNvGrpSpPr>
              <p:nvPr/>
            </p:nvGrpSpPr>
            <p:grpSpPr bwMode="auto">
              <a:xfrm>
                <a:off x="690" y="1053"/>
                <a:ext cx="105" cy="109"/>
                <a:chOff x="1324" y="1915"/>
                <a:chExt cx="116" cy="183"/>
              </a:xfrm>
            </p:grpSpPr>
            <p:sp>
              <p:nvSpPr>
                <p:cNvPr id="111" name="AutoShape 238"/>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12" name="AutoShape 239"/>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13" name="AutoShape 240"/>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08" name="Freeform 241"/>
              <p:cNvSpPr>
                <a:spLocks/>
              </p:cNvSpPr>
              <p:nvPr/>
            </p:nvSpPr>
            <p:spPr bwMode="auto">
              <a:xfrm>
                <a:off x="720" y="78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09" name="Oval 242"/>
              <p:cNvSpPr>
                <a:spLocks noChangeArrowheads="1"/>
              </p:cNvSpPr>
              <p:nvPr/>
            </p:nvSpPr>
            <p:spPr bwMode="auto">
              <a:xfrm>
                <a:off x="658" y="1250"/>
                <a:ext cx="182" cy="136"/>
              </a:xfrm>
              <a:prstGeom prst="ellipse">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10" name="Freeform 243"/>
              <p:cNvSpPr>
                <a:spLocks/>
              </p:cNvSpPr>
              <p:nvPr/>
            </p:nvSpPr>
            <p:spPr bwMode="auto">
              <a:xfrm>
                <a:off x="701" y="116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97" name="Group 244"/>
            <p:cNvGrpSpPr>
              <a:grpSpLocks/>
            </p:cNvGrpSpPr>
            <p:nvPr/>
          </p:nvGrpSpPr>
          <p:grpSpPr bwMode="auto">
            <a:xfrm>
              <a:off x="4656138" y="5457830"/>
              <a:ext cx="288925" cy="1219200"/>
              <a:chOff x="656" y="1434"/>
              <a:chExt cx="182" cy="768"/>
            </a:xfrm>
          </p:grpSpPr>
          <p:sp>
            <p:nvSpPr>
              <p:cNvPr id="98" name="AutoShape 245"/>
              <p:cNvSpPr>
                <a:spLocks noChangeArrowheads="1"/>
              </p:cNvSpPr>
              <p:nvPr/>
            </p:nvSpPr>
            <p:spPr bwMode="auto">
              <a:xfrm>
                <a:off x="694" y="1434"/>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99" name="Group 246"/>
              <p:cNvGrpSpPr>
                <a:grpSpLocks/>
              </p:cNvGrpSpPr>
              <p:nvPr/>
            </p:nvGrpSpPr>
            <p:grpSpPr bwMode="auto">
              <a:xfrm>
                <a:off x="688" y="1869"/>
                <a:ext cx="105" cy="109"/>
                <a:chOff x="1324" y="1915"/>
                <a:chExt cx="116" cy="183"/>
              </a:xfrm>
            </p:grpSpPr>
            <p:sp>
              <p:nvSpPr>
                <p:cNvPr id="103" name="AutoShape 247"/>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04" name="AutoShape 248"/>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05" name="AutoShape 249"/>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00" name="Freeform 250"/>
              <p:cNvSpPr>
                <a:spLocks/>
              </p:cNvSpPr>
              <p:nvPr/>
            </p:nvSpPr>
            <p:spPr bwMode="auto">
              <a:xfrm>
                <a:off x="718" y="1602"/>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01" name="Oval 251"/>
              <p:cNvSpPr>
                <a:spLocks noChangeArrowheads="1"/>
              </p:cNvSpPr>
              <p:nvPr/>
            </p:nvSpPr>
            <p:spPr bwMode="auto">
              <a:xfrm>
                <a:off x="656" y="2066"/>
                <a:ext cx="182" cy="136"/>
              </a:xfrm>
              <a:prstGeom prst="ellipse">
                <a:avLst/>
              </a:prstGeom>
              <a:gradFill rotWithShape="1">
                <a:gsLst>
                  <a:gs pos="0">
                    <a:schemeClr val="bg1"/>
                  </a:gs>
                  <a:gs pos="100000">
                    <a:srgbClr val="CC00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02" name="Freeform 252"/>
              <p:cNvSpPr>
                <a:spLocks/>
              </p:cNvSpPr>
              <p:nvPr/>
            </p:nvSpPr>
            <p:spPr bwMode="auto">
              <a:xfrm>
                <a:off x="699" y="1978"/>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grpSp>
        <p:nvGrpSpPr>
          <p:cNvPr id="146" name="Group 215"/>
          <p:cNvGrpSpPr>
            <a:grpSpLocks/>
          </p:cNvGrpSpPr>
          <p:nvPr/>
        </p:nvGrpSpPr>
        <p:grpSpPr bwMode="auto">
          <a:xfrm>
            <a:off x="914400" y="1795463"/>
            <a:ext cx="2100263" cy="1071562"/>
            <a:chOff x="234" y="1019"/>
            <a:chExt cx="1521" cy="776"/>
          </a:xfrm>
        </p:grpSpPr>
        <p:grpSp>
          <p:nvGrpSpPr>
            <p:cNvPr id="147" name="Group 78"/>
            <p:cNvGrpSpPr>
              <a:grpSpLocks/>
            </p:cNvGrpSpPr>
            <p:nvPr/>
          </p:nvGrpSpPr>
          <p:grpSpPr bwMode="auto">
            <a:xfrm>
              <a:off x="1029" y="1022"/>
              <a:ext cx="182" cy="768"/>
              <a:chOff x="385" y="621"/>
              <a:chExt cx="182" cy="768"/>
            </a:xfrm>
          </p:grpSpPr>
          <p:sp>
            <p:nvSpPr>
              <p:cNvPr id="193" name="AutoShape 18"/>
              <p:cNvSpPr>
                <a:spLocks noChangeArrowheads="1"/>
              </p:cNvSpPr>
              <p:nvPr/>
            </p:nvSpPr>
            <p:spPr bwMode="auto">
              <a:xfrm>
                <a:off x="423" y="621"/>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94" name="Group 19"/>
              <p:cNvGrpSpPr>
                <a:grpSpLocks/>
              </p:cNvGrpSpPr>
              <p:nvPr/>
            </p:nvGrpSpPr>
            <p:grpSpPr bwMode="auto">
              <a:xfrm>
                <a:off x="417" y="1056"/>
                <a:ext cx="105" cy="109"/>
                <a:chOff x="1324" y="1915"/>
                <a:chExt cx="116" cy="183"/>
              </a:xfrm>
            </p:grpSpPr>
            <p:sp>
              <p:nvSpPr>
                <p:cNvPr id="198" name="AutoShape 20"/>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99" name="AutoShape 21"/>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200" name="AutoShape 22"/>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95" name="Freeform 23"/>
              <p:cNvSpPr>
                <a:spLocks/>
              </p:cNvSpPr>
              <p:nvPr/>
            </p:nvSpPr>
            <p:spPr bwMode="auto">
              <a:xfrm>
                <a:off x="447" y="789"/>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96" name="Oval 24"/>
              <p:cNvSpPr>
                <a:spLocks noChangeArrowheads="1"/>
              </p:cNvSpPr>
              <p:nvPr/>
            </p:nvSpPr>
            <p:spPr bwMode="auto">
              <a:xfrm>
                <a:off x="385" y="1253"/>
                <a:ext cx="182" cy="136"/>
              </a:xfrm>
              <a:prstGeom prst="ellipse">
                <a:avLst/>
              </a:prstGeom>
              <a:gradFill rotWithShape="1">
                <a:gsLst>
                  <a:gs pos="0">
                    <a:schemeClr val="bg1"/>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97" name="Freeform 25"/>
              <p:cNvSpPr>
                <a:spLocks/>
              </p:cNvSpPr>
              <p:nvPr/>
            </p:nvSpPr>
            <p:spPr bwMode="auto">
              <a:xfrm>
                <a:off x="428" y="1165"/>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48" name="Group 79"/>
            <p:cNvGrpSpPr>
              <a:grpSpLocks/>
            </p:cNvGrpSpPr>
            <p:nvPr/>
          </p:nvGrpSpPr>
          <p:grpSpPr bwMode="auto">
            <a:xfrm>
              <a:off x="1302" y="1019"/>
              <a:ext cx="182" cy="768"/>
              <a:chOff x="658" y="618"/>
              <a:chExt cx="182" cy="768"/>
            </a:xfrm>
          </p:grpSpPr>
          <p:sp>
            <p:nvSpPr>
              <p:cNvPr id="185" name="AutoShape 27"/>
              <p:cNvSpPr>
                <a:spLocks noChangeArrowheads="1"/>
              </p:cNvSpPr>
              <p:nvPr/>
            </p:nvSpPr>
            <p:spPr bwMode="auto">
              <a:xfrm>
                <a:off x="696" y="61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86" name="Group 28"/>
              <p:cNvGrpSpPr>
                <a:grpSpLocks/>
              </p:cNvGrpSpPr>
              <p:nvPr/>
            </p:nvGrpSpPr>
            <p:grpSpPr bwMode="auto">
              <a:xfrm>
                <a:off x="690" y="1053"/>
                <a:ext cx="105" cy="109"/>
                <a:chOff x="1324" y="1915"/>
                <a:chExt cx="116" cy="183"/>
              </a:xfrm>
            </p:grpSpPr>
            <p:sp>
              <p:nvSpPr>
                <p:cNvPr id="190" name="AutoShape 29"/>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91" name="AutoShape 30"/>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92" name="AutoShape 31"/>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87" name="Freeform 32"/>
              <p:cNvSpPr>
                <a:spLocks/>
              </p:cNvSpPr>
              <p:nvPr/>
            </p:nvSpPr>
            <p:spPr bwMode="auto">
              <a:xfrm>
                <a:off x="720" y="78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88" name="Oval 33"/>
              <p:cNvSpPr>
                <a:spLocks noChangeArrowheads="1"/>
              </p:cNvSpPr>
              <p:nvPr/>
            </p:nvSpPr>
            <p:spPr bwMode="auto">
              <a:xfrm>
                <a:off x="658" y="1250"/>
                <a:ext cx="182" cy="136"/>
              </a:xfrm>
              <a:prstGeom prst="ellipse">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89" name="Freeform 34"/>
              <p:cNvSpPr>
                <a:spLocks/>
              </p:cNvSpPr>
              <p:nvPr/>
            </p:nvSpPr>
            <p:spPr bwMode="auto">
              <a:xfrm>
                <a:off x="701" y="116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49" name="Group 81"/>
            <p:cNvGrpSpPr>
              <a:grpSpLocks/>
            </p:cNvGrpSpPr>
            <p:nvPr/>
          </p:nvGrpSpPr>
          <p:grpSpPr bwMode="auto">
            <a:xfrm>
              <a:off x="234" y="1027"/>
              <a:ext cx="182" cy="768"/>
              <a:chOff x="385" y="1438"/>
              <a:chExt cx="182" cy="768"/>
            </a:xfrm>
          </p:grpSpPr>
          <p:sp>
            <p:nvSpPr>
              <p:cNvPr id="177" name="AutoShape 36"/>
              <p:cNvSpPr>
                <a:spLocks noChangeArrowheads="1"/>
              </p:cNvSpPr>
              <p:nvPr/>
            </p:nvSpPr>
            <p:spPr bwMode="auto">
              <a:xfrm>
                <a:off x="423" y="143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78" name="Group 37"/>
              <p:cNvGrpSpPr>
                <a:grpSpLocks/>
              </p:cNvGrpSpPr>
              <p:nvPr/>
            </p:nvGrpSpPr>
            <p:grpSpPr bwMode="auto">
              <a:xfrm>
                <a:off x="417" y="1873"/>
                <a:ext cx="105" cy="109"/>
                <a:chOff x="1324" y="1915"/>
                <a:chExt cx="116" cy="183"/>
              </a:xfrm>
            </p:grpSpPr>
            <p:sp>
              <p:nvSpPr>
                <p:cNvPr id="182" name="AutoShape 38"/>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83" name="AutoShape 39"/>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84" name="AutoShape 40"/>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79" name="Freeform 41"/>
              <p:cNvSpPr>
                <a:spLocks/>
              </p:cNvSpPr>
              <p:nvPr/>
            </p:nvSpPr>
            <p:spPr bwMode="auto">
              <a:xfrm>
                <a:off x="447" y="160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80" name="Oval 42"/>
              <p:cNvSpPr>
                <a:spLocks noChangeArrowheads="1"/>
              </p:cNvSpPr>
              <p:nvPr/>
            </p:nvSpPr>
            <p:spPr bwMode="auto">
              <a:xfrm>
                <a:off x="385" y="2070"/>
                <a:ext cx="182" cy="136"/>
              </a:xfrm>
              <a:prstGeom prst="ellipse">
                <a:avLst/>
              </a:prstGeom>
              <a:gradFill rotWithShape="1">
                <a:gsLst>
                  <a:gs pos="0">
                    <a:schemeClr val="bg1"/>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81" name="Freeform 43"/>
              <p:cNvSpPr>
                <a:spLocks/>
              </p:cNvSpPr>
              <p:nvPr/>
            </p:nvSpPr>
            <p:spPr bwMode="auto">
              <a:xfrm>
                <a:off x="428" y="198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50" name="Group 83"/>
            <p:cNvGrpSpPr>
              <a:grpSpLocks/>
            </p:cNvGrpSpPr>
            <p:nvPr/>
          </p:nvGrpSpPr>
          <p:grpSpPr bwMode="auto">
            <a:xfrm>
              <a:off x="505" y="1023"/>
              <a:ext cx="182" cy="768"/>
              <a:chOff x="656" y="1434"/>
              <a:chExt cx="182" cy="768"/>
            </a:xfrm>
          </p:grpSpPr>
          <p:sp>
            <p:nvSpPr>
              <p:cNvPr id="169" name="AutoShape 45"/>
              <p:cNvSpPr>
                <a:spLocks noChangeArrowheads="1"/>
              </p:cNvSpPr>
              <p:nvPr/>
            </p:nvSpPr>
            <p:spPr bwMode="auto">
              <a:xfrm>
                <a:off x="694" y="1434"/>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70" name="Group 46"/>
              <p:cNvGrpSpPr>
                <a:grpSpLocks/>
              </p:cNvGrpSpPr>
              <p:nvPr/>
            </p:nvGrpSpPr>
            <p:grpSpPr bwMode="auto">
              <a:xfrm>
                <a:off x="688" y="1869"/>
                <a:ext cx="105" cy="109"/>
                <a:chOff x="1324" y="1915"/>
                <a:chExt cx="116" cy="183"/>
              </a:xfrm>
            </p:grpSpPr>
            <p:sp>
              <p:nvSpPr>
                <p:cNvPr id="174" name="AutoShape 47"/>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75" name="AutoShape 48"/>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76" name="AutoShape 49"/>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71" name="Freeform 50"/>
              <p:cNvSpPr>
                <a:spLocks/>
              </p:cNvSpPr>
              <p:nvPr/>
            </p:nvSpPr>
            <p:spPr bwMode="auto">
              <a:xfrm>
                <a:off x="718" y="1602"/>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72" name="Oval 51"/>
              <p:cNvSpPr>
                <a:spLocks noChangeArrowheads="1"/>
              </p:cNvSpPr>
              <p:nvPr/>
            </p:nvSpPr>
            <p:spPr bwMode="auto">
              <a:xfrm>
                <a:off x="656" y="2066"/>
                <a:ext cx="182" cy="136"/>
              </a:xfrm>
              <a:prstGeom prst="ellipse">
                <a:avLst/>
              </a:prstGeom>
              <a:gradFill rotWithShape="1">
                <a:gsLst>
                  <a:gs pos="0">
                    <a:schemeClr val="bg1"/>
                  </a:gs>
                  <a:gs pos="100000">
                    <a:srgbClr val="CC00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73" name="Freeform 52"/>
              <p:cNvSpPr>
                <a:spLocks/>
              </p:cNvSpPr>
              <p:nvPr/>
            </p:nvSpPr>
            <p:spPr bwMode="auto">
              <a:xfrm>
                <a:off x="699" y="1978"/>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51" name="Group 80"/>
            <p:cNvGrpSpPr>
              <a:grpSpLocks/>
            </p:cNvGrpSpPr>
            <p:nvPr/>
          </p:nvGrpSpPr>
          <p:grpSpPr bwMode="auto">
            <a:xfrm>
              <a:off x="1573" y="1019"/>
              <a:ext cx="182" cy="768"/>
              <a:chOff x="929" y="618"/>
              <a:chExt cx="182" cy="768"/>
            </a:xfrm>
          </p:grpSpPr>
          <p:sp>
            <p:nvSpPr>
              <p:cNvPr id="161" name="AutoShape 54"/>
              <p:cNvSpPr>
                <a:spLocks noChangeArrowheads="1"/>
              </p:cNvSpPr>
              <p:nvPr/>
            </p:nvSpPr>
            <p:spPr bwMode="auto">
              <a:xfrm>
                <a:off x="967" y="618"/>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62" name="Group 55"/>
              <p:cNvGrpSpPr>
                <a:grpSpLocks/>
              </p:cNvGrpSpPr>
              <p:nvPr/>
            </p:nvGrpSpPr>
            <p:grpSpPr bwMode="auto">
              <a:xfrm>
                <a:off x="961" y="1053"/>
                <a:ext cx="105" cy="109"/>
                <a:chOff x="1324" y="1915"/>
                <a:chExt cx="116" cy="183"/>
              </a:xfrm>
            </p:grpSpPr>
            <p:sp>
              <p:nvSpPr>
                <p:cNvPr id="166" name="AutoShape 56"/>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67" name="AutoShape 57"/>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68" name="AutoShape 58"/>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63" name="Freeform 59"/>
              <p:cNvSpPr>
                <a:spLocks/>
              </p:cNvSpPr>
              <p:nvPr/>
            </p:nvSpPr>
            <p:spPr bwMode="auto">
              <a:xfrm>
                <a:off x="991" y="786"/>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64" name="Oval 60"/>
              <p:cNvSpPr>
                <a:spLocks noChangeArrowheads="1"/>
              </p:cNvSpPr>
              <p:nvPr/>
            </p:nvSpPr>
            <p:spPr bwMode="auto">
              <a:xfrm>
                <a:off x="929" y="1250"/>
                <a:ext cx="182" cy="136"/>
              </a:xfrm>
              <a:prstGeom prst="ellipse">
                <a:avLst/>
              </a:prstGeom>
              <a:gradFill rotWithShape="1">
                <a:gsLst>
                  <a:gs pos="0">
                    <a:schemeClr val="bg1"/>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65" name="Freeform 61"/>
              <p:cNvSpPr>
                <a:spLocks/>
              </p:cNvSpPr>
              <p:nvPr/>
            </p:nvSpPr>
            <p:spPr bwMode="auto">
              <a:xfrm>
                <a:off x="972" y="1162"/>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nvGrpSpPr>
            <p:cNvPr id="152" name="Group 82"/>
            <p:cNvGrpSpPr>
              <a:grpSpLocks/>
            </p:cNvGrpSpPr>
            <p:nvPr/>
          </p:nvGrpSpPr>
          <p:grpSpPr bwMode="auto">
            <a:xfrm>
              <a:off x="778" y="1024"/>
              <a:ext cx="182" cy="768"/>
              <a:chOff x="929" y="1435"/>
              <a:chExt cx="182" cy="768"/>
            </a:xfrm>
          </p:grpSpPr>
          <p:sp>
            <p:nvSpPr>
              <p:cNvPr id="153" name="AutoShape 66"/>
              <p:cNvSpPr>
                <a:spLocks noChangeArrowheads="1"/>
              </p:cNvSpPr>
              <p:nvPr/>
            </p:nvSpPr>
            <p:spPr bwMode="auto">
              <a:xfrm>
                <a:off x="967" y="1435"/>
                <a:ext cx="91" cy="461"/>
              </a:xfrm>
              <a:prstGeom prst="roundRect">
                <a:avLst>
                  <a:gd name="adj" fmla="val 50000"/>
                </a:avLst>
              </a:prstGeom>
              <a:gradFill rotWithShape="1">
                <a:gsLst>
                  <a:gs pos="0">
                    <a:srgbClr val="66FF66">
                      <a:alpha val="39998"/>
                    </a:srgbClr>
                  </a:gs>
                  <a:gs pos="100000">
                    <a:srgbClr val="4EC24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grpSp>
            <p:nvGrpSpPr>
              <p:cNvPr id="154" name="Group 67"/>
              <p:cNvGrpSpPr>
                <a:grpSpLocks/>
              </p:cNvGrpSpPr>
              <p:nvPr/>
            </p:nvGrpSpPr>
            <p:grpSpPr bwMode="auto">
              <a:xfrm>
                <a:off x="961" y="1870"/>
                <a:ext cx="105" cy="109"/>
                <a:chOff x="1324" y="1915"/>
                <a:chExt cx="116" cy="183"/>
              </a:xfrm>
            </p:grpSpPr>
            <p:sp>
              <p:nvSpPr>
                <p:cNvPr id="158" name="AutoShape 68"/>
                <p:cNvSpPr>
                  <a:spLocks noChangeArrowheads="1"/>
                </p:cNvSpPr>
                <p:nvPr/>
              </p:nvSpPr>
              <p:spPr bwMode="auto">
                <a:xfrm>
                  <a:off x="1324" y="1915"/>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59" name="AutoShape 69"/>
                <p:cNvSpPr>
                  <a:spLocks noChangeArrowheads="1"/>
                </p:cNvSpPr>
                <p:nvPr/>
              </p:nvSpPr>
              <p:spPr bwMode="auto">
                <a:xfrm>
                  <a:off x="1394"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sp>
              <p:nvSpPr>
                <p:cNvPr id="160" name="AutoShape 70"/>
                <p:cNvSpPr>
                  <a:spLocks noChangeArrowheads="1"/>
                </p:cNvSpPr>
                <p:nvPr/>
              </p:nvSpPr>
              <p:spPr bwMode="auto">
                <a:xfrm>
                  <a:off x="1357" y="1917"/>
                  <a:ext cx="46" cy="181"/>
                </a:xfrm>
                <a:prstGeom prst="roundRect">
                  <a:avLst>
                    <a:gd name="adj" fmla="val 16667"/>
                  </a:avLst>
                </a:prstGeom>
                <a:solidFill>
                  <a:schemeClr val="accent1"/>
                </a:solidFill>
                <a:ln w="9525">
                  <a:solidFill>
                    <a:schemeClr val="tx1"/>
                  </a:solidFill>
                  <a:round/>
                  <a:headEnd/>
                  <a:tailEnd/>
                </a:ln>
              </p:spPr>
              <p:txBody>
                <a:bodyPr wrap="none" anchor="ctr"/>
                <a:lstStyle/>
                <a:p>
                  <a:pPr algn="l"/>
                  <a:endParaRPr lang="ja-JP" altLang="ja-JP" sz="1800">
                    <a:latin typeface="Arial" pitchFamily="34" charset="0"/>
                  </a:endParaRPr>
                </a:p>
              </p:txBody>
            </p:sp>
          </p:grpSp>
          <p:sp>
            <p:nvSpPr>
              <p:cNvPr id="155" name="Freeform 71"/>
              <p:cNvSpPr>
                <a:spLocks/>
              </p:cNvSpPr>
              <p:nvPr/>
            </p:nvSpPr>
            <p:spPr bwMode="auto">
              <a:xfrm>
                <a:off x="991" y="1603"/>
                <a:ext cx="36" cy="136"/>
              </a:xfrm>
              <a:custGeom>
                <a:avLst/>
                <a:gdLst>
                  <a:gd name="T0" fmla="*/ 2 w 45"/>
                  <a:gd name="T1" fmla="*/ 0 h 182"/>
                  <a:gd name="T2" fmla="*/ 0 w 45"/>
                  <a:gd name="T3" fmla="*/ 1 h 182"/>
                  <a:gd name="T4" fmla="*/ 2 w 45"/>
                  <a:gd name="T5" fmla="*/ 1 h 182"/>
                  <a:gd name="T6" fmla="*/ 0 60000 65536"/>
                  <a:gd name="T7" fmla="*/ 0 60000 65536"/>
                  <a:gd name="T8" fmla="*/ 0 60000 65536"/>
                  <a:gd name="T9" fmla="*/ 0 w 45"/>
                  <a:gd name="T10" fmla="*/ 0 h 182"/>
                  <a:gd name="T11" fmla="*/ 45 w 45"/>
                  <a:gd name="T12" fmla="*/ 182 h 182"/>
                </a:gdLst>
                <a:ahLst/>
                <a:cxnLst>
                  <a:cxn ang="T6">
                    <a:pos x="T0" y="T1"/>
                  </a:cxn>
                  <a:cxn ang="T7">
                    <a:pos x="T2" y="T3"/>
                  </a:cxn>
                  <a:cxn ang="T8">
                    <a:pos x="T4" y="T5"/>
                  </a:cxn>
                </a:cxnLst>
                <a:rect l="T9" t="T10" r="T11" b="T12"/>
                <a:pathLst>
                  <a:path w="45" h="182">
                    <a:moveTo>
                      <a:pt x="45" y="0"/>
                    </a:moveTo>
                    <a:cubicBezTo>
                      <a:pt x="22" y="30"/>
                      <a:pt x="0" y="61"/>
                      <a:pt x="0" y="91"/>
                    </a:cubicBezTo>
                    <a:cubicBezTo>
                      <a:pt x="0" y="121"/>
                      <a:pt x="22" y="151"/>
                      <a:pt x="45" y="1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sp>
            <p:nvSpPr>
              <p:cNvPr id="156" name="Oval 72"/>
              <p:cNvSpPr>
                <a:spLocks noChangeArrowheads="1"/>
              </p:cNvSpPr>
              <p:nvPr/>
            </p:nvSpPr>
            <p:spPr bwMode="auto">
              <a:xfrm>
                <a:off x="929" y="2067"/>
                <a:ext cx="182" cy="136"/>
              </a:xfrm>
              <a:prstGeom prst="ellipse">
                <a:avLst/>
              </a:prstGeom>
              <a:gradFill rotWithShape="1">
                <a:gsLst>
                  <a:gs pos="0">
                    <a:schemeClr val="bg1"/>
                  </a:gs>
                  <a:gs pos="100000">
                    <a:srgbClr val="66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ja-JP" altLang="ja-JP" sz="1800">
                  <a:latin typeface="Arial" pitchFamily="34" charset="0"/>
                </a:endParaRPr>
              </a:p>
            </p:txBody>
          </p:sp>
          <p:sp>
            <p:nvSpPr>
              <p:cNvPr id="157" name="Freeform 73"/>
              <p:cNvSpPr>
                <a:spLocks/>
              </p:cNvSpPr>
              <p:nvPr/>
            </p:nvSpPr>
            <p:spPr bwMode="auto">
              <a:xfrm>
                <a:off x="972" y="1979"/>
                <a:ext cx="98" cy="105"/>
              </a:xfrm>
              <a:custGeom>
                <a:avLst/>
                <a:gdLst>
                  <a:gd name="T0" fmla="*/ 53 w 98"/>
                  <a:gd name="T1" fmla="*/ 0 h 105"/>
                  <a:gd name="T2" fmla="*/ 7 w 98"/>
                  <a:gd name="T3" fmla="*/ 90 h 105"/>
                  <a:gd name="T4" fmla="*/ 98 w 98"/>
                  <a:gd name="T5" fmla="*/ 90 h 105"/>
                  <a:gd name="T6" fmla="*/ 0 60000 65536"/>
                  <a:gd name="T7" fmla="*/ 0 60000 65536"/>
                  <a:gd name="T8" fmla="*/ 0 60000 65536"/>
                  <a:gd name="T9" fmla="*/ 0 w 98"/>
                  <a:gd name="T10" fmla="*/ 0 h 105"/>
                  <a:gd name="T11" fmla="*/ 98 w 98"/>
                  <a:gd name="T12" fmla="*/ 105 h 105"/>
                </a:gdLst>
                <a:ahLst/>
                <a:cxnLst>
                  <a:cxn ang="T6">
                    <a:pos x="T0" y="T1"/>
                  </a:cxn>
                  <a:cxn ang="T7">
                    <a:pos x="T2" y="T3"/>
                  </a:cxn>
                  <a:cxn ang="T8">
                    <a:pos x="T4" y="T5"/>
                  </a:cxn>
                </a:cxnLst>
                <a:rect l="T9" t="T10" r="T11" b="T12"/>
                <a:pathLst>
                  <a:path w="98" h="105">
                    <a:moveTo>
                      <a:pt x="53" y="0"/>
                    </a:moveTo>
                    <a:cubicBezTo>
                      <a:pt x="26" y="37"/>
                      <a:pt x="0" y="75"/>
                      <a:pt x="7" y="90"/>
                    </a:cubicBezTo>
                    <a:cubicBezTo>
                      <a:pt x="14" y="105"/>
                      <a:pt x="56" y="97"/>
                      <a:pt x="98"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ja-JP" altLang="ja-JP" sz="1800">
                  <a:latin typeface="Arial" pitchFamily="34" charset="0"/>
                </a:endParaRPr>
              </a:p>
            </p:txBody>
          </p:sp>
        </p:grpSp>
      </p:grpSp>
      <p:sp>
        <p:nvSpPr>
          <p:cNvPr id="201" name="Text Box 74"/>
          <p:cNvSpPr txBox="1">
            <a:spLocks noChangeArrowheads="1"/>
          </p:cNvSpPr>
          <p:nvPr/>
        </p:nvSpPr>
        <p:spPr bwMode="auto">
          <a:xfrm>
            <a:off x="914400" y="3019425"/>
            <a:ext cx="2112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a:latin typeface="Arial" pitchFamily="34" charset="0"/>
              </a:rPr>
              <a:t>ファージライブラリー</a:t>
            </a:r>
          </a:p>
        </p:txBody>
      </p:sp>
      <p:sp>
        <p:nvSpPr>
          <p:cNvPr id="202" name="テキスト ボックス 240"/>
          <p:cNvSpPr txBox="1">
            <a:spLocks noChangeArrowheads="1"/>
          </p:cNvSpPr>
          <p:nvPr/>
        </p:nvSpPr>
        <p:spPr bwMode="auto">
          <a:xfrm>
            <a:off x="762000" y="1143000"/>
            <a:ext cx="350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sz="1600" b="1">
                <a:latin typeface="Arial" pitchFamily="34" charset="0"/>
              </a:rPr>
              <a:t>ランダムペプチドを提示したファージ</a:t>
            </a:r>
          </a:p>
        </p:txBody>
      </p:sp>
      <p:cxnSp>
        <p:nvCxnSpPr>
          <p:cNvPr id="203" name="直線矢印コネクタ 202"/>
          <p:cNvCxnSpPr/>
          <p:nvPr/>
        </p:nvCxnSpPr>
        <p:spPr>
          <a:xfrm rot="5400000">
            <a:off x="1956594" y="1470819"/>
            <a:ext cx="244475" cy="261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直線矢印コネクタ 244"/>
          <p:cNvCxnSpPr>
            <a:cxnSpLocks noChangeShapeType="1"/>
          </p:cNvCxnSpPr>
          <p:nvPr/>
        </p:nvCxnSpPr>
        <p:spPr bwMode="auto">
          <a:xfrm flipH="1" flipV="1">
            <a:off x="2895600" y="2867025"/>
            <a:ext cx="304800" cy="38100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05" name="テキスト ボックス 245"/>
          <p:cNvSpPr txBox="1">
            <a:spLocks noChangeArrowheads="1"/>
          </p:cNvSpPr>
          <p:nvPr/>
        </p:nvSpPr>
        <p:spPr bwMode="auto">
          <a:xfrm>
            <a:off x="2895600" y="3248025"/>
            <a:ext cx="88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600">
                <a:latin typeface="Arial" pitchFamily="34" charset="0"/>
              </a:rPr>
              <a:t>ペプチド</a:t>
            </a:r>
          </a:p>
        </p:txBody>
      </p:sp>
      <p:sp>
        <p:nvSpPr>
          <p:cNvPr id="206" name="左中かっこ 205"/>
          <p:cNvSpPr>
            <a:spLocks/>
          </p:cNvSpPr>
          <p:nvPr/>
        </p:nvSpPr>
        <p:spPr bwMode="auto">
          <a:xfrm rot="16200000">
            <a:off x="1863725" y="1860550"/>
            <a:ext cx="177800" cy="2190750"/>
          </a:xfrm>
          <a:prstGeom prst="leftBrace">
            <a:avLst>
              <a:gd name="adj1" fmla="val 7073"/>
              <a:gd name="adj2" fmla="val 50000"/>
            </a:avLst>
          </a:prstGeom>
          <a:noFill/>
          <a:ln w="15875" algn="ctr">
            <a:solidFill>
              <a:schemeClr val="tx1"/>
            </a:solidFill>
            <a:round/>
            <a:headEnd/>
            <a:tailEnd/>
          </a:ln>
        </p:spPr>
        <p:txBody>
          <a:bodyPr vert="eaVert" anchor="ctr"/>
          <a:lstStyle/>
          <a:p>
            <a:pPr>
              <a:defRPr/>
            </a:pPr>
            <a:endParaRPr lang="ja-JP" altLang="en-US" sz="1800">
              <a:latin typeface="+mn-lt"/>
              <a:ea typeface="+mn-ea"/>
            </a:endParaRPr>
          </a:p>
        </p:txBody>
      </p:sp>
      <p:sp>
        <p:nvSpPr>
          <p:cNvPr id="207" name="Text Box 208"/>
          <p:cNvSpPr txBox="1">
            <a:spLocks noChangeArrowheads="1"/>
          </p:cNvSpPr>
          <p:nvPr/>
        </p:nvSpPr>
        <p:spPr bwMode="auto">
          <a:xfrm>
            <a:off x="3168650" y="6096000"/>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a:latin typeface="Arial" pitchFamily="34" charset="0"/>
              </a:rPr>
              <a:t>セカンドライブラリー</a:t>
            </a:r>
          </a:p>
        </p:txBody>
      </p:sp>
      <p:sp>
        <p:nvSpPr>
          <p:cNvPr id="208" name="テキスト ボックス 239"/>
          <p:cNvSpPr txBox="1">
            <a:spLocks noChangeArrowheads="1"/>
          </p:cNvSpPr>
          <p:nvPr/>
        </p:nvSpPr>
        <p:spPr bwMode="auto">
          <a:xfrm>
            <a:off x="5486400" y="3914775"/>
            <a:ext cx="3143250" cy="25860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b="1">
                <a:solidFill>
                  <a:srgbClr val="000000"/>
                </a:solidFill>
                <a:latin typeface="Arial" pitchFamily="34" charset="0"/>
              </a:rPr>
              <a:t>問題点</a:t>
            </a:r>
            <a:endParaRPr lang="en-US" altLang="ja-JP" sz="1800" b="1">
              <a:solidFill>
                <a:srgbClr val="000000"/>
              </a:solidFill>
              <a:latin typeface="Arial" pitchFamily="34" charset="0"/>
            </a:endParaRPr>
          </a:p>
          <a:p>
            <a:pPr algn="l" eaLnBrk="1" hangingPunct="1"/>
            <a:r>
              <a:rPr lang="ja-JP" altLang="en-US" sz="1800" b="1">
                <a:solidFill>
                  <a:srgbClr val="000000"/>
                </a:solidFill>
                <a:latin typeface="Arial" pitchFamily="34" charset="0"/>
              </a:rPr>
              <a:t>・操作の条件設定が難しい</a:t>
            </a:r>
          </a:p>
          <a:p>
            <a:pPr algn="l" eaLnBrk="1" hangingPunct="1"/>
            <a:r>
              <a:rPr lang="ja-JP" altLang="en-US" sz="1800" b="1">
                <a:solidFill>
                  <a:srgbClr val="000000"/>
                </a:solidFill>
                <a:latin typeface="Arial" pitchFamily="34" charset="0"/>
              </a:rPr>
              <a:t>・ファージの非特異吸着</a:t>
            </a:r>
          </a:p>
          <a:p>
            <a:pPr algn="l" eaLnBrk="1" hangingPunct="1"/>
            <a:r>
              <a:rPr lang="ja-JP" altLang="en-US" sz="1800" b="1">
                <a:solidFill>
                  <a:srgbClr val="000000"/>
                </a:solidFill>
                <a:latin typeface="Arial" pitchFamily="34" charset="0"/>
              </a:rPr>
              <a:t>・ファージ感染大腸菌の増殖速度の違い</a:t>
            </a:r>
          </a:p>
          <a:p>
            <a:pPr algn="l" eaLnBrk="1" hangingPunct="1"/>
            <a:endParaRPr lang="ja-JP" altLang="en-US" sz="1800" b="1">
              <a:solidFill>
                <a:srgbClr val="000000"/>
              </a:solidFill>
              <a:latin typeface="Arial" pitchFamily="34" charset="0"/>
            </a:endParaRPr>
          </a:p>
          <a:p>
            <a:pPr algn="l" eaLnBrk="1" hangingPunct="1"/>
            <a:endParaRPr lang="ja-JP" altLang="en-US" sz="1800" b="1">
              <a:solidFill>
                <a:srgbClr val="000000"/>
              </a:solidFill>
              <a:latin typeface="Arial" pitchFamily="34" charset="0"/>
            </a:endParaRPr>
          </a:p>
          <a:p>
            <a:pPr eaLnBrk="1" hangingPunct="1"/>
            <a:r>
              <a:rPr lang="ja-JP" altLang="en-US" sz="1800" b="1">
                <a:solidFill>
                  <a:srgbClr val="000000"/>
                </a:solidFill>
                <a:latin typeface="Arial" pitchFamily="34" charset="0"/>
              </a:rPr>
              <a:t>擬陽性クローンが出現し、　　陽性クローンの単離が困難</a:t>
            </a:r>
          </a:p>
        </p:txBody>
      </p:sp>
      <p:sp>
        <p:nvSpPr>
          <p:cNvPr id="209" name="下矢印 208"/>
          <p:cNvSpPr/>
          <p:nvPr/>
        </p:nvSpPr>
        <p:spPr bwMode="auto">
          <a:xfrm>
            <a:off x="6886575" y="5362575"/>
            <a:ext cx="428625" cy="414338"/>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210" name="Line 28"/>
          <p:cNvSpPr>
            <a:spLocks noChangeShapeType="1"/>
          </p:cNvSpPr>
          <p:nvPr/>
        </p:nvSpPr>
        <p:spPr bwMode="auto">
          <a:xfrm>
            <a:off x="3276600" y="2743200"/>
            <a:ext cx="12239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1" name="テキスト ボックス 209"/>
          <p:cNvSpPr txBox="1">
            <a:spLocks noChangeArrowheads="1"/>
          </p:cNvSpPr>
          <p:nvPr/>
        </p:nvSpPr>
        <p:spPr bwMode="auto">
          <a:xfrm>
            <a:off x="3470275" y="2300288"/>
            <a:ext cx="64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b="1">
                <a:latin typeface="Arial" pitchFamily="34" charset="0"/>
              </a:rPr>
              <a:t>吸着</a:t>
            </a:r>
          </a:p>
        </p:txBody>
      </p:sp>
      <p:sp>
        <p:nvSpPr>
          <p:cNvPr id="212" name="Line 28"/>
          <p:cNvSpPr>
            <a:spLocks noChangeShapeType="1"/>
          </p:cNvSpPr>
          <p:nvPr/>
        </p:nvSpPr>
        <p:spPr bwMode="auto">
          <a:xfrm>
            <a:off x="7615238" y="2743200"/>
            <a:ext cx="12239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3" name="テキスト ボックス 211"/>
          <p:cNvSpPr txBox="1">
            <a:spLocks noChangeArrowheads="1"/>
          </p:cNvSpPr>
          <p:nvPr/>
        </p:nvSpPr>
        <p:spPr bwMode="auto">
          <a:xfrm>
            <a:off x="7524750" y="2309813"/>
            <a:ext cx="125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b="1">
                <a:latin typeface="Arial" pitchFamily="34" charset="0"/>
              </a:rPr>
              <a:t>洗浄、回収</a:t>
            </a:r>
          </a:p>
        </p:txBody>
      </p:sp>
      <p:sp>
        <p:nvSpPr>
          <p:cNvPr id="214" name="Line 28"/>
          <p:cNvSpPr>
            <a:spLocks noChangeShapeType="1"/>
          </p:cNvSpPr>
          <p:nvPr/>
        </p:nvSpPr>
        <p:spPr bwMode="auto">
          <a:xfrm>
            <a:off x="1695450" y="5448300"/>
            <a:ext cx="12239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 name="テキスト ボックス 213"/>
          <p:cNvSpPr txBox="1">
            <a:spLocks noChangeArrowheads="1"/>
          </p:cNvSpPr>
          <p:nvPr/>
        </p:nvSpPr>
        <p:spPr bwMode="auto">
          <a:xfrm>
            <a:off x="1905000" y="5029200"/>
            <a:ext cx="64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b="1">
                <a:latin typeface="Arial" pitchFamily="34" charset="0"/>
              </a:rPr>
              <a:t>増殖</a:t>
            </a:r>
          </a:p>
        </p:txBody>
      </p:sp>
      <p:cxnSp>
        <p:nvCxnSpPr>
          <p:cNvPr id="216" name="直線矢印コネクタ 215"/>
          <p:cNvCxnSpPr/>
          <p:nvPr/>
        </p:nvCxnSpPr>
        <p:spPr>
          <a:xfrm rot="5400000" flipH="1" flipV="1">
            <a:off x="4350544" y="3912394"/>
            <a:ext cx="785812" cy="5715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テキスト ボックス 216"/>
          <p:cNvSpPr txBox="1">
            <a:spLocks noChangeArrowheads="1"/>
          </p:cNvSpPr>
          <p:nvPr/>
        </p:nvSpPr>
        <p:spPr bwMode="auto">
          <a:xfrm>
            <a:off x="3581400" y="3962400"/>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sz="1800" b="1">
                <a:latin typeface="Arial" pitchFamily="34" charset="0"/>
              </a:rPr>
              <a:t>再度吸着</a:t>
            </a:r>
          </a:p>
        </p:txBody>
      </p:sp>
    </p:spTree>
    <p:extLst>
      <p:ext uri="{BB962C8B-B14F-4D97-AF65-F5344CB8AC3E}">
        <p14:creationId xmlns:p14="http://schemas.microsoft.com/office/powerpoint/2010/main" val="26822135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668496"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4"/>
          <p:cNvSpPr txBox="1">
            <a:spLocks noChangeArrowheads="1"/>
          </p:cNvSpPr>
          <p:nvPr/>
        </p:nvSpPr>
        <p:spPr bwMode="auto">
          <a:xfrm>
            <a:off x="755927" y="63700"/>
            <a:ext cx="7772400" cy="762000"/>
          </a:xfrm>
          <a:prstGeom prst="rect">
            <a:avLst/>
          </a:prstGeom>
          <a:noFill/>
          <a:ln w="9525">
            <a:noFill/>
            <a:miter lim="800000"/>
            <a:headEnd/>
            <a:tailEnd/>
          </a:ln>
        </p:spPr>
        <p:txBody>
          <a:bodyPr anchor="b"/>
          <a:lstStyle/>
          <a:p>
            <a:pPr algn="l">
              <a:defRPr/>
            </a:pPr>
            <a:r>
              <a:rPr lang="ja-JP" altLang="en-US" sz="3200" kern="0" dirty="0">
                <a:solidFill>
                  <a:schemeClr val="tx2"/>
                </a:solidFill>
                <a:latin typeface="+mj-lt"/>
                <a:ea typeface="+mj-ea"/>
                <a:cs typeface="+mj-cs"/>
              </a:rPr>
              <a:t>親和性ペプチド融合</a:t>
            </a:r>
            <a:r>
              <a:rPr lang="en-US" altLang="ja-JP" sz="3200" kern="0" dirty="0">
                <a:solidFill>
                  <a:schemeClr val="tx2"/>
                </a:solidFill>
                <a:latin typeface="+mj-lt"/>
                <a:ea typeface="+mj-ea"/>
                <a:cs typeface="+mj-cs"/>
              </a:rPr>
              <a:t>GST</a:t>
            </a:r>
            <a:r>
              <a:rPr lang="ja-JP" altLang="en-US" sz="3200" kern="0" dirty="0">
                <a:solidFill>
                  <a:schemeClr val="tx2"/>
                </a:solidFill>
                <a:latin typeface="+mj-lt"/>
                <a:ea typeface="+mj-ea"/>
                <a:cs typeface="+mj-cs"/>
              </a:rPr>
              <a:t>の親和性評価</a:t>
            </a:r>
            <a:endParaRPr lang="en-US" altLang="ja-JP" sz="3200" kern="0" dirty="0">
              <a:solidFill>
                <a:schemeClr val="tx2"/>
              </a:solidFill>
              <a:latin typeface="+mj-lt"/>
              <a:ea typeface="+mj-ea"/>
              <a:cs typeface="+mj-cs"/>
            </a:endParaRPr>
          </a:p>
        </p:txBody>
      </p:sp>
      <p:graphicFrame>
        <p:nvGraphicFramePr>
          <p:cNvPr id="5" name="表 4"/>
          <p:cNvGraphicFramePr>
            <a:graphicFrameLocks noGrp="1"/>
          </p:cNvGraphicFramePr>
          <p:nvPr>
            <p:extLst>
              <p:ext uri="{D42A27DB-BD31-4B8C-83A1-F6EECF244321}">
                <p14:modId xmlns:p14="http://schemas.microsoft.com/office/powerpoint/2010/main" val="805166873"/>
              </p:ext>
            </p:extLst>
          </p:nvPr>
        </p:nvGraphicFramePr>
        <p:xfrm>
          <a:off x="785813" y="1642588"/>
          <a:ext cx="7643812" cy="3730628"/>
        </p:xfrm>
        <a:graphic>
          <a:graphicData uri="http://schemas.openxmlformats.org/drawingml/2006/table">
            <a:tbl>
              <a:tblPr/>
              <a:tblGrid>
                <a:gridCol w="2071687"/>
                <a:gridCol w="1571625"/>
                <a:gridCol w="2089150"/>
                <a:gridCol w="1911350"/>
              </a:tblGrid>
              <a:tr h="7461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Tahoma" pitchFamily="34" charset="0"/>
                          <a:ea typeface="ＭＳ 明朝" pitchFamily="17" charset="-128"/>
                          <a:cs typeface="Tahoma" pitchFamily="34" charset="0"/>
                        </a:rPr>
                        <a:t>Name</a:t>
                      </a:r>
                      <a:endParaRPr kumimoji="1" lang="ja-JP" altLang="ja-JP" sz="1800" b="1" i="0" u="none" strike="noStrike" cap="none" normalizeH="0" baseline="0" dirty="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4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プラスチック</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4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飽和吸着量</a:t>
                      </a:r>
                      <a:r>
                        <a:rPr kumimoji="1" lang="en-US" altLang="ja-JP" sz="1800" b="1" i="0" u="none" strike="noStrike" cap="none" normalizeH="0" baseline="0" smtClean="0">
                          <a:ln>
                            <a:noFill/>
                          </a:ln>
                          <a:solidFill>
                            <a:schemeClr val="tx1"/>
                          </a:solidFill>
                          <a:effectLst/>
                          <a:latin typeface="Tahoma" pitchFamily="34" charset="0"/>
                          <a:ea typeface="ＭＳ 明朝" pitchFamily="17" charset="-128"/>
                          <a:cs typeface="Tahoma" pitchFamily="34" charset="0"/>
                        </a:rPr>
                        <a:t>(</a:t>
                      </a:r>
                      <a:r>
                        <a:rPr kumimoji="1" lang="en-US" altLang="ja-JP" sz="1800" b="1" i="0" u="none" strike="noStrike" cap="none" normalizeH="0" baseline="0" smtClean="0">
                          <a:ln>
                            <a:noFill/>
                          </a:ln>
                          <a:solidFill>
                            <a:schemeClr val="tx1"/>
                          </a:solidFill>
                          <a:effectLst/>
                          <a:latin typeface="Symbol" pitchFamily="18" charset="2"/>
                          <a:ea typeface="ＭＳ 明朝" pitchFamily="17" charset="-128"/>
                          <a:cs typeface="Tahoma" pitchFamily="34" charset="0"/>
                        </a:rPr>
                        <a:t>m</a:t>
                      </a:r>
                      <a:r>
                        <a:rPr kumimoji="1" lang="en-US" altLang="ja-JP" sz="1800" b="1" i="0" u="none" strike="noStrike" cap="none" normalizeH="0" baseline="0" smtClean="0">
                          <a:ln>
                            <a:noFill/>
                          </a:ln>
                          <a:solidFill>
                            <a:schemeClr val="tx1"/>
                          </a:solidFill>
                          <a:effectLst/>
                          <a:latin typeface="Tahoma" pitchFamily="34" charset="0"/>
                          <a:ea typeface="ＭＳ 明朝" pitchFamily="17" charset="-128"/>
                          <a:cs typeface="Tahoma" pitchFamily="34" charset="0"/>
                        </a:rPr>
                        <a:t>g/cm</a:t>
                      </a:r>
                      <a:r>
                        <a:rPr kumimoji="1" lang="en-US" altLang="ja-JP" sz="1800" b="1" i="0" u="none" strike="noStrike" cap="none" normalizeH="0" baseline="30000" smtClean="0">
                          <a:ln>
                            <a:noFill/>
                          </a:ln>
                          <a:solidFill>
                            <a:schemeClr val="tx1"/>
                          </a:solidFill>
                          <a:effectLst/>
                          <a:latin typeface="Tahoma" pitchFamily="34" charset="0"/>
                          <a:ea typeface="ＭＳ 明朝" pitchFamily="17" charset="-128"/>
                          <a:cs typeface="Tahoma" pitchFamily="34" charset="0"/>
                        </a:rPr>
                        <a:t>2</a:t>
                      </a:r>
                      <a:r>
                        <a:rPr kumimoji="1" lang="en-US" altLang="ja-JP" sz="1800" b="1" i="0" u="none" strike="noStrike" cap="none" normalizeH="0" baseline="0" smtClean="0">
                          <a:ln>
                            <a:noFill/>
                          </a:ln>
                          <a:solidFill>
                            <a:schemeClr val="tx1"/>
                          </a:solidFill>
                          <a:effectLst/>
                          <a:latin typeface="Tahoma" pitchFamily="34" charset="0"/>
                          <a:ea typeface="ＭＳ 明朝" pitchFamily="17" charset="-128"/>
                          <a:cs typeface="Tahoma" pitchFamily="34" charset="0"/>
                        </a:rPr>
                        <a:t>)</a:t>
                      </a:r>
                      <a:endParaRPr kumimoji="1" lang="ja-JP" altLang="ja-JP" sz="1800" b="1"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49803"/>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解離定数</a:t>
                      </a:r>
                      <a:r>
                        <a:rPr kumimoji="1" lang="en-US" altLang="ja-JP" sz="1800" b="1" i="0" u="none" strike="noStrike" cap="none" normalizeH="0" baseline="0" smtClean="0">
                          <a:ln>
                            <a:noFill/>
                          </a:ln>
                          <a:solidFill>
                            <a:schemeClr val="tx1"/>
                          </a:solidFill>
                          <a:effectLst/>
                          <a:latin typeface="Tahoma" pitchFamily="34" charset="0"/>
                          <a:ea typeface="ＭＳ 明朝" pitchFamily="17" charset="-128"/>
                          <a:cs typeface="Tahoma" pitchFamily="34" charset="0"/>
                        </a:rPr>
                        <a:t>(nM)</a:t>
                      </a:r>
                      <a:endParaRPr kumimoji="1" lang="ja-JP" altLang="ja-JP" sz="1800" b="1"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49803"/>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wt-GST</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PC</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0.024</a:t>
                      </a:r>
                      <a:r>
                        <a:rPr kumimoji="1" lang="ja-JP" altLang="ja-JP" sz="2000" b="0" i="0" u="none" strike="noStrike" cap="none" normalizeH="0" baseline="30000" smtClean="0">
                          <a:ln>
                            <a:noFill/>
                          </a:ln>
                          <a:solidFill>
                            <a:schemeClr val="tx1"/>
                          </a:solidFill>
                          <a:effectLst/>
                          <a:latin typeface="Tahoma" pitchFamily="34" charset="0"/>
                          <a:ea typeface="ＭＳ 明朝" pitchFamily="17" charset="-128"/>
                          <a:cs typeface="Tahoma" pitchFamily="34" charset="0"/>
                        </a:rPr>
                        <a:t>※</a:t>
                      </a:r>
                      <a:r>
                        <a:rPr kumimoji="1" lang="en-US" altLang="ja-JP" sz="2000" b="0" i="0" u="none" strike="noStrike" cap="none" normalizeH="0" baseline="30000" smtClean="0">
                          <a:ln>
                            <a:noFill/>
                          </a:ln>
                          <a:solidFill>
                            <a:schemeClr val="tx1"/>
                          </a:solidFill>
                          <a:effectLst/>
                          <a:latin typeface="Tahoma" pitchFamily="34" charset="0"/>
                          <a:ea typeface="ＭＳ 明朝" pitchFamily="17" charset="-128"/>
                          <a:cs typeface="Tahoma" pitchFamily="34" charset="0"/>
                        </a:rPr>
                        <a:t>1</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GST-PC-MLT8</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PC</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0.17</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26</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GST-PC-OMP6</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PC</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0.83</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73.2</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err="1" smtClean="0">
                          <a:ln>
                            <a:noFill/>
                          </a:ln>
                          <a:solidFill>
                            <a:schemeClr val="tx1"/>
                          </a:solidFill>
                          <a:effectLst/>
                          <a:latin typeface="Tahoma" pitchFamily="34" charset="0"/>
                          <a:ea typeface="ＭＳ 明朝" pitchFamily="17" charset="-128"/>
                          <a:cs typeface="Tahoma" pitchFamily="34" charset="0"/>
                        </a:rPr>
                        <a:t>wt</a:t>
                      </a:r>
                      <a:r>
                        <a:rPr kumimoji="1" lang="en-US" altLang="ja-JP" sz="2000" b="0" i="0" u="none" strike="noStrike" cap="none" normalizeH="0" baseline="0" dirty="0" smtClean="0">
                          <a:ln>
                            <a:noFill/>
                          </a:ln>
                          <a:solidFill>
                            <a:schemeClr val="tx1"/>
                          </a:solidFill>
                          <a:effectLst/>
                          <a:latin typeface="Tahoma" pitchFamily="34" charset="0"/>
                          <a:ea typeface="ＭＳ 明朝" pitchFamily="17" charset="-128"/>
                          <a:cs typeface="Tahoma" pitchFamily="34" charset="0"/>
                        </a:rPr>
                        <a:t>-GST</a:t>
                      </a:r>
                      <a:endParaRPr kumimoji="1" lang="ja-JP" altLang="ja-JP" sz="2000" b="0" i="0" u="none" strike="noStrike" cap="none" normalizeH="0" baseline="0" dirty="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PMMA</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0.077</a:t>
                      </a:r>
                      <a:r>
                        <a:rPr kumimoji="1" lang="ja-JP" altLang="ja-JP" sz="2000" b="0" i="0" u="none" strike="noStrike" cap="none" normalizeH="0" baseline="30000" smtClean="0">
                          <a:ln>
                            <a:noFill/>
                          </a:ln>
                          <a:solidFill>
                            <a:schemeClr val="tx1"/>
                          </a:solidFill>
                          <a:effectLst/>
                          <a:latin typeface="Tahoma" pitchFamily="34" charset="0"/>
                          <a:ea typeface="ＭＳ 明朝" pitchFamily="17" charset="-128"/>
                          <a:cs typeface="Tahoma" pitchFamily="34" charset="0"/>
                        </a:rPr>
                        <a:t>※</a:t>
                      </a:r>
                      <a:r>
                        <a:rPr kumimoji="1" lang="en-US" altLang="ja-JP" sz="2000" b="0" i="0" u="none" strike="noStrike" cap="none" normalizeH="0" baseline="30000" smtClean="0">
                          <a:ln>
                            <a:noFill/>
                          </a:ln>
                          <a:solidFill>
                            <a:schemeClr val="tx1"/>
                          </a:solidFill>
                          <a:effectLst/>
                          <a:latin typeface="Tahoma" pitchFamily="34" charset="0"/>
                          <a:ea typeface="ＭＳ 明朝" pitchFamily="17" charset="-128"/>
                          <a:cs typeface="Tahoma" pitchFamily="34" charset="0"/>
                        </a:rPr>
                        <a:t>1</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GST-PM-OMP25</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PMMA</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0.61</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15.9</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195"/>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err="1" smtClean="0">
                          <a:ln>
                            <a:noFill/>
                          </a:ln>
                          <a:solidFill>
                            <a:schemeClr val="tx1"/>
                          </a:solidFill>
                          <a:effectLst/>
                          <a:latin typeface="Tahoma" pitchFamily="34" charset="0"/>
                          <a:ea typeface="ＭＳ 明朝" pitchFamily="17" charset="-128"/>
                          <a:cs typeface="Tahoma" pitchFamily="34" charset="0"/>
                        </a:rPr>
                        <a:t>scFv</a:t>
                      </a:r>
                      <a:endParaRPr kumimoji="1" lang="ja-JP" altLang="ja-JP" sz="2000" b="0" i="0" u="none" strike="noStrike" cap="none" normalizeH="0" baseline="0" dirty="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PS</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ＭＳ 明朝" pitchFamily="17" charset="-128"/>
                          <a:cs typeface="Tahoma" pitchFamily="34" charset="0"/>
                        </a:rPr>
                        <a:t>0.34</a:t>
                      </a:r>
                      <a:endParaRPr kumimoji="1" lang="ja-JP" altLang="ja-JP" sz="2000" b="0" i="0" u="none" strike="noStrike" cap="none" normalizeH="0" baseline="0" dirty="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ahoma" pitchFamily="34" charset="0"/>
                          <a:ea typeface="ＭＳ 明朝" pitchFamily="17" charset="-128"/>
                          <a:cs typeface="Tahoma" pitchFamily="34" charset="0"/>
                        </a:rPr>
                        <a:t>1337</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scFv-PS</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PS</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1.07</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464</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Whole</a:t>
                      </a:r>
                      <a:r>
                        <a:rPr kumimoji="1" lang="ja-JP" sz="2000" b="0" i="0" u="none" strike="noStrike" cap="none" normalizeH="0" baseline="0" smtClean="0">
                          <a:ln>
                            <a:noFill/>
                          </a:ln>
                          <a:solidFill>
                            <a:schemeClr val="tx1"/>
                          </a:solidFill>
                          <a:effectLst/>
                          <a:latin typeface="ＭＳ Ｐゴシック" pitchFamily="50" charset="-128"/>
                          <a:ea typeface="ＭＳ 明朝" pitchFamily="17" charset="-128"/>
                          <a:cs typeface="Tahoma" pitchFamily="34" charset="0"/>
                        </a:rPr>
                        <a:t>抗体</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PS</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0.1</a:t>
                      </a:r>
                      <a:r>
                        <a:rPr kumimoji="1" 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a:t>
                      </a:r>
                      <a:r>
                        <a:rPr kumimoji="1" lang="en-US"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rPr>
                        <a:t>0.2</a:t>
                      </a:r>
                      <a:endParaRPr kumimoji="1" lang="ja-JP" altLang="ja-JP" sz="2000" b="0" i="0" u="none" strike="noStrike" cap="none" normalizeH="0" baseline="0" smtClean="0">
                        <a:ln>
                          <a:noFill/>
                        </a:ln>
                        <a:solidFill>
                          <a:schemeClr val="tx1"/>
                        </a:solidFill>
                        <a:effectLst/>
                        <a:latin typeface="Tahoma" pitchFamily="34" charset="0"/>
                        <a:ea typeface="ＭＳ 明朝" pitchFamily="17" charset="-128"/>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chemeClr val="tx1"/>
                          </a:solidFill>
                          <a:effectLst/>
                          <a:latin typeface="Tahoma" pitchFamily="34" charset="0"/>
                          <a:ea typeface="ＭＳ 明朝" pitchFamily="17" charset="-128"/>
                          <a:cs typeface="Tahoma" pitchFamily="34" charset="0"/>
                        </a:rPr>
                        <a:t>―</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alpha val="50195"/>
                      </a:srgbClr>
                    </a:solidFill>
                  </a:tcPr>
                </a:tc>
              </a:tr>
            </a:tbl>
          </a:graphicData>
        </a:graphic>
      </p:graphicFrame>
      <p:sp>
        <p:nvSpPr>
          <p:cNvPr id="7" name="テキスト ボックス 5"/>
          <p:cNvSpPr txBox="1">
            <a:spLocks noChangeArrowheads="1"/>
          </p:cNvSpPr>
          <p:nvPr/>
        </p:nvSpPr>
        <p:spPr bwMode="auto">
          <a:xfrm>
            <a:off x="785813" y="6000750"/>
            <a:ext cx="7572375" cy="708025"/>
          </a:xfrm>
          <a:prstGeom prst="rect">
            <a:avLst/>
          </a:prstGeom>
          <a:solidFill>
            <a:schemeClr val="bg1"/>
          </a:solidFill>
          <a:ln w="19050">
            <a:solidFill>
              <a:srgbClr val="FF0000"/>
            </a:solidFill>
            <a:miter lim="800000"/>
            <a:headEnd/>
            <a:tailEnd/>
          </a:ln>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en-US" altLang="ja-JP" sz="2000">
                <a:solidFill>
                  <a:srgbClr val="000000"/>
                </a:solidFill>
              </a:rPr>
              <a:t>Wt-GST</a:t>
            </a:r>
            <a:r>
              <a:rPr lang="ja-JP" altLang="en-US" sz="2000">
                <a:solidFill>
                  <a:srgbClr val="000000"/>
                </a:solidFill>
              </a:rPr>
              <a:t>と比較してはるかに高い吸着量を示した。</a:t>
            </a:r>
            <a:endParaRPr lang="en-US" altLang="ja-JP" sz="2000">
              <a:solidFill>
                <a:srgbClr val="000000"/>
              </a:solidFill>
            </a:endParaRPr>
          </a:p>
          <a:p>
            <a:pPr algn="l" eaLnBrk="1" hangingPunct="1"/>
            <a:r>
              <a:rPr lang="en-US" altLang="ja-JP" sz="2000">
                <a:solidFill>
                  <a:srgbClr val="000000"/>
                </a:solidFill>
              </a:rPr>
              <a:t>Whole</a:t>
            </a:r>
            <a:r>
              <a:rPr lang="ja-JP" altLang="en-US" sz="2000">
                <a:solidFill>
                  <a:srgbClr val="000000"/>
                </a:solidFill>
              </a:rPr>
              <a:t>抗体と比べても高い吸着量を示した。</a:t>
            </a:r>
          </a:p>
        </p:txBody>
      </p:sp>
      <p:sp>
        <p:nvSpPr>
          <p:cNvPr id="8" name="正方形/長方形 5"/>
          <p:cNvSpPr>
            <a:spLocks noChangeArrowheads="1"/>
          </p:cNvSpPr>
          <p:nvPr/>
        </p:nvSpPr>
        <p:spPr bwMode="auto">
          <a:xfrm>
            <a:off x="520700" y="3152300"/>
            <a:ext cx="8143875" cy="357188"/>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 name="正方形/長方形 6"/>
          <p:cNvSpPr>
            <a:spLocks noChangeArrowheads="1"/>
          </p:cNvSpPr>
          <p:nvPr/>
        </p:nvSpPr>
        <p:spPr bwMode="auto">
          <a:xfrm>
            <a:off x="520700" y="4255613"/>
            <a:ext cx="8143875" cy="35718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 name="正方形/長方形 6"/>
          <p:cNvSpPr>
            <a:spLocks noChangeArrowheads="1"/>
          </p:cNvSpPr>
          <p:nvPr/>
        </p:nvSpPr>
        <p:spPr bwMode="auto">
          <a:xfrm>
            <a:off x="518067" y="3856009"/>
            <a:ext cx="8143875" cy="35718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32172175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モデル抗原について</a:t>
            </a:r>
            <a:endParaRPr kumimoji="1" lang="ja-JP" altLang="en-US" dirty="0"/>
          </a:p>
        </p:txBody>
      </p:sp>
      <p:sp>
        <p:nvSpPr>
          <p:cNvPr id="4" name="テキスト ボックス 3"/>
          <p:cNvSpPr txBox="1"/>
          <p:nvPr/>
        </p:nvSpPr>
        <p:spPr>
          <a:xfrm>
            <a:off x="179512" y="1180779"/>
            <a:ext cx="6192688" cy="1323439"/>
          </a:xfrm>
          <a:prstGeom prst="rect">
            <a:avLst/>
          </a:prstGeom>
          <a:noFill/>
        </p:spPr>
        <p:txBody>
          <a:bodyPr wrap="square" rtlCol="0">
            <a:spAutoFit/>
          </a:bodyPr>
          <a:lstStyle/>
          <a:p>
            <a:r>
              <a:rPr kumimoji="1" lang="en-US" altLang="ja-JP" sz="2000" b="1" dirty="0" smtClean="0"/>
              <a:t>CEA: </a:t>
            </a:r>
            <a:r>
              <a:rPr kumimoji="1" lang="ja-JP" altLang="en-US" sz="2000" b="1" dirty="0" smtClean="0"/>
              <a:t>分子量 </a:t>
            </a:r>
            <a:r>
              <a:rPr kumimoji="1" lang="en-US" altLang="ja-JP" sz="2000" b="1" dirty="0" smtClean="0"/>
              <a:t>180,000</a:t>
            </a:r>
          </a:p>
          <a:p>
            <a:r>
              <a:rPr kumimoji="1" lang="ja-JP" altLang="en-US" sz="2000" dirty="0" smtClean="0"/>
              <a:t>大腸がんなどの消化器系のがんのバイオマーカー</a:t>
            </a:r>
            <a:endParaRPr kumimoji="1" lang="en-US" altLang="ja-JP" sz="2000" dirty="0" smtClean="0"/>
          </a:p>
          <a:p>
            <a:r>
              <a:rPr kumimoji="1" lang="ja-JP" altLang="en-US" sz="2000" dirty="0" smtClean="0"/>
              <a:t>カットオフ値</a:t>
            </a:r>
            <a:r>
              <a:rPr kumimoji="1" lang="en-US" altLang="ja-JP" sz="2000" dirty="0" smtClean="0"/>
              <a:t>5ng/ml</a:t>
            </a:r>
            <a:r>
              <a:rPr kumimoji="1" lang="ja-JP" altLang="en-US" sz="2000" dirty="0" smtClean="0"/>
              <a:t>　倍以上でがんの疑いが濃厚</a:t>
            </a:r>
            <a:endParaRPr kumimoji="1" lang="en-US" altLang="ja-JP" sz="2000" dirty="0" smtClean="0"/>
          </a:p>
          <a:p>
            <a:r>
              <a:rPr lang="ja-JP" altLang="en-US" sz="2000" dirty="0"/>
              <a:t>臓器特異性</a:t>
            </a:r>
            <a:r>
              <a:rPr lang="ja-JP" altLang="en-US" sz="2000" dirty="0" smtClean="0"/>
              <a:t>は低い。</a:t>
            </a:r>
            <a:endParaRPr kumimoji="1" lang="ja-JP" altLang="en-US" sz="2000" dirty="0"/>
          </a:p>
        </p:txBody>
      </p:sp>
      <p:sp>
        <p:nvSpPr>
          <p:cNvPr id="5" name="テキスト ボックス 4"/>
          <p:cNvSpPr txBox="1"/>
          <p:nvPr/>
        </p:nvSpPr>
        <p:spPr>
          <a:xfrm>
            <a:off x="141016" y="3861049"/>
            <a:ext cx="9002984" cy="923330"/>
          </a:xfrm>
          <a:prstGeom prst="rect">
            <a:avLst/>
          </a:prstGeom>
          <a:noFill/>
        </p:spPr>
        <p:txBody>
          <a:bodyPr wrap="square" rtlCol="0">
            <a:spAutoFit/>
          </a:bodyPr>
          <a:lstStyle/>
          <a:p>
            <a:r>
              <a:rPr kumimoji="1" lang="en-US" altLang="ja-JP" b="1" dirty="0" err="1" smtClean="0"/>
              <a:t>RNase</a:t>
            </a:r>
            <a:r>
              <a:rPr lang="en-US" altLang="ja-JP" b="1" dirty="0" smtClean="0"/>
              <a:t>: </a:t>
            </a:r>
            <a:r>
              <a:rPr lang="ja-JP" altLang="en-US" b="1" dirty="0" smtClean="0"/>
              <a:t>分子量</a:t>
            </a:r>
            <a:r>
              <a:rPr lang="en-US" altLang="ja-JP" b="1" dirty="0" smtClean="0"/>
              <a:t>14,000</a:t>
            </a:r>
          </a:p>
          <a:p>
            <a:r>
              <a:rPr lang="en-US" altLang="ja-JP" dirty="0" smtClean="0"/>
              <a:t>RNA</a:t>
            </a:r>
            <a:r>
              <a:rPr lang="ja-JP" altLang="en-US" dirty="0" smtClean="0"/>
              <a:t>を分解してオリゴヌクレオチドあるいはモノヌクレオチドにする反応を触媒する酵素</a:t>
            </a:r>
            <a:endParaRPr lang="en-US" altLang="ja-JP" dirty="0" smtClean="0"/>
          </a:p>
          <a:p>
            <a:endParaRPr lang="en-US" altLang="ja-JP" dirty="0" smtClean="0"/>
          </a:p>
        </p:txBody>
      </p:sp>
      <p:pic>
        <p:nvPicPr>
          <p:cNvPr id="1026" name="Picture 2" descr="http://www.ebi.ac.uk/thornton-srv/databases/pdbsum/templates/gif/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bi.ac.uk/thornton-srv/databases/pdbsum/templates/gif/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bi.ac.uk/thornton-srv/databases/pdbsum/templates/gif/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bi.ac.uk/thornton-srv/databases/pdbsum/templates/gif/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7324700" y="5061377"/>
            <a:ext cx="1819300" cy="1796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619426"/>
            <a:ext cx="1905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714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p:txBody>
          <a:bodyPr/>
          <a:lstStyle/>
          <a:p>
            <a:r>
              <a:rPr kumimoji="1" lang="ja-JP" altLang="en-US" dirty="0" smtClean="0"/>
              <a:t>透析条件による抗原結合活性の違い</a:t>
            </a:r>
            <a:endParaRPr kumimoji="1" lang="ja-JP" altLang="en-US" dirty="0"/>
          </a:p>
        </p:txBody>
      </p:sp>
      <p:sp>
        <p:nvSpPr>
          <p:cNvPr id="6" name="テキスト ボックス 5"/>
          <p:cNvSpPr txBox="1"/>
          <p:nvPr/>
        </p:nvSpPr>
        <p:spPr>
          <a:xfrm>
            <a:off x="3870656" y="3333002"/>
            <a:ext cx="1421891" cy="428738"/>
          </a:xfrm>
          <a:prstGeom prst="rect">
            <a:avLst/>
          </a:prstGeom>
          <a:noFill/>
        </p:spPr>
        <p:txBody>
          <a:bodyPr wrap="square" rtlCol="0">
            <a:noAutofit/>
          </a:bodyPr>
          <a:lstStyle/>
          <a:p>
            <a:pPr algn="ctr" fontAlgn="base">
              <a:spcAft>
                <a:spcPts val="0"/>
              </a:spcAft>
            </a:pPr>
            <a:r>
              <a:rPr lang="en-US" kern="1200">
                <a:solidFill>
                  <a:srgbClr val="000000"/>
                </a:solidFill>
                <a:effectLst/>
                <a:latin typeface="Arial"/>
                <a:cs typeface="Times New Roman"/>
              </a:rPr>
              <a:t>pH8.5</a:t>
            </a:r>
            <a:endParaRPr lang="ja-JP" sz="2800">
              <a:effectLst/>
              <a:latin typeface="ＭＳ Ｐゴシック"/>
              <a:cs typeface="ＭＳ Ｐゴシック"/>
            </a:endParaRPr>
          </a:p>
        </p:txBody>
      </p:sp>
      <p:grpSp>
        <p:nvGrpSpPr>
          <p:cNvPr id="7" name="グループ化 6"/>
          <p:cNvGrpSpPr/>
          <p:nvPr/>
        </p:nvGrpSpPr>
        <p:grpSpPr>
          <a:xfrm>
            <a:off x="3654880" y="2271724"/>
            <a:ext cx="1744528" cy="1045242"/>
            <a:chOff x="3165067" y="373902"/>
            <a:chExt cx="2736304" cy="2232248"/>
          </a:xfrm>
        </p:grpSpPr>
        <p:sp>
          <p:nvSpPr>
            <p:cNvPr id="47" name="円柱 46"/>
            <p:cNvSpPr/>
            <p:nvPr/>
          </p:nvSpPr>
          <p:spPr>
            <a:xfrm>
              <a:off x="3165067" y="847364"/>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nvGrpSpPr>
            <p:cNvPr id="48" name="グループ化 47"/>
            <p:cNvGrpSpPr/>
            <p:nvPr/>
          </p:nvGrpSpPr>
          <p:grpSpPr>
            <a:xfrm>
              <a:off x="4264828" y="1538477"/>
              <a:ext cx="556580" cy="699853"/>
              <a:chOff x="4264828" y="1538477"/>
              <a:chExt cx="783980" cy="932293"/>
            </a:xfrm>
          </p:grpSpPr>
          <p:sp>
            <p:nvSpPr>
              <p:cNvPr id="50" name="円柱 49"/>
              <p:cNvSpPr/>
              <p:nvPr/>
            </p:nvSpPr>
            <p:spPr>
              <a:xfrm rot="4656009">
                <a:off x="4462851" y="1690540"/>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51" name="直方体 50"/>
              <p:cNvSpPr/>
              <p:nvPr/>
            </p:nvSpPr>
            <p:spPr>
              <a:xfrm rot="20907153">
                <a:off x="4897942" y="1538477"/>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52" name="直方体 51"/>
              <p:cNvSpPr/>
              <p:nvPr/>
            </p:nvSpPr>
            <p:spPr>
              <a:xfrm rot="20907153">
                <a:off x="4270635" y="1690876"/>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sp>
          <p:nvSpPr>
            <p:cNvPr id="49" name="円柱 48"/>
            <p:cNvSpPr/>
            <p:nvPr/>
          </p:nvSpPr>
          <p:spPr>
            <a:xfrm>
              <a:off x="3165067" y="373902"/>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sp>
        <p:nvSpPr>
          <p:cNvPr id="8" name="テキスト ボックス 4"/>
          <p:cNvSpPr txBox="1"/>
          <p:nvPr/>
        </p:nvSpPr>
        <p:spPr>
          <a:xfrm>
            <a:off x="4073601" y="1655440"/>
            <a:ext cx="1323920" cy="517409"/>
          </a:xfrm>
          <a:prstGeom prst="rect">
            <a:avLst/>
          </a:prstGeom>
          <a:noFill/>
        </p:spPr>
        <p:txBody>
          <a:bodyPr wrap="square" rtlCol="0">
            <a:noAutofit/>
          </a:bodyPr>
          <a:lstStyle/>
          <a:p>
            <a:pPr fontAlgn="base">
              <a:spcAft>
                <a:spcPts val="0"/>
              </a:spcAft>
            </a:pPr>
            <a:r>
              <a:rPr lang="ja-JP" kern="1200" dirty="0">
                <a:solidFill>
                  <a:srgbClr val="000000"/>
                </a:solidFill>
                <a:effectLst/>
                <a:latin typeface="Arial"/>
                <a:cs typeface="Times New Roman"/>
              </a:rPr>
              <a:t>条件</a:t>
            </a:r>
            <a:r>
              <a:rPr lang="ja-JP" kern="1200" dirty="0">
                <a:solidFill>
                  <a:srgbClr val="000000"/>
                </a:solidFill>
                <a:effectLst/>
                <a:latin typeface="ＭＳ Ｐゴシック"/>
                <a:ea typeface="ＭＳ ゴシック"/>
                <a:cs typeface="ＭＳ ゴシック"/>
              </a:rPr>
              <a:t>Ⅰ</a:t>
            </a:r>
            <a:endParaRPr lang="ja-JP" sz="2800" dirty="0">
              <a:effectLst/>
              <a:latin typeface="ＭＳ Ｐゴシック"/>
              <a:cs typeface="ＭＳ Ｐゴシック"/>
            </a:endParaRPr>
          </a:p>
        </p:txBody>
      </p:sp>
      <p:grpSp>
        <p:nvGrpSpPr>
          <p:cNvPr id="9" name="グループ化 8"/>
          <p:cNvGrpSpPr/>
          <p:nvPr/>
        </p:nvGrpSpPr>
        <p:grpSpPr>
          <a:xfrm>
            <a:off x="1510764" y="2771508"/>
            <a:ext cx="499824" cy="436543"/>
            <a:chOff x="510314" y="1234575"/>
            <a:chExt cx="618861" cy="751766"/>
          </a:xfrm>
        </p:grpSpPr>
        <p:sp>
          <p:nvSpPr>
            <p:cNvPr id="44" name="円柱 43"/>
            <p:cNvSpPr/>
            <p:nvPr/>
          </p:nvSpPr>
          <p:spPr>
            <a:xfrm rot="4656009">
              <a:off x="663574" y="1363610"/>
              <a:ext cx="290322" cy="596842"/>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45" name="直方体 44"/>
            <p:cNvSpPr/>
            <p:nvPr/>
          </p:nvSpPr>
          <p:spPr>
            <a:xfrm rot="20907153">
              <a:off x="1010084" y="1234575"/>
              <a:ext cx="119091" cy="628877"/>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46" name="直方体 45"/>
            <p:cNvSpPr/>
            <p:nvPr/>
          </p:nvSpPr>
          <p:spPr>
            <a:xfrm rot="20907153">
              <a:off x="514896" y="1357464"/>
              <a:ext cx="119091" cy="628877"/>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sp>
        <p:nvSpPr>
          <p:cNvPr id="10" name="テキスト ボックス 17"/>
          <p:cNvSpPr txBox="1"/>
          <p:nvPr/>
        </p:nvSpPr>
        <p:spPr>
          <a:xfrm>
            <a:off x="488199" y="2172849"/>
            <a:ext cx="2308191" cy="575464"/>
          </a:xfrm>
          <a:prstGeom prst="rect">
            <a:avLst/>
          </a:prstGeom>
          <a:noFill/>
        </p:spPr>
        <p:txBody>
          <a:bodyPr wrap="square" rtlCol="0">
            <a:noAutofit/>
          </a:bodyPr>
          <a:lstStyle/>
          <a:p>
            <a:pPr algn="ctr" fontAlgn="base">
              <a:spcAft>
                <a:spcPts val="0"/>
              </a:spcAft>
            </a:pPr>
            <a:r>
              <a:rPr lang="ja-JP" kern="1200" dirty="0">
                <a:solidFill>
                  <a:srgbClr val="000000"/>
                </a:solidFill>
                <a:effectLst/>
                <a:latin typeface="Arial"/>
                <a:cs typeface="Times New Roman"/>
              </a:rPr>
              <a:t>濃度調整</a:t>
            </a:r>
            <a:r>
              <a:rPr lang="en-US" kern="1200" dirty="0">
                <a:solidFill>
                  <a:srgbClr val="000000"/>
                </a:solidFill>
                <a:effectLst/>
                <a:latin typeface="Arial"/>
                <a:cs typeface="Times New Roman"/>
              </a:rPr>
              <a:t>(500μg/ml)</a:t>
            </a:r>
            <a:endParaRPr lang="ja-JP" sz="2800" dirty="0">
              <a:effectLst/>
              <a:latin typeface="ＭＳ Ｐゴシック"/>
              <a:cs typeface="ＭＳ Ｐゴシック"/>
            </a:endParaRPr>
          </a:p>
        </p:txBody>
      </p:sp>
      <p:cxnSp>
        <p:nvCxnSpPr>
          <p:cNvPr id="11" name="直線矢印コネクタ 10"/>
          <p:cNvCxnSpPr/>
          <p:nvPr/>
        </p:nvCxnSpPr>
        <p:spPr>
          <a:xfrm>
            <a:off x="2666206" y="2915146"/>
            <a:ext cx="6397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9"/>
          <p:cNvSpPr txBox="1"/>
          <p:nvPr/>
        </p:nvSpPr>
        <p:spPr>
          <a:xfrm>
            <a:off x="569165" y="1222964"/>
            <a:ext cx="2349503" cy="1022465"/>
          </a:xfrm>
          <a:prstGeom prst="rect">
            <a:avLst/>
          </a:prstGeom>
          <a:noFill/>
        </p:spPr>
        <p:txBody>
          <a:bodyPr wrap="square" rtlCol="0">
            <a:noAutofit/>
          </a:bodyPr>
          <a:lstStyle/>
          <a:p>
            <a:pPr fontAlgn="base">
              <a:spcAft>
                <a:spcPts val="0"/>
              </a:spcAft>
            </a:pPr>
            <a:r>
              <a:rPr lang="en-US" kern="1200" dirty="0">
                <a:solidFill>
                  <a:srgbClr val="000000"/>
                </a:solidFill>
                <a:effectLst/>
                <a:latin typeface="Arial"/>
                <a:cs typeface="Times New Roman"/>
              </a:rPr>
              <a:t>0.5MUreaPBS</a:t>
            </a:r>
            <a:endParaRPr lang="ja-JP" sz="2800" dirty="0">
              <a:effectLst/>
              <a:latin typeface="ＭＳ Ｐゴシック"/>
              <a:cs typeface="ＭＳ Ｐゴシック"/>
            </a:endParaRPr>
          </a:p>
          <a:p>
            <a:pPr fontAlgn="base">
              <a:spcAft>
                <a:spcPts val="0"/>
              </a:spcAft>
            </a:pPr>
            <a:r>
              <a:rPr lang="en-US" kern="1200" dirty="0">
                <a:solidFill>
                  <a:srgbClr val="000000"/>
                </a:solidFill>
                <a:effectLst/>
                <a:latin typeface="Arial"/>
                <a:cs typeface="Times New Roman"/>
              </a:rPr>
              <a:t>pH8.5(good buffer</a:t>
            </a:r>
            <a:r>
              <a:rPr lang="ja-JP" kern="1200" dirty="0">
                <a:solidFill>
                  <a:srgbClr val="000000"/>
                </a:solidFill>
                <a:effectLst/>
                <a:latin typeface="Arial"/>
                <a:cs typeface="Times New Roman"/>
              </a:rPr>
              <a:t>込</a:t>
            </a:r>
            <a:r>
              <a:rPr lang="en-US" kern="1200" dirty="0">
                <a:solidFill>
                  <a:srgbClr val="000000"/>
                </a:solidFill>
                <a:effectLst/>
                <a:latin typeface="Arial"/>
                <a:cs typeface="Times New Roman"/>
              </a:rPr>
              <a:t>)</a:t>
            </a:r>
            <a:endParaRPr lang="ja-JP" sz="2800" dirty="0">
              <a:effectLst/>
              <a:latin typeface="ＭＳ Ｐゴシック"/>
              <a:cs typeface="ＭＳ Ｐゴシック"/>
            </a:endParaRPr>
          </a:p>
        </p:txBody>
      </p:sp>
      <p:sp>
        <p:nvSpPr>
          <p:cNvPr id="14" name="テキスト ボックス 39"/>
          <p:cNvSpPr txBox="1"/>
          <p:nvPr/>
        </p:nvSpPr>
        <p:spPr>
          <a:xfrm>
            <a:off x="6683466" y="3209801"/>
            <a:ext cx="1312407" cy="461474"/>
          </a:xfrm>
          <a:prstGeom prst="rect">
            <a:avLst/>
          </a:prstGeom>
          <a:noFill/>
        </p:spPr>
        <p:txBody>
          <a:bodyPr wrap="square" rtlCol="0">
            <a:noAutofit/>
          </a:bodyPr>
          <a:lstStyle/>
          <a:p>
            <a:pPr algn="ctr" fontAlgn="base">
              <a:spcAft>
                <a:spcPts val="0"/>
              </a:spcAft>
            </a:pPr>
            <a:r>
              <a:rPr lang="en-US" kern="1200">
                <a:solidFill>
                  <a:srgbClr val="000000"/>
                </a:solidFill>
                <a:effectLst/>
                <a:latin typeface="Arial"/>
                <a:cs typeface="Times New Roman"/>
              </a:rPr>
              <a:t>PBS</a:t>
            </a:r>
            <a:endParaRPr lang="ja-JP" sz="2800">
              <a:effectLst/>
              <a:latin typeface="ＭＳ Ｐゴシック"/>
              <a:cs typeface="ＭＳ Ｐゴシック"/>
            </a:endParaRPr>
          </a:p>
        </p:txBody>
      </p:sp>
      <p:grpSp>
        <p:nvGrpSpPr>
          <p:cNvPr id="15" name="グループ化 14"/>
          <p:cNvGrpSpPr/>
          <p:nvPr/>
        </p:nvGrpSpPr>
        <p:grpSpPr>
          <a:xfrm>
            <a:off x="6467857" y="2238884"/>
            <a:ext cx="1744528" cy="1045242"/>
            <a:chOff x="6647973" y="317348"/>
            <a:chExt cx="2736304" cy="2232248"/>
          </a:xfrm>
        </p:grpSpPr>
        <p:sp>
          <p:nvSpPr>
            <p:cNvPr id="38" name="円柱 37"/>
            <p:cNvSpPr/>
            <p:nvPr/>
          </p:nvSpPr>
          <p:spPr>
            <a:xfrm>
              <a:off x="6647973" y="790810"/>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nvGrpSpPr>
            <p:cNvPr id="39" name="グループ化 38"/>
            <p:cNvGrpSpPr/>
            <p:nvPr/>
          </p:nvGrpSpPr>
          <p:grpSpPr>
            <a:xfrm>
              <a:off x="7747734" y="1481923"/>
              <a:ext cx="556580" cy="699853"/>
              <a:chOff x="7747734" y="1481923"/>
              <a:chExt cx="783980" cy="932293"/>
            </a:xfrm>
          </p:grpSpPr>
          <p:sp>
            <p:nvSpPr>
              <p:cNvPr id="41" name="円柱 40"/>
              <p:cNvSpPr/>
              <p:nvPr/>
            </p:nvSpPr>
            <p:spPr>
              <a:xfrm rot="4656009">
                <a:off x="7945757" y="1633986"/>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42" name="直方体 41"/>
              <p:cNvSpPr/>
              <p:nvPr/>
            </p:nvSpPr>
            <p:spPr>
              <a:xfrm rot="20907153">
                <a:off x="8380848" y="1481923"/>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43" name="直方体 42"/>
              <p:cNvSpPr/>
              <p:nvPr/>
            </p:nvSpPr>
            <p:spPr>
              <a:xfrm rot="20907153">
                <a:off x="7753541" y="1634322"/>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sp>
          <p:nvSpPr>
            <p:cNvPr id="40" name="円柱 39"/>
            <p:cNvSpPr/>
            <p:nvPr/>
          </p:nvSpPr>
          <p:spPr>
            <a:xfrm>
              <a:off x="6647973" y="317348"/>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cxnSp>
        <p:nvCxnSpPr>
          <p:cNvPr id="16" name="直線矢印コネクタ 15"/>
          <p:cNvCxnSpPr/>
          <p:nvPr/>
        </p:nvCxnSpPr>
        <p:spPr>
          <a:xfrm>
            <a:off x="5479181" y="2882307"/>
            <a:ext cx="6397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48"/>
          <p:cNvSpPr txBox="1"/>
          <p:nvPr/>
        </p:nvSpPr>
        <p:spPr>
          <a:xfrm>
            <a:off x="6877889" y="1655440"/>
            <a:ext cx="1014955" cy="484453"/>
          </a:xfrm>
          <a:prstGeom prst="rect">
            <a:avLst/>
          </a:prstGeom>
          <a:noFill/>
        </p:spPr>
        <p:txBody>
          <a:bodyPr wrap="square" rtlCol="0">
            <a:noAutofit/>
          </a:bodyPr>
          <a:lstStyle/>
          <a:p>
            <a:pPr fontAlgn="base">
              <a:spcAft>
                <a:spcPts val="0"/>
              </a:spcAft>
            </a:pPr>
            <a:r>
              <a:rPr lang="ja-JP" kern="1200" dirty="0">
                <a:solidFill>
                  <a:srgbClr val="000000"/>
                </a:solidFill>
                <a:effectLst/>
                <a:latin typeface="Arial"/>
                <a:cs typeface="Times New Roman"/>
              </a:rPr>
              <a:t>条件</a:t>
            </a:r>
            <a:r>
              <a:rPr lang="ja-JP" kern="1200" dirty="0">
                <a:solidFill>
                  <a:srgbClr val="000000"/>
                </a:solidFill>
                <a:effectLst/>
                <a:latin typeface="ＭＳ Ｐゴシック"/>
                <a:ea typeface="ＭＳ ゴシック"/>
                <a:cs typeface="ＭＳ ゴシック"/>
              </a:rPr>
              <a:t>Ⅱ</a:t>
            </a:r>
            <a:endParaRPr lang="ja-JP" sz="2800" dirty="0">
              <a:effectLst/>
              <a:latin typeface="ＭＳ Ｐゴシック"/>
              <a:cs typeface="ＭＳ Ｐゴシック"/>
            </a:endParaRPr>
          </a:p>
        </p:txBody>
      </p:sp>
      <p:sp>
        <p:nvSpPr>
          <p:cNvPr id="18" name="テキスト ボックス 49"/>
          <p:cNvSpPr txBox="1"/>
          <p:nvPr/>
        </p:nvSpPr>
        <p:spPr>
          <a:xfrm>
            <a:off x="6859504" y="5257026"/>
            <a:ext cx="1323663" cy="476230"/>
          </a:xfrm>
          <a:prstGeom prst="rect">
            <a:avLst/>
          </a:prstGeom>
          <a:noFill/>
        </p:spPr>
        <p:txBody>
          <a:bodyPr wrap="square" rtlCol="0">
            <a:noAutofit/>
          </a:bodyPr>
          <a:lstStyle/>
          <a:p>
            <a:pPr algn="ctr" fontAlgn="base">
              <a:spcAft>
                <a:spcPts val="0"/>
              </a:spcAft>
            </a:pPr>
            <a:r>
              <a:rPr lang="en-US" kern="1200">
                <a:solidFill>
                  <a:srgbClr val="000000"/>
                </a:solidFill>
                <a:effectLst/>
                <a:latin typeface="Arial"/>
                <a:cs typeface="Times New Roman"/>
              </a:rPr>
              <a:t>pH7.5</a:t>
            </a:r>
            <a:endParaRPr lang="ja-JP" sz="2800">
              <a:effectLst/>
              <a:latin typeface="ＭＳ Ｐゴシック"/>
              <a:cs typeface="ＭＳ Ｐゴシック"/>
            </a:endParaRPr>
          </a:p>
        </p:txBody>
      </p:sp>
      <p:grpSp>
        <p:nvGrpSpPr>
          <p:cNvPr id="19" name="グループ化 18"/>
          <p:cNvGrpSpPr/>
          <p:nvPr/>
        </p:nvGrpSpPr>
        <p:grpSpPr>
          <a:xfrm>
            <a:off x="6643896" y="4188973"/>
            <a:ext cx="1744528" cy="1045242"/>
            <a:chOff x="6634037" y="3290680"/>
            <a:chExt cx="2736304" cy="2232248"/>
          </a:xfrm>
        </p:grpSpPr>
        <p:sp>
          <p:nvSpPr>
            <p:cNvPr id="32" name="円柱 31"/>
            <p:cNvSpPr/>
            <p:nvPr/>
          </p:nvSpPr>
          <p:spPr>
            <a:xfrm>
              <a:off x="6634037" y="3764141"/>
              <a:ext cx="2736304" cy="1728193"/>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nvGrpSpPr>
            <p:cNvPr id="33" name="グループ化 32"/>
            <p:cNvGrpSpPr/>
            <p:nvPr/>
          </p:nvGrpSpPr>
          <p:grpSpPr>
            <a:xfrm>
              <a:off x="7733798" y="4295060"/>
              <a:ext cx="556580" cy="699853"/>
              <a:chOff x="7733798" y="4295060"/>
              <a:chExt cx="783980" cy="932293"/>
            </a:xfrm>
          </p:grpSpPr>
          <p:sp>
            <p:nvSpPr>
              <p:cNvPr id="35" name="円柱 34"/>
              <p:cNvSpPr/>
              <p:nvPr/>
            </p:nvSpPr>
            <p:spPr>
              <a:xfrm rot="4656009">
                <a:off x="7931821" y="4447123"/>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36" name="直方体 35"/>
              <p:cNvSpPr/>
              <p:nvPr/>
            </p:nvSpPr>
            <p:spPr>
              <a:xfrm rot="20907153">
                <a:off x="8366912" y="4295060"/>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37" name="直方体 36"/>
              <p:cNvSpPr/>
              <p:nvPr/>
            </p:nvSpPr>
            <p:spPr>
              <a:xfrm rot="20907153">
                <a:off x="7739605" y="4447459"/>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sp>
          <p:nvSpPr>
            <p:cNvPr id="34" name="円柱 33"/>
            <p:cNvSpPr/>
            <p:nvPr/>
          </p:nvSpPr>
          <p:spPr>
            <a:xfrm>
              <a:off x="6634037" y="3290680"/>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cxnSp>
        <p:nvCxnSpPr>
          <p:cNvPr id="20" name="直線矢印コネクタ 19"/>
          <p:cNvCxnSpPr/>
          <p:nvPr/>
        </p:nvCxnSpPr>
        <p:spPr>
          <a:xfrm>
            <a:off x="5331325" y="3653307"/>
            <a:ext cx="935443" cy="599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58"/>
          <p:cNvSpPr txBox="1"/>
          <p:nvPr/>
        </p:nvSpPr>
        <p:spPr>
          <a:xfrm>
            <a:off x="6983674" y="3532860"/>
            <a:ext cx="1096464" cy="510726"/>
          </a:xfrm>
          <a:prstGeom prst="rect">
            <a:avLst/>
          </a:prstGeom>
          <a:noFill/>
        </p:spPr>
        <p:txBody>
          <a:bodyPr wrap="square" rtlCol="0">
            <a:noAutofit/>
          </a:bodyPr>
          <a:lstStyle/>
          <a:p>
            <a:pPr fontAlgn="base">
              <a:spcAft>
                <a:spcPts val="0"/>
              </a:spcAft>
            </a:pPr>
            <a:r>
              <a:rPr lang="ja-JP" kern="1200" dirty="0">
                <a:solidFill>
                  <a:srgbClr val="000000"/>
                </a:solidFill>
                <a:effectLst/>
                <a:latin typeface="Arial"/>
                <a:cs typeface="Times New Roman"/>
              </a:rPr>
              <a:t>条件</a:t>
            </a:r>
            <a:r>
              <a:rPr lang="ja-JP" kern="1200" dirty="0">
                <a:solidFill>
                  <a:srgbClr val="000000"/>
                </a:solidFill>
                <a:effectLst/>
                <a:latin typeface="ＭＳ Ｐゴシック"/>
                <a:ea typeface="ＭＳ ゴシック"/>
                <a:cs typeface="ＭＳ ゴシック"/>
              </a:rPr>
              <a:t>Ⅲ</a:t>
            </a:r>
            <a:endParaRPr lang="ja-JP" sz="2800" dirty="0">
              <a:effectLst/>
              <a:latin typeface="ＭＳ Ｐゴシック"/>
              <a:cs typeface="ＭＳ Ｐゴシック"/>
            </a:endParaRPr>
          </a:p>
        </p:txBody>
      </p:sp>
      <p:cxnSp>
        <p:nvCxnSpPr>
          <p:cNvPr id="22" name="直線矢印コネクタ 21"/>
          <p:cNvCxnSpPr/>
          <p:nvPr/>
        </p:nvCxnSpPr>
        <p:spPr>
          <a:xfrm>
            <a:off x="1646227" y="3333002"/>
            <a:ext cx="565473" cy="6201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63"/>
          <p:cNvSpPr txBox="1"/>
          <p:nvPr/>
        </p:nvSpPr>
        <p:spPr>
          <a:xfrm>
            <a:off x="2211700" y="5257026"/>
            <a:ext cx="1418757" cy="423224"/>
          </a:xfrm>
          <a:prstGeom prst="rect">
            <a:avLst/>
          </a:prstGeom>
          <a:noFill/>
        </p:spPr>
        <p:txBody>
          <a:bodyPr wrap="square" rtlCol="0">
            <a:noAutofit/>
          </a:bodyPr>
          <a:lstStyle/>
          <a:p>
            <a:pPr algn="ctr" fontAlgn="base">
              <a:spcAft>
                <a:spcPts val="0"/>
              </a:spcAft>
            </a:pPr>
            <a:r>
              <a:rPr lang="en-US" kern="1200" dirty="0">
                <a:solidFill>
                  <a:srgbClr val="000000"/>
                </a:solidFill>
                <a:effectLst/>
                <a:latin typeface="Arial"/>
                <a:cs typeface="Times New Roman"/>
              </a:rPr>
              <a:t>pH7.5</a:t>
            </a:r>
            <a:endParaRPr lang="ja-JP" sz="2800" dirty="0">
              <a:effectLst/>
              <a:latin typeface="ＭＳ Ｐゴシック"/>
              <a:cs typeface="ＭＳ Ｐゴシック"/>
            </a:endParaRPr>
          </a:p>
        </p:txBody>
      </p:sp>
      <p:grpSp>
        <p:nvGrpSpPr>
          <p:cNvPr id="24" name="グループ化 23"/>
          <p:cNvGrpSpPr/>
          <p:nvPr/>
        </p:nvGrpSpPr>
        <p:grpSpPr>
          <a:xfrm>
            <a:off x="1995821" y="4196582"/>
            <a:ext cx="1744528" cy="1045242"/>
            <a:chOff x="982082" y="3309319"/>
            <a:chExt cx="2736304" cy="2232248"/>
          </a:xfrm>
        </p:grpSpPr>
        <p:sp>
          <p:nvSpPr>
            <p:cNvPr id="26" name="円柱 25"/>
            <p:cNvSpPr/>
            <p:nvPr/>
          </p:nvSpPr>
          <p:spPr>
            <a:xfrm>
              <a:off x="982082" y="3782781"/>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nvGrpSpPr>
            <p:cNvPr id="27" name="グループ化 26"/>
            <p:cNvGrpSpPr/>
            <p:nvPr/>
          </p:nvGrpSpPr>
          <p:grpSpPr>
            <a:xfrm>
              <a:off x="2081843" y="4473894"/>
              <a:ext cx="556580" cy="699853"/>
              <a:chOff x="2081843" y="4473894"/>
              <a:chExt cx="783980" cy="932293"/>
            </a:xfrm>
          </p:grpSpPr>
          <p:sp>
            <p:nvSpPr>
              <p:cNvPr id="29" name="円柱 28"/>
              <p:cNvSpPr/>
              <p:nvPr/>
            </p:nvSpPr>
            <p:spPr>
              <a:xfrm rot="4656009">
                <a:off x="2279866" y="462595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30" name="直方体 29"/>
              <p:cNvSpPr/>
              <p:nvPr/>
            </p:nvSpPr>
            <p:spPr>
              <a:xfrm rot="20907153">
                <a:off x="2714957" y="447389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sp>
            <p:nvSpPr>
              <p:cNvPr id="31" name="直方体 30"/>
              <p:cNvSpPr/>
              <p:nvPr/>
            </p:nvSpPr>
            <p:spPr>
              <a:xfrm rot="20907153">
                <a:off x="2087650" y="462629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sp>
          <p:nvSpPr>
            <p:cNvPr id="28" name="円柱 27"/>
            <p:cNvSpPr/>
            <p:nvPr/>
          </p:nvSpPr>
          <p:spPr>
            <a:xfrm>
              <a:off x="982082" y="3309319"/>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00" kern="100">
                  <a:effectLst/>
                  <a:ea typeface="ＭＳ 明朝"/>
                  <a:cs typeface="Times New Roman"/>
                </a:rPr>
                <a:t> </a:t>
              </a:r>
              <a:endParaRPr lang="ja-JP" sz="1050" kern="100">
                <a:effectLst/>
                <a:ea typeface="ＭＳ 明朝"/>
                <a:cs typeface="Times New Roman"/>
              </a:endParaRPr>
            </a:p>
          </p:txBody>
        </p:sp>
      </p:grpSp>
      <p:sp>
        <p:nvSpPr>
          <p:cNvPr id="25" name="テキスト ボックス 71"/>
          <p:cNvSpPr txBox="1"/>
          <p:nvPr/>
        </p:nvSpPr>
        <p:spPr>
          <a:xfrm>
            <a:off x="2314738" y="3532860"/>
            <a:ext cx="1107840" cy="442943"/>
          </a:xfrm>
          <a:prstGeom prst="rect">
            <a:avLst/>
          </a:prstGeom>
          <a:noFill/>
        </p:spPr>
        <p:txBody>
          <a:bodyPr wrap="square" rtlCol="0">
            <a:noAutofit/>
          </a:bodyPr>
          <a:lstStyle/>
          <a:p>
            <a:pPr algn="ctr" fontAlgn="base">
              <a:spcAft>
                <a:spcPts val="0"/>
              </a:spcAft>
            </a:pPr>
            <a:r>
              <a:rPr lang="ja-JP" kern="1200" dirty="0">
                <a:solidFill>
                  <a:srgbClr val="000000"/>
                </a:solidFill>
                <a:effectLst/>
                <a:latin typeface="Arial"/>
                <a:cs typeface="Times New Roman"/>
              </a:rPr>
              <a:t>条件</a:t>
            </a:r>
            <a:r>
              <a:rPr lang="ja-JP" kern="1200" dirty="0">
                <a:solidFill>
                  <a:srgbClr val="000000"/>
                </a:solidFill>
                <a:effectLst/>
                <a:latin typeface="ＭＳ Ｐゴシック"/>
                <a:ea typeface="ＭＳ ゴシック"/>
                <a:cs typeface="ＭＳ ゴシック"/>
              </a:rPr>
              <a:t>Ⅳ</a:t>
            </a:r>
            <a:endParaRPr lang="ja-JP" sz="2800" dirty="0">
              <a:effectLst/>
              <a:latin typeface="ＭＳ Ｐゴシック"/>
              <a:cs typeface="ＭＳ Ｐゴシック"/>
            </a:endParaRPr>
          </a:p>
        </p:txBody>
      </p:sp>
    </p:spTree>
    <p:extLst>
      <p:ext uri="{BB962C8B-B14F-4D97-AF65-F5344CB8AC3E}">
        <p14:creationId xmlns:p14="http://schemas.microsoft.com/office/powerpoint/2010/main" val="28245717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透析条件による抗原結合活性の違い</a:t>
            </a:r>
            <a:endParaRPr kumimoji="1" lang="ja-JP" altLang="en-US" dirty="0"/>
          </a:p>
        </p:txBody>
      </p:sp>
      <p:pic>
        <p:nvPicPr>
          <p:cNvPr id="5" name="図 4" descr="C:\Users\yasu\AppData\Local\Microsoft\Windows\Temporary Internet Files\Content.Word\2012.10.13.bmp"/>
          <p:cNvPicPr/>
          <p:nvPr/>
        </p:nvPicPr>
        <p:blipFill>
          <a:blip r:embed="rId2">
            <a:extLst>
              <a:ext uri="{28A0092B-C50C-407E-A947-70E740481C1C}">
                <a14:useLocalDpi xmlns:a14="http://schemas.microsoft.com/office/drawing/2010/main" val="0"/>
              </a:ext>
            </a:extLst>
          </a:blip>
          <a:srcRect/>
          <a:stretch>
            <a:fillRect/>
          </a:stretch>
        </p:blipFill>
        <p:spPr bwMode="auto">
          <a:xfrm>
            <a:off x="1042941" y="2924175"/>
            <a:ext cx="2503546" cy="2952328"/>
          </a:xfrm>
          <a:prstGeom prst="rect">
            <a:avLst/>
          </a:prstGeom>
          <a:noFill/>
          <a:ln>
            <a:noFill/>
          </a:ln>
        </p:spPr>
      </p:pic>
      <p:sp>
        <p:nvSpPr>
          <p:cNvPr id="6" name="テキスト ボックス 4213"/>
          <p:cNvSpPr txBox="1"/>
          <p:nvPr/>
        </p:nvSpPr>
        <p:spPr>
          <a:xfrm>
            <a:off x="435969" y="2132856"/>
            <a:ext cx="1858745" cy="4265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600" kern="100" dirty="0">
                <a:effectLst/>
                <a:ea typeface="ＭＳ 明朝"/>
                <a:cs typeface="Times New Roman"/>
              </a:rPr>
              <a:t>anti-CEA </a:t>
            </a:r>
            <a:r>
              <a:rPr lang="en-US" sz="1600" kern="100" dirty="0" err="1">
                <a:effectLst/>
                <a:ea typeface="ＭＳ 明朝"/>
                <a:cs typeface="Times New Roman"/>
              </a:rPr>
              <a:t>scFv</a:t>
            </a:r>
            <a:r>
              <a:rPr lang="en-US" sz="1600" kern="100" dirty="0">
                <a:effectLst/>
                <a:ea typeface="ＭＳ 明朝"/>
                <a:cs typeface="Times New Roman"/>
              </a:rPr>
              <a:t>-PM</a:t>
            </a:r>
            <a:endParaRPr lang="ja-JP" sz="1600" kern="100" dirty="0">
              <a:effectLst/>
              <a:ea typeface="ＭＳ 明朝"/>
              <a:cs typeface="Times New Roman"/>
            </a:endParaRPr>
          </a:p>
        </p:txBody>
      </p:sp>
      <p:sp>
        <p:nvSpPr>
          <p:cNvPr id="7" name="テキスト ボックス 4214"/>
          <p:cNvSpPr txBox="1"/>
          <p:nvPr/>
        </p:nvSpPr>
        <p:spPr>
          <a:xfrm>
            <a:off x="2161827" y="2132856"/>
            <a:ext cx="1935314" cy="3142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dirty="0">
                <a:effectLst/>
                <a:ea typeface="ＭＳ 明朝"/>
                <a:cs typeface="Times New Roman"/>
              </a:rPr>
              <a:t>anti-</a:t>
            </a:r>
            <a:r>
              <a:rPr lang="en-US" sz="1400" kern="100" dirty="0" err="1">
                <a:effectLst/>
                <a:ea typeface="ＭＳ 明朝"/>
                <a:cs typeface="Times New Roman"/>
              </a:rPr>
              <a:t>RNase</a:t>
            </a:r>
            <a:r>
              <a:rPr lang="en-US" sz="1400" kern="100" dirty="0">
                <a:effectLst/>
                <a:ea typeface="ＭＳ 明朝"/>
                <a:cs typeface="Times New Roman"/>
              </a:rPr>
              <a:t> </a:t>
            </a:r>
            <a:r>
              <a:rPr lang="en-US" sz="1400" kern="100" dirty="0" err="1">
                <a:effectLst/>
                <a:ea typeface="ＭＳ 明朝"/>
                <a:cs typeface="Times New Roman"/>
              </a:rPr>
              <a:t>scFv</a:t>
            </a:r>
            <a:r>
              <a:rPr lang="en-US" sz="1400" kern="100" dirty="0">
                <a:effectLst/>
                <a:ea typeface="ＭＳ 明朝"/>
                <a:cs typeface="Times New Roman"/>
              </a:rPr>
              <a:t>-PM</a:t>
            </a:r>
            <a:endParaRPr lang="ja-JP" sz="1400" kern="100" dirty="0">
              <a:effectLst/>
              <a:ea typeface="ＭＳ 明朝"/>
              <a:cs typeface="Times New Roman"/>
            </a:endParaRPr>
          </a:p>
        </p:txBody>
      </p:sp>
      <p:sp>
        <p:nvSpPr>
          <p:cNvPr id="8" name="テキスト ボックス 4215"/>
          <p:cNvSpPr txBox="1"/>
          <p:nvPr/>
        </p:nvSpPr>
        <p:spPr>
          <a:xfrm>
            <a:off x="180313" y="2549134"/>
            <a:ext cx="718480" cy="3390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条件</a:t>
            </a:r>
          </a:p>
        </p:txBody>
      </p:sp>
      <p:sp>
        <p:nvSpPr>
          <p:cNvPr id="9" name="テキスト ボックス 4216"/>
          <p:cNvSpPr txBox="1"/>
          <p:nvPr/>
        </p:nvSpPr>
        <p:spPr>
          <a:xfrm>
            <a:off x="1974674"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Ⅰ</a:t>
            </a:r>
          </a:p>
        </p:txBody>
      </p:sp>
      <p:sp>
        <p:nvSpPr>
          <p:cNvPr id="10" name="テキスト ボックス 4217"/>
          <p:cNvSpPr txBox="1"/>
          <p:nvPr/>
        </p:nvSpPr>
        <p:spPr>
          <a:xfrm>
            <a:off x="3173718"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Ⅰ</a:t>
            </a:r>
          </a:p>
        </p:txBody>
      </p:sp>
      <p:sp>
        <p:nvSpPr>
          <p:cNvPr id="11" name="テキスト ボックス 4218"/>
          <p:cNvSpPr txBox="1"/>
          <p:nvPr/>
        </p:nvSpPr>
        <p:spPr>
          <a:xfrm>
            <a:off x="2890390"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a:effectLst/>
                <a:ea typeface="ＭＳ 明朝"/>
                <a:cs typeface="Times New Roman"/>
              </a:rPr>
              <a:t>Ⅱ</a:t>
            </a:r>
          </a:p>
        </p:txBody>
      </p:sp>
      <p:sp>
        <p:nvSpPr>
          <p:cNvPr id="12" name="テキスト ボックス 4219"/>
          <p:cNvSpPr txBox="1"/>
          <p:nvPr/>
        </p:nvSpPr>
        <p:spPr>
          <a:xfrm>
            <a:off x="1716003"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Ⅱ</a:t>
            </a:r>
          </a:p>
        </p:txBody>
      </p:sp>
      <p:sp>
        <p:nvSpPr>
          <p:cNvPr id="13" name="テキスト ボックス 4220"/>
          <p:cNvSpPr txBox="1"/>
          <p:nvPr/>
        </p:nvSpPr>
        <p:spPr>
          <a:xfrm>
            <a:off x="1407591"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Ⅲ</a:t>
            </a:r>
          </a:p>
        </p:txBody>
      </p:sp>
      <p:sp>
        <p:nvSpPr>
          <p:cNvPr id="14" name="テキスト ボックス 4221"/>
          <p:cNvSpPr txBox="1"/>
          <p:nvPr/>
        </p:nvSpPr>
        <p:spPr>
          <a:xfrm>
            <a:off x="2578144"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Ⅲ</a:t>
            </a:r>
          </a:p>
        </p:txBody>
      </p:sp>
      <p:sp>
        <p:nvSpPr>
          <p:cNvPr id="15" name="テキスト ボックス 4222"/>
          <p:cNvSpPr txBox="1"/>
          <p:nvPr/>
        </p:nvSpPr>
        <p:spPr>
          <a:xfrm>
            <a:off x="2372083"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a:effectLst/>
                <a:ea typeface="ＭＳ 明朝"/>
                <a:cs typeface="Times New Roman"/>
              </a:rPr>
              <a:t>Ⅳ</a:t>
            </a:r>
          </a:p>
        </p:txBody>
      </p:sp>
      <p:sp>
        <p:nvSpPr>
          <p:cNvPr id="16" name="テキスト ボックス 4223"/>
          <p:cNvSpPr txBox="1"/>
          <p:nvPr/>
        </p:nvSpPr>
        <p:spPr>
          <a:xfrm>
            <a:off x="1109049" y="2558659"/>
            <a:ext cx="320040"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Ⅳ</a:t>
            </a:r>
          </a:p>
        </p:txBody>
      </p:sp>
      <p:graphicFrame>
        <p:nvGraphicFramePr>
          <p:cNvPr id="18" name="グラフ 17"/>
          <p:cNvGraphicFramePr/>
          <p:nvPr>
            <p:extLst>
              <p:ext uri="{D42A27DB-BD31-4B8C-83A1-F6EECF244321}">
                <p14:modId xmlns:p14="http://schemas.microsoft.com/office/powerpoint/2010/main" val="3349174924"/>
              </p:ext>
            </p:extLst>
          </p:nvPr>
        </p:nvGraphicFramePr>
        <p:xfrm>
          <a:off x="4208293" y="1268760"/>
          <a:ext cx="3820091" cy="2683578"/>
        </p:xfrm>
        <a:graphic>
          <a:graphicData uri="http://schemas.openxmlformats.org/drawingml/2006/chart">
            <c:chart xmlns:c="http://schemas.openxmlformats.org/drawingml/2006/chart" xmlns:r="http://schemas.openxmlformats.org/officeDocument/2006/relationships" r:id="rId3"/>
          </a:graphicData>
        </a:graphic>
      </p:graphicFrame>
      <p:sp>
        <p:nvSpPr>
          <p:cNvPr id="19" name="フリーフォーム 18"/>
          <p:cNvSpPr/>
          <p:nvPr/>
        </p:nvSpPr>
        <p:spPr>
          <a:xfrm>
            <a:off x="4884374" y="1471294"/>
            <a:ext cx="1847268" cy="1948403"/>
          </a:xfrm>
          <a:custGeom>
            <a:avLst/>
            <a:gdLst>
              <a:gd name="connsiteX0" fmla="*/ 8583 w 1033514"/>
              <a:gd name="connsiteY0" fmla="*/ 944545 h 944545"/>
              <a:gd name="connsiteX1" fmla="*/ 149260 w 1033514"/>
              <a:gd name="connsiteY1" fmla="*/ 512466 h 944545"/>
              <a:gd name="connsiteX2" fmla="*/ 1033514 w 1033514"/>
              <a:gd name="connsiteY2" fmla="*/ 0 h 944545"/>
            </a:gdLst>
            <a:ahLst/>
            <a:cxnLst>
              <a:cxn ang="0">
                <a:pos x="connsiteX0" y="connsiteY0"/>
              </a:cxn>
              <a:cxn ang="0">
                <a:pos x="connsiteX1" y="connsiteY1"/>
              </a:cxn>
              <a:cxn ang="0">
                <a:pos x="connsiteX2" y="connsiteY2"/>
              </a:cxn>
            </a:cxnLst>
            <a:rect l="l" t="t" r="r" b="b"/>
            <a:pathLst>
              <a:path w="1033514" h="944545">
                <a:moveTo>
                  <a:pt x="8583" y="944545"/>
                </a:moveTo>
                <a:cubicBezTo>
                  <a:pt x="-6490" y="807217"/>
                  <a:pt x="-21562" y="669890"/>
                  <a:pt x="149260" y="512466"/>
                </a:cubicBezTo>
                <a:cubicBezTo>
                  <a:pt x="320082" y="355042"/>
                  <a:pt x="676798" y="177521"/>
                  <a:pt x="1033514"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a:off x="4884374" y="2656698"/>
            <a:ext cx="923633" cy="839091"/>
          </a:xfrm>
          <a:custGeom>
            <a:avLst/>
            <a:gdLst>
              <a:gd name="connsiteX0" fmla="*/ 0 w 502418"/>
              <a:gd name="connsiteY0" fmla="*/ 391886 h 391886"/>
              <a:gd name="connsiteX1" fmla="*/ 130629 w 502418"/>
              <a:gd name="connsiteY1" fmla="*/ 150726 h 391886"/>
              <a:gd name="connsiteX2" fmla="*/ 502418 w 502418"/>
              <a:gd name="connsiteY2" fmla="*/ 0 h 391886"/>
            </a:gdLst>
            <a:ahLst/>
            <a:cxnLst>
              <a:cxn ang="0">
                <a:pos x="connsiteX0" y="connsiteY0"/>
              </a:cxn>
              <a:cxn ang="0">
                <a:pos x="connsiteX1" y="connsiteY1"/>
              </a:cxn>
              <a:cxn ang="0">
                <a:pos x="connsiteX2" y="connsiteY2"/>
              </a:cxn>
            </a:cxnLst>
            <a:rect l="l" t="t" r="r" b="b"/>
            <a:pathLst>
              <a:path w="502418" h="391886">
                <a:moveTo>
                  <a:pt x="0" y="391886"/>
                </a:moveTo>
                <a:cubicBezTo>
                  <a:pt x="23446" y="303963"/>
                  <a:pt x="46893" y="216040"/>
                  <a:pt x="130629" y="150726"/>
                </a:cubicBezTo>
                <a:cubicBezTo>
                  <a:pt x="214365" y="85412"/>
                  <a:pt x="358391" y="42706"/>
                  <a:pt x="502418"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a:off x="4884374" y="2656698"/>
            <a:ext cx="2486974" cy="762997"/>
          </a:xfrm>
          <a:custGeom>
            <a:avLst/>
            <a:gdLst>
              <a:gd name="connsiteX0" fmla="*/ 0 w 1386673"/>
              <a:gd name="connsiteY0" fmla="*/ 462224 h 462224"/>
              <a:gd name="connsiteX1" fmla="*/ 241161 w 1386673"/>
              <a:gd name="connsiteY1" fmla="*/ 321547 h 462224"/>
              <a:gd name="connsiteX2" fmla="*/ 1386673 w 1386673"/>
              <a:gd name="connsiteY2" fmla="*/ 0 h 462224"/>
            </a:gdLst>
            <a:ahLst/>
            <a:cxnLst>
              <a:cxn ang="0">
                <a:pos x="connsiteX0" y="connsiteY0"/>
              </a:cxn>
              <a:cxn ang="0">
                <a:pos x="connsiteX1" y="connsiteY1"/>
              </a:cxn>
              <a:cxn ang="0">
                <a:pos x="connsiteX2" y="connsiteY2"/>
              </a:cxn>
            </a:cxnLst>
            <a:rect l="l" t="t" r="r" b="b"/>
            <a:pathLst>
              <a:path w="1386673" h="462224">
                <a:moveTo>
                  <a:pt x="0" y="462224"/>
                </a:moveTo>
                <a:cubicBezTo>
                  <a:pt x="5024" y="430404"/>
                  <a:pt x="10049" y="398584"/>
                  <a:pt x="241161" y="321547"/>
                </a:cubicBezTo>
                <a:cubicBezTo>
                  <a:pt x="472273" y="244510"/>
                  <a:pt x="929473" y="122255"/>
                  <a:pt x="1386673" y="0"/>
                </a:cubicBezTo>
              </a:path>
            </a:pathLst>
          </a:cu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a:off x="4884374" y="2509282"/>
            <a:ext cx="2486974" cy="986507"/>
          </a:xfrm>
          <a:custGeom>
            <a:avLst/>
            <a:gdLst>
              <a:gd name="connsiteX0" fmla="*/ 0 w 1457011"/>
              <a:gd name="connsiteY0" fmla="*/ 391886 h 391886"/>
              <a:gd name="connsiteX1" fmla="*/ 311499 w 1457011"/>
              <a:gd name="connsiteY1" fmla="*/ 231112 h 391886"/>
              <a:gd name="connsiteX2" fmla="*/ 1457011 w 1457011"/>
              <a:gd name="connsiteY2" fmla="*/ 0 h 391886"/>
            </a:gdLst>
            <a:ahLst/>
            <a:cxnLst>
              <a:cxn ang="0">
                <a:pos x="connsiteX0" y="connsiteY0"/>
              </a:cxn>
              <a:cxn ang="0">
                <a:pos x="connsiteX1" y="connsiteY1"/>
              </a:cxn>
              <a:cxn ang="0">
                <a:pos x="connsiteX2" y="connsiteY2"/>
              </a:cxn>
            </a:cxnLst>
            <a:rect l="l" t="t" r="r" b="b"/>
            <a:pathLst>
              <a:path w="1457011" h="391886">
                <a:moveTo>
                  <a:pt x="0" y="391886"/>
                </a:moveTo>
                <a:cubicBezTo>
                  <a:pt x="34332" y="344156"/>
                  <a:pt x="68664" y="296426"/>
                  <a:pt x="311499" y="231112"/>
                </a:cubicBezTo>
                <a:cubicBezTo>
                  <a:pt x="554334" y="165798"/>
                  <a:pt x="1005672" y="82899"/>
                  <a:pt x="1457011"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34" name="グラフ 33"/>
          <p:cNvGraphicFramePr/>
          <p:nvPr>
            <p:extLst>
              <p:ext uri="{D42A27DB-BD31-4B8C-83A1-F6EECF244321}">
                <p14:modId xmlns:p14="http://schemas.microsoft.com/office/powerpoint/2010/main" val="3813863596"/>
              </p:ext>
            </p:extLst>
          </p:nvPr>
        </p:nvGraphicFramePr>
        <p:xfrm>
          <a:off x="4027951" y="3899580"/>
          <a:ext cx="4000001" cy="2958420"/>
        </p:xfrm>
        <a:graphic>
          <a:graphicData uri="http://schemas.openxmlformats.org/drawingml/2006/chart">
            <c:chart xmlns:c="http://schemas.openxmlformats.org/drawingml/2006/chart" xmlns:r="http://schemas.openxmlformats.org/officeDocument/2006/relationships" r:id="rId4"/>
          </a:graphicData>
        </a:graphic>
      </p:graphicFrame>
      <p:grpSp>
        <p:nvGrpSpPr>
          <p:cNvPr id="42" name="グループ化 41"/>
          <p:cNvGrpSpPr/>
          <p:nvPr/>
        </p:nvGrpSpPr>
        <p:grpSpPr>
          <a:xfrm>
            <a:off x="7900247" y="4272277"/>
            <a:ext cx="1271124" cy="1948403"/>
            <a:chOff x="0" y="-1"/>
            <a:chExt cx="873105" cy="1223880"/>
          </a:xfrm>
        </p:grpSpPr>
        <p:grpSp>
          <p:nvGrpSpPr>
            <p:cNvPr id="43" name="グループ化 42"/>
            <p:cNvGrpSpPr/>
            <p:nvPr/>
          </p:nvGrpSpPr>
          <p:grpSpPr>
            <a:xfrm>
              <a:off x="80386" y="-1"/>
              <a:ext cx="792719" cy="1223880"/>
              <a:chOff x="0" y="-1"/>
              <a:chExt cx="792719" cy="1223880"/>
            </a:xfrm>
          </p:grpSpPr>
          <p:sp>
            <p:nvSpPr>
              <p:cNvPr id="48" name="テキスト ボックス 34"/>
              <p:cNvSpPr txBox="1"/>
              <p:nvPr/>
            </p:nvSpPr>
            <p:spPr>
              <a:xfrm>
                <a:off x="1" y="-1"/>
                <a:ext cx="792718" cy="12238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　条件Ⅰ</a:t>
                </a:r>
                <a:endParaRPr lang="ja-JP" sz="2800" kern="100" dirty="0">
                  <a:effectLst/>
                  <a:ea typeface="ＭＳ 明朝"/>
                  <a:cs typeface="Times New Roman"/>
                </a:endParaRPr>
              </a:p>
              <a:p>
                <a:pPr algn="just">
                  <a:spcAft>
                    <a:spcPts val="0"/>
                  </a:spcAft>
                </a:pPr>
                <a:r>
                  <a:rPr lang="ja-JP" kern="100" dirty="0">
                    <a:effectLst/>
                    <a:ea typeface="ＭＳ 明朝"/>
                    <a:cs typeface="Times New Roman"/>
                  </a:rPr>
                  <a:t>　条件Ⅱ</a:t>
                </a:r>
                <a:endParaRPr lang="ja-JP" sz="2800" kern="100" dirty="0">
                  <a:effectLst/>
                  <a:ea typeface="ＭＳ 明朝"/>
                  <a:cs typeface="Times New Roman"/>
                </a:endParaRPr>
              </a:p>
              <a:p>
                <a:pPr algn="just">
                  <a:spcAft>
                    <a:spcPts val="0"/>
                  </a:spcAft>
                </a:pPr>
                <a:r>
                  <a:rPr lang="ja-JP" kern="100" dirty="0">
                    <a:effectLst/>
                    <a:ea typeface="ＭＳ 明朝"/>
                    <a:cs typeface="Times New Roman"/>
                  </a:rPr>
                  <a:t>　条件Ⅲ</a:t>
                </a:r>
                <a:endParaRPr lang="ja-JP" sz="2800" kern="100" dirty="0">
                  <a:effectLst/>
                  <a:ea typeface="ＭＳ 明朝"/>
                  <a:cs typeface="Times New Roman"/>
                </a:endParaRPr>
              </a:p>
              <a:p>
                <a:pPr algn="just">
                  <a:spcAft>
                    <a:spcPts val="0"/>
                  </a:spcAft>
                </a:pPr>
                <a:r>
                  <a:rPr lang="ja-JP" kern="100" dirty="0">
                    <a:effectLst/>
                    <a:ea typeface="ＭＳ 明朝"/>
                    <a:cs typeface="Times New Roman"/>
                  </a:rPr>
                  <a:t>　条件Ⅳ</a:t>
                </a:r>
                <a:endParaRPr lang="ja-JP" sz="2800" kern="100" dirty="0">
                  <a:effectLst/>
                  <a:ea typeface="ＭＳ 明朝"/>
                  <a:cs typeface="Times New Roman"/>
                </a:endParaRPr>
              </a:p>
            </p:txBody>
          </p:sp>
          <p:sp>
            <p:nvSpPr>
              <p:cNvPr id="49" name="円/楕円 48"/>
              <p:cNvSpPr/>
              <p:nvPr/>
            </p:nvSpPr>
            <p:spPr>
              <a:xfrm>
                <a:off x="0" y="392355"/>
                <a:ext cx="95050" cy="1320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円/楕円 49"/>
              <p:cNvSpPr/>
              <p:nvPr/>
            </p:nvSpPr>
            <p:spPr>
              <a:xfrm>
                <a:off x="0" y="935133"/>
                <a:ext cx="95050" cy="132080"/>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円/楕円 50"/>
              <p:cNvSpPr/>
              <p:nvPr/>
            </p:nvSpPr>
            <p:spPr>
              <a:xfrm>
                <a:off x="0" y="144792"/>
                <a:ext cx="95050" cy="1324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 name="円/楕円 51"/>
              <p:cNvSpPr/>
              <p:nvPr/>
            </p:nvSpPr>
            <p:spPr>
              <a:xfrm>
                <a:off x="0" y="663744"/>
                <a:ext cx="95050" cy="132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44" name="直線コネクタ 43"/>
            <p:cNvCxnSpPr/>
            <p:nvPr/>
          </p:nvCxnSpPr>
          <p:spPr>
            <a:xfrm>
              <a:off x="0" y="201250"/>
              <a:ext cx="2311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0" y="444255"/>
              <a:ext cx="2311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0" y="720826"/>
              <a:ext cx="23114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0" y="1005573"/>
              <a:ext cx="23114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7777943" y="1315793"/>
            <a:ext cx="1271124" cy="1948403"/>
            <a:chOff x="0" y="-1"/>
            <a:chExt cx="873105" cy="1223880"/>
          </a:xfrm>
        </p:grpSpPr>
        <p:grpSp>
          <p:nvGrpSpPr>
            <p:cNvPr id="54" name="グループ化 53"/>
            <p:cNvGrpSpPr/>
            <p:nvPr/>
          </p:nvGrpSpPr>
          <p:grpSpPr>
            <a:xfrm>
              <a:off x="80386" y="-1"/>
              <a:ext cx="792719" cy="1223880"/>
              <a:chOff x="0" y="-1"/>
              <a:chExt cx="792719" cy="1223880"/>
            </a:xfrm>
          </p:grpSpPr>
          <p:sp>
            <p:nvSpPr>
              <p:cNvPr id="59" name="テキスト ボックス 34"/>
              <p:cNvSpPr txBox="1"/>
              <p:nvPr/>
            </p:nvSpPr>
            <p:spPr>
              <a:xfrm>
                <a:off x="1" y="-1"/>
                <a:ext cx="792718" cy="12238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ＭＳ 明朝"/>
                    <a:cs typeface="Times New Roman"/>
                  </a:rPr>
                  <a:t>　条件Ⅰ</a:t>
                </a:r>
                <a:endParaRPr lang="ja-JP" sz="2800" kern="100" dirty="0">
                  <a:effectLst/>
                  <a:ea typeface="ＭＳ 明朝"/>
                  <a:cs typeface="Times New Roman"/>
                </a:endParaRPr>
              </a:p>
              <a:p>
                <a:pPr algn="just">
                  <a:spcAft>
                    <a:spcPts val="0"/>
                  </a:spcAft>
                </a:pPr>
                <a:r>
                  <a:rPr lang="ja-JP" kern="100" dirty="0">
                    <a:effectLst/>
                    <a:ea typeface="ＭＳ 明朝"/>
                    <a:cs typeface="Times New Roman"/>
                  </a:rPr>
                  <a:t>　条件Ⅱ</a:t>
                </a:r>
                <a:endParaRPr lang="ja-JP" sz="2800" kern="100" dirty="0">
                  <a:effectLst/>
                  <a:ea typeface="ＭＳ 明朝"/>
                  <a:cs typeface="Times New Roman"/>
                </a:endParaRPr>
              </a:p>
              <a:p>
                <a:pPr algn="just">
                  <a:spcAft>
                    <a:spcPts val="0"/>
                  </a:spcAft>
                </a:pPr>
                <a:r>
                  <a:rPr lang="ja-JP" kern="100" dirty="0">
                    <a:effectLst/>
                    <a:ea typeface="ＭＳ 明朝"/>
                    <a:cs typeface="Times New Roman"/>
                  </a:rPr>
                  <a:t>　条件Ⅲ</a:t>
                </a:r>
                <a:endParaRPr lang="ja-JP" sz="2800" kern="100" dirty="0">
                  <a:effectLst/>
                  <a:ea typeface="ＭＳ 明朝"/>
                  <a:cs typeface="Times New Roman"/>
                </a:endParaRPr>
              </a:p>
              <a:p>
                <a:pPr algn="just">
                  <a:spcAft>
                    <a:spcPts val="0"/>
                  </a:spcAft>
                </a:pPr>
                <a:r>
                  <a:rPr lang="ja-JP" kern="100" dirty="0">
                    <a:effectLst/>
                    <a:ea typeface="ＭＳ 明朝"/>
                    <a:cs typeface="Times New Roman"/>
                  </a:rPr>
                  <a:t>　条件Ⅳ</a:t>
                </a:r>
                <a:endParaRPr lang="ja-JP" sz="2800" kern="100" dirty="0">
                  <a:effectLst/>
                  <a:ea typeface="ＭＳ 明朝"/>
                  <a:cs typeface="Times New Roman"/>
                </a:endParaRPr>
              </a:p>
            </p:txBody>
          </p:sp>
          <p:sp>
            <p:nvSpPr>
              <p:cNvPr id="60" name="円/楕円 59"/>
              <p:cNvSpPr/>
              <p:nvPr/>
            </p:nvSpPr>
            <p:spPr>
              <a:xfrm>
                <a:off x="0" y="392355"/>
                <a:ext cx="95050" cy="1320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 name="円/楕円 60"/>
              <p:cNvSpPr/>
              <p:nvPr/>
            </p:nvSpPr>
            <p:spPr>
              <a:xfrm>
                <a:off x="0" y="935133"/>
                <a:ext cx="95050" cy="132080"/>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円/楕円 61"/>
              <p:cNvSpPr/>
              <p:nvPr/>
            </p:nvSpPr>
            <p:spPr>
              <a:xfrm>
                <a:off x="0" y="144792"/>
                <a:ext cx="95050" cy="1324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円/楕円 62"/>
              <p:cNvSpPr/>
              <p:nvPr/>
            </p:nvSpPr>
            <p:spPr>
              <a:xfrm>
                <a:off x="0" y="663744"/>
                <a:ext cx="95050" cy="132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55" name="直線コネクタ 54"/>
            <p:cNvCxnSpPr/>
            <p:nvPr/>
          </p:nvCxnSpPr>
          <p:spPr>
            <a:xfrm>
              <a:off x="0" y="201250"/>
              <a:ext cx="2311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0" y="444255"/>
              <a:ext cx="2311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0" y="720826"/>
              <a:ext cx="23114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0" y="1005573"/>
              <a:ext cx="23114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64" name="テキスト ボックス 4214"/>
          <p:cNvSpPr txBox="1"/>
          <p:nvPr/>
        </p:nvSpPr>
        <p:spPr>
          <a:xfrm>
            <a:off x="5459872" y="4086060"/>
            <a:ext cx="1935314" cy="3142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b="1" kern="100" dirty="0">
                <a:effectLst/>
                <a:ea typeface="ＭＳ 明朝"/>
                <a:cs typeface="Times New Roman"/>
              </a:rPr>
              <a:t>anti-</a:t>
            </a:r>
            <a:r>
              <a:rPr lang="en-US" sz="1400" b="1" kern="100" dirty="0" err="1">
                <a:effectLst/>
                <a:ea typeface="ＭＳ 明朝"/>
                <a:cs typeface="Times New Roman"/>
              </a:rPr>
              <a:t>RNase</a:t>
            </a:r>
            <a:r>
              <a:rPr lang="en-US" sz="1400" b="1" kern="100" dirty="0">
                <a:effectLst/>
                <a:ea typeface="ＭＳ 明朝"/>
                <a:cs typeface="Times New Roman"/>
              </a:rPr>
              <a:t> </a:t>
            </a:r>
            <a:r>
              <a:rPr lang="en-US" sz="1400" b="1" kern="100" dirty="0" err="1">
                <a:effectLst/>
                <a:ea typeface="ＭＳ 明朝"/>
                <a:cs typeface="Times New Roman"/>
              </a:rPr>
              <a:t>scFv</a:t>
            </a:r>
            <a:r>
              <a:rPr lang="en-US" sz="1400" b="1" kern="100" dirty="0">
                <a:effectLst/>
                <a:ea typeface="ＭＳ 明朝"/>
                <a:cs typeface="Times New Roman"/>
              </a:rPr>
              <a:t>-PM</a:t>
            </a:r>
            <a:endParaRPr lang="ja-JP" sz="1400" b="1" kern="100" dirty="0">
              <a:effectLst/>
              <a:ea typeface="ＭＳ 明朝"/>
              <a:cs typeface="Times New Roman"/>
            </a:endParaRPr>
          </a:p>
        </p:txBody>
      </p:sp>
      <p:sp>
        <p:nvSpPr>
          <p:cNvPr id="65" name="テキスト ボックス 4213"/>
          <p:cNvSpPr txBox="1"/>
          <p:nvPr/>
        </p:nvSpPr>
        <p:spPr>
          <a:xfrm>
            <a:off x="5498156" y="1044727"/>
            <a:ext cx="1858745" cy="4265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b="1" kern="100" dirty="0">
                <a:effectLst/>
                <a:ea typeface="ＭＳ 明朝"/>
                <a:cs typeface="Times New Roman"/>
              </a:rPr>
              <a:t>anti-CEA </a:t>
            </a:r>
            <a:r>
              <a:rPr lang="en-US" sz="1400" b="1" kern="100" dirty="0" err="1">
                <a:effectLst/>
                <a:ea typeface="ＭＳ 明朝"/>
                <a:cs typeface="Times New Roman"/>
              </a:rPr>
              <a:t>scFv</a:t>
            </a:r>
            <a:r>
              <a:rPr lang="en-US" sz="1400" b="1" kern="100" dirty="0">
                <a:effectLst/>
                <a:ea typeface="ＭＳ 明朝"/>
                <a:cs typeface="Times New Roman"/>
              </a:rPr>
              <a:t>-PM</a:t>
            </a:r>
            <a:endParaRPr lang="ja-JP" sz="1400" b="1" kern="100" dirty="0">
              <a:effectLst/>
              <a:ea typeface="ＭＳ 明朝"/>
              <a:cs typeface="Times New Roman"/>
            </a:endParaRPr>
          </a:p>
        </p:txBody>
      </p:sp>
    </p:spTree>
    <p:extLst>
      <p:ext uri="{BB962C8B-B14F-4D97-AF65-F5344CB8AC3E}">
        <p14:creationId xmlns:p14="http://schemas.microsoft.com/office/powerpoint/2010/main" val="41040077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PMMA</a:t>
            </a:r>
            <a:r>
              <a:rPr lang="ja-JP" altLang="en-US" sz="2800" dirty="0"/>
              <a:t>製マイクロタイタープレートに対する評価</a:t>
            </a:r>
            <a:endParaRPr kumimoji="1" lang="ja-JP" altLang="en-US" sz="2800" dirty="0"/>
          </a:p>
        </p:txBody>
      </p:sp>
      <p:graphicFrame>
        <p:nvGraphicFramePr>
          <p:cNvPr id="4" name="グラフ 3"/>
          <p:cNvGraphicFramePr/>
          <p:nvPr>
            <p:extLst>
              <p:ext uri="{D42A27DB-BD31-4B8C-83A1-F6EECF244321}">
                <p14:modId xmlns:p14="http://schemas.microsoft.com/office/powerpoint/2010/main" val="1527231212"/>
              </p:ext>
            </p:extLst>
          </p:nvPr>
        </p:nvGraphicFramePr>
        <p:xfrm>
          <a:off x="-108520" y="1828703"/>
          <a:ext cx="543609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7683010" y="5602753"/>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861944936"/>
              </p:ext>
            </p:extLst>
          </p:nvPr>
        </p:nvGraphicFramePr>
        <p:xfrm>
          <a:off x="4499993" y="3124847"/>
          <a:ext cx="4452867" cy="1761665"/>
        </p:xfrm>
        <a:graphic>
          <a:graphicData uri="http://schemas.openxmlformats.org/drawingml/2006/table">
            <a:tbl>
              <a:tblPr firstRow="1" firstCol="1" bandRow="1">
                <a:tableStyleId>{5C22544A-7EE6-4342-B048-85BDC9FD1C3A}</a:tableStyleId>
              </a:tblPr>
              <a:tblGrid>
                <a:gridCol w="1484289"/>
                <a:gridCol w="1484289"/>
                <a:gridCol w="1484289"/>
              </a:tblGrid>
              <a:tr h="687773">
                <a:tc rowSpan="2">
                  <a:txBody>
                    <a:bodyPr/>
                    <a:lstStyle/>
                    <a:p>
                      <a:pPr algn="ctr">
                        <a:spcAft>
                          <a:spcPts val="0"/>
                        </a:spcAft>
                      </a:pPr>
                      <a:r>
                        <a:rPr lang="en-US" sz="2000" kern="100" dirty="0">
                          <a:solidFill>
                            <a:schemeClr val="tx1"/>
                          </a:solidFill>
                          <a:effectLst/>
                        </a:rPr>
                        <a:t>CEA</a:t>
                      </a:r>
                      <a:endParaRPr lang="ja-JP" sz="2000" kern="100" dirty="0">
                        <a:solidFill>
                          <a:schemeClr val="tx1"/>
                        </a:solidFill>
                        <a:effectLst/>
                      </a:endParaRPr>
                    </a:p>
                    <a:p>
                      <a:pPr algn="ctr">
                        <a:spcAft>
                          <a:spcPts val="0"/>
                        </a:spcAft>
                      </a:pPr>
                      <a:r>
                        <a:rPr lang="en-US" sz="2000" kern="100" dirty="0">
                          <a:solidFill>
                            <a:schemeClr val="tx1"/>
                          </a:solidFill>
                          <a:effectLst/>
                        </a:rPr>
                        <a:t>(</a:t>
                      </a:r>
                      <a:r>
                        <a:rPr lang="en-US" sz="2000" kern="100" dirty="0" err="1">
                          <a:solidFill>
                            <a:schemeClr val="tx1"/>
                          </a:solidFill>
                          <a:effectLst/>
                        </a:rPr>
                        <a:t>ng</a:t>
                      </a:r>
                      <a:r>
                        <a:rPr lang="en-US" sz="2000" kern="100" dirty="0">
                          <a:solidFill>
                            <a:schemeClr val="tx1"/>
                          </a:solidFill>
                          <a:effectLst/>
                        </a:rPr>
                        <a:t>/ml)</a:t>
                      </a:r>
                      <a:endParaRPr lang="ja-JP" sz="2000" kern="100" dirty="0">
                        <a:solidFill>
                          <a:schemeClr val="tx1"/>
                        </a:solidFill>
                        <a:effectLst/>
                        <a:latin typeface="Century"/>
                        <a:ea typeface="ＭＳ 明朝"/>
                        <a:cs typeface="Times New Roman"/>
                      </a:endParaRPr>
                    </a:p>
                  </a:txBody>
                  <a:tcPr marL="68580" marR="68580" marT="0" marB="0" anchor="ctr"/>
                </a:tc>
                <a:tc gridSpan="2">
                  <a:txBody>
                    <a:bodyPr/>
                    <a:lstStyle/>
                    <a:p>
                      <a:pPr algn="ctr">
                        <a:spcAft>
                          <a:spcPts val="0"/>
                        </a:spcAft>
                      </a:pPr>
                      <a:r>
                        <a:rPr lang="en-US" sz="1800" kern="100" dirty="0">
                          <a:solidFill>
                            <a:schemeClr val="tx1"/>
                          </a:solidFill>
                          <a:effectLst/>
                        </a:rPr>
                        <a:t>Absorbance at 405nm [-]</a:t>
                      </a:r>
                      <a:endParaRPr lang="ja-JP" sz="1800" kern="100" dirty="0">
                        <a:solidFill>
                          <a:schemeClr val="tx1"/>
                        </a:solidFill>
                        <a:effectLst/>
                        <a:latin typeface="Century"/>
                        <a:ea typeface="ＭＳ 明朝"/>
                        <a:cs typeface="Times New Roman"/>
                      </a:endParaRPr>
                    </a:p>
                  </a:txBody>
                  <a:tcPr marL="68580" marR="68580" marT="0" marB="0" anchor="ctr"/>
                </a:tc>
                <a:tc hMerge="1">
                  <a:txBody>
                    <a:bodyPr/>
                    <a:lstStyle/>
                    <a:p>
                      <a:endParaRPr kumimoji="1" lang="ja-JP" altLang="en-US"/>
                    </a:p>
                  </a:txBody>
                  <a:tcPr/>
                </a:tc>
              </a:tr>
              <a:tr h="687773">
                <a:tc vMerge="1">
                  <a:txBody>
                    <a:bodyPr/>
                    <a:lstStyle/>
                    <a:p>
                      <a:endParaRPr kumimoji="1" lang="ja-JP" altLang="en-US"/>
                    </a:p>
                  </a:txBody>
                  <a:tcPr/>
                </a:tc>
                <a:tc>
                  <a:txBody>
                    <a:bodyPr/>
                    <a:lstStyle/>
                    <a:p>
                      <a:pPr algn="ctr">
                        <a:spcAft>
                          <a:spcPts val="0"/>
                        </a:spcAft>
                      </a:pPr>
                      <a:r>
                        <a:rPr lang="en-US" sz="2000" kern="100" dirty="0" err="1">
                          <a:solidFill>
                            <a:schemeClr val="tx1"/>
                          </a:solidFill>
                          <a:effectLst/>
                        </a:rPr>
                        <a:t>scFv</a:t>
                      </a:r>
                      <a:r>
                        <a:rPr lang="en-US" sz="2000" kern="100" dirty="0">
                          <a:solidFill>
                            <a:schemeClr val="tx1"/>
                          </a:solidFill>
                          <a:effectLst/>
                        </a:rPr>
                        <a:t>-PM</a:t>
                      </a:r>
                      <a:endParaRPr lang="ja-JP" sz="20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en-US" sz="2000" kern="100">
                          <a:solidFill>
                            <a:schemeClr val="tx1"/>
                          </a:solidFill>
                          <a:effectLst/>
                        </a:rPr>
                        <a:t>scFv-D10</a:t>
                      </a:r>
                      <a:endParaRPr lang="ja-JP" sz="2000" kern="100">
                        <a:solidFill>
                          <a:schemeClr val="tx1"/>
                        </a:solidFill>
                        <a:effectLst/>
                        <a:latin typeface="Century"/>
                        <a:ea typeface="ＭＳ 明朝"/>
                        <a:cs typeface="Times New Roman"/>
                      </a:endParaRPr>
                    </a:p>
                  </a:txBody>
                  <a:tcPr marL="68580" marR="68580" marT="0" marB="0" anchor="ctr"/>
                </a:tc>
              </a:tr>
              <a:tr h="386119">
                <a:tc>
                  <a:txBody>
                    <a:bodyPr/>
                    <a:lstStyle/>
                    <a:p>
                      <a:pPr algn="ctr">
                        <a:spcAft>
                          <a:spcPts val="0"/>
                        </a:spcAft>
                      </a:pPr>
                      <a:r>
                        <a:rPr lang="en-US" sz="2000" kern="100" dirty="0">
                          <a:solidFill>
                            <a:schemeClr val="tx1"/>
                          </a:solidFill>
                          <a:effectLst/>
                        </a:rPr>
                        <a:t>0</a:t>
                      </a:r>
                      <a:endParaRPr lang="ja-JP" sz="2000" kern="100" dirty="0">
                        <a:solidFill>
                          <a:schemeClr val="tx1"/>
                        </a:solidFill>
                        <a:effectLst/>
                        <a:latin typeface="Century"/>
                        <a:ea typeface="ＭＳ 明朝"/>
                        <a:cs typeface="Times New Roman"/>
                      </a:endParaRPr>
                    </a:p>
                  </a:txBody>
                  <a:tcPr marL="68580" marR="68580" marT="0" marB="0" anchor="ctr">
                    <a:noFill/>
                  </a:tcPr>
                </a:tc>
                <a:tc>
                  <a:txBody>
                    <a:bodyPr/>
                    <a:lstStyle/>
                    <a:p>
                      <a:pPr algn="ctr">
                        <a:spcAft>
                          <a:spcPts val="0"/>
                        </a:spcAft>
                      </a:pPr>
                      <a:r>
                        <a:rPr lang="en-US" sz="2000" kern="100">
                          <a:solidFill>
                            <a:schemeClr val="tx1"/>
                          </a:solidFill>
                          <a:effectLst/>
                        </a:rPr>
                        <a:t>0.0720</a:t>
                      </a:r>
                      <a:endParaRPr lang="ja-JP" sz="2000" kern="100">
                        <a:solidFill>
                          <a:schemeClr val="tx1"/>
                        </a:solidFill>
                        <a:effectLst/>
                        <a:latin typeface="Century"/>
                        <a:ea typeface="ＭＳ 明朝"/>
                        <a:cs typeface="Times New Roman"/>
                      </a:endParaRPr>
                    </a:p>
                  </a:txBody>
                  <a:tcPr marL="68580" marR="68580" marT="0" marB="0" anchor="ctr">
                    <a:noFill/>
                  </a:tcPr>
                </a:tc>
                <a:tc>
                  <a:txBody>
                    <a:bodyPr/>
                    <a:lstStyle/>
                    <a:p>
                      <a:pPr algn="ctr">
                        <a:spcAft>
                          <a:spcPts val="0"/>
                        </a:spcAft>
                      </a:pPr>
                      <a:r>
                        <a:rPr lang="en-US" sz="2000" kern="100" dirty="0">
                          <a:solidFill>
                            <a:schemeClr val="tx1"/>
                          </a:solidFill>
                          <a:effectLst/>
                        </a:rPr>
                        <a:t>0.0680</a:t>
                      </a:r>
                      <a:endParaRPr lang="ja-JP" sz="2000" kern="100" dirty="0">
                        <a:solidFill>
                          <a:schemeClr val="tx1"/>
                        </a:solidFill>
                        <a:effectLst/>
                        <a:latin typeface="Century"/>
                        <a:ea typeface="ＭＳ 明朝"/>
                        <a:cs typeface="Times New Roman"/>
                      </a:endParaRPr>
                    </a:p>
                  </a:txBody>
                  <a:tcPr marL="68580" marR="68580" marT="0" marB="0" anchor="ctr">
                    <a:noFill/>
                  </a:tcPr>
                </a:tc>
              </a:tr>
            </a:tbl>
          </a:graphicData>
        </a:graphic>
      </p:graphicFrame>
      <p:cxnSp>
        <p:nvCxnSpPr>
          <p:cNvPr id="10" name="直線コネクタ 9"/>
          <p:cNvCxnSpPr/>
          <p:nvPr/>
        </p:nvCxnSpPr>
        <p:spPr>
          <a:xfrm>
            <a:off x="1589868" y="3124847"/>
            <a:ext cx="43204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589868" y="2894755"/>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724128" y="4941168"/>
            <a:ext cx="2606954" cy="369332"/>
          </a:xfrm>
          <a:prstGeom prst="rect">
            <a:avLst/>
          </a:prstGeom>
          <a:noFill/>
        </p:spPr>
        <p:txBody>
          <a:bodyPr wrap="square" rtlCol="0">
            <a:spAutoFit/>
          </a:bodyPr>
          <a:lstStyle/>
          <a:p>
            <a:r>
              <a:rPr lang="en-US" altLang="ja-JP" dirty="0" err="1" smtClean="0"/>
              <a:t>scFv</a:t>
            </a:r>
            <a:r>
              <a:rPr lang="ja-JP" altLang="en-US" dirty="0" smtClean="0"/>
              <a:t>固定化量</a:t>
            </a:r>
            <a:r>
              <a:rPr lang="en-US" altLang="ja-JP" dirty="0" smtClean="0"/>
              <a:t>100μg/ml</a:t>
            </a:r>
            <a:endParaRPr kumimoji="1" lang="ja-JP" altLang="en-US" dirty="0"/>
          </a:p>
        </p:txBody>
      </p:sp>
      <p:sp>
        <p:nvSpPr>
          <p:cNvPr id="13" name="テキスト ボックス 12"/>
          <p:cNvSpPr txBox="1"/>
          <p:nvPr/>
        </p:nvSpPr>
        <p:spPr>
          <a:xfrm>
            <a:off x="3275856" y="1124744"/>
            <a:ext cx="2448272" cy="523220"/>
          </a:xfrm>
          <a:prstGeom prst="rect">
            <a:avLst/>
          </a:prstGeom>
          <a:noFill/>
          <a:ln>
            <a:solidFill>
              <a:schemeClr val="tx1"/>
            </a:solidFill>
          </a:ln>
        </p:spPr>
        <p:txBody>
          <a:bodyPr wrap="square" rtlCol="0">
            <a:spAutoFit/>
          </a:bodyPr>
          <a:lstStyle/>
          <a:p>
            <a:r>
              <a:rPr lang="en-US" altLang="ja-JP" sz="2800" dirty="0" smtClean="0"/>
              <a:t>anti-CEA </a:t>
            </a:r>
            <a:r>
              <a:rPr lang="en-US" altLang="ja-JP" sz="2800" dirty="0" err="1" smtClean="0"/>
              <a:t>scFv</a:t>
            </a:r>
            <a:endParaRPr kumimoji="1" lang="ja-JP" altLang="en-US" sz="2800" dirty="0"/>
          </a:p>
        </p:txBody>
      </p:sp>
    </p:spTree>
    <p:extLst>
      <p:ext uri="{BB962C8B-B14F-4D97-AF65-F5344CB8AC3E}">
        <p14:creationId xmlns:p14="http://schemas.microsoft.com/office/powerpoint/2010/main" val="1235459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PMMA</a:t>
            </a:r>
            <a:r>
              <a:rPr lang="ja-JP" altLang="en-US" sz="2800" dirty="0"/>
              <a:t>製マイクロタイタープレートに対する評価</a:t>
            </a:r>
            <a:endParaRPr kumimoji="1" lang="ja-JP" altLang="en-US" sz="2800" dirty="0"/>
          </a:p>
        </p:txBody>
      </p:sp>
      <p:graphicFrame>
        <p:nvGraphicFramePr>
          <p:cNvPr id="4" name="グラフ 3"/>
          <p:cNvGraphicFramePr/>
          <p:nvPr>
            <p:extLst>
              <p:ext uri="{D42A27DB-BD31-4B8C-83A1-F6EECF244321}">
                <p14:modId xmlns:p14="http://schemas.microsoft.com/office/powerpoint/2010/main" val="2818311227"/>
              </p:ext>
            </p:extLst>
          </p:nvPr>
        </p:nvGraphicFramePr>
        <p:xfrm>
          <a:off x="35496" y="1772816"/>
          <a:ext cx="5616624" cy="453650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1432114" y="3789040"/>
            <a:ext cx="43204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432114" y="3558948"/>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1464195083"/>
              </p:ext>
            </p:extLst>
          </p:nvPr>
        </p:nvGraphicFramePr>
        <p:xfrm>
          <a:off x="4499993" y="3140969"/>
          <a:ext cx="4464498" cy="1728194"/>
        </p:xfrm>
        <a:graphic>
          <a:graphicData uri="http://schemas.openxmlformats.org/drawingml/2006/table">
            <a:tbl>
              <a:tblPr firstRow="1" firstCol="1" bandRow="1">
                <a:tableStyleId>{5C22544A-7EE6-4342-B048-85BDC9FD1C3A}</a:tableStyleId>
              </a:tblPr>
              <a:tblGrid>
                <a:gridCol w="1488166"/>
                <a:gridCol w="1488166"/>
                <a:gridCol w="1488166"/>
              </a:tblGrid>
              <a:tr h="674706">
                <a:tc rowSpan="2">
                  <a:txBody>
                    <a:bodyPr/>
                    <a:lstStyle/>
                    <a:p>
                      <a:pPr algn="ctr">
                        <a:spcAft>
                          <a:spcPts val="0"/>
                        </a:spcAft>
                      </a:pPr>
                      <a:r>
                        <a:rPr lang="en-US" sz="2000" kern="100" dirty="0" err="1">
                          <a:solidFill>
                            <a:schemeClr val="tx1"/>
                          </a:solidFill>
                          <a:effectLst/>
                        </a:rPr>
                        <a:t>RNase</a:t>
                      </a:r>
                      <a:endParaRPr lang="ja-JP" sz="2000" kern="100" dirty="0">
                        <a:solidFill>
                          <a:schemeClr val="tx1"/>
                        </a:solidFill>
                        <a:effectLst/>
                      </a:endParaRPr>
                    </a:p>
                    <a:p>
                      <a:pPr algn="ctr">
                        <a:spcAft>
                          <a:spcPts val="0"/>
                        </a:spcAft>
                      </a:pPr>
                      <a:r>
                        <a:rPr lang="en-US" sz="2000" kern="100" dirty="0">
                          <a:solidFill>
                            <a:schemeClr val="tx1"/>
                          </a:solidFill>
                          <a:effectLst/>
                        </a:rPr>
                        <a:t>(</a:t>
                      </a:r>
                      <a:r>
                        <a:rPr lang="en-US" sz="2000" kern="100" dirty="0" err="1">
                          <a:solidFill>
                            <a:schemeClr val="tx1"/>
                          </a:solidFill>
                          <a:effectLst/>
                        </a:rPr>
                        <a:t>ng</a:t>
                      </a:r>
                      <a:r>
                        <a:rPr lang="en-US" sz="2000" kern="100" dirty="0">
                          <a:solidFill>
                            <a:schemeClr val="tx1"/>
                          </a:solidFill>
                          <a:effectLst/>
                        </a:rPr>
                        <a:t>/ml)</a:t>
                      </a:r>
                      <a:endParaRPr lang="ja-JP" sz="2000" kern="100" dirty="0">
                        <a:solidFill>
                          <a:schemeClr val="tx1"/>
                        </a:solidFill>
                        <a:effectLst/>
                        <a:latin typeface="Century"/>
                        <a:ea typeface="ＭＳ 明朝"/>
                        <a:cs typeface="Times New Roman"/>
                      </a:endParaRPr>
                    </a:p>
                  </a:txBody>
                  <a:tcPr marL="68580" marR="68580" marT="0" marB="0" anchor="ctr"/>
                </a:tc>
                <a:tc gridSpan="2">
                  <a:txBody>
                    <a:bodyPr/>
                    <a:lstStyle/>
                    <a:p>
                      <a:pPr algn="ctr">
                        <a:spcAft>
                          <a:spcPts val="0"/>
                        </a:spcAft>
                      </a:pPr>
                      <a:r>
                        <a:rPr lang="en-US" sz="1800" kern="100" dirty="0">
                          <a:solidFill>
                            <a:schemeClr val="tx1"/>
                          </a:solidFill>
                          <a:effectLst/>
                        </a:rPr>
                        <a:t>Absorbance at 405nm [-]</a:t>
                      </a:r>
                      <a:endParaRPr lang="ja-JP" sz="1800" kern="100" dirty="0">
                        <a:solidFill>
                          <a:schemeClr val="tx1"/>
                        </a:solidFill>
                        <a:effectLst/>
                        <a:latin typeface="Century"/>
                        <a:ea typeface="ＭＳ 明朝"/>
                        <a:cs typeface="Times New Roman"/>
                      </a:endParaRPr>
                    </a:p>
                  </a:txBody>
                  <a:tcPr marL="68580" marR="68580" marT="0" marB="0" anchor="ctr"/>
                </a:tc>
                <a:tc hMerge="1">
                  <a:txBody>
                    <a:bodyPr/>
                    <a:lstStyle/>
                    <a:p>
                      <a:endParaRPr kumimoji="1" lang="ja-JP" altLang="en-US"/>
                    </a:p>
                  </a:txBody>
                  <a:tcPr/>
                </a:tc>
              </a:tr>
              <a:tr h="674706">
                <a:tc vMerge="1">
                  <a:txBody>
                    <a:bodyPr/>
                    <a:lstStyle/>
                    <a:p>
                      <a:endParaRPr kumimoji="1" lang="ja-JP" altLang="en-US"/>
                    </a:p>
                  </a:txBody>
                  <a:tcPr/>
                </a:tc>
                <a:tc>
                  <a:txBody>
                    <a:bodyPr/>
                    <a:lstStyle/>
                    <a:p>
                      <a:pPr algn="ctr">
                        <a:spcAft>
                          <a:spcPts val="0"/>
                        </a:spcAft>
                      </a:pPr>
                      <a:r>
                        <a:rPr lang="en-US" sz="2000" b="0" kern="100" dirty="0" err="1">
                          <a:solidFill>
                            <a:schemeClr val="tx1"/>
                          </a:solidFill>
                          <a:effectLst/>
                        </a:rPr>
                        <a:t>scFv</a:t>
                      </a:r>
                      <a:r>
                        <a:rPr lang="en-US" sz="2000" b="0" kern="100" dirty="0">
                          <a:solidFill>
                            <a:schemeClr val="tx1"/>
                          </a:solidFill>
                          <a:effectLst/>
                        </a:rPr>
                        <a:t>-PM</a:t>
                      </a:r>
                      <a:endParaRPr lang="ja-JP" sz="2000" b="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en-US" sz="2000" b="0" kern="100" dirty="0">
                          <a:solidFill>
                            <a:schemeClr val="tx1"/>
                          </a:solidFill>
                          <a:effectLst/>
                        </a:rPr>
                        <a:t>scFv-D10</a:t>
                      </a:r>
                      <a:endParaRPr lang="ja-JP" sz="2000" b="0" kern="100" dirty="0">
                        <a:solidFill>
                          <a:schemeClr val="tx1"/>
                        </a:solidFill>
                        <a:effectLst/>
                        <a:latin typeface="Century"/>
                        <a:ea typeface="ＭＳ 明朝"/>
                        <a:cs typeface="Times New Roman"/>
                      </a:endParaRPr>
                    </a:p>
                  </a:txBody>
                  <a:tcPr marL="68580" marR="68580" marT="0" marB="0" anchor="ctr"/>
                </a:tc>
              </a:tr>
              <a:tr h="378782">
                <a:tc>
                  <a:txBody>
                    <a:bodyPr/>
                    <a:lstStyle/>
                    <a:p>
                      <a:pPr algn="ctr">
                        <a:spcAft>
                          <a:spcPts val="0"/>
                        </a:spcAft>
                      </a:pPr>
                      <a:r>
                        <a:rPr lang="en-US" sz="1800" kern="100" dirty="0">
                          <a:solidFill>
                            <a:schemeClr val="tx1"/>
                          </a:solidFill>
                          <a:effectLst/>
                        </a:rPr>
                        <a:t>0</a:t>
                      </a:r>
                      <a:endParaRPr lang="ja-JP" sz="1800" kern="100" dirty="0">
                        <a:solidFill>
                          <a:schemeClr val="tx1"/>
                        </a:solidFill>
                        <a:effectLst/>
                        <a:latin typeface="Century"/>
                        <a:ea typeface="ＭＳ 明朝"/>
                        <a:cs typeface="Times New Roman"/>
                      </a:endParaRPr>
                    </a:p>
                  </a:txBody>
                  <a:tcPr marL="68580" marR="68580" marT="0" marB="0" anchor="ctr">
                    <a:noFill/>
                  </a:tcPr>
                </a:tc>
                <a:tc>
                  <a:txBody>
                    <a:bodyPr/>
                    <a:lstStyle/>
                    <a:p>
                      <a:pPr algn="ctr">
                        <a:spcAft>
                          <a:spcPts val="0"/>
                        </a:spcAft>
                      </a:pPr>
                      <a:r>
                        <a:rPr lang="en-US" sz="2000" b="0" kern="100" dirty="0">
                          <a:solidFill>
                            <a:schemeClr val="tx1"/>
                          </a:solidFill>
                          <a:effectLst/>
                        </a:rPr>
                        <a:t>0.0630</a:t>
                      </a:r>
                      <a:endParaRPr lang="ja-JP" sz="2000" b="0" kern="100" dirty="0">
                        <a:solidFill>
                          <a:schemeClr val="tx1"/>
                        </a:solidFill>
                        <a:effectLst/>
                        <a:latin typeface="Century"/>
                        <a:ea typeface="ＭＳ 明朝"/>
                        <a:cs typeface="Times New Roman"/>
                      </a:endParaRPr>
                    </a:p>
                  </a:txBody>
                  <a:tcPr marL="68580" marR="68580" marT="0" marB="0" anchor="ctr">
                    <a:noFill/>
                  </a:tcPr>
                </a:tc>
                <a:tc>
                  <a:txBody>
                    <a:bodyPr/>
                    <a:lstStyle/>
                    <a:p>
                      <a:pPr algn="ctr">
                        <a:spcAft>
                          <a:spcPts val="0"/>
                        </a:spcAft>
                      </a:pPr>
                      <a:r>
                        <a:rPr lang="en-US" sz="2000" b="0" kern="100" dirty="0">
                          <a:solidFill>
                            <a:schemeClr val="tx1"/>
                          </a:solidFill>
                          <a:effectLst/>
                        </a:rPr>
                        <a:t>0.0600</a:t>
                      </a:r>
                      <a:endParaRPr lang="ja-JP" sz="2000" b="0" kern="100" dirty="0">
                        <a:solidFill>
                          <a:schemeClr val="tx1"/>
                        </a:solidFill>
                        <a:effectLst/>
                        <a:latin typeface="Century"/>
                        <a:ea typeface="ＭＳ 明朝"/>
                        <a:cs typeface="Times New Roman"/>
                      </a:endParaRPr>
                    </a:p>
                  </a:txBody>
                  <a:tcPr marL="68580" marR="68580" marT="0" marB="0" anchor="ctr">
                    <a:noFill/>
                  </a:tcPr>
                </a:tc>
              </a:tr>
            </a:tbl>
          </a:graphicData>
        </a:graphic>
      </p:graphicFrame>
      <p:cxnSp>
        <p:nvCxnSpPr>
          <p:cNvPr id="9" name="直線コネクタ 8"/>
          <p:cNvCxnSpPr/>
          <p:nvPr/>
        </p:nvCxnSpPr>
        <p:spPr>
          <a:xfrm>
            <a:off x="755952" y="4869160"/>
            <a:ext cx="3384000" cy="0"/>
          </a:xfrm>
          <a:prstGeom prst="line">
            <a:avLst/>
          </a:prstGeom>
          <a:ln w="34925">
            <a:solidFill>
              <a:srgbClr val="FF33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75856" y="1124743"/>
            <a:ext cx="2863687" cy="529885"/>
          </a:xfrm>
          <a:prstGeom prst="rect">
            <a:avLst/>
          </a:prstGeom>
          <a:noFill/>
          <a:ln>
            <a:solidFill>
              <a:schemeClr val="tx1"/>
            </a:solidFill>
          </a:ln>
        </p:spPr>
        <p:txBody>
          <a:bodyPr wrap="square" rtlCol="0">
            <a:spAutoFit/>
          </a:bodyPr>
          <a:lstStyle/>
          <a:p>
            <a:r>
              <a:rPr lang="en-US" altLang="ja-JP" sz="2800" dirty="0" smtClean="0"/>
              <a:t>anti-</a:t>
            </a:r>
            <a:r>
              <a:rPr lang="en-US" altLang="ja-JP" sz="2800" dirty="0" err="1" smtClean="0"/>
              <a:t>RNase</a:t>
            </a:r>
            <a:r>
              <a:rPr lang="en-US" altLang="ja-JP" sz="2800" dirty="0" smtClean="0"/>
              <a:t> </a:t>
            </a:r>
            <a:r>
              <a:rPr lang="en-US" altLang="ja-JP" sz="2800" dirty="0" err="1" smtClean="0"/>
              <a:t>scFv</a:t>
            </a:r>
            <a:endParaRPr kumimoji="1" lang="ja-JP" altLang="en-US" sz="2800" dirty="0"/>
          </a:p>
        </p:txBody>
      </p:sp>
      <p:sp>
        <p:nvSpPr>
          <p:cNvPr id="11" name="テキスト ボックス 10"/>
          <p:cNvSpPr txBox="1"/>
          <p:nvPr/>
        </p:nvSpPr>
        <p:spPr>
          <a:xfrm>
            <a:off x="5724128" y="4941168"/>
            <a:ext cx="2606954" cy="369332"/>
          </a:xfrm>
          <a:prstGeom prst="rect">
            <a:avLst/>
          </a:prstGeom>
          <a:noFill/>
        </p:spPr>
        <p:txBody>
          <a:bodyPr wrap="square" rtlCol="0">
            <a:spAutoFit/>
          </a:bodyPr>
          <a:lstStyle/>
          <a:p>
            <a:r>
              <a:rPr lang="en-US" altLang="ja-JP" dirty="0" err="1" smtClean="0"/>
              <a:t>scFv</a:t>
            </a:r>
            <a:r>
              <a:rPr lang="ja-JP" altLang="en-US" dirty="0" smtClean="0"/>
              <a:t>固定化量</a:t>
            </a:r>
            <a:r>
              <a:rPr lang="en-US" altLang="ja-JP" dirty="0" smtClean="0"/>
              <a:t>100μg/ml</a:t>
            </a:r>
            <a:endParaRPr kumimoji="1" lang="ja-JP" altLang="en-US" dirty="0"/>
          </a:p>
        </p:txBody>
      </p:sp>
      <p:sp>
        <p:nvSpPr>
          <p:cNvPr id="12" name="正方形/長方形 11"/>
          <p:cNvSpPr/>
          <p:nvPr/>
        </p:nvSpPr>
        <p:spPr>
          <a:xfrm>
            <a:off x="7683010" y="5602753"/>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13447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683010" y="5445224"/>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sz="2800" dirty="0" smtClean="0"/>
              <a:t>PMMA</a:t>
            </a:r>
            <a:r>
              <a:rPr kumimoji="1" lang="ja-JP" altLang="en-US" sz="2800" dirty="0" smtClean="0"/>
              <a:t>製マイクロタイタープレートに対する評価</a:t>
            </a:r>
            <a:endParaRPr kumimoji="1" lang="ja-JP" altLang="en-US" sz="2800" dirty="0"/>
          </a:p>
        </p:txBody>
      </p:sp>
      <p:cxnSp>
        <p:nvCxnSpPr>
          <p:cNvPr id="9" name="直線コネクタ 8"/>
          <p:cNvCxnSpPr/>
          <p:nvPr/>
        </p:nvCxnSpPr>
        <p:spPr>
          <a:xfrm>
            <a:off x="5364088" y="3182109"/>
            <a:ext cx="43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364088" y="3421504"/>
            <a:ext cx="432000" cy="0"/>
          </a:xfrm>
          <a:prstGeom prst="line">
            <a:avLst/>
          </a:prstGeom>
          <a:ln w="222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
          <p:cNvSpPr txBox="1"/>
          <p:nvPr/>
        </p:nvSpPr>
        <p:spPr>
          <a:xfrm>
            <a:off x="5796088" y="2976006"/>
            <a:ext cx="3347912" cy="1317090"/>
          </a:xfrm>
          <a:prstGeom prst="rect">
            <a:avLst/>
          </a:prstGeom>
          <a:solidFill>
            <a:schemeClr val="bg1"/>
          </a:solidFill>
        </p:spPr>
        <p:txBody>
          <a:bodyPr wrap="square" rtlCol="0">
            <a:noAutofit/>
          </a:bodyPr>
          <a:lstStyle/>
          <a:p>
            <a:pPr>
              <a:lnSpc>
                <a:spcPts val="2000"/>
              </a:lnSpc>
              <a:spcAft>
                <a:spcPts val="0"/>
              </a:spcAft>
            </a:pPr>
            <a:r>
              <a:rPr lang="en-US" sz="2000" b="1" dirty="0">
                <a:effectLst/>
                <a:latin typeface="Century"/>
                <a:ea typeface="ＭＳ 明朝"/>
                <a:cs typeface="Times New Roman"/>
              </a:rPr>
              <a:t>anti-</a:t>
            </a:r>
            <a:r>
              <a:rPr lang="en-US" sz="2000" b="1" dirty="0" err="1">
                <a:effectLst/>
                <a:latin typeface="Century"/>
                <a:ea typeface="ＭＳ 明朝"/>
                <a:cs typeface="Times New Roman"/>
              </a:rPr>
              <a:t>RNase</a:t>
            </a:r>
            <a:r>
              <a:rPr lang="en-US" sz="2000" b="1" dirty="0">
                <a:effectLst/>
                <a:latin typeface="Century"/>
                <a:ea typeface="ＭＳ 明朝"/>
                <a:cs typeface="Times New Roman"/>
              </a:rPr>
              <a:t> </a:t>
            </a:r>
            <a:r>
              <a:rPr lang="en-US" sz="2000" b="1" dirty="0" err="1">
                <a:effectLst/>
                <a:latin typeface="Century"/>
                <a:ea typeface="ＭＳ 明朝"/>
                <a:cs typeface="Times New Roman"/>
              </a:rPr>
              <a:t>scFv</a:t>
            </a:r>
            <a:r>
              <a:rPr lang="en-US" sz="2000" b="1" dirty="0">
                <a:effectLst/>
                <a:latin typeface="Century"/>
                <a:ea typeface="ＭＳ 明朝"/>
                <a:cs typeface="Times New Roman"/>
              </a:rPr>
              <a:t>-PM Ag+</a:t>
            </a:r>
            <a:endParaRPr lang="ja-JP" sz="4400" b="1" dirty="0">
              <a:effectLst/>
              <a:latin typeface="ＭＳ Ｐゴシック"/>
              <a:cs typeface="ＭＳ Ｐゴシック"/>
            </a:endParaRPr>
          </a:p>
          <a:p>
            <a:pPr>
              <a:lnSpc>
                <a:spcPts val="2000"/>
              </a:lnSpc>
              <a:spcAft>
                <a:spcPts val="0"/>
              </a:spcAft>
            </a:pPr>
            <a:r>
              <a:rPr lang="en-US" sz="2000" b="1" dirty="0">
                <a:effectLst/>
                <a:latin typeface="Century"/>
                <a:ea typeface="ＭＳ 明朝"/>
                <a:cs typeface="Times New Roman"/>
              </a:rPr>
              <a:t>anti-</a:t>
            </a:r>
            <a:r>
              <a:rPr lang="en-US" sz="2000" b="1" dirty="0" err="1">
                <a:effectLst/>
                <a:latin typeface="Century"/>
                <a:ea typeface="ＭＳ 明朝"/>
                <a:cs typeface="Times New Roman"/>
              </a:rPr>
              <a:t>RNase</a:t>
            </a:r>
            <a:r>
              <a:rPr lang="en-US" sz="2000" b="1" dirty="0">
                <a:effectLst/>
                <a:latin typeface="Century"/>
                <a:ea typeface="ＭＳ 明朝"/>
                <a:cs typeface="Times New Roman"/>
              </a:rPr>
              <a:t> scFv-D10 Ag+</a:t>
            </a:r>
            <a:endParaRPr lang="ja-JP" sz="4400" b="1" dirty="0">
              <a:effectLst/>
              <a:latin typeface="ＭＳ Ｐゴシック"/>
              <a:cs typeface="ＭＳ Ｐゴシック"/>
            </a:endParaRPr>
          </a:p>
          <a:p>
            <a:pPr>
              <a:lnSpc>
                <a:spcPts val="2000"/>
              </a:lnSpc>
              <a:spcAft>
                <a:spcPts val="0"/>
              </a:spcAft>
            </a:pPr>
            <a:r>
              <a:rPr lang="en-US" sz="2000" b="1" dirty="0">
                <a:effectLst/>
                <a:latin typeface="Century"/>
                <a:ea typeface="ＭＳ 明朝"/>
                <a:cs typeface="Times New Roman"/>
              </a:rPr>
              <a:t>anti-</a:t>
            </a:r>
            <a:r>
              <a:rPr lang="en-US" sz="2000" b="1" dirty="0" err="1">
                <a:effectLst/>
                <a:latin typeface="Century"/>
                <a:ea typeface="ＭＳ 明朝"/>
                <a:cs typeface="Times New Roman"/>
              </a:rPr>
              <a:t>RNase</a:t>
            </a:r>
            <a:r>
              <a:rPr lang="en-US" sz="2000" b="1" dirty="0">
                <a:effectLst/>
                <a:latin typeface="Century"/>
                <a:ea typeface="ＭＳ 明朝"/>
                <a:cs typeface="Times New Roman"/>
              </a:rPr>
              <a:t> </a:t>
            </a:r>
            <a:r>
              <a:rPr lang="en-US" sz="2000" b="1" dirty="0" err="1">
                <a:effectLst/>
                <a:latin typeface="Century"/>
                <a:ea typeface="ＭＳ 明朝"/>
                <a:cs typeface="Times New Roman"/>
              </a:rPr>
              <a:t>scFv</a:t>
            </a:r>
            <a:r>
              <a:rPr lang="en-US" sz="2000" b="1" dirty="0">
                <a:effectLst/>
                <a:latin typeface="Century"/>
                <a:ea typeface="ＭＳ 明朝"/>
                <a:cs typeface="Times New Roman"/>
              </a:rPr>
              <a:t>-PM Ag-</a:t>
            </a:r>
            <a:endParaRPr lang="ja-JP" sz="4400" b="1" dirty="0">
              <a:effectLst/>
              <a:latin typeface="ＭＳ Ｐゴシック"/>
              <a:cs typeface="ＭＳ Ｐゴシック"/>
            </a:endParaRPr>
          </a:p>
          <a:p>
            <a:pPr>
              <a:lnSpc>
                <a:spcPts val="2000"/>
              </a:lnSpc>
              <a:spcAft>
                <a:spcPts val="0"/>
              </a:spcAft>
            </a:pPr>
            <a:r>
              <a:rPr lang="en-US" sz="2000" b="1" dirty="0">
                <a:effectLst/>
                <a:latin typeface="Century"/>
                <a:ea typeface="ＭＳ 明朝"/>
                <a:cs typeface="Times New Roman"/>
              </a:rPr>
              <a:t>anti-</a:t>
            </a:r>
            <a:r>
              <a:rPr lang="en-US" sz="2000" b="1" dirty="0" err="1">
                <a:effectLst/>
                <a:latin typeface="Century"/>
                <a:ea typeface="ＭＳ 明朝"/>
                <a:cs typeface="Times New Roman"/>
              </a:rPr>
              <a:t>RNase</a:t>
            </a:r>
            <a:r>
              <a:rPr lang="en-US" sz="2000" b="1" dirty="0">
                <a:effectLst/>
                <a:latin typeface="Century"/>
                <a:ea typeface="ＭＳ 明朝"/>
                <a:cs typeface="Times New Roman"/>
              </a:rPr>
              <a:t> scFv-D10 Ag-</a:t>
            </a:r>
            <a:endParaRPr lang="ja-JP" sz="4400" b="1" dirty="0">
              <a:effectLst/>
              <a:latin typeface="ＭＳ Ｐゴシック"/>
              <a:cs typeface="ＭＳ Ｐゴシック"/>
            </a:endParaRPr>
          </a:p>
        </p:txBody>
      </p:sp>
      <p:grpSp>
        <p:nvGrpSpPr>
          <p:cNvPr id="17" name="グループ化 16"/>
          <p:cNvGrpSpPr/>
          <p:nvPr/>
        </p:nvGrpSpPr>
        <p:grpSpPr>
          <a:xfrm>
            <a:off x="539552" y="2072530"/>
            <a:ext cx="6139084" cy="3528392"/>
            <a:chOff x="1790401" y="2276872"/>
            <a:chExt cx="5248275" cy="2647950"/>
          </a:xfrm>
        </p:grpSpPr>
        <p:graphicFrame>
          <p:nvGraphicFramePr>
            <p:cNvPr id="12" name="グラフ 11"/>
            <p:cNvGraphicFramePr/>
            <p:nvPr>
              <p:extLst>
                <p:ext uri="{D42A27DB-BD31-4B8C-83A1-F6EECF244321}">
                  <p14:modId xmlns:p14="http://schemas.microsoft.com/office/powerpoint/2010/main" val="2724403931"/>
                </p:ext>
              </p:extLst>
            </p:nvPr>
          </p:nvGraphicFramePr>
          <p:xfrm>
            <a:off x="1790401" y="2276872"/>
            <a:ext cx="5248275" cy="264795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フリーフォーム 12"/>
            <p:cNvSpPr/>
            <p:nvPr/>
          </p:nvSpPr>
          <p:spPr>
            <a:xfrm>
              <a:off x="2467946" y="2553097"/>
              <a:ext cx="2814320" cy="1788795"/>
            </a:xfrm>
            <a:custGeom>
              <a:avLst/>
              <a:gdLst>
                <a:gd name="connsiteX0" fmla="*/ 0 w 2814452"/>
                <a:gd name="connsiteY0" fmla="*/ 1789049 h 1789049"/>
                <a:gd name="connsiteX1" fmla="*/ 593766 w 2814452"/>
                <a:gd name="connsiteY1" fmla="*/ 197756 h 1789049"/>
                <a:gd name="connsiteX2" fmla="*/ 2814452 w 2814452"/>
                <a:gd name="connsiteY2" fmla="*/ 79002 h 1789049"/>
              </a:gdLst>
              <a:ahLst/>
              <a:cxnLst>
                <a:cxn ang="0">
                  <a:pos x="connsiteX0" y="connsiteY0"/>
                </a:cxn>
                <a:cxn ang="0">
                  <a:pos x="connsiteX1" y="connsiteY1"/>
                </a:cxn>
                <a:cxn ang="0">
                  <a:pos x="connsiteX2" y="connsiteY2"/>
                </a:cxn>
              </a:cxnLst>
              <a:rect l="l" t="t" r="r" b="b"/>
              <a:pathLst>
                <a:path w="2814452" h="1789049">
                  <a:moveTo>
                    <a:pt x="0" y="1789049"/>
                  </a:moveTo>
                  <a:cubicBezTo>
                    <a:pt x="62345" y="1135906"/>
                    <a:pt x="124691" y="482764"/>
                    <a:pt x="593766" y="197756"/>
                  </a:cubicBezTo>
                  <a:cubicBezTo>
                    <a:pt x="1062841" y="-87252"/>
                    <a:pt x="1938646" y="-4125"/>
                    <a:pt x="2814452" y="7900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a:off x="2480011" y="4094877"/>
              <a:ext cx="2861945" cy="247015"/>
            </a:xfrm>
            <a:custGeom>
              <a:avLst/>
              <a:gdLst>
                <a:gd name="connsiteX0" fmla="*/ 0 w 2861954"/>
                <a:gd name="connsiteY0" fmla="*/ 247118 h 247118"/>
                <a:gd name="connsiteX1" fmla="*/ 570016 w 2861954"/>
                <a:gd name="connsiteY1" fmla="*/ 9612 h 247118"/>
                <a:gd name="connsiteX2" fmla="*/ 2861954 w 2861954"/>
                <a:gd name="connsiteY2" fmla="*/ 68988 h 247118"/>
              </a:gdLst>
              <a:ahLst/>
              <a:cxnLst>
                <a:cxn ang="0">
                  <a:pos x="connsiteX0" y="connsiteY0"/>
                </a:cxn>
                <a:cxn ang="0">
                  <a:pos x="connsiteX1" y="connsiteY1"/>
                </a:cxn>
                <a:cxn ang="0">
                  <a:pos x="connsiteX2" y="connsiteY2"/>
                </a:cxn>
              </a:cxnLst>
              <a:rect l="l" t="t" r="r" b="b"/>
              <a:pathLst>
                <a:path w="2861954" h="247118">
                  <a:moveTo>
                    <a:pt x="0" y="247118"/>
                  </a:moveTo>
                  <a:cubicBezTo>
                    <a:pt x="46512" y="143209"/>
                    <a:pt x="93024" y="39300"/>
                    <a:pt x="570016" y="9612"/>
                  </a:cubicBezTo>
                  <a:cubicBezTo>
                    <a:pt x="1047008" y="-20076"/>
                    <a:pt x="1954481" y="24456"/>
                    <a:pt x="2861954" y="68988"/>
                  </a:cubicBezTo>
                </a:path>
              </a:pathLst>
            </a:cu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15" name="直線コネクタ 14"/>
          <p:cNvCxnSpPr/>
          <p:nvPr/>
        </p:nvCxnSpPr>
        <p:spPr>
          <a:xfrm>
            <a:off x="5364088" y="3645024"/>
            <a:ext cx="432000"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364088" y="3950139"/>
            <a:ext cx="432000" cy="0"/>
          </a:xfrm>
          <a:prstGeom prst="line">
            <a:avLst/>
          </a:prstGeom>
          <a:ln w="222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275856" y="1124743"/>
            <a:ext cx="2863687" cy="529885"/>
          </a:xfrm>
          <a:prstGeom prst="rect">
            <a:avLst/>
          </a:prstGeom>
          <a:noFill/>
          <a:ln>
            <a:solidFill>
              <a:schemeClr val="tx1"/>
            </a:solidFill>
          </a:ln>
        </p:spPr>
        <p:txBody>
          <a:bodyPr wrap="square" rtlCol="0">
            <a:spAutoFit/>
          </a:bodyPr>
          <a:lstStyle/>
          <a:p>
            <a:r>
              <a:rPr lang="en-US" altLang="ja-JP" sz="2800" dirty="0" smtClean="0"/>
              <a:t>anti-</a:t>
            </a:r>
            <a:r>
              <a:rPr lang="en-US" altLang="ja-JP" sz="2800" dirty="0" err="1" smtClean="0"/>
              <a:t>RNase</a:t>
            </a:r>
            <a:r>
              <a:rPr lang="en-US" altLang="ja-JP" sz="2800" dirty="0" smtClean="0"/>
              <a:t> </a:t>
            </a:r>
            <a:r>
              <a:rPr lang="en-US" altLang="ja-JP" sz="2800" dirty="0" err="1" smtClean="0"/>
              <a:t>scFv</a:t>
            </a:r>
            <a:endParaRPr kumimoji="1" lang="ja-JP" altLang="en-US" sz="2800" dirty="0"/>
          </a:p>
        </p:txBody>
      </p:sp>
    </p:spTree>
    <p:extLst>
      <p:ext uri="{BB962C8B-B14F-4D97-AF65-F5344CB8AC3E}">
        <p14:creationId xmlns:p14="http://schemas.microsoft.com/office/powerpoint/2010/main" val="4006154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7214493" y="5229200"/>
            <a:ext cx="1894011" cy="1541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1"/>
          <p:cNvSpPr>
            <a:spLocks noGrp="1"/>
          </p:cNvSpPr>
          <p:nvPr>
            <p:ph type="title"/>
          </p:nvPr>
        </p:nvSpPr>
        <p:spPr>
          <a:xfrm>
            <a:off x="251520" y="260350"/>
            <a:ext cx="8435280" cy="648370"/>
          </a:xfrm>
        </p:spPr>
        <p:txBody>
          <a:bodyPr/>
          <a:lstStyle/>
          <a:p>
            <a:r>
              <a:rPr lang="ja-JP" altLang="en-US" dirty="0" smtClean="0"/>
              <a:t>① 親和性ペプチド融合</a:t>
            </a:r>
            <a:r>
              <a:rPr lang="en-US" altLang="ja-JP" dirty="0" smtClean="0"/>
              <a:t>GST</a:t>
            </a:r>
            <a:r>
              <a:rPr lang="ja-JP" altLang="en-US" dirty="0" smtClean="0"/>
              <a:t>の親和性評価</a:t>
            </a:r>
            <a:endParaRPr kumimoji="1" lang="ja-JP" altLang="en-US" dirty="0"/>
          </a:p>
        </p:txBody>
      </p:sp>
      <p:sp>
        <p:nvSpPr>
          <p:cNvPr id="5" name="テキスト ボックス 4"/>
          <p:cNvSpPr txBox="1">
            <a:spLocks noChangeArrowheads="1"/>
          </p:cNvSpPr>
          <p:nvPr/>
        </p:nvSpPr>
        <p:spPr bwMode="auto">
          <a:xfrm>
            <a:off x="925331" y="3505919"/>
            <a:ext cx="171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400" dirty="0">
                <a:solidFill>
                  <a:srgbClr val="000000"/>
                </a:solidFill>
              </a:rPr>
              <a:t>QCM</a:t>
            </a:r>
            <a:r>
              <a:rPr lang="ja-JP" altLang="en-US" sz="1400" dirty="0">
                <a:solidFill>
                  <a:srgbClr val="000000"/>
                </a:solidFill>
              </a:rPr>
              <a:t>センサーチップ</a:t>
            </a:r>
          </a:p>
        </p:txBody>
      </p:sp>
      <p:grpSp>
        <p:nvGrpSpPr>
          <p:cNvPr id="6" name="グループ化 15"/>
          <p:cNvGrpSpPr>
            <a:grpSpLocks/>
          </p:cNvGrpSpPr>
          <p:nvPr/>
        </p:nvGrpSpPr>
        <p:grpSpPr bwMode="auto">
          <a:xfrm>
            <a:off x="987425" y="1665188"/>
            <a:ext cx="428625" cy="1238250"/>
            <a:chOff x="2428860" y="2658175"/>
            <a:chExt cx="642942" cy="1857388"/>
          </a:xfrm>
        </p:grpSpPr>
        <p:sp>
          <p:nvSpPr>
            <p:cNvPr id="7" name="片側の 2 つの角を丸めた四角形 6"/>
            <p:cNvSpPr/>
            <p:nvPr/>
          </p:nvSpPr>
          <p:spPr>
            <a:xfrm flipV="1">
              <a:off x="2428860" y="2658175"/>
              <a:ext cx="642942" cy="1857388"/>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8" name="円/楕円 7"/>
            <p:cNvSpPr/>
            <p:nvPr/>
          </p:nvSpPr>
          <p:spPr>
            <a:xfrm flipV="1">
              <a:off x="2466960" y="3889291"/>
              <a:ext cx="571504" cy="566741"/>
            </a:xfrm>
            <a:prstGeom prst="ellips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9" name="円/楕円 8"/>
            <p:cNvSpPr/>
            <p:nvPr/>
          </p:nvSpPr>
          <p:spPr>
            <a:xfrm flipV="1">
              <a:off x="2536018" y="3955966"/>
              <a:ext cx="428628" cy="428628"/>
            </a:xfrm>
            <a:prstGeom prst="ellipse">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10" name="正方形/長方形 9"/>
            <p:cNvSpPr/>
            <p:nvPr/>
          </p:nvSpPr>
          <p:spPr>
            <a:xfrm flipV="1">
              <a:off x="2828913" y="2665320"/>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sp>
          <p:nvSpPr>
            <p:cNvPr id="11" name="正方形/長方形 10"/>
            <p:cNvSpPr/>
            <p:nvPr/>
          </p:nvSpPr>
          <p:spPr>
            <a:xfrm flipV="1">
              <a:off x="2557448" y="2662938"/>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endParaRPr>
            </a:p>
          </p:txBody>
        </p:sp>
      </p:grpSp>
      <p:sp>
        <p:nvSpPr>
          <p:cNvPr id="12" name="テキスト ボックス 86"/>
          <p:cNvSpPr txBox="1">
            <a:spLocks noChangeArrowheads="1"/>
          </p:cNvSpPr>
          <p:nvPr/>
        </p:nvSpPr>
        <p:spPr bwMode="auto">
          <a:xfrm>
            <a:off x="2652713" y="2241451"/>
            <a:ext cx="2176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ja-JP" altLang="en-US" sz="2000" b="1" dirty="0">
                <a:solidFill>
                  <a:srgbClr val="000000"/>
                </a:solidFill>
                <a:latin typeface="Arial" charset="0"/>
              </a:rPr>
              <a:t>スピンコーティング</a:t>
            </a:r>
            <a:endParaRPr lang="en-US" altLang="ja-JP" sz="2000" b="1" dirty="0">
              <a:solidFill>
                <a:srgbClr val="000000"/>
              </a:solidFill>
              <a:latin typeface="Arial" charset="0"/>
            </a:endParaRPr>
          </a:p>
        </p:txBody>
      </p:sp>
      <p:grpSp>
        <p:nvGrpSpPr>
          <p:cNvPr id="13" name="グループ化 18"/>
          <p:cNvGrpSpPr>
            <a:grpSpLocks/>
          </p:cNvGrpSpPr>
          <p:nvPr/>
        </p:nvGrpSpPr>
        <p:grpSpPr bwMode="auto">
          <a:xfrm>
            <a:off x="5559425" y="1895376"/>
            <a:ext cx="428625" cy="1238250"/>
            <a:chOff x="2428860" y="2658175"/>
            <a:chExt cx="642942" cy="1857388"/>
          </a:xfrm>
        </p:grpSpPr>
        <p:sp>
          <p:nvSpPr>
            <p:cNvPr id="14" name="片側の 2 つの角を丸めた四角形 13"/>
            <p:cNvSpPr/>
            <p:nvPr/>
          </p:nvSpPr>
          <p:spPr>
            <a:xfrm flipV="1">
              <a:off x="2428860" y="2658175"/>
              <a:ext cx="642942" cy="1857388"/>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5" name="円/楕円 14"/>
            <p:cNvSpPr/>
            <p:nvPr/>
          </p:nvSpPr>
          <p:spPr>
            <a:xfrm flipV="1">
              <a:off x="2466960" y="3889289"/>
              <a:ext cx="571504" cy="566741"/>
            </a:xfrm>
            <a:prstGeom prst="ellips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6" name="円/楕円 15"/>
            <p:cNvSpPr/>
            <p:nvPr/>
          </p:nvSpPr>
          <p:spPr>
            <a:xfrm flipV="1">
              <a:off x="2536018" y="3955965"/>
              <a:ext cx="428628" cy="428628"/>
            </a:xfrm>
            <a:prstGeom prst="ellipse">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7" name="正方形/長方形 16"/>
            <p:cNvSpPr/>
            <p:nvPr/>
          </p:nvSpPr>
          <p:spPr>
            <a:xfrm flipV="1">
              <a:off x="2828913" y="2665318"/>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8" name="正方形/長方形 17"/>
            <p:cNvSpPr/>
            <p:nvPr/>
          </p:nvSpPr>
          <p:spPr>
            <a:xfrm flipV="1">
              <a:off x="2557448" y="2662938"/>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cxnSp>
        <p:nvCxnSpPr>
          <p:cNvPr id="19" name="直線矢印コネクタ 111"/>
          <p:cNvCxnSpPr>
            <a:cxnSpLocks noChangeShapeType="1"/>
            <a:stCxn id="20" idx="1"/>
          </p:cNvCxnSpPr>
          <p:nvPr/>
        </p:nvCxnSpPr>
        <p:spPr bwMode="auto">
          <a:xfrm flipH="1">
            <a:off x="5910264" y="1705164"/>
            <a:ext cx="720724" cy="1066512"/>
          </a:xfrm>
          <a:prstGeom prst="straightConnector1">
            <a:avLst/>
          </a:prstGeom>
          <a:noFill/>
          <a:ln w="222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0" name="テキスト ボックス 108"/>
          <p:cNvSpPr txBox="1">
            <a:spLocks noChangeArrowheads="1"/>
          </p:cNvSpPr>
          <p:nvPr/>
        </p:nvSpPr>
        <p:spPr bwMode="auto">
          <a:xfrm>
            <a:off x="6630988" y="1412776"/>
            <a:ext cx="1869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sz="1600" dirty="0" smtClean="0">
                <a:solidFill>
                  <a:srgbClr val="000000"/>
                </a:solidFill>
                <a:latin typeface="Arial" charset="0"/>
              </a:rPr>
              <a:t>PS</a:t>
            </a:r>
            <a:r>
              <a:rPr lang="ja-JP" altLang="en-US" sz="1600" dirty="0" smtClean="0">
                <a:solidFill>
                  <a:srgbClr val="000000"/>
                </a:solidFill>
                <a:latin typeface="Arial" charset="0"/>
              </a:rPr>
              <a:t>、</a:t>
            </a:r>
            <a:r>
              <a:rPr lang="en-US" altLang="ja-JP" sz="1600" dirty="0" smtClean="0">
                <a:solidFill>
                  <a:srgbClr val="000000"/>
                </a:solidFill>
                <a:latin typeface="Arial" charset="0"/>
              </a:rPr>
              <a:t>PC</a:t>
            </a:r>
            <a:r>
              <a:rPr lang="ja-JP" altLang="en-US" sz="1600" dirty="0" smtClean="0">
                <a:solidFill>
                  <a:srgbClr val="000000"/>
                </a:solidFill>
                <a:latin typeface="Arial" charset="0"/>
              </a:rPr>
              <a:t>、</a:t>
            </a:r>
            <a:r>
              <a:rPr lang="en-US" altLang="ja-JP" sz="1600" dirty="0" smtClean="0">
                <a:solidFill>
                  <a:srgbClr val="000000"/>
                </a:solidFill>
                <a:latin typeface="Arial" charset="0"/>
              </a:rPr>
              <a:t>PMMA</a:t>
            </a:r>
            <a:endParaRPr lang="en-US" altLang="ja-JP" sz="1600" dirty="0">
              <a:solidFill>
                <a:srgbClr val="000000"/>
              </a:solidFill>
              <a:latin typeface="Arial" charset="0"/>
            </a:endParaRPr>
          </a:p>
          <a:p>
            <a:pPr algn="l" eaLnBrk="1" hangingPunct="1"/>
            <a:r>
              <a:rPr lang="ja-JP" altLang="en-US" sz="1600" dirty="0">
                <a:solidFill>
                  <a:srgbClr val="000000"/>
                </a:solidFill>
                <a:latin typeface="Arial" charset="0"/>
              </a:rPr>
              <a:t>の薄膜を形成した。</a:t>
            </a:r>
            <a:endParaRPr lang="en-US" altLang="ja-JP" sz="1600" dirty="0">
              <a:solidFill>
                <a:srgbClr val="000000"/>
              </a:solidFill>
              <a:latin typeface="Arial" charset="0"/>
            </a:endParaRPr>
          </a:p>
        </p:txBody>
      </p:sp>
      <p:grpSp>
        <p:nvGrpSpPr>
          <p:cNvPr id="21" name="グループ化 65"/>
          <p:cNvGrpSpPr>
            <a:grpSpLocks/>
          </p:cNvGrpSpPr>
          <p:nvPr/>
        </p:nvGrpSpPr>
        <p:grpSpPr bwMode="auto">
          <a:xfrm>
            <a:off x="1080906" y="4995440"/>
            <a:ext cx="914400" cy="1385888"/>
            <a:chOff x="7000892" y="2828919"/>
            <a:chExt cx="915139" cy="1385899"/>
          </a:xfrm>
        </p:grpSpPr>
        <p:grpSp>
          <p:nvGrpSpPr>
            <p:cNvPr id="22" name="グループ化 46"/>
            <p:cNvGrpSpPr>
              <a:grpSpLocks/>
            </p:cNvGrpSpPr>
            <p:nvPr/>
          </p:nvGrpSpPr>
          <p:grpSpPr bwMode="auto">
            <a:xfrm>
              <a:off x="7004659" y="3235652"/>
              <a:ext cx="911372" cy="640216"/>
              <a:chOff x="5143504" y="3357562"/>
              <a:chExt cx="576267" cy="404813"/>
            </a:xfrm>
          </p:grpSpPr>
          <p:sp>
            <p:nvSpPr>
              <p:cNvPr id="32" name="円柱 44"/>
              <p:cNvSpPr>
                <a:spLocks noChangeArrowheads="1"/>
              </p:cNvSpPr>
              <p:nvPr/>
            </p:nvSpPr>
            <p:spPr bwMode="auto">
              <a:xfrm>
                <a:off x="5143504" y="3357562"/>
                <a:ext cx="571504" cy="357190"/>
              </a:xfrm>
              <a:prstGeom prst="can">
                <a:avLst>
                  <a:gd name="adj" fmla="val 25000"/>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3" name="正方形/長方形 45"/>
              <p:cNvSpPr>
                <a:spLocks noChangeArrowheads="1"/>
              </p:cNvSpPr>
              <p:nvPr/>
            </p:nvSpPr>
            <p:spPr bwMode="auto">
              <a:xfrm>
                <a:off x="5143504" y="3405185"/>
                <a:ext cx="576267" cy="35719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grpSp>
        <p:grpSp>
          <p:nvGrpSpPr>
            <p:cNvPr id="23" name="グループ化 43"/>
            <p:cNvGrpSpPr>
              <a:grpSpLocks/>
            </p:cNvGrpSpPr>
            <p:nvPr/>
          </p:nvGrpSpPr>
          <p:grpSpPr bwMode="auto">
            <a:xfrm>
              <a:off x="7000892" y="3243184"/>
              <a:ext cx="903839" cy="971634"/>
              <a:chOff x="6434151" y="3819524"/>
              <a:chExt cx="571504" cy="614371"/>
            </a:xfrm>
          </p:grpSpPr>
          <p:sp>
            <p:nvSpPr>
              <p:cNvPr id="30" name="円/楕円 39"/>
              <p:cNvSpPr>
                <a:spLocks noChangeArrowheads="1"/>
              </p:cNvSpPr>
              <p:nvPr/>
            </p:nvSpPr>
            <p:spPr bwMode="auto">
              <a:xfrm>
                <a:off x="6434151" y="3862391"/>
                <a:ext cx="571504" cy="571504"/>
              </a:xfrm>
              <a:prstGeom prst="ellipse">
                <a:avLst/>
              </a:prstGeom>
              <a:solidFill>
                <a:srgbClr val="99CCFF">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sp>
            <p:nvSpPr>
              <p:cNvPr id="31" name="円柱 42"/>
              <p:cNvSpPr>
                <a:spLocks noChangeArrowheads="1"/>
              </p:cNvSpPr>
              <p:nvPr/>
            </p:nvSpPr>
            <p:spPr bwMode="auto">
              <a:xfrm>
                <a:off x="6434151" y="3819524"/>
                <a:ext cx="571504" cy="357190"/>
              </a:xfrm>
              <a:prstGeom prst="can">
                <a:avLst>
                  <a:gd name="adj" fmla="val 25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grpSp>
        <p:sp>
          <p:nvSpPr>
            <p:cNvPr id="24" name="円柱 33"/>
            <p:cNvSpPr>
              <a:spLocks noChangeArrowheads="1"/>
            </p:cNvSpPr>
            <p:nvPr/>
          </p:nvSpPr>
          <p:spPr bwMode="auto">
            <a:xfrm>
              <a:off x="7000892" y="3243180"/>
              <a:ext cx="903839" cy="564900"/>
            </a:xfrm>
            <a:prstGeom prst="can">
              <a:avLst>
                <a:gd name="adj" fmla="val 25000"/>
              </a:avLst>
            </a:prstGeom>
            <a:solidFill>
              <a:srgbClr val="99CCFF">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sp>
          <p:nvSpPr>
            <p:cNvPr id="25" name="円柱 34"/>
            <p:cNvSpPr>
              <a:spLocks noChangeArrowheads="1"/>
            </p:cNvSpPr>
            <p:nvPr/>
          </p:nvSpPr>
          <p:spPr bwMode="auto">
            <a:xfrm>
              <a:off x="7000892" y="2828919"/>
              <a:ext cx="903839" cy="564900"/>
            </a:xfrm>
            <a:prstGeom prst="can">
              <a:avLst>
                <a:gd name="adj" fmla="val 25000"/>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cxnSp>
          <p:nvCxnSpPr>
            <p:cNvPr id="26" name="直線コネクタ 51"/>
            <p:cNvCxnSpPr>
              <a:cxnSpLocks noChangeShapeType="1"/>
            </p:cNvCxnSpPr>
            <p:nvPr/>
          </p:nvCxnSpPr>
          <p:spPr bwMode="auto">
            <a:xfrm rot="16200000" flipH="1">
              <a:off x="6784342" y="3550113"/>
              <a:ext cx="436865" cy="376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7" name="直線コネクタ 53"/>
            <p:cNvCxnSpPr>
              <a:cxnSpLocks noChangeShapeType="1"/>
            </p:cNvCxnSpPr>
            <p:nvPr/>
          </p:nvCxnSpPr>
          <p:spPr bwMode="auto">
            <a:xfrm rot="16200000" flipH="1">
              <a:off x="7688181" y="3550116"/>
              <a:ext cx="436865" cy="376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8" name="円弧 27"/>
            <p:cNvSpPr/>
            <p:nvPr/>
          </p:nvSpPr>
          <p:spPr bwMode="auto">
            <a:xfrm rot="5400000">
              <a:off x="7004431" y="3311161"/>
              <a:ext cx="903295" cy="904017"/>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ja-JP" altLang="en-US" dirty="0">
                <a:ea typeface="ＭＳ Ｐゴシック" pitchFamily="50" charset="-128"/>
              </a:endParaRPr>
            </a:p>
          </p:txBody>
        </p:sp>
        <p:sp>
          <p:nvSpPr>
            <p:cNvPr id="29" name="円弧 28"/>
            <p:cNvSpPr/>
            <p:nvPr/>
          </p:nvSpPr>
          <p:spPr bwMode="auto">
            <a:xfrm rot="10800000">
              <a:off x="7004070" y="3311523"/>
              <a:ext cx="904017" cy="903295"/>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ja-JP" altLang="en-US" dirty="0">
                <a:ea typeface="ＭＳ Ｐゴシック" pitchFamily="50" charset="-128"/>
              </a:endParaRPr>
            </a:p>
          </p:txBody>
        </p:sp>
      </p:grpSp>
      <p:grpSp>
        <p:nvGrpSpPr>
          <p:cNvPr id="34" name="グループ化 26"/>
          <p:cNvGrpSpPr>
            <a:grpSpLocks/>
          </p:cNvGrpSpPr>
          <p:nvPr/>
        </p:nvGrpSpPr>
        <p:grpSpPr bwMode="auto">
          <a:xfrm>
            <a:off x="1323793" y="3871490"/>
            <a:ext cx="428625" cy="1238250"/>
            <a:chOff x="2428860" y="2658175"/>
            <a:chExt cx="642942" cy="1857388"/>
          </a:xfrm>
        </p:grpSpPr>
        <p:sp>
          <p:nvSpPr>
            <p:cNvPr id="35" name="片側の 2 つの角を丸めた四角形 34"/>
            <p:cNvSpPr/>
            <p:nvPr/>
          </p:nvSpPr>
          <p:spPr>
            <a:xfrm flipV="1">
              <a:off x="2428860" y="2658175"/>
              <a:ext cx="642942" cy="1857388"/>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36" name="円/楕円 35"/>
            <p:cNvSpPr/>
            <p:nvPr/>
          </p:nvSpPr>
          <p:spPr>
            <a:xfrm flipV="1">
              <a:off x="2466960" y="3889291"/>
              <a:ext cx="571504" cy="566741"/>
            </a:xfrm>
            <a:prstGeom prst="ellips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37" name="円/楕円 36"/>
            <p:cNvSpPr/>
            <p:nvPr/>
          </p:nvSpPr>
          <p:spPr>
            <a:xfrm flipV="1">
              <a:off x="2536018" y="3955966"/>
              <a:ext cx="428628" cy="428628"/>
            </a:xfrm>
            <a:prstGeom prst="ellipse">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38" name="正方形/長方形 37"/>
            <p:cNvSpPr/>
            <p:nvPr/>
          </p:nvSpPr>
          <p:spPr>
            <a:xfrm flipV="1">
              <a:off x="2828913" y="2665320"/>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39" name="正方形/長方形 38"/>
            <p:cNvSpPr/>
            <p:nvPr/>
          </p:nvSpPr>
          <p:spPr>
            <a:xfrm flipV="1">
              <a:off x="2557448" y="2662938"/>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cxnSp>
        <p:nvCxnSpPr>
          <p:cNvPr id="47" name="直線矢印コネクタ 111"/>
          <p:cNvCxnSpPr>
            <a:cxnSpLocks noChangeShapeType="1"/>
          </p:cNvCxnSpPr>
          <p:nvPr/>
        </p:nvCxnSpPr>
        <p:spPr bwMode="auto">
          <a:xfrm flipH="1">
            <a:off x="5724343" y="4741440"/>
            <a:ext cx="255588" cy="236538"/>
          </a:xfrm>
          <a:prstGeom prst="straightConnector1">
            <a:avLst/>
          </a:prstGeom>
          <a:noFill/>
          <a:ln w="1587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48" name="テキスト ボックス 108"/>
          <p:cNvSpPr txBox="1">
            <a:spLocks noChangeArrowheads="1"/>
          </p:cNvSpPr>
          <p:nvPr/>
        </p:nvSpPr>
        <p:spPr bwMode="auto">
          <a:xfrm>
            <a:off x="5510031" y="3879428"/>
            <a:ext cx="1928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sz="1600" dirty="0">
                <a:solidFill>
                  <a:srgbClr val="000000"/>
                </a:solidFill>
                <a:latin typeface="Arial" charset="0"/>
              </a:rPr>
              <a:t>1</a:t>
            </a:r>
            <a:r>
              <a:rPr lang="en-US" altLang="ja-JP" sz="1600" dirty="0">
                <a:solidFill>
                  <a:srgbClr val="000000"/>
                </a:solidFill>
                <a:latin typeface="Symbol" pitchFamily="18" charset="2"/>
              </a:rPr>
              <a:t>m</a:t>
            </a:r>
            <a:r>
              <a:rPr lang="en-US" altLang="ja-JP" sz="1600" dirty="0">
                <a:solidFill>
                  <a:srgbClr val="000000"/>
                </a:solidFill>
                <a:latin typeface="Arial" charset="0"/>
              </a:rPr>
              <a:t>g/ml</a:t>
            </a:r>
            <a:r>
              <a:rPr lang="ja-JP" altLang="en-US" sz="1600" dirty="0">
                <a:solidFill>
                  <a:srgbClr val="000000"/>
                </a:solidFill>
                <a:latin typeface="Arial" charset="0"/>
              </a:rPr>
              <a:t>になるように親和性ペプチド融合</a:t>
            </a:r>
            <a:r>
              <a:rPr lang="en-US" altLang="ja-JP" sz="1600" dirty="0">
                <a:solidFill>
                  <a:srgbClr val="000000"/>
                </a:solidFill>
                <a:latin typeface="Arial" charset="0"/>
              </a:rPr>
              <a:t>GST</a:t>
            </a:r>
            <a:r>
              <a:rPr lang="ja-JP" altLang="en-US" sz="1600" dirty="0">
                <a:solidFill>
                  <a:srgbClr val="000000"/>
                </a:solidFill>
                <a:latin typeface="Arial" charset="0"/>
              </a:rPr>
              <a:t>溶液を添加。</a:t>
            </a:r>
            <a:endParaRPr lang="en-US" altLang="ja-JP" sz="1600" dirty="0">
              <a:solidFill>
                <a:srgbClr val="000000"/>
              </a:solidFill>
              <a:latin typeface="Arial" charset="0"/>
            </a:endParaRPr>
          </a:p>
        </p:txBody>
      </p:sp>
      <p:sp>
        <p:nvSpPr>
          <p:cNvPr id="49" name="テキスト ボックス 75"/>
          <p:cNvSpPr txBox="1">
            <a:spLocks noChangeArrowheads="1"/>
          </p:cNvSpPr>
          <p:nvPr/>
        </p:nvSpPr>
        <p:spPr bwMode="auto">
          <a:xfrm>
            <a:off x="1558925" y="1419126"/>
            <a:ext cx="2928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sz="1600" dirty="0">
                <a:solidFill>
                  <a:srgbClr val="000000"/>
                </a:solidFill>
              </a:rPr>
              <a:t>1% </a:t>
            </a:r>
            <a:r>
              <a:rPr lang="en-US" altLang="ja-JP" sz="1600" dirty="0" smtClean="0">
                <a:solidFill>
                  <a:srgbClr val="000000"/>
                </a:solidFill>
              </a:rPr>
              <a:t>PS</a:t>
            </a:r>
            <a:r>
              <a:rPr lang="ja-JP" altLang="en-US" sz="1600" dirty="0" smtClean="0">
                <a:solidFill>
                  <a:srgbClr val="000000"/>
                </a:solidFill>
              </a:rPr>
              <a:t>トルエン溶液もしくは</a:t>
            </a:r>
            <a:r>
              <a:rPr lang="en-US" altLang="ja-JP" sz="1600" dirty="0" smtClean="0">
                <a:solidFill>
                  <a:srgbClr val="000000"/>
                </a:solidFill>
              </a:rPr>
              <a:t>PC</a:t>
            </a:r>
            <a:r>
              <a:rPr lang="ja-JP" altLang="en-US" sz="1600" dirty="0">
                <a:solidFill>
                  <a:srgbClr val="000000"/>
                </a:solidFill>
              </a:rPr>
              <a:t>または</a:t>
            </a:r>
            <a:r>
              <a:rPr lang="en-US" altLang="ja-JP" sz="1600" dirty="0" smtClean="0">
                <a:solidFill>
                  <a:srgbClr val="000000"/>
                </a:solidFill>
              </a:rPr>
              <a:t>PMMA</a:t>
            </a:r>
            <a:r>
              <a:rPr lang="ja-JP" altLang="en-US" sz="1600" dirty="0" smtClean="0">
                <a:solidFill>
                  <a:srgbClr val="000000"/>
                </a:solidFill>
              </a:rPr>
              <a:t>クロロホルム</a:t>
            </a:r>
            <a:r>
              <a:rPr lang="ja-JP" altLang="en-US" sz="1600" dirty="0">
                <a:solidFill>
                  <a:srgbClr val="000000"/>
                </a:solidFill>
              </a:rPr>
              <a:t>溶液を数滴滴下。</a:t>
            </a:r>
          </a:p>
        </p:txBody>
      </p:sp>
      <p:sp>
        <p:nvSpPr>
          <p:cNvPr id="50" name="テキスト ボックス 76"/>
          <p:cNvSpPr txBox="1">
            <a:spLocks noChangeArrowheads="1"/>
          </p:cNvSpPr>
          <p:nvPr/>
        </p:nvSpPr>
        <p:spPr bwMode="auto">
          <a:xfrm>
            <a:off x="2730500" y="2708176"/>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2000" dirty="0">
                <a:solidFill>
                  <a:srgbClr val="000000"/>
                </a:solidFill>
              </a:rPr>
              <a:t>6000rpm</a:t>
            </a:r>
            <a:r>
              <a:rPr lang="ja-JP" altLang="en-US" sz="2000" dirty="0">
                <a:solidFill>
                  <a:srgbClr val="000000"/>
                </a:solidFill>
              </a:rPr>
              <a:t>、</a:t>
            </a:r>
            <a:r>
              <a:rPr lang="en-US" altLang="ja-JP" sz="2000" dirty="0">
                <a:solidFill>
                  <a:srgbClr val="000000"/>
                </a:solidFill>
              </a:rPr>
              <a:t>1min</a:t>
            </a:r>
            <a:endParaRPr lang="ja-JP" altLang="en-US" sz="2000" dirty="0">
              <a:solidFill>
                <a:srgbClr val="000000"/>
              </a:solidFill>
            </a:endParaRPr>
          </a:p>
        </p:txBody>
      </p:sp>
      <p:cxnSp>
        <p:nvCxnSpPr>
          <p:cNvPr id="51" name="直線矢印コネクタ 111"/>
          <p:cNvCxnSpPr>
            <a:cxnSpLocks noChangeShapeType="1"/>
          </p:cNvCxnSpPr>
          <p:nvPr/>
        </p:nvCxnSpPr>
        <p:spPr bwMode="auto">
          <a:xfrm flipH="1">
            <a:off x="1303338" y="2241451"/>
            <a:ext cx="839787" cy="330200"/>
          </a:xfrm>
          <a:prstGeom prst="straightConnector1">
            <a:avLst/>
          </a:prstGeom>
          <a:noFill/>
          <a:ln w="222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2" name="直線矢印コネクタ 82"/>
          <p:cNvCxnSpPr>
            <a:cxnSpLocks noChangeShapeType="1"/>
          </p:cNvCxnSpPr>
          <p:nvPr/>
        </p:nvCxnSpPr>
        <p:spPr bwMode="auto">
          <a:xfrm>
            <a:off x="1844675" y="2682776"/>
            <a:ext cx="3429000" cy="158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 name="下矢印 83"/>
          <p:cNvSpPr>
            <a:spLocks noChangeArrowheads="1"/>
          </p:cNvSpPr>
          <p:nvPr/>
        </p:nvSpPr>
        <p:spPr bwMode="auto">
          <a:xfrm>
            <a:off x="1866718" y="4066753"/>
            <a:ext cx="214313" cy="571500"/>
          </a:xfrm>
          <a:prstGeom prst="down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ja-JP" altLang="en-US" dirty="0"/>
          </a:p>
        </p:txBody>
      </p:sp>
      <p:cxnSp>
        <p:nvCxnSpPr>
          <p:cNvPr id="54" name="直線矢印コネクタ 111"/>
          <p:cNvCxnSpPr>
            <a:cxnSpLocks noChangeShapeType="1"/>
            <a:stCxn id="55" idx="3"/>
          </p:cNvCxnSpPr>
          <p:nvPr/>
        </p:nvCxnSpPr>
        <p:spPr bwMode="auto">
          <a:xfrm flipV="1">
            <a:off x="763778" y="5692149"/>
            <a:ext cx="388565" cy="378923"/>
          </a:xfrm>
          <a:prstGeom prst="straightConnector1">
            <a:avLst/>
          </a:prstGeom>
          <a:noFill/>
          <a:ln w="222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55" name="テキスト ボックス 108"/>
          <p:cNvSpPr txBox="1">
            <a:spLocks noChangeArrowheads="1"/>
          </p:cNvSpPr>
          <p:nvPr/>
        </p:nvSpPr>
        <p:spPr bwMode="auto">
          <a:xfrm>
            <a:off x="170346" y="5778684"/>
            <a:ext cx="5934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600" dirty="0" smtClean="0">
                <a:solidFill>
                  <a:srgbClr val="000000"/>
                </a:solidFill>
                <a:latin typeface="Arial" charset="0"/>
              </a:rPr>
              <a:t>PBS</a:t>
            </a:r>
            <a:endParaRPr lang="en-US" altLang="ja-JP" sz="1600" dirty="0">
              <a:solidFill>
                <a:srgbClr val="000000"/>
              </a:solidFill>
              <a:latin typeface="Arial" charset="0"/>
            </a:endParaRPr>
          </a:p>
          <a:p>
            <a:pPr eaLnBrk="1" hangingPunct="1"/>
            <a:r>
              <a:rPr lang="en-US" altLang="ja-JP" sz="1600" dirty="0">
                <a:solidFill>
                  <a:srgbClr val="000000"/>
                </a:solidFill>
                <a:latin typeface="Arial" charset="0"/>
              </a:rPr>
              <a:t>8ml</a:t>
            </a:r>
          </a:p>
        </p:txBody>
      </p:sp>
      <p:sp>
        <p:nvSpPr>
          <p:cNvPr id="56" name="テキスト ボックス 88"/>
          <p:cNvSpPr txBox="1">
            <a:spLocks noChangeArrowheads="1"/>
          </p:cNvSpPr>
          <p:nvPr/>
        </p:nvSpPr>
        <p:spPr bwMode="auto">
          <a:xfrm>
            <a:off x="2223906" y="4523953"/>
            <a:ext cx="2214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sz="2000" b="1" dirty="0">
                <a:solidFill>
                  <a:srgbClr val="000000"/>
                </a:solidFill>
              </a:rPr>
              <a:t>平衡化</a:t>
            </a:r>
          </a:p>
        </p:txBody>
      </p:sp>
      <p:sp>
        <p:nvSpPr>
          <p:cNvPr id="57" name="テキスト ボックス 89"/>
          <p:cNvSpPr txBox="1">
            <a:spLocks noChangeArrowheads="1"/>
          </p:cNvSpPr>
          <p:nvPr/>
        </p:nvSpPr>
        <p:spPr bwMode="auto">
          <a:xfrm>
            <a:off x="2295343" y="4943053"/>
            <a:ext cx="2143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2000" dirty="0">
                <a:solidFill>
                  <a:srgbClr val="000000"/>
                </a:solidFill>
              </a:rPr>
              <a:t>25</a:t>
            </a:r>
            <a:r>
              <a:rPr lang="ja-JP" altLang="en-US" sz="2000" dirty="0">
                <a:solidFill>
                  <a:srgbClr val="000000"/>
                </a:solidFill>
              </a:rPr>
              <a:t>℃、</a:t>
            </a:r>
            <a:r>
              <a:rPr lang="en-US" altLang="ja-JP" sz="2000" dirty="0">
                <a:solidFill>
                  <a:srgbClr val="000000"/>
                </a:solidFill>
              </a:rPr>
              <a:t>1000rpm</a:t>
            </a:r>
            <a:r>
              <a:rPr lang="ja-JP" altLang="en-US" sz="2000" dirty="0">
                <a:solidFill>
                  <a:srgbClr val="000000"/>
                </a:solidFill>
              </a:rPr>
              <a:t>、</a:t>
            </a:r>
            <a:r>
              <a:rPr lang="en-US" altLang="ja-JP" sz="2000" dirty="0" smtClean="0">
                <a:solidFill>
                  <a:srgbClr val="000000"/>
                </a:solidFill>
              </a:rPr>
              <a:t>PBS </a:t>
            </a:r>
            <a:r>
              <a:rPr lang="ja-JP" altLang="en-US" sz="2000" dirty="0" smtClean="0">
                <a:solidFill>
                  <a:srgbClr val="000000"/>
                </a:solidFill>
              </a:rPr>
              <a:t>中</a:t>
            </a:r>
            <a:r>
              <a:rPr lang="ja-JP" altLang="en-US" sz="2000" dirty="0">
                <a:solidFill>
                  <a:srgbClr val="000000"/>
                </a:solidFill>
              </a:rPr>
              <a:t>で平衡化</a:t>
            </a:r>
          </a:p>
        </p:txBody>
      </p:sp>
      <p:sp>
        <p:nvSpPr>
          <p:cNvPr id="58" name="十字形 91"/>
          <p:cNvSpPr>
            <a:spLocks noChangeArrowheads="1"/>
          </p:cNvSpPr>
          <p:nvPr/>
        </p:nvSpPr>
        <p:spPr bwMode="auto">
          <a:xfrm>
            <a:off x="1438093" y="6138440"/>
            <a:ext cx="214313" cy="214313"/>
          </a:xfrm>
          <a:prstGeom prst="plus">
            <a:avLst>
              <a:gd name="adj" fmla="val 25000"/>
            </a:avLst>
          </a:prstGeom>
          <a:solidFill>
            <a:schemeClr val="bg1"/>
          </a:solidFill>
          <a:ln w="9525" algn="ctr">
            <a:solidFill>
              <a:schemeClr val="tx1"/>
            </a:solidFill>
            <a:round/>
            <a:headEnd/>
            <a:tailEnd/>
          </a:ln>
        </p:spPr>
        <p:txBody>
          <a:bodyPr wrap="none" anchor="ctr"/>
          <a:lstStyle/>
          <a:p>
            <a:endParaRPr lang="ja-JP" altLang="en-US" dirty="0"/>
          </a:p>
        </p:txBody>
      </p:sp>
      <p:sp>
        <p:nvSpPr>
          <p:cNvPr id="59" name="環状矢印 58"/>
          <p:cNvSpPr/>
          <p:nvPr/>
        </p:nvSpPr>
        <p:spPr bwMode="auto">
          <a:xfrm>
            <a:off x="1366656" y="5995565"/>
            <a:ext cx="357187" cy="357188"/>
          </a:xfrm>
          <a:prstGeom prst="circularArrow">
            <a:avLst/>
          </a:prstGeom>
          <a:solidFill>
            <a:srgbClr val="000000"/>
          </a:solidFill>
          <a:ln w="9525" cap="flat" cmpd="sng" algn="ctr">
            <a:noFill/>
            <a:prstDash val="solid"/>
            <a:round/>
            <a:headEnd type="none" w="med" len="med"/>
            <a:tailEnd type="none" w="med" len="med"/>
          </a:ln>
          <a:effectLst/>
        </p:spPr>
        <p:txBody>
          <a:bodyPr wrap="none" anchor="ctr"/>
          <a:lstStyle/>
          <a:p>
            <a:pPr>
              <a:defRPr/>
            </a:pPr>
            <a:endParaRPr lang="ja-JP" altLang="en-US" dirty="0">
              <a:ea typeface="ＭＳ Ｐゴシック" pitchFamily="50" charset="-128"/>
            </a:endParaRPr>
          </a:p>
        </p:txBody>
      </p:sp>
      <p:cxnSp>
        <p:nvCxnSpPr>
          <p:cNvPr id="60" name="直線矢印コネクタ 95"/>
          <p:cNvCxnSpPr>
            <a:cxnSpLocks noChangeShapeType="1"/>
          </p:cNvCxnSpPr>
          <p:nvPr/>
        </p:nvCxnSpPr>
        <p:spPr bwMode="auto">
          <a:xfrm>
            <a:off x="223656" y="4924003"/>
            <a:ext cx="714375" cy="158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 name="直線矢印コネクタ 96"/>
          <p:cNvCxnSpPr>
            <a:cxnSpLocks noChangeShapeType="1"/>
          </p:cNvCxnSpPr>
          <p:nvPr/>
        </p:nvCxnSpPr>
        <p:spPr bwMode="auto">
          <a:xfrm flipV="1">
            <a:off x="2161993" y="4924003"/>
            <a:ext cx="2419350" cy="793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2" name="直線矢印コネクタ 100"/>
          <p:cNvCxnSpPr>
            <a:cxnSpLocks noChangeShapeType="1"/>
          </p:cNvCxnSpPr>
          <p:nvPr/>
        </p:nvCxnSpPr>
        <p:spPr bwMode="auto">
          <a:xfrm flipV="1">
            <a:off x="6233931" y="4924003"/>
            <a:ext cx="776287" cy="793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 name="テキスト ボックス 108"/>
          <p:cNvSpPr txBox="1">
            <a:spLocks noChangeArrowheads="1"/>
          </p:cNvSpPr>
          <p:nvPr/>
        </p:nvSpPr>
        <p:spPr bwMode="auto">
          <a:xfrm>
            <a:off x="7249988" y="4501232"/>
            <a:ext cx="1714500" cy="1016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sz="2000" b="1" dirty="0" smtClean="0">
                <a:solidFill>
                  <a:srgbClr val="000000"/>
                </a:solidFill>
                <a:latin typeface="Arial" charset="0"/>
              </a:rPr>
              <a:t>1</a:t>
            </a:r>
            <a:r>
              <a:rPr lang="ja-JP" altLang="en-US" sz="2000" b="1" dirty="0" smtClean="0">
                <a:solidFill>
                  <a:srgbClr val="000000"/>
                </a:solidFill>
                <a:latin typeface="Arial" charset="0"/>
              </a:rPr>
              <a:t>時間、</a:t>
            </a:r>
            <a:endParaRPr lang="en-US" altLang="ja-JP" sz="2000" b="1" dirty="0">
              <a:solidFill>
                <a:srgbClr val="000000"/>
              </a:solidFill>
              <a:latin typeface="Arial" charset="0"/>
            </a:endParaRPr>
          </a:p>
          <a:p>
            <a:pPr algn="l" eaLnBrk="1" hangingPunct="1"/>
            <a:r>
              <a:rPr lang="ja-JP" altLang="en-US" sz="2000" b="1" dirty="0">
                <a:solidFill>
                  <a:srgbClr val="000000"/>
                </a:solidFill>
                <a:latin typeface="Arial" charset="0"/>
              </a:rPr>
              <a:t>吸着挙動を</a:t>
            </a:r>
            <a:endParaRPr lang="en-US" altLang="ja-JP" sz="2000" b="1" dirty="0">
              <a:solidFill>
                <a:srgbClr val="000000"/>
              </a:solidFill>
              <a:latin typeface="Arial" charset="0"/>
            </a:endParaRPr>
          </a:p>
          <a:p>
            <a:pPr algn="l" eaLnBrk="1" hangingPunct="1"/>
            <a:r>
              <a:rPr lang="ja-JP" altLang="en-US" sz="2000" b="1" dirty="0">
                <a:solidFill>
                  <a:srgbClr val="000000"/>
                </a:solidFill>
                <a:latin typeface="Arial" charset="0"/>
              </a:rPr>
              <a:t>モニタリング。</a:t>
            </a:r>
            <a:endParaRPr lang="en-US" altLang="ja-JP" sz="2000" b="1" dirty="0">
              <a:solidFill>
                <a:srgbClr val="000000"/>
              </a:solidFill>
              <a:latin typeface="Arial" charset="0"/>
            </a:endParaRPr>
          </a:p>
        </p:txBody>
      </p:sp>
      <p:grpSp>
        <p:nvGrpSpPr>
          <p:cNvPr id="40" name="グループ化 66"/>
          <p:cNvGrpSpPr>
            <a:grpSpLocks/>
          </p:cNvGrpSpPr>
          <p:nvPr/>
        </p:nvGrpSpPr>
        <p:grpSpPr bwMode="auto">
          <a:xfrm>
            <a:off x="5044893" y="4495378"/>
            <a:ext cx="428625" cy="1238250"/>
            <a:chOff x="2428860" y="2658175"/>
            <a:chExt cx="642942" cy="1857388"/>
          </a:xfrm>
        </p:grpSpPr>
        <p:sp>
          <p:nvSpPr>
            <p:cNvPr id="41" name="片側の 2 つの角を丸めた四角形 40"/>
            <p:cNvSpPr/>
            <p:nvPr/>
          </p:nvSpPr>
          <p:spPr>
            <a:xfrm flipV="1">
              <a:off x="2428860" y="2658175"/>
              <a:ext cx="642942" cy="1857388"/>
            </a:xfrm>
            <a:prstGeom prst="round2SameRect">
              <a:avLst>
                <a:gd name="adj1" fmla="val 5000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2" name="円/楕円 41"/>
            <p:cNvSpPr/>
            <p:nvPr/>
          </p:nvSpPr>
          <p:spPr>
            <a:xfrm flipV="1">
              <a:off x="2466960" y="3889289"/>
              <a:ext cx="571504" cy="566741"/>
            </a:xfrm>
            <a:prstGeom prst="ellips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3" name="円/楕円 42"/>
            <p:cNvSpPr/>
            <p:nvPr/>
          </p:nvSpPr>
          <p:spPr>
            <a:xfrm flipV="1">
              <a:off x="2536018" y="3955965"/>
              <a:ext cx="428628" cy="428628"/>
            </a:xfrm>
            <a:prstGeom prst="ellipse">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4" name="正方形/長方形 43"/>
            <p:cNvSpPr/>
            <p:nvPr/>
          </p:nvSpPr>
          <p:spPr>
            <a:xfrm flipV="1">
              <a:off x="2828913" y="2665318"/>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5" name="正方形/長方形 44"/>
            <p:cNvSpPr/>
            <p:nvPr/>
          </p:nvSpPr>
          <p:spPr>
            <a:xfrm flipV="1">
              <a:off x="2557448" y="2662938"/>
              <a:ext cx="142876" cy="3571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grpSp>
        <p:nvGrpSpPr>
          <p:cNvPr id="75" name="グループ化 65"/>
          <p:cNvGrpSpPr>
            <a:grpSpLocks/>
          </p:cNvGrpSpPr>
          <p:nvPr/>
        </p:nvGrpSpPr>
        <p:grpSpPr bwMode="auto">
          <a:xfrm>
            <a:off x="4803593" y="4707408"/>
            <a:ext cx="914400" cy="1385888"/>
            <a:chOff x="7000892" y="2828919"/>
            <a:chExt cx="915139" cy="1385899"/>
          </a:xfrm>
        </p:grpSpPr>
        <p:grpSp>
          <p:nvGrpSpPr>
            <p:cNvPr id="76" name="グループ化 46"/>
            <p:cNvGrpSpPr>
              <a:grpSpLocks/>
            </p:cNvGrpSpPr>
            <p:nvPr/>
          </p:nvGrpSpPr>
          <p:grpSpPr bwMode="auto">
            <a:xfrm>
              <a:off x="7004659" y="3235652"/>
              <a:ext cx="911372" cy="640216"/>
              <a:chOff x="5143504" y="3357562"/>
              <a:chExt cx="576267" cy="404813"/>
            </a:xfrm>
          </p:grpSpPr>
          <p:sp>
            <p:nvSpPr>
              <p:cNvPr id="86" name="円柱 44"/>
              <p:cNvSpPr>
                <a:spLocks noChangeArrowheads="1"/>
              </p:cNvSpPr>
              <p:nvPr/>
            </p:nvSpPr>
            <p:spPr bwMode="auto">
              <a:xfrm>
                <a:off x="5143504" y="3357562"/>
                <a:ext cx="571504" cy="357190"/>
              </a:xfrm>
              <a:prstGeom prst="can">
                <a:avLst>
                  <a:gd name="adj" fmla="val 25000"/>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87" name="正方形/長方形 45"/>
              <p:cNvSpPr>
                <a:spLocks noChangeArrowheads="1"/>
              </p:cNvSpPr>
              <p:nvPr/>
            </p:nvSpPr>
            <p:spPr bwMode="auto">
              <a:xfrm>
                <a:off x="5143504" y="3405185"/>
                <a:ext cx="576267" cy="35719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grpSp>
        <p:grpSp>
          <p:nvGrpSpPr>
            <p:cNvPr id="77" name="グループ化 43"/>
            <p:cNvGrpSpPr>
              <a:grpSpLocks/>
            </p:cNvGrpSpPr>
            <p:nvPr/>
          </p:nvGrpSpPr>
          <p:grpSpPr bwMode="auto">
            <a:xfrm>
              <a:off x="7000892" y="3243184"/>
              <a:ext cx="903839" cy="971634"/>
              <a:chOff x="6434151" y="3819524"/>
              <a:chExt cx="571504" cy="614371"/>
            </a:xfrm>
          </p:grpSpPr>
          <p:sp>
            <p:nvSpPr>
              <p:cNvPr id="85" name="円柱 42"/>
              <p:cNvSpPr>
                <a:spLocks noChangeArrowheads="1"/>
              </p:cNvSpPr>
              <p:nvPr/>
            </p:nvSpPr>
            <p:spPr bwMode="auto">
              <a:xfrm>
                <a:off x="6434151" y="3819524"/>
                <a:ext cx="571504" cy="357190"/>
              </a:xfrm>
              <a:prstGeom prst="can">
                <a:avLst>
                  <a:gd name="adj" fmla="val 25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sp>
            <p:nvSpPr>
              <p:cNvPr id="84" name="円/楕円 39"/>
              <p:cNvSpPr>
                <a:spLocks noChangeArrowheads="1"/>
              </p:cNvSpPr>
              <p:nvPr/>
            </p:nvSpPr>
            <p:spPr bwMode="auto">
              <a:xfrm>
                <a:off x="6434151" y="3862391"/>
                <a:ext cx="571504" cy="571504"/>
              </a:xfrm>
              <a:prstGeom prst="ellipse">
                <a:avLst/>
              </a:prstGeom>
              <a:solidFill>
                <a:srgbClr val="99CCFF">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grpSp>
        <p:sp>
          <p:nvSpPr>
            <p:cNvPr id="78" name="円柱 33"/>
            <p:cNvSpPr>
              <a:spLocks noChangeArrowheads="1"/>
            </p:cNvSpPr>
            <p:nvPr/>
          </p:nvSpPr>
          <p:spPr bwMode="auto">
            <a:xfrm>
              <a:off x="7000892" y="3243180"/>
              <a:ext cx="903839" cy="564900"/>
            </a:xfrm>
            <a:prstGeom prst="can">
              <a:avLst>
                <a:gd name="adj" fmla="val 25000"/>
              </a:avLst>
            </a:prstGeom>
            <a:solidFill>
              <a:srgbClr val="99CCFF">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dirty="0"/>
            </a:p>
          </p:txBody>
        </p:sp>
        <p:sp>
          <p:nvSpPr>
            <p:cNvPr id="79" name="円柱 34"/>
            <p:cNvSpPr>
              <a:spLocks noChangeArrowheads="1"/>
            </p:cNvSpPr>
            <p:nvPr/>
          </p:nvSpPr>
          <p:spPr bwMode="auto">
            <a:xfrm>
              <a:off x="7000892" y="2828919"/>
              <a:ext cx="903839" cy="564900"/>
            </a:xfrm>
            <a:prstGeom prst="can">
              <a:avLst>
                <a:gd name="adj" fmla="val 25000"/>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cxnSp>
          <p:nvCxnSpPr>
            <p:cNvPr id="80" name="直線コネクタ 51"/>
            <p:cNvCxnSpPr>
              <a:cxnSpLocks noChangeShapeType="1"/>
            </p:cNvCxnSpPr>
            <p:nvPr/>
          </p:nvCxnSpPr>
          <p:spPr bwMode="auto">
            <a:xfrm rot="16200000" flipH="1">
              <a:off x="6784342" y="3550113"/>
              <a:ext cx="436865" cy="376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1" name="直線コネクタ 53"/>
            <p:cNvCxnSpPr>
              <a:cxnSpLocks noChangeShapeType="1"/>
            </p:cNvCxnSpPr>
            <p:nvPr/>
          </p:nvCxnSpPr>
          <p:spPr bwMode="auto">
            <a:xfrm rot="16200000" flipH="1">
              <a:off x="7688181" y="3550116"/>
              <a:ext cx="436865" cy="376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82" name="円弧 81"/>
            <p:cNvSpPr/>
            <p:nvPr/>
          </p:nvSpPr>
          <p:spPr bwMode="auto">
            <a:xfrm rot="5400000">
              <a:off x="7004431" y="3311161"/>
              <a:ext cx="903295" cy="904017"/>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ja-JP" altLang="en-US" dirty="0">
                <a:ea typeface="ＭＳ Ｐゴシック" pitchFamily="50" charset="-128"/>
              </a:endParaRPr>
            </a:p>
          </p:txBody>
        </p:sp>
        <p:sp>
          <p:nvSpPr>
            <p:cNvPr id="83" name="円弧 82"/>
            <p:cNvSpPr/>
            <p:nvPr/>
          </p:nvSpPr>
          <p:spPr bwMode="auto">
            <a:xfrm rot="10800000">
              <a:off x="7004070" y="3311523"/>
              <a:ext cx="904017" cy="903295"/>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ja-JP" altLang="en-US" dirty="0">
                <a:ea typeface="ＭＳ Ｐゴシック" pitchFamily="50" charset="-128"/>
              </a:endParaRPr>
            </a:p>
          </p:txBody>
        </p:sp>
      </p:grpSp>
    </p:spTree>
    <p:extLst>
      <p:ext uri="{BB962C8B-B14F-4D97-AF65-F5344CB8AC3E}">
        <p14:creationId xmlns:p14="http://schemas.microsoft.com/office/powerpoint/2010/main" val="22521342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面積</a:t>
            </a:r>
            <a:r>
              <a:rPr kumimoji="1" lang="en-US" altLang="ja-JP" dirty="0" smtClean="0"/>
              <a:t>/</a:t>
            </a:r>
            <a:r>
              <a:rPr kumimoji="1" lang="ja-JP" altLang="en-US" dirty="0" smtClean="0"/>
              <a:t>体積比</a:t>
            </a:r>
            <a:endParaRPr kumimoji="1" lang="ja-JP"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00808"/>
            <a:ext cx="3907214" cy="143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047187" y="2564904"/>
            <a:ext cx="360040" cy="43204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3407227" y="2444752"/>
            <a:ext cx="841989" cy="3361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581164" y="2341940"/>
            <a:ext cx="1455332" cy="369332"/>
          </a:xfrm>
          <a:prstGeom prst="rect">
            <a:avLst/>
          </a:prstGeom>
          <a:noFill/>
          <a:ln>
            <a:solidFill>
              <a:schemeClr val="tx1"/>
            </a:solidFill>
          </a:ln>
        </p:spPr>
        <p:txBody>
          <a:bodyPr wrap="square" rtlCol="0">
            <a:spAutoFit/>
          </a:bodyPr>
          <a:lstStyle/>
          <a:p>
            <a:r>
              <a:rPr kumimoji="1" lang="en-US" altLang="ja-JP" dirty="0" smtClean="0"/>
              <a:t>100μl=1cm</a:t>
            </a:r>
            <a:r>
              <a:rPr kumimoji="1" lang="en-US" altLang="ja-JP" baseline="30000" dirty="0" smtClean="0"/>
              <a:t>2</a:t>
            </a:r>
            <a:endParaRPr kumimoji="1" lang="ja-JP" altLang="en-US" baseline="30000" dirty="0"/>
          </a:p>
        </p:txBody>
      </p:sp>
      <p:sp>
        <p:nvSpPr>
          <p:cNvPr id="8" name="正方形/長方形 7"/>
          <p:cNvSpPr/>
          <p:nvPr/>
        </p:nvSpPr>
        <p:spPr>
          <a:xfrm>
            <a:off x="7683010" y="5583361"/>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5" y="3538516"/>
            <a:ext cx="3972053" cy="121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a:xfrm>
            <a:off x="2758766" y="4146527"/>
            <a:ext cx="216024" cy="21602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V="1">
            <a:off x="2974790" y="3861047"/>
            <a:ext cx="1453194" cy="3934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898808" y="4818075"/>
            <a:ext cx="5722266" cy="461665"/>
          </a:xfrm>
          <a:prstGeom prst="rect">
            <a:avLst/>
          </a:prstGeom>
          <a:noFill/>
        </p:spPr>
        <p:txBody>
          <a:bodyPr wrap="square" rtlCol="0">
            <a:spAutoFit/>
          </a:bodyPr>
          <a:lstStyle/>
          <a:p>
            <a:r>
              <a:rPr kumimoji="1" lang="ja-JP" altLang="en-US" sz="2400" i="1" dirty="0" smtClean="0"/>
              <a:t>接触表面積が２５倍</a:t>
            </a:r>
            <a:r>
              <a:rPr kumimoji="1" lang="en-US" altLang="ja-JP" sz="2400" i="1" dirty="0" smtClean="0"/>
              <a:t>=</a:t>
            </a:r>
            <a:r>
              <a:rPr kumimoji="1" lang="ja-JP" altLang="en-US" sz="2400" i="1" dirty="0" smtClean="0"/>
              <a:t>感度の減少が懸念</a:t>
            </a:r>
            <a:endParaRPr kumimoji="1" lang="ja-JP" altLang="en-US" sz="2400" i="1" dirty="0"/>
          </a:p>
        </p:txBody>
      </p:sp>
      <p:grpSp>
        <p:nvGrpSpPr>
          <p:cNvPr id="27" name="グループ化 26"/>
          <p:cNvGrpSpPr/>
          <p:nvPr/>
        </p:nvGrpSpPr>
        <p:grpSpPr>
          <a:xfrm>
            <a:off x="4249216" y="1302269"/>
            <a:ext cx="946229" cy="1155489"/>
            <a:chOff x="0" y="0"/>
            <a:chExt cx="1873307" cy="2670981"/>
          </a:xfrm>
        </p:grpSpPr>
        <p:sp>
          <p:nvSpPr>
            <p:cNvPr id="28" name="フローチャート : 論理積ゲート 27"/>
            <p:cNvSpPr/>
            <p:nvPr/>
          </p:nvSpPr>
          <p:spPr>
            <a:xfrm rot="5400000">
              <a:off x="468052" y="1266825"/>
              <a:ext cx="936104" cy="1872208"/>
            </a:xfrm>
            <a:prstGeom prst="flowChartDelay">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円/楕円 28"/>
            <p:cNvSpPr/>
            <p:nvPr/>
          </p:nvSpPr>
          <p:spPr>
            <a:xfrm flipV="1">
              <a:off x="1327" y="1228725"/>
              <a:ext cx="1871980" cy="863600"/>
            </a:xfrm>
            <a:prstGeom prst="ellipse">
              <a:avLst/>
            </a:prstGeom>
            <a:solidFill>
              <a:schemeClr val="accent1">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ローチャート : 磁気ディスク 29"/>
            <p:cNvSpPr/>
            <p:nvPr/>
          </p:nvSpPr>
          <p:spPr>
            <a:xfrm>
              <a:off x="1327" y="0"/>
              <a:ext cx="1871980" cy="2663825"/>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1" name="平行四辺形 30"/>
          <p:cNvSpPr/>
          <p:nvPr/>
        </p:nvSpPr>
        <p:spPr>
          <a:xfrm>
            <a:off x="4067944" y="3861047"/>
            <a:ext cx="2005699" cy="321483"/>
          </a:xfrm>
          <a:prstGeom prst="parallelogram">
            <a:avLst>
              <a:gd name="adj" fmla="val 173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正方形/長方形 33"/>
          <p:cNvSpPr/>
          <p:nvPr/>
        </p:nvSpPr>
        <p:spPr>
          <a:xfrm>
            <a:off x="6618103" y="1364958"/>
            <a:ext cx="1767052" cy="636505"/>
          </a:xfrm>
          <a:prstGeom prst="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フローチャート : 結合子 34"/>
          <p:cNvSpPr/>
          <p:nvPr/>
        </p:nvSpPr>
        <p:spPr>
          <a:xfrm>
            <a:off x="6623872" y="2001463"/>
            <a:ext cx="720902" cy="636586"/>
          </a:xfrm>
          <a:prstGeom prst="flowChartConnector">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右矢印 35"/>
          <p:cNvSpPr/>
          <p:nvPr/>
        </p:nvSpPr>
        <p:spPr>
          <a:xfrm>
            <a:off x="5339394" y="1999955"/>
            <a:ext cx="975411" cy="299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508104" y="1618439"/>
            <a:ext cx="720080" cy="369332"/>
          </a:xfrm>
          <a:prstGeom prst="rect">
            <a:avLst/>
          </a:prstGeom>
          <a:noFill/>
        </p:spPr>
        <p:txBody>
          <a:bodyPr wrap="square" rtlCol="0">
            <a:spAutoFit/>
          </a:bodyPr>
          <a:lstStyle/>
          <a:p>
            <a:r>
              <a:rPr kumimoji="1" lang="ja-JP" altLang="en-US" dirty="0" smtClean="0"/>
              <a:t>展開</a:t>
            </a:r>
            <a:endParaRPr kumimoji="1" lang="ja-JP" altLang="en-US" dirty="0"/>
          </a:p>
        </p:txBody>
      </p:sp>
      <p:sp>
        <p:nvSpPr>
          <p:cNvPr id="42" name="円柱 41"/>
          <p:cNvSpPr/>
          <p:nvPr/>
        </p:nvSpPr>
        <p:spPr>
          <a:xfrm rot="10800000">
            <a:off x="4804745" y="3645024"/>
            <a:ext cx="548818" cy="429494"/>
          </a:xfrm>
          <a:prstGeom prst="can">
            <a:avLst>
              <a:gd name="adj" fmla="val 24439"/>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804744" y="3958455"/>
            <a:ext cx="530944" cy="108000"/>
          </a:xfrm>
          <a:prstGeom prst="ellipse">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827153" y="3652800"/>
            <a:ext cx="504000" cy="108000"/>
          </a:xfrm>
          <a:prstGeom prst="ellipse">
            <a:avLst/>
          </a:prstGeom>
          <a:solidFill>
            <a:schemeClr val="accent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5380127" y="3850423"/>
            <a:ext cx="975411" cy="299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355538" y="3760800"/>
            <a:ext cx="520718" cy="471942"/>
          </a:xfrm>
          <a:prstGeom prst="ellipse">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1" name="テキスト ボックス 489"/>
          <p:cNvSpPr txBox="1"/>
          <p:nvPr/>
        </p:nvSpPr>
        <p:spPr>
          <a:xfrm>
            <a:off x="6906522" y="3776007"/>
            <a:ext cx="2237478" cy="3735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kern="100" dirty="0" smtClean="0">
                <a:effectLst/>
                <a:ea typeface="ＭＳ 明朝"/>
                <a:cs typeface="Times New Roman"/>
              </a:rPr>
              <a:t>10nl=2.0</a:t>
            </a:r>
            <a:r>
              <a:rPr lang="ja-JP" kern="100" dirty="0" smtClean="0">
                <a:effectLst/>
                <a:ea typeface="ＭＳ 明朝"/>
                <a:cs typeface="Times New Roman"/>
              </a:rPr>
              <a:t>×</a:t>
            </a:r>
            <a:r>
              <a:rPr lang="en-US" kern="100" dirty="0">
                <a:effectLst/>
                <a:ea typeface="ＭＳ 明朝"/>
                <a:cs typeface="Times New Roman"/>
              </a:rPr>
              <a:t>10</a:t>
            </a:r>
            <a:r>
              <a:rPr lang="en-US" kern="100" baseline="30000" dirty="0">
                <a:effectLst/>
                <a:ea typeface="ＭＳ 明朝"/>
                <a:cs typeface="Times New Roman"/>
              </a:rPr>
              <a:t>-3</a:t>
            </a:r>
            <a:r>
              <a:rPr lang="en-US" kern="100" dirty="0">
                <a:effectLst/>
                <a:ea typeface="ＭＳ 明朝"/>
                <a:cs typeface="Times New Roman"/>
              </a:rPr>
              <a:t>cm</a:t>
            </a:r>
            <a:r>
              <a:rPr lang="en-US" kern="100" baseline="30000" dirty="0">
                <a:effectLst/>
                <a:ea typeface="ＭＳ 明朝"/>
                <a:cs typeface="Times New Roman"/>
              </a:rPr>
              <a:t>2</a:t>
            </a:r>
            <a:endParaRPr lang="ja-JP" kern="100" dirty="0">
              <a:effectLst/>
              <a:ea typeface="ＭＳ 明朝"/>
              <a:cs typeface="Times New Roman"/>
            </a:endParaRPr>
          </a:p>
        </p:txBody>
      </p:sp>
      <p:sp>
        <p:nvSpPr>
          <p:cNvPr id="52" name="テキスト ボックス 485"/>
          <p:cNvSpPr txBox="1"/>
          <p:nvPr/>
        </p:nvSpPr>
        <p:spPr>
          <a:xfrm>
            <a:off x="7541396" y="4412471"/>
            <a:ext cx="1534867" cy="372391"/>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kern="100" dirty="0" smtClean="0">
                <a:effectLst/>
                <a:ea typeface="ＭＳ 明朝"/>
                <a:cs typeface="Times New Roman"/>
              </a:rPr>
              <a:t>100</a:t>
            </a:r>
            <a:r>
              <a:rPr lang="en-US" altLang="ja-JP" kern="100" dirty="0" smtClean="0">
                <a:effectLst/>
                <a:ea typeface="ＭＳ 明朝"/>
                <a:cs typeface="Times New Roman"/>
              </a:rPr>
              <a:t>μl=</a:t>
            </a:r>
            <a:r>
              <a:rPr lang="en-US" kern="100" dirty="0" smtClean="0">
                <a:effectLst/>
                <a:ea typeface="ＭＳ 明朝"/>
                <a:cs typeface="Times New Roman"/>
              </a:rPr>
              <a:t>20cm</a:t>
            </a:r>
            <a:r>
              <a:rPr lang="en-US" kern="100" baseline="30000" dirty="0" smtClean="0">
                <a:effectLst/>
                <a:ea typeface="ＭＳ 明朝"/>
                <a:cs typeface="Times New Roman"/>
              </a:rPr>
              <a:t>2</a:t>
            </a:r>
            <a:endParaRPr lang="ja-JP" sz="1600" kern="100" dirty="0">
              <a:effectLst/>
              <a:ea typeface="ＭＳ 明朝"/>
              <a:cs typeface="Times New Roman"/>
            </a:endParaRPr>
          </a:p>
        </p:txBody>
      </p:sp>
      <p:sp>
        <p:nvSpPr>
          <p:cNvPr id="53" name="屈折矢印 52"/>
          <p:cNvSpPr/>
          <p:nvPr/>
        </p:nvSpPr>
        <p:spPr>
          <a:xfrm rot="5400000">
            <a:off x="7040195" y="4273217"/>
            <a:ext cx="552120" cy="370747"/>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ローチャート: データ 53"/>
          <p:cNvSpPr/>
          <p:nvPr/>
        </p:nvSpPr>
        <p:spPr>
          <a:xfrm>
            <a:off x="1928613" y="5812606"/>
            <a:ext cx="838087" cy="296135"/>
          </a:xfrm>
          <a:prstGeom prst="flowChartInputOutp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55" name="グループ化 54"/>
          <p:cNvGrpSpPr/>
          <p:nvPr/>
        </p:nvGrpSpPr>
        <p:grpSpPr>
          <a:xfrm>
            <a:off x="2149245" y="5689534"/>
            <a:ext cx="371473" cy="352426"/>
            <a:chOff x="0" y="0"/>
            <a:chExt cx="371792" cy="352426"/>
          </a:xfrm>
        </p:grpSpPr>
        <p:grpSp>
          <p:nvGrpSpPr>
            <p:cNvPr id="56" name="グループ化 55"/>
            <p:cNvGrpSpPr/>
            <p:nvPr/>
          </p:nvGrpSpPr>
          <p:grpSpPr>
            <a:xfrm>
              <a:off x="0" y="0"/>
              <a:ext cx="100330" cy="219076"/>
              <a:chOff x="1251686" y="0"/>
              <a:chExt cx="166085" cy="245348"/>
            </a:xfrm>
          </p:grpSpPr>
          <p:sp>
            <p:nvSpPr>
              <p:cNvPr id="78" name="円/楕円 77"/>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79" name="円/楕円 78"/>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80" name="グループ化 79"/>
              <p:cNvGrpSpPr/>
              <p:nvPr/>
            </p:nvGrpSpPr>
            <p:grpSpPr>
              <a:xfrm>
                <a:off x="1280832" y="0"/>
                <a:ext cx="91884" cy="176048"/>
                <a:chOff x="1280832" y="0"/>
                <a:chExt cx="476774" cy="965906"/>
              </a:xfrm>
            </p:grpSpPr>
            <p:cxnSp>
              <p:nvCxnSpPr>
                <p:cNvPr id="82" name="直線コネクタ 81"/>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フリーフォーム 80"/>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grpSp>
          <p:nvGrpSpPr>
            <p:cNvPr id="57" name="グループ化 56"/>
            <p:cNvGrpSpPr/>
            <p:nvPr/>
          </p:nvGrpSpPr>
          <p:grpSpPr>
            <a:xfrm>
              <a:off x="180975" y="0"/>
              <a:ext cx="100330" cy="219076"/>
              <a:chOff x="1251686" y="0"/>
              <a:chExt cx="166085" cy="245348"/>
            </a:xfrm>
          </p:grpSpPr>
          <p:sp>
            <p:nvSpPr>
              <p:cNvPr id="72" name="円/楕円 71"/>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73" name="円/楕円 72"/>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74" name="グループ化 73"/>
              <p:cNvGrpSpPr/>
              <p:nvPr/>
            </p:nvGrpSpPr>
            <p:grpSpPr>
              <a:xfrm>
                <a:off x="1280832" y="0"/>
                <a:ext cx="91884" cy="176048"/>
                <a:chOff x="1280832" y="0"/>
                <a:chExt cx="476774" cy="965906"/>
              </a:xfrm>
            </p:grpSpPr>
            <p:cxnSp>
              <p:nvCxnSpPr>
                <p:cNvPr id="76" name="直線コネクタ 75"/>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フリーフォーム 74"/>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grpSp>
          <p:nvGrpSpPr>
            <p:cNvPr id="58" name="グループ化 57"/>
            <p:cNvGrpSpPr/>
            <p:nvPr/>
          </p:nvGrpSpPr>
          <p:grpSpPr>
            <a:xfrm>
              <a:off x="90487" y="128587"/>
              <a:ext cx="100330" cy="219076"/>
              <a:chOff x="1251686" y="0"/>
              <a:chExt cx="166085" cy="245348"/>
            </a:xfrm>
          </p:grpSpPr>
          <p:sp>
            <p:nvSpPr>
              <p:cNvPr id="66" name="円/楕円 65"/>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67" name="円/楕円 66"/>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68" name="グループ化 67"/>
              <p:cNvGrpSpPr/>
              <p:nvPr/>
            </p:nvGrpSpPr>
            <p:grpSpPr>
              <a:xfrm>
                <a:off x="1280832" y="0"/>
                <a:ext cx="91884" cy="176048"/>
                <a:chOff x="1280832" y="0"/>
                <a:chExt cx="476774" cy="965906"/>
              </a:xfrm>
            </p:grpSpPr>
            <p:cxnSp>
              <p:nvCxnSpPr>
                <p:cNvPr id="70" name="直線コネクタ 69"/>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フリーフォーム 68"/>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grpSp>
          <p:nvGrpSpPr>
            <p:cNvPr id="59" name="グループ化 58"/>
            <p:cNvGrpSpPr/>
            <p:nvPr/>
          </p:nvGrpSpPr>
          <p:grpSpPr>
            <a:xfrm>
              <a:off x="271462" y="133350"/>
              <a:ext cx="100330" cy="219076"/>
              <a:chOff x="1251686" y="0"/>
              <a:chExt cx="166085" cy="245348"/>
            </a:xfrm>
          </p:grpSpPr>
          <p:sp>
            <p:nvSpPr>
              <p:cNvPr id="60" name="円/楕円 59"/>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61" name="円/楕円 60"/>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62" name="グループ化 61"/>
              <p:cNvGrpSpPr/>
              <p:nvPr/>
            </p:nvGrpSpPr>
            <p:grpSpPr>
              <a:xfrm>
                <a:off x="1280832" y="0"/>
                <a:ext cx="91884" cy="176048"/>
                <a:chOff x="1280832" y="0"/>
                <a:chExt cx="476774" cy="965906"/>
              </a:xfrm>
            </p:grpSpPr>
            <p:cxnSp>
              <p:nvCxnSpPr>
                <p:cNvPr id="64" name="直線コネクタ 63"/>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フリーフォーム 62"/>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grpSp>
      <p:sp>
        <p:nvSpPr>
          <p:cNvPr id="84" name="フローチャート: データ 83"/>
          <p:cNvSpPr/>
          <p:nvPr/>
        </p:nvSpPr>
        <p:spPr>
          <a:xfrm>
            <a:off x="5070216" y="5390025"/>
            <a:ext cx="2612794" cy="1035831"/>
          </a:xfrm>
          <a:prstGeom prst="flowChartInputOutp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85" name="グループ化 84"/>
          <p:cNvGrpSpPr/>
          <p:nvPr/>
        </p:nvGrpSpPr>
        <p:grpSpPr>
          <a:xfrm>
            <a:off x="6080708" y="5542462"/>
            <a:ext cx="100330" cy="218439"/>
            <a:chOff x="1251686" y="0"/>
            <a:chExt cx="166085" cy="245348"/>
          </a:xfrm>
        </p:grpSpPr>
        <p:sp>
          <p:nvSpPr>
            <p:cNvPr id="86" name="円/楕円 85"/>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87" name="円/楕円 86"/>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88" name="グループ化 87"/>
            <p:cNvGrpSpPr/>
            <p:nvPr/>
          </p:nvGrpSpPr>
          <p:grpSpPr>
            <a:xfrm>
              <a:off x="1280832" y="0"/>
              <a:ext cx="91884" cy="176048"/>
              <a:chOff x="1280832" y="0"/>
              <a:chExt cx="476774" cy="965906"/>
            </a:xfrm>
          </p:grpSpPr>
          <p:cxnSp>
            <p:nvCxnSpPr>
              <p:cNvPr id="90" name="直線コネクタ 89"/>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フリーフォーム 88"/>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grpSp>
        <p:nvGrpSpPr>
          <p:cNvPr id="92" name="グループ化 91"/>
          <p:cNvGrpSpPr/>
          <p:nvPr/>
        </p:nvGrpSpPr>
        <p:grpSpPr>
          <a:xfrm>
            <a:off x="6523303" y="5572942"/>
            <a:ext cx="100330" cy="218439"/>
            <a:chOff x="1251686" y="0"/>
            <a:chExt cx="166085" cy="245348"/>
          </a:xfrm>
        </p:grpSpPr>
        <p:sp>
          <p:nvSpPr>
            <p:cNvPr id="93" name="円/楕円 92"/>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4" name="円/楕円 93"/>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95" name="グループ化 94"/>
            <p:cNvGrpSpPr/>
            <p:nvPr/>
          </p:nvGrpSpPr>
          <p:grpSpPr>
            <a:xfrm>
              <a:off x="1280832" y="0"/>
              <a:ext cx="91884" cy="176048"/>
              <a:chOff x="1280832" y="0"/>
              <a:chExt cx="476774" cy="965906"/>
            </a:xfrm>
          </p:grpSpPr>
          <p:cxnSp>
            <p:nvCxnSpPr>
              <p:cNvPr id="97" name="直線コネクタ 96"/>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フリーフォーム 95"/>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grpSp>
        <p:nvGrpSpPr>
          <p:cNvPr id="99" name="グループ化 98"/>
          <p:cNvGrpSpPr/>
          <p:nvPr/>
        </p:nvGrpSpPr>
        <p:grpSpPr>
          <a:xfrm>
            <a:off x="6374078" y="5969182"/>
            <a:ext cx="100330" cy="218439"/>
            <a:chOff x="1251686" y="0"/>
            <a:chExt cx="166085" cy="245348"/>
          </a:xfrm>
        </p:grpSpPr>
        <p:sp>
          <p:nvSpPr>
            <p:cNvPr id="100" name="円/楕円 99"/>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01" name="円/楕円 100"/>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102" name="グループ化 101"/>
            <p:cNvGrpSpPr/>
            <p:nvPr/>
          </p:nvGrpSpPr>
          <p:grpSpPr>
            <a:xfrm>
              <a:off x="1280832" y="0"/>
              <a:ext cx="91884" cy="176048"/>
              <a:chOff x="1280832" y="0"/>
              <a:chExt cx="476774" cy="965906"/>
            </a:xfrm>
          </p:grpSpPr>
          <p:cxnSp>
            <p:nvCxnSpPr>
              <p:cNvPr id="104" name="直線コネクタ 103"/>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フリーフォーム 102"/>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grpSp>
        <p:nvGrpSpPr>
          <p:cNvPr id="106" name="グループ化 105"/>
          <p:cNvGrpSpPr/>
          <p:nvPr/>
        </p:nvGrpSpPr>
        <p:grpSpPr>
          <a:xfrm>
            <a:off x="5932118" y="5995852"/>
            <a:ext cx="100330" cy="218439"/>
            <a:chOff x="1251686" y="0"/>
            <a:chExt cx="166085" cy="245348"/>
          </a:xfrm>
        </p:grpSpPr>
        <p:sp>
          <p:nvSpPr>
            <p:cNvPr id="107" name="円/楕円 106"/>
            <p:cNvSpPr/>
            <p:nvPr/>
          </p:nvSpPr>
          <p:spPr>
            <a:xfrm>
              <a:off x="1251686" y="0"/>
              <a:ext cx="83264" cy="18172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08" name="円/楕円 107"/>
            <p:cNvSpPr/>
            <p:nvPr/>
          </p:nvSpPr>
          <p:spPr>
            <a:xfrm>
              <a:off x="1334507" y="880"/>
              <a:ext cx="83264" cy="18172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109" name="グループ化 108"/>
            <p:cNvGrpSpPr/>
            <p:nvPr/>
          </p:nvGrpSpPr>
          <p:grpSpPr>
            <a:xfrm>
              <a:off x="1280832" y="0"/>
              <a:ext cx="91884" cy="176048"/>
              <a:chOff x="1280832" y="0"/>
              <a:chExt cx="476774" cy="965906"/>
            </a:xfrm>
          </p:grpSpPr>
          <p:cxnSp>
            <p:nvCxnSpPr>
              <p:cNvPr id="111" name="直線コネクタ 110"/>
              <p:cNvCxnSpPr/>
              <p:nvPr/>
            </p:nvCxnSpPr>
            <p:spPr>
              <a:xfrm flipH="1">
                <a:off x="1489840" y="0"/>
                <a:ext cx="267766" cy="554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1280832" y="546547"/>
                <a:ext cx="209008" cy="419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フリーフォーム 109"/>
            <p:cNvSpPr/>
            <p:nvPr/>
          </p:nvSpPr>
          <p:spPr>
            <a:xfrm>
              <a:off x="1327889" y="185545"/>
              <a:ext cx="61474" cy="59803"/>
            </a:xfrm>
            <a:custGeom>
              <a:avLst/>
              <a:gdLst>
                <a:gd name="connsiteX0" fmla="*/ 492369 w 527803"/>
                <a:gd name="connsiteY0" fmla="*/ 0 h 328112"/>
                <a:gd name="connsiteX1" fmla="*/ 0 w 527803"/>
                <a:gd name="connsiteY1" fmla="*/ 211016 h 328112"/>
                <a:gd name="connsiteX2" fmla="*/ 492369 w 527803"/>
                <a:gd name="connsiteY2" fmla="*/ 323557 h 328112"/>
                <a:gd name="connsiteX3" fmla="*/ 450166 w 527803"/>
                <a:gd name="connsiteY3" fmla="*/ 295422 h 328112"/>
              </a:gdLst>
              <a:ahLst/>
              <a:cxnLst>
                <a:cxn ang="0">
                  <a:pos x="connsiteX0" y="connsiteY0"/>
                </a:cxn>
                <a:cxn ang="0">
                  <a:pos x="connsiteX1" y="connsiteY1"/>
                </a:cxn>
                <a:cxn ang="0">
                  <a:pos x="connsiteX2" y="connsiteY2"/>
                </a:cxn>
                <a:cxn ang="0">
                  <a:pos x="connsiteX3" y="connsiteY3"/>
                </a:cxn>
              </a:cxnLst>
              <a:rect l="l" t="t" r="r" b="b"/>
              <a:pathLst>
                <a:path w="527803" h="328112">
                  <a:moveTo>
                    <a:pt x="492369" y="0"/>
                  </a:moveTo>
                  <a:cubicBezTo>
                    <a:pt x="246184" y="78545"/>
                    <a:pt x="0" y="157090"/>
                    <a:pt x="0" y="211016"/>
                  </a:cubicBezTo>
                  <a:cubicBezTo>
                    <a:pt x="0" y="264942"/>
                    <a:pt x="417341" y="309489"/>
                    <a:pt x="492369" y="323557"/>
                  </a:cubicBezTo>
                  <a:cubicBezTo>
                    <a:pt x="567397" y="337625"/>
                    <a:pt x="508781" y="316523"/>
                    <a:pt x="450166" y="295422"/>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113" name="右矢印 112"/>
          <p:cNvSpPr/>
          <p:nvPr/>
        </p:nvSpPr>
        <p:spPr>
          <a:xfrm>
            <a:off x="2678567" y="5271404"/>
            <a:ext cx="2625671" cy="1278763"/>
          </a:xfrm>
          <a:custGeom>
            <a:avLst/>
            <a:gdLst>
              <a:gd name="connsiteX0" fmla="*/ 0 w 1851946"/>
              <a:gd name="connsiteY0" fmla="*/ 105159 h 420634"/>
              <a:gd name="connsiteX1" fmla="*/ 1641629 w 1851946"/>
              <a:gd name="connsiteY1" fmla="*/ 105159 h 420634"/>
              <a:gd name="connsiteX2" fmla="*/ 1641629 w 1851946"/>
              <a:gd name="connsiteY2" fmla="*/ 0 h 420634"/>
              <a:gd name="connsiteX3" fmla="*/ 1851946 w 1851946"/>
              <a:gd name="connsiteY3" fmla="*/ 210317 h 420634"/>
              <a:gd name="connsiteX4" fmla="*/ 1641629 w 1851946"/>
              <a:gd name="connsiteY4" fmla="*/ 420634 h 420634"/>
              <a:gd name="connsiteX5" fmla="*/ 1641629 w 1851946"/>
              <a:gd name="connsiteY5" fmla="*/ 315476 h 420634"/>
              <a:gd name="connsiteX6" fmla="*/ 0 w 1851946"/>
              <a:gd name="connsiteY6" fmla="*/ 315476 h 420634"/>
              <a:gd name="connsiteX7" fmla="*/ 0 w 1851946"/>
              <a:gd name="connsiteY7" fmla="*/ 105159 h 420634"/>
              <a:gd name="connsiteX0" fmla="*/ 492370 w 2344316"/>
              <a:gd name="connsiteY0" fmla="*/ 105159 h 442086"/>
              <a:gd name="connsiteX1" fmla="*/ 2133999 w 2344316"/>
              <a:gd name="connsiteY1" fmla="*/ 105159 h 442086"/>
              <a:gd name="connsiteX2" fmla="*/ 2133999 w 2344316"/>
              <a:gd name="connsiteY2" fmla="*/ 0 h 442086"/>
              <a:gd name="connsiteX3" fmla="*/ 2344316 w 2344316"/>
              <a:gd name="connsiteY3" fmla="*/ 210317 h 442086"/>
              <a:gd name="connsiteX4" fmla="*/ 2133999 w 2344316"/>
              <a:gd name="connsiteY4" fmla="*/ 420634 h 442086"/>
              <a:gd name="connsiteX5" fmla="*/ 2133999 w 2344316"/>
              <a:gd name="connsiteY5" fmla="*/ 315476 h 442086"/>
              <a:gd name="connsiteX6" fmla="*/ 0 w 2344316"/>
              <a:gd name="connsiteY6" fmla="*/ 442086 h 442086"/>
              <a:gd name="connsiteX7" fmla="*/ 492370 w 2344316"/>
              <a:gd name="connsiteY7" fmla="*/ 105159 h 442086"/>
              <a:gd name="connsiteX0" fmla="*/ 253219 w 2344316"/>
              <a:gd name="connsiteY0" fmla="*/ 77024 h 442086"/>
              <a:gd name="connsiteX1" fmla="*/ 2133999 w 2344316"/>
              <a:gd name="connsiteY1" fmla="*/ 105159 h 442086"/>
              <a:gd name="connsiteX2" fmla="*/ 2133999 w 2344316"/>
              <a:gd name="connsiteY2" fmla="*/ 0 h 442086"/>
              <a:gd name="connsiteX3" fmla="*/ 2344316 w 2344316"/>
              <a:gd name="connsiteY3" fmla="*/ 210317 h 442086"/>
              <a:gd name="connsiteX4" fmla="*/ 2133999 w 2344316"/>
              <a:gd name="connsiteY4" fmla="*/ 420634 h 442086"/>
              <a:gd name="connsiteX5" fmla="*/ 2133999 w 2344316"/>
              <a:gd name="connsiteY5" fmla="*/ 315476 h 442086"/>
              <a:gd name="connsiteX6" fmla="*/ 0 w 2344316"/>
              <a:gd name="connsiteY6" fmla="*/ 442086 h 442086"/>
              <a:gd name="connsiteX7" fmla="*/ 253219 w 2344316"/>
              <a:gd name="connsiteY7" fmla="*/ 77024 h 442086"/>
              <a:gd name="connsiteX0" fmla="*/ 253219 w 2344316"/>
              <a:gd name="connsiteY0" fmla="*/ 372445 h 737507"/>
              <a:gd name="connsiteX1" fmla="*/ 2133999 w 2344316"/>
              <a:gd name="connsiteY1" fmla="*/ 400580 h 737507"/>
              <a:gd name="connsiteX2" fmla="*/ 2162134 w 2344316"/>
              <a:gd name="connsiteY2" fmla="*/ 0 h 737507"/>
              <a:gd name="connsiteX3" fmla="*/ 2344316 w 2344316"/>
              <a:gd name="connsiteY3" fmla="*/ 505738 h 737507"/>
              <a:gd name="connsiteX4" fmla="*/ 2133999 w 2344316"/>
              <a:gd name="connsiteY4" fmla="*/ 716055 h 737507"/>
              <a:gd name="connsiteX5" fmla="*/ 2133999 w 2344316"/>
              <a:gd name="connsiteY5" fmla="*/ 610897 h 737507"/>
              <a:gd name="connsiteX6" fmla="*/ 0 w 2344316"/>
              <a:gd name="connsiteY6" fmla="*/ 737507 h 737507"/>
              <a:gd name="connsiteX7" fmla="*/ 253219 w 2344316"/>
              <a:gd name="connsiteY7" fmla="*/ 372445 h 737507"/>
              <a:gd name="connsiteX0" fmla="*/ 253219 w 2344316"/>
              <a:gd name="connsiteY0" fmla="*/ 372445 h 1039612"/>
              <a:gd name="connsiteX1" fmla="*/ 2133999 w 2344316"/>
              <a:gd name="connsiteY1" fmla="*/ 400580 h 1039612"/>
              <a:gd name="connsiteX2" fmla="*/ 2162134 w 2344316"/>
              <a:gd name="connsiteY2" fmla="*/ 0 h 1039612"/>
              <a:gd name="connsiteX3" fmla="*/ 2344316 w 2344316"/>
              <a:gd name="connsiteY3" fmla="*/ 505738 h 1039612"/>
              <a:gd name="connsiteX4" fmla="*/ 2133999 w 2344316"/>
              <a:gd name="connsiteY4" fmla="*/ 1039612 h 1039612"/>
              <a:gd name="connsiteX5" fmla="*/ 2133999 w 2344316"/>
              <a:gd name="connsiteY5" fmla="*/ 610897 h 1039612"/>
              <a:gd name="connsiteX6" fmla="*/ 0 w 2344316"/>
              <a:gd name="connsiteY6" fmla="*/ 737507 h 1039612"/>
              <a:gd name="connsiteX7" fmla="*/ 253219 w 2344316"/>
              <a:gd name="connsiteY7" fmla="*/ 372445 h 1039612"/>
              <a:gd name="connsiteX0" fmla="*/ 253219 w 2344316"/>
              <a:gd name="connsiteY0" fmla="*/ 372445 h 1039612"/>
              <a:gd name="connsiteX1" fmla="*/ 2133999 w 2344316"/>
              <a:gd name="connsiteY1" fmla="*/ 400580 h 1039612"/>
              <a:gd name="connsiteX2" fmla="*/ 2162134 w 2344316"/>
              <a:gd name="connsiteY2" fmla="*/ 0 h 1039612"/>
              <a:gd name="connsiteX3" fmla="*/ 2344316 w 2344316"/>
              <a:gd name="connsiteY3" fmla="*/ 505738 h 1039612"/>
              <a:gd name="connsiteX4" fmla="*/ 2133999 w 2344316"/>
              <a:gd name="connsiteY4" fmla="*/ 1039612 h 1039612"/>
              <a:gd name="connsiteX5" fmla="*/ 2133999 w 2344316"/>
              <a:gd name="connsiteY5" fmla="*/ 568694 h 1039612"/>
              <a:gd name="connsiteX6" fmla="*/ 0 w 2344316"/>
              <a:gd name="connsiteY6" fmla="*/ 737507 h 1039612"/>
              <a:gd name="connsiteX7" fmla="*/ 253219 w 2344316"/>
              <a:gd name="connsiteY7" fmla="*/ 372445 h 1039612"/>
              <a:gd name="connsiteX0" fmla="*/ 253219 w 2344316"/>
              <a:gd name="connsiteY0" fmla="*/ 372445 h 1039612"/>
              <a:gd name="connsiteX1" fmla="*/ 2133999 w 2344316"/>
              <a:gd name="connsiteY1" fmla="*/ 400580 h 1039612"/>
              <a:gd name="connsiteX2" fmla="*/ 2162134 w 2344316"/>
              <a:gd name="connsiteY2" fmla="*/ 0 h 1039612"/>
              <a:gd name="connsiteX3" fmla="*/ 2344316 w 2344316"/>
              <a:gd name="connsiteY3" fmla="*/ 505738 h 1039612"/>
              <a:gd name="connsiteX4" fmla="*/ 2133999 w 2344316"/>
              <a:gd name="connsiteY4" fmla="*/ 1039612 h 1039612"/>
              <a:gd name="connsiteX5" fmla="*/ 1965187 w 2344316"/>
              <a:gd name="connsiteY5" fmla="*/ 582761 h 1039612"/>
              <a:gd name="connsiteX6" fmla="*/ 0 w 2344316"/>
              <a:gd name="connsiteY6" fmla="*/ 737507 h 1039612"/>
              <a:gd name="connsiteX7" fmla="*/ 253219 w 2344316"/>
              <a:gd name="connsiteY7" fmla="*/ 372445 h 1039612"/>
              <a:gd name="connsiteX0" fmla="*/ 253219 w 2344316"/>
              <a:gd name="connsiteY0" fmla="*/ 372445 h 1039612"/>
              <a:gd name="connsiteX1" fmla="*/ 2007390 w 2344316"/>
              <a:gd name="connsiteY1" fmla="*/ 372444 h 1039612"/>
              <a:gd name="connsiteX2" fmla="*/ 2162134 w 2344316"/>
              <a:gd name="connsiteY2" fmla="*/ 0 h 1039612"/>
              <a:gd name="connsiteX3" fmla="*/ 2344316 w 2344316"/>
              <a:gd name="connsiteY3" fmla="*/ 505738 h 1039612"/>
              <a:gd name="connsiteX4" fmla="*/ 2133999 w 2344316"/>
              <a:gd name="connsiteY4" fmla="*/ 1039612 h 1039612"/>
              <a:gd name="connsiteX5" fmla="*/ 1965187 w 2344316"/>
              <a:gd name="connsiteY5" fmla="*/ 582761 h 1039612"/>
              <a:gd name="connsiteX6" fmla="*/ 0 w 2344316"/>
              <a:gd name="connsiteY6" fmla="*/ 737507 h 1039612"/>
              <a:gd name="connsiteX7" fmla="*/ 253219 w 2344316"/>
              <a:gd name="connsiteY7" fmla="*/ 372445 h 1039612"/>
              <a:gd name="connsiteX0" fmla="*/ 253219 w 2344316"/>
              <a:gd name="connsiteY0" fmla="*/ 372445 h 1039612"/>
              <a:gd name="connsiteX1" fmla="*/ 2007390 w 2344316"/>
              <a:gd name="connsiteY1" fmla="*/ 372444 h 1039612"/>
              <a:gd name="connsiteX2" fmla="*/ 2162134 w 2344316"/>
              <a:gd name="connsiteY2" fmla="*/ 0 h 1039612"/>
              <a:gd name="connsiteX3" fmla="*/ 2344316 w 2344316"/>
              <a:gd name="connsiteY3" fmla="*/ 505738 h 1039612"/>
              <a:gd name="connsiteX4" fmla="*/ 2133999 w 2344316"/>
              <a:gd name="connsiteY4" fmla="*/ 1039612 h 1039612"/>
              <a:gd name="connsiteX5" fmla="*/ 2049593 w 2344316"/>
              <a:gd name="connsiteY5" fmla="*/ 582761 h 1039612"/>
              <a:gd name="connsiteX6" fmla="*/ 0 w 2344316"/>
              <a:gd name="connsiteY6" fmla="*/ 737507 h 1039612"/>
              <a:gd name="connsiteX7" fmla="*/ 253219 w 2344316"/>
              <a:gd name="connsiteY7" fmla="*/ 372445 h 1039612"/>
              <a:gd name="connsiteX0" fmla="*/ 253219 w 2344316"/>
              <a:gd name="connsiteY0" fmla="*/ 372445 h 1039612"/>
              <a:gd name="connsiteX1" fmla="*/ 2105864 w 2344316"/>
              <a:gd name="connsiteY1" fmla="*/ 400580 h 1039612"/>
              <a:gd name="connsiteX2" fmla="*/ 2162134 w 2344316"/>
              <a:gd name="connsiteY2" fmla="*/ 0 h 1039612"/>
              <a:gd name="connsiteX3" fmla="*/ 2344316 w 2344316"/>
              <a:gd name="connsiteY3" fmla="*/ 505738 h 1039612"/>
              <a:gd name="connsiteX4" fmla="*/ 2133999 w 2344316"/>
              <a:gd name="connsiteY4" fmla="*/ 1039612 h 1039612"/>
              <a:gd name="connsiteX5" fmla="*/ 2049593 w 2344316"/>
              <a:gd name="connsiteY5" fmla="*/ 582761 h 1039612"/>
              <a:gd name="connsiteX6" fmla="*/ 0 w 2344316"/>
              <a:gd name="connsiteY6" fmla="*/ 737507 h 1039612"/>
              <a:gd name="connsiteX7" fmla="*/ 253219 w 2344316"/>
              <a:gd name="connsiteY7" fmla="*/ 372445 h 1039612"/>
              <a:gd name="connsiteX0" fmla="*/ 253219 w 2513129"/>
              <a:gd name="connsiteY0" fmla="*/ 372445 h 1039612"/>
              <a:gd name="connsiteX1" fmla="*/ 2105864 w 2513129"/>
              <a:gd name="connsiteY1" fmla="*/ 400580 h 1039612"/>
              <a:gd name="connsiteX2" fmla="*/ 2162134 w 2513129"/>
              <a:gd name="connsiteY2" fmla="*/ 0 h 1039612"/>
              <a:gd name="connsiteX3" fmla="*/ 2513129 w 2513129"/>
              <a:gd name="connsiteY3" fmla="*/ 491670 h 1039612"/>
              <a:gd name="connsiteX4" fmla="*/ 2133999 w 2513129"/>
              <a:gd name="connsiteY4" fmla="*/ 1039612 h 1039612"/>
              <a:gd name="connsiteX5" fmla="*/ 2049593 w 2513129"/>
              <a:gd name="connsiteY5" fmla="*/ 582761 h 1039612"/>
              <a:gd name="connsiteX6" fmla="*/ 0 w 2513129"/>
              <a:gd name="connsiteY6" fmla="*/ 737507 h 1039612"/>
              <a:gd name="connsiteX7" fmla="*/ 253219 w 2513129"/>
              <a:gd name="connsiteY7" fmla="*/ 372445 h 1039612"/>
              <a:gd name="connsiteX0" fmla="*/ 253219 w 2513129"/>
              <a:gd name="connsiteY0" fmla="*/ 372445 h 1039612"/>
              <a:gd name="connsiteX1" fmla="*/ 2148068 w 2513129"/>
              <a:gd name="connsiteY1" fmla="*/ 400580 h 1039612"/>
              <a:gd name="connsiteX2" fmla="*/ 2162134 w 2513129"/>
              <a:gd name="connsiteY2" fmla="*/ 0 h 1039612"/>
              <a:gd name="connsiteX3" fmla="*/ 2513129 w 2513129"/>
              <a:gd name="connsiteY3" fmla="*/ 491670 h 1039612"/>
              <a:gd name="connsiteX4" fmla="*/ 2133999 w 2513129"/>
              <a:gd name="connsiteY4" fmla="*/ 1039612 h 1039612"/>
              <a:gd name="connsiteX5" fmla="*/ 2049593 w 2513129"/>
              <a:gd name="connsiteY5" fmla="*/ 582761 h 1039612"/>
              <a:gd name="connsiteX6" fmla="*/ 0 w 2513129"/>
              <a:gd name="connsiteY6" fmla="*/ 737507 h 1039612"/>
              <a:gd name="connsiteX7" fmla="*/ 253219 w 2513129"/>
              <a:gd name="connsiteY7" fmla="*/ 372445 h 1039612"/>
              <a:gd name="connsiteX0" fmla="*/ 253219 w 2513129"/>
              <a:gd name="connsiteY0" fmla="*/ 372445 h 1039612"/>
              <a:gd name="connsiteX1" fmla="*/ 2148068 w 2513129"/>
              <a:gd name="connsiteY1" fmla="*/ 400580 h 1039612"/>
              <a:gd name="connsiteX2" fmla="*/ 2162134 w 2513129"/>
              <a:gd name="connsiteY2" fmla="*/ 0 h 1039612"/>
              <a:gd name="connsiteX3" fmla="*/ 2513129 w 2513129"/>
              <a:gd name="connsiteY3" fmla="*/ 491670 h 1039612"/>
              <a:gd name="connsiteX4" fmla="*/ 2133999 w 2513129"/>
              <a:gd name="connsiteY4" fmla="*/ 1039612 h 1039612"/>
              <a:gd name="connsiteX5" fmla="*/ 2148067 w 2513129"/>
              <a:gd name="connsiteY5" fmla="*/ 582761 h 1039612"/>
              <a:gd name="connsiteX6" fmla="*/ 0 w 2513129"/>
              <a:gd name="connsiteY6" fmla="*/ 737507 h 1039612"/>
              <a:gd name="connsiteX7" fmla="*/ 253219 w 2513129"/>
              <a:gd name="connsiteY7" fmla="*/ 372445 h 1039612"/>
              <a:gd name="connsiteX0" fmla="*/ 196948 w 2513129"/>
              <a:gd name="connsiteY0" fmla="*/ 358377 h 1039612"/>
              <a:gd name="connsiteX1" fmla="*/ 2148068 w 2513129"/>
              <a:gd name="connsiteY1" fmla="*/ 400580 h 1039612"/>
              <a:gd name="connsiteX2" fmla="*/ 2162134 w 2513129"/>
              <a:gd name="connsiteY2" fmla="*/ 0 h 1039612"/>
              <a:gd name="connsiteX3" fmla="*/ 2513129 w 2513129"/>
              <a:gd name="connsiteY3" fmla="*/ 491670 h 1039612"/>
              <a:gd name="connsiteX4" fmla="*/ 2133999 w 2513129"/>
              <a:gd name="connsiteY4" fmla="*/ 1039612 h 1039612"/>
              <a:gd name="connsiteX5" fmla="*/ 2148067 w 2513129"/>
              <a:gd name="connsiteY5" fmla="*/ 582761 h 1039612"/>
              <a:gd name="connsiteX6" fmla="*/ 0 w 2513129"/>
              <a:gd name="connsiteY6" fmla="*/ 737507 h 1039612"/>
              <a:gd name="connsiteX7" fmla="*/ 196948 w 2513129"/>
              <a:gd name="connsiteY7" fmla="*/ 358377 h 1039612"/>
              <a:gd name="connsiteX0" fmla="*/ 196948 w 2513129"/>
              <a:gd name="connsiteY0" fmla="*/ 358377 h 1039612"/>
              <a:gd name="connsiteX1" fmla="*/ 2134001 w 2513129"/>
              <a:gd name="connsiteY1" fmla="*/ 189565 h 1039612"/>
              <a:gd name="connsiteX2" fmla="*/ 2162134 w 2513129"/>
              <a:gd name="connsiteY2" fmla="*/ 0 h 1039612"/>
              <a:gd name="connsiteX3" fmla="*/ 2513129 w 2513129"/>
              <a:gd name="connsiteY3" fmla="*/ 491670 h 1039612"/>
              <a:gd name="connsiteX4" fmla="*/ 2133999 w 2513129"/>
              <a:gd name="connsiteY4" fmla="*/ 1039612 h 1039612"/>
              <a:gd name="connsiteX5" fmla="*/ 2148067 w 2513129"/>
              <a:gd name="connsiteY5" fmla="*/ 582761 h 1039612"/>
              <a:gd name="connsiteX6" fmla="*/ 0 w 2513129"/>
              <a:gd name="connsiteY6" fmla="*/ 737507 h 1039612"/>
              <a:gd name="connsiteX7" fmla="*/ 196948 w 2513129"/>
              <a:gd name="connsiteY7" fmla="*/ 358377 h 1039612"/>
              <a:gd name="connsiteX0" fmla="*/ 196948 w 2513129"/>
              <a:gd name="connsiteY0" fmla="*/ 358377 h 1039612"/>
              <a:gd name="connsiteX1" fmla="*/ 2134001 w 2513129"/>
              <a:gd name="connsiteY1" fmla="*/ 189565 h 1039612"/>
              <a:gd name="connsiteX2" fmla="*/ 2162134 w 2513129"/>
              <a:gd name="connsiteY2" fmla="*/ 0 h 1039612"/>
              <a:gd name="connsiteX3" fmla="*/ 2513129 w 2513129"/>
              <a:gd name="connsiteY3" fmla="*/ 491670 h 1039612"/>
              <a:gd name="connsiteX4" fmla="*/ 2133999 w 2513129"/>
              <a:gd name="connsiteY4" fmla="*/ 1039612 h 1039612"/>
              <a:gd name="connsiteX5" fmla="*/ 2134000 w 2513129"/>
              <a:gd name="connsiteY5" fmla="*/ 779709 h 1039612"/>
              <a:gd name="connsiteX6" fmla="*/ 0 w 2513129"/>
              <a:gd name="connsiteY6" fmla="*/ 737507 h 1039612"/>
              <a:gd name="connsiteX7" fmla="*/ 196948 w 2513129"/>
              <a:gd name="connsiteY7" fmla="*/ 358377 h 1039612"/>
              <a:gd name="connsiteX0" fmla="*/ 295422 w 2611603"/>
              <a:gd name="connsiteY0" fmla="*/ 358377 h 1039612"/>
              <a:gd name="connsiteX1" fmla="*/ 2232475 w 2611603"/>
              <a:gd name="connsiteY1" fmla="*/ 189565 h 1039612"/>
              <a:gd name="connsiteX2" fmla="*/ 2260608 w 2611603"/>
              <a:gd name="connsiteY2" fmla="*/ 0 h 1039612"/>
              <a:gd name="connsiteX3" fmla="*/ 2611603 w 2611603"/>
              <a:gd name="connsiteY3" fmla="*/ 491670 h 1039612"/>
              <a:gd name="connsiteX4" fmla="*/ 2232473 w 2611603"/>
              <a:gd name="connsiteY4" fmla="*/ 1039612 h 1039612"/>
              <a:gd name="connsiteX5" fmla="*/ 2232474 w 2611603"/>
              <a:gd name="connsiteY5" fmla="*/ 779709 h 1039612"/>
              <a:gd name="connsiteX6" fmla="*/ 0 w 2611603"/>
              <a:gd name="connsiteY6" fmla="*/ 695304 h 1039612"/>
              <a:gd name="connsiteX7" fmla="*/ 295422 w 2611603"/>
              <a:gd name="connsiteY7" fmla="*/ 358377 h 1039612"/>
              <a:gd name="connsiteX0" fmla="*/ 196948 w 2611603"/>
              <a:gd name="connsiteY0" fmla="*/ 358377 h 1039612"/>
              <a:gd name="connsiteX1" fmla="*/ 2232475 w 2611603"/>
              <a:gd name="connsiteY1" fmla="*/ 189565 h 1039612"/>
              <a:gd name="connsiteX2" fmla="*/ 2260608 w 2611603"/>
              <a:gd name="connsiteY2" fmla="*/ 0 h 1039612"/>
              <a:gd name="connsiteX3" fmla="*/ 2611603 w 2611603"/>
              <a:gd name="connsiteY3" fmla="*/ 491670 h 1039612"/>
              <a:gd name="connsiteX4" fmla="*/ 2232473 w 2611603"/>
              <a:gd name="connsiteY4" fmla="*/ 1039612 h 1039612"/>
              <a:gd name="connsiteX5" fmla="*/ 2232474 w 2611603"/>
              <a:gd name="connsiteY5" fmla="*/ 779709 h 1039612"/>
              <a:gd name="connsiteX6" fmla="*/ 0 w 2611603"/>
              <a:gd name="connsiteY6" fmla="*/ 695304 h 1039612"/>
              <a:gd name="connsiteX7" fmla="*/ 196948 w 2611603"/>
              <a:gd name="connsiteY7" fmla="*/ 358377 h 1039612"/>
              <a:gd name="connsiteX0" fmla="*/ 196948 w 2611603"/>
              <a:gd name="connsiteY0" fmla="*/ 386512 h 1039612"/>
              <a:gd name="connsiteX1" fmla="*/ 2232475 w 2611603"/>
              <a:gd name="connsiteY1" fmla="*/ 189565 h 1039612"/>
              <a:gd name="connsiteX2" fmla="*/ 2260608 w 2611603"/>
              <a:gd name="connsiteY2" fmla="*/ 0 h 1039612"/>
              <a:gd name="connsiteX3" fmla="*/ 2611603 w 2611603"/>
              <a:gd name="connsiteY3" fmla="*/ 491670 h 1039612"/>
              <a:gd name="connsiteX4" fmla="*/ 2232473 w 2611603"/>
              <a:gd name="connsiteY4" fmla="*/ 1039612 h 1039612"/>
              <a:gd name="connsiteX5" fmla="*/ 2232474 w 2611603"/>
              <a:gd name="connsiteY5" fmla="*/ 779709 h 1039612"/>
              <a:gd name="connsiteX6" fmla="*/ 0 w 2611603"/>
              <a:gd name="connsiteY6" fmla="*/ 695304 h 1039612"/>
              <a:gd name="connsiteX7" fmla="*/ 196948 w 2611603"/>
              <a:gd name="connsiteY7" fmla="*/ 386512 h 1039612"/>
              <a:gd name="connsiteX0" fmla="*/ 154745 w 2569400"/>
              <a:gd name="connsiteY0" fmla="*/ 386512 h 1039612"/>
              <a:gd name="connsiteX1" fmla="*/ 2190272 w 2569400"/>
              <a:gd name="connsiteY1" fmla="*/ 189565 h 1039612"/>
              <a:gd name="connsiteX2" fmla="*/ 2218405 w 2569400"/>
              <a:gd name="connsiteY2" fmla="*/ 0 h 1039612"/>
              <a:gd name="connsiteX3" fmla="*/ 2569400 w 2569400"/>
              <a:gd name="connsiteY3" fmla="*/ 491670 h 1039612"/>
              <a:gd name="connsiteX4" fmla="*/ 2190270 w 2569400"/>
              <a:gd name="connsiteY4" fmla="*/ 1039612 h 1039612"/>
              <a:gd name="connsiteX5" fmla="*/ 2190271 w 2569400"/>
              <a:gd name="connsiteY5" fmla="*/ 779709 h 1039612"/>
              <a:gd name="connsiteX6" fmla="*/ 0 w 2569400"/>
              <a:gd name="connsiteY6" fmla="*/ 681236 h 1039612"/>
              <a:gd name="connsiteX7" fmla="*/ 154745 w 2569400"/>
              <a:gd name="connsiteY7" fmla="*/ 386512 h 1039612"/>
              <a:gd name="connsiteX0" fmla="*/ 154745 w 2569400"/>
              <a:gd name="connsiteY0" fmla="*/ 541257 h 1194357"/>
              <a:gd name="connsiteX1" fmla="*/ 2190272 w 2569400"/>
              <a:gd name="connsiteY1" fmla="*/ 344310 h 1194357"/>
              <a:gd name="connsiteX2" fmla="*/ 2232473 w 2569400"/>
              <a:gd name="connsiteY2" fmla="*/ 0 h 1194357"/>
              <a:gd name="connsiteX3" fmla="*/ 2569400 w 2569400"/>
              <a:gd name="connsiteY3" fmla="*/ 646415 h 1194357"/>
              <a:gd name="connsiteX4" fmla="*/ 2190270 w 2569400"/>
              <a:gd name="connsiteY4" fmla="*/ 1194357 h 1194357"/>
              <a:gd name="connsiteX5" fmla="*/ 2190271 w 2569400"/>
              <a:gd name="connsiteY5" fmla="*/ 934454 h 1194357"/>
              <a:gd name="connsiteX6" fmla="*/ 0 w 2569400"/>
              <a:gd name="connsiteY6" fmla="*/ 835981 h 1194357"/>
              <a:gd name="connsiteX7" fmla="*/ 154745 w 2569400"/>
              <a:gd name="connsiteY7" fmla="*/ 541257 h 1194357"/>
              <a:gd name="connsiteX0" fmla="*/ 154745 w 2569400"/>
              <a:gd name="connsiteY0" fmla="*/ 541257 h 1278763"/>
              <a:gd name="connsiteX1" fmla="*/ 2190272 w 2569400"/>
              <a:gd name="connsiteY1" fmla="*/ 344310 h 1278763"/>
              <a:gd name="connsiteX2" fmla="*/ 2232473 w 2569400"/>
              <a:gd name="connsiteY2" fmla="*/ 0 h 1278763"/>
              <a:gd name="connsiteX3" fmla="*/ 2569400 w 2569400"/>
              <a:gd name="connsiteY3" fmla="*/ 646415 h 1278763"/>
              <a:gd name="connsiteX4" fmla="*/ 2162135 w 2569400"/>
              <a:gd name="connsiteY4" fmla="*/ 1278763 h 1278763"/>
              <a:gd name="connsiteX5" fmla="*/ 2190271 w 2569400"/>
              <a:gd name="connsiteY5" fmla="*/ 934454 h 1278763"/>
              <a:gd name="connsiteX6" fmla="*/ 0 w 2569400"/>
              <a:gd name="connsiteY6" fmla="*/ 835981 h 1278763"/>
              <a:gd name="connsiteX7" fmla="*/ 154745 w 2569400"/>
              <a:gd name="connsiteY7" fmla="*/ 541257 h 1278763"/>
              <a:gd name="connsiteX0" fmla="*/ 154745 w 2569400"/>
              <a:gd name="connsiteY0" fmla="*/ 541257 h 1278763"/>
              <a:gd name="connsiteX1" fmla="*/ 2190272 w 2569400"/>
              <a:gd name="connsiteY1" fmla="*/ 344310 h 1278763"/>
              <a:gd name="connsiteX2" fmla="*/ 2232473 w 2569400"/>
              <a:gd name="connsiteY2" fmla="*/ 0 h 1278763"/>
              <a:gd name="connsiteX3" fmla="*/ 2569400 w 2569400"/>
              <a:gd name="connsiteY3" fmla="*/ 646415 h 1278763"/>
              <a:gd name="connsiteX4" fmla="*/ 2162135 w 2569400"/>
              <a:gd name="connsiteY4" fmla="*/ 1278763 h 1278763"/>
              <a:gd name="connsiteX5" fmla="*/ 2190271 w 2569400"/>
              <a:gd name="connsiteY5" fmla="*/ 1018860 h 1278763"/>
              <a:gd name="connsiteX6" fmla="*/ 0 w 2569400"/>
              <a:gd name="connsiteY6" fmla="*/ 835981 h 1278763"/>
              <a:gd name="connsiteX7" fmla="*/ 154745 w 2569400"/>
              <a:gd name="connsiteY7" fmla="*/ 541257 h 1278763"/>
              <a:gd name="connsiteX0" fmla="*/ 154745 w 2569400"/>
              <a:gd name="connsiteY0" fmla="*/ 541257 h 1278763"/>
              <a:gd name="connsiteX1" fmla="*/ 2190272 w 2569400"/>
              <a:gd name="connsiteY1" fmla="*/ 259904 h 1278763"/>
              <a:gd name="connsiteX2" fmla="*/ 2232473 w 2569400"/>
              <a:gd name="connsiteY2" fmla="*/ 0 h 1278763"/>
              <a:gd name="connsiteX3" fmla="*/ 2569400 w 2569400"/>
              <a:gd name="connsiteY3" fmla="*/ 646415 h 1278763"/>
              <a:gd name="connsiteX4" fmla="*/ 2162135 w 2569400"/>
              <a:gd name="connsiteY4" fmla="*/ 1278763 h 1278763"/>
              <a:gd name="connsiteX5" fmla="*/ 2190271 w 2569400"/>
              <a:gd name="connsiteY5" fmla="*/ 1018860 h 1278763"/>
              <a:gd name="connsiteX6" fmla="*/ 0 w 2569400"/>
              <a:gd name="connsiteY6" fmla="*/ 835981 h 1278763"/>
              <a:gd name="connsiteX7" fmla="*/ 154745 w 2569400"/>
              <a:gd name="connsiteY7" fmla="*/ 541257 h 1278763"/>
              <a:gd name="connsiteX0" fmla="*/ 154745 w 2625671"/>
              <a:gd name="connsiteY0" fmla="*/ 541257 h 1278763"/>
              <a:gd name="connsiteX1" fmla="*/ 2190272 w 2625671"/>
              <a:gd name="connsiteY1" fmla="*/ 259904 h 1278763"/>
              <a:gd name="connsiteX2" fmla="*/ 2232473 w 2625671"/>
              <a:gd name="connsiteY2" fmla="*/ 0 h 1278763"/>
              <a:gd name="connsiteX3" fmla="*/ 2625671 w 2625671"/>
              <a:gd name="connsiteY3" fmla="*/ 590144 h 1278763"/>
              <a:gd name="connsiteX4" fmla="*/ 2162135 w 2625671"/>
              <a:gd name="connsiteY4" fmla="*/ 1278763 h 1278763"/>
              <a:gd name="connsiteX5" fmla="*/ 2190271 w 2625671"/>
              <a:gd name="connsiteY5" fmla="*/ 1018860 h 1278763"/>
              <a:gd name="connsiteX6" fmla="*/ 0 w 2625671"/>
              <a:gd name="connsiteY6" fmla="*/ 835981 h 1278763"/>
              <a:gd name="connsiteX7" fmla="*/ 154745 w 2625671"/>
              <a:gd name="connsiteY7" fmla="*/ 541257 h 127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5671" h="1278763">
                <a:moveTo>
                  <a:pt x="154745" y="541257"/>
                </a:moveTo>
                <a:lnTo>
                  <a:pt x="2190272" y="259904"/>
                </a:lnTo>
                <a:lnTo>
                  <a:pt x="2232473" y="0"/>
                </a:lnTo>
                <a:lnTo>
                  <a:pt x="2625671" y="590144"/>
                </a:lnTo>
                <a:lnTo>
                  <a:pt x="2162135" y="1278763"/>
                </a:lnTo>
                <a:cubicBezTo>
                  <a:pt x="2162135" y="1192129"/>
                  <a:pt x="2190271" y="1105494"/>
                  <a:pt x="2190271" y="1018860"/>
                </a:cubicBezTo>
                <a:lnTo>
                  <a:pt x="0" y="835981"/>
                </a:lnTo>
                <a:lnTo>
                  <a:pt x="154745" y="5412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1083181" y="6453336"/>
            <a:ext cx="2608722" cy="380941"/>
          </a:xfrm>
          <a:prstGeom prst="rect">
            <a:avLst/>
          </a:prstGeom>
          <a:noFill/>
        </p:spPr>
        <p:txBody>
          <a:bodyPr wrap="square" rtlCol="0">
            <a:spAutoFit/>
          </a:bodyPr>
          <a:lstStyle/>
          <a:p>
            <a:r>
              <a:rPr kumimoji="1" lang="ja-JP" altLang="en-US" dirty="0" smtClean="0"/>
              <a:t>マイクロタイタープレート</a:t>
            </a:r>
            <a:endParaRPr kumimoji="1" lang="ja-JP" altLang="en-US" dirty="0"/>
          </a:p>
        </p:txBody>
      </p:sp>
      <p:sp>
        <p:nvSpPr>
          <p:cNvPr id="115" name="テキスト ボックス 114"/>
          <p:cNvSpPr txBox="1"/>
          <p:nvPr/>
        </p:nvSpPr>
        <p:spPr>
          <a:xfrm>
            <a:off x="179512" y="3157575"/>
            <a:ext cx="1613857" cy="380941"/>
          </a:xfrm>
          <a:prstGeom prst="rect">
            <a:avLst/>
          </a:prstGeom>
          <a:noFill/>
        </p:spPr>
        <p:txBody>
          <a:bodyPr wrap="square" rtlCol="0">
            <a:spAutoFit/>
          </a:bodyPr>
          <a:lstStyle/>
          <a:p>
            <a:r>
              <a:rPr kumimoji="1" lang="ja-JP" altLang="en-US" u="sng" dirty="0" smtClean="0"/>
              <a:t>平板プレート</a:t>
            </a:r>
            <a:endParaRPr kumimoji="1" lang="ja-JP" altLang="en-US" u="sng" dirty="0"/>
          </a:p>
        </p:txBody>
      </p:sp>
      <p:sp>
        <p:nvSpPr>
          <p:cNvPr id="119" name="テキスト ボックス 118"/>
          <p:cNvSpPr txBox="1"/>
          <p:nvPr/>
        </p:nvSpPr>
        <p:spPr>
          <a:xfrm>
            <a:off x="5592298" y="6453336"/>
            <a:ext cx="1613857" cy="380941"/>
          </a:xfrm>
          <a:prstGeom prst="rect">
            <a:avLst/>
          </a:prstGeom>
          <a:noFill/>
        </p:spPr>
        <p:txBody>
          <a:bodyPr wrap="square" rtlCol="0">
            <a:spAutoFit/>
          </a:bodyPr>
          <a:lstStyle/>
          <a:p>
            <a:r>
              <a:rPr kumimoji="1" lang="ja-JP" altLang="en-US" dirty="0" smtClean="0"/>
              <a:t>平板プレート</a:t>
            </a:r>
            <a:endParaRPr kumimoji="1" lang="ja-JP" altLang="en-US" dirty="0"/>
          </a:p>
        </p:txBody>
      </p:sp>
      <p:sp>
        <p:nvSpPr>
          <p:cNvPr id="120" name="フローチャート : 論理積ゲート 119"/>
          <p:cNvSpPr/>
          <p:nvPr/>
        </p:nvSpPr>
        <p:spPr>
          <a:xfrm rot="16200000">
            <a:off x="4936366" y="3439250"/>
            <a:ext cx="288033" cy="550800"/>
          </a:xfrm>
          <a:prstGeom prst="flowChartDelay">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4830664" y="3770111"/>
            <a:ext cx="522000" cy="160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179512" y="1302269"/>
            <a:ext cx="2608722" cy="380941"/>
          </a:xfrm>
          <a:prstGeom prst="rect">
            <a:avLst/>
          </a:prstGeom>
          <a:noFill/>
        </p:spPr>
        <p:txBody>
          <a:bodyPr wrap="square" rtlCol="0">
            <a:spAutoFit/>
          </a:bodyPr>
          <a:lstStyle/>
          <a:p>
            <a:r>
              <a:rPr kumimoji="1" lang="ja-JP" altLang="en-US" u="sng" dirty="0" smtClean="0"/>
              <a:t>マイクロタイタープレート</a:t>
            </a:r>
            <a:endParaRPr kumimoji="1" lang="ja-JP" altLang="en-US" u="sng" dirty="0"/>
          </a:p>
        </p:txBody>
      </p:sp>
    </p:spTree>
    <p:extLst>
      <p:ext uri="{BB962C8B-B14F-4D97-AF65-F5344CB8AC3E}">
        <p14:creationId xmlns:p14="http://schemas.microsoft.com/office/powerpoint/2010/main" val="25268392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ナノスポッティングでの</a:t>
            </a:r>
            <a:r>
              <a:rPr lang="en-US" altLang="ja-JP" dirty="0" smtClean="0"/>
              <a:t>PMMA-tag</a:t>
            </a:r>
            <a:r>
              <a:rPr lang="ja-JP" altLang="en-US" dirty="0" smtClean="0"/>
              <a:t>の評価</a:t>
            </a:r>
            <a:endParaRPr kumimoji="1" lang="ja-JP" altLang="en-US" dirty="0"/>
          </a:p>
        </p:txBody>
      </p:sp>
      <p:graphicFrame>
        <p:nvGraphicFramePr>
          <p:cNvPr id="5" name="グラフ 4"/>
          <p:cNvGraphicFramePr/>
          <p:nvPr>
            <p:extLst>
              <p:ext uri="{D42A27DB-BD31-4B8C-83A1-F6EECF244321}">
                <p14:modId xmlns:p14="http://schemas.microsoft.com/office/powerpoint/2010/main" val="3064025475"/>
              </p:ext>
            </p:extLst>
          </p:nvPr>
        </p:nvGraphicFramePr>
        <p:xfrm>
          <a:off x="0" y="1628800"/>
          <a:ext cx="5093175" cy="3168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extLst>
              <p:ext uri="{D42A27DB-BD31-4B8C-83A1-F6EECF244321}">
                <p14:modId xmlns:p14="http://schemas.microsoft.com/office/powerpoint/2010/main" val="1116323625"/>
              </p:ext>
            </p:extLst>
          </p:nvPr>
        </p:nvGraphicFramePr>
        <p:xfrm>
          <a:off x="4427985" y="1556792"/>
          <a:ext cx="6048672" cy="3579456"/>
        </p:xfrm>
        <a:graphic>
          <a:graphicData uri="http://schemas.openxmlformats.org/drawingml/2006/chart">
            <c:chart xmlns:c="http://schemas.openxmlformats.org/drawingml/2006/chart" xmlns:r="http://schemas.openxmlformats.org/officeDocument/2006/relationships" r:id="rId3"/>
          </a:graphicData>
        </a:graphic>
      </p:graphicFrame>
      <p:sp>
        <p:nvSpPr>
          <p:cNvPr id="7" name="フリーフォーム 6"/>
          <p:cNvSpPr/>
          <p:nvPr/>
        </p:nvSpPr>
        <p:spPr>
          <a:xfrm>
            <a:off x="5292080" y="3469537"/>
            <a:ext cx="3238732" cy="0"/>
          </a:xfrm>
          <a:custGeom>
            <a:avLst/>
            <a:gdLst>
              <a:gd name="connsiteX0" fmla="*/ 0 w 2211572"/>
              <a:gd name="connsiteY0" fmla="*/ 0 h 0"/>
              <a:gd name="connsiteX1" fmla="*/ 2211572 w 2211572"/>
              <a:gd name="connsiteY1" fmla="*/ 0 h 0"/>
            </a:gdLst>
            <a:ahLst/>
            <a:cxnLst>
              <a:cxn ang="0">
                <a:pos x="connsiteX0" y="connsiteY0"/>
              </a:cxn>
              <a:cxn ang="0">
                <a:pos x="connsiteX1" y="connsiteY1"/>
              </a:cxn>
            </a:cxnLst>
            <a:rect l="l" t="t" r="r" b="b"/>
            <a:pathLst>
              <a:path w="2211572">
                <a:moveTo>
                  <a:pt x="0" y="0"/>
                </a:moveTo>
                <a:lnTo>
                  <a:pt x="221157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リーフォーム 9"/>
          <p:cNvSpPr/>
          <p:nvPr/>
        </p:nvSpPr>
        <p:spPr>
          <a:xfrm>
            <a:off x="5292080" y="3518280"/>
            <a:ext cx="3238732" cy="0"/>
          </a:xfrm>
          <a:custGeom>
            <a:avLst/>
            <a:gdLst>
              <a:gd name="connsiteX0" fmla="*/ 0 w 2211572"/>
              <a:gd name="connsiteY0" fmla="*/ 0 h 0"/>
              <a:gd name="connsiteX1" fmla="*/ 2211572 w 2211572"/>
              <a:gd name="connsiteY1" fmla="*/ 0 h 0"/>
            </a:gdLst>
            <a:ahLst/>
            <a:cxnLst>
              <a:cxn ang="0">
                <a:pos x="connsiteX0" y="connsiteY0"/>
              </a:cxn>
              <a:cxn ang="0">
                <a:pos x="connsiteX1" y="connsiteY1"/>
              </a:cxn>
            </a:cxnLst>
            <a:rect l="l" t="t" r="r" b="b"/>
            <a:pathLst>
              <a:path w="2211572">
                <a:moveTo>
                  <a:pt x="0" y="0"/>
                </a:moveTo>
                <a:lnTo>
                  <a:pt x="2211572"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3" name="直線コネクタ 12"/>
          <p:cNvCxnSpPr/>
          <p:nvPr/>
        </p:nvCxnSpPr>
        <p:spPr>
          <a:xfrm flipH="1">
            <a:off x="6372200" y="1844824"/>
            <a:ext cx="2078415" cy="10081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292003" y="2204864"/>
            <a:ext cx="2158612" cy="1008112"/>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1835928" y="2297193"/>
            <a:ext cx="2088000" cy="14401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2627784" y="2708920"/>
            <a:ext cx="1296144" cy="1088504"/>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892667" y="1844824"/>
            <a:ext cx="2305239" cy="552244"/>
            <a:chOff x="1763688" y="3345133"/>
            <a:chExt cx="2305239" cy="552244"/>
          </a:xfrm>
        </p:grpSpPr>
        <p:cxnSp>
          <p:nvCxnSpPr>
            <p:cNvPr id="15" name="直線コネクタ 14"/>
            <p:cNvCxnSpPr/>
            <p:nvPr/>
          </p:nvCxnSpPr>
          <p:spPr>
            <a:xfrm>
              <a:off x="1958884" y="3501008"/>
              <a:ext cx="25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
            <p:cNvSpPr txBox="1"/>
            <p:nvPr/>
          </p:nvSpPr>
          <p:spPr>
            <a:xfrm>
              <a:off x="2340735" y="3345133"/>
              <a:ext cx="1728192" cy="540385"/>
            </a:xfrm>
            <a:prstGeom prst="rect">
              <a:avLst/>
            </a:prstGeom>
            <a:solidFill>
              <a:schemeClr val="bg1"/>
            </a:solidFill>
            <a:ln>
              <a:noFill/>
            </a:ln>
          </p:spPr>
          <p:txBody>
            <a:bodyPr wrap="square" rtlCol="0">
              <a:noAutofit/>
            </a:bodyPr>
            <a:lstStyle/>
            <a:p>
              <a:pPr>
                <a:spcAft>
                  <a:spcPts val="0"/>
                </a:spcAft>
              </a:pPr>
              <a:r>
                <a:rPr lang="en-US" sz="1400" b="1" dirty="0">
                  <a:effectLst/>
                  <a:latin typeface="Century"/>
                  <a:ea typeface="ＭＳ 明朝"/>
                  <a:cs typeface="Times New Roman"/>
                </a:rPr>
                <a:t>anti-CEA </a:t>
              </a:r>
              <a:r>
                <a:rPr lang="en-US" sz="1400" b="1" dirty="0" err="1" smtClean="0">
                  <a:effectLst/>
                  <a:latin typeface="Century"/>
                  <a:ea typeface="ＭＳ 明朝"/>
                  <a:cs typeface="Times New Roman"/>
                </a:rPr>
                <a:t>scFv</a:t>
              </a:r>
              <a:r>
                <a:rPr lang="en-US" sz="1400" b="1" dirty="0" smtClean="0">
                  <a:effectLst/>
                  <a:latin typeface="Century"/>
                  <a:ea typeface="ＭＳ 明朝"/>
                  <a:cs typeface="Times New Roman"/>
                </a:rPr>
                <a:t>-PM</a:t>
              </a:r>
              <a:endParaRPr lang="ja-JP" sz="1400" b="1" dirty="0">
                <a:effectLst/>
                <a:latin typeface="ＭＳ Ｐゴシック"/>
                <a:cs typeface="ＭＳ Ｐゴシック"/>
              </a:endParaRPr>
            </a:p>
            <a:p>
              <a:pPr>
                <a:spcAft>
                  <a:spcPts val="0"/>
                </a:spcAft>
              </a:pPr>
              <a:r>
                <a:rPr lang="en-US" sz="1400" b="1" dirty="0">
                  <a:effectLst/>
                  <a:latin typeface="Century"/>
                  <a:ea typeface="ＭＳ 明朝"/>
                  <a:cs typeface="Times New Roman"/>
                </a:rPr>
                <a:t>anti-CEA scFv-D5</a:t>
              </a:r>
              <a:endParaRPr lang="ja-JP" sz="1400" b="1" dirty="0">
                <a:effectLst/>
                <a:latin typeface="ＭＳ Ｐゴシック"/>
                <a:cs typeface="ＭＳ Ｐゴシック"/>
              </a:endParaRPr>
            </a:p>
          </p:txBody>
        </p:sp>
        <p:cxnSp>
          <p:nvCxnSpPr>
            <p:cNvPr id="18" name="直線コネクタ 17"/>
            <p:cNvCxnSpPr/>
            <p:nvPr/>
          </p:nvCxnSpPr>
          <p:spPr>
            <a:xfrm>
              <a:off x="1958884" y="3745168"/>
              <a:ext cx="252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763688" y="3345133"/>
              <a:ext cx="2305239" cy="5522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6133196" y="3584978"/>
            <a:ext cx="2317419" cy="564102"/>
            <a:chOff x="6459102" y="3317624"/>
            <a:chExt cx="2317419" cy="564102"/>
          </a:xfrm>
        </p:grpSpPr>
        <p:sp>
          <p:nvSpPr>
            <p:cNvPr id="22" name="テキスト ボックス 1"/>
            <p:cNvSpPr txBox="1"/>
            <p:nvPr/>
          </p:nvSpPr>
          <p:spPr>
            <a:xfrm>
              <a:off x="6829461" y="3317624"/>
              <a:ext cx="1947060" cy="564102"/>
            </a:xfrm>
            <a:prstGeom prst="rect">
              <a:avLst/>
            </a:prstGeom>
            <a:solidFill>
              <a:schemeClr val="bg1"/>
            </a:solidFill>
            <a:ln>
              <a:noFill/>
            </a:ln>
          </p:spPr>
          <p:txBody>
            <a:bodyPr wrap="square" rtlCol="0">
              <a:noAutofit/>
            </a:bodyPr>
            <a:lstStyle/>
            <a:p>
              <a:pPr>
                <a:spcAft>
                  <a:spcPts val="0"/>
                </a:spcAft>
              </a:pPr>
              <a:r>
                <a:rPr lang="en-US" sz="1400" b="1" dirty="0">
                  <a:effectLst/>
                  <a:latin typeface="Century"/>
                  <a:ea typeface="ＭＳ 明朝"/>
                  <a:cs typeface="Times New Roman"/>
                </a:rPr>
                <a:t>anti-</a:t>
              </a:r>
              <a:r>
                <a:rPr lang="en-US" sz="1400" b="1" dirty="0" err="1">
                  <a:effectLst/>
                  <a:latin typeface="Century"/>
                  <a:ea typeface="ＭＳ 明朝"/>
                  <a:cs typeface="Times New Roman"/>
                </a:rPr>
                <a:t>RNase</a:t>
              </a:r>
              <a:r>
                <a:rPr lang="en-US" sz="1400" b="1" dirty="0">
                  <a:effectLst/>
                  <a:latin typeface="Century"/>
                  <a:ea typeface="ＭＳ 明朝"/>
                  <a:cs typeface="Times New Roman"/>
                </a:rPr>
                <a:t> </a:t>
              </a:r>
              <a:r>
                <a:rPr lang="en-US" sz="1400" b="1" dirty="0" err="1">
                  <a:effectLst/>
                  <a:latin typeface="Century"/>
                  <a:ea typeface="ＭＳ 明朝"/>
                  <a:cs typeface="Times New Roman"/>
                </a:rPr>
                <a:t>scFv</a:t>
              </a:r>
              <a:r>
                <a:rPr lang="en-US" sz="1400" b="1" dirty="0">
                  <a:effectLst/>
                  <a:latin typeface="Century"/>
                  <a:ea typeface="ＭＳ 明朝"/>
                  <a:cs typeface="Times New Roman"/>
                </a:rPr>
                <a:t>-PM</a:t>
              </a:r>
              <a:endParaRPr lang="ja-JP" sz="1400" b="1" dirty="0">
                <a:effectLst/>
                <a:latin typeface="ＭＳ Ｐゴシック"/>
                <a:cs typeface="ＭＳ Ｐゴシック"/>
              </a:endParaRPr>
            </a:p>
            <a:p>
              <a:pPr>
                <a:spcAft>
                  <a:spcPts val="0"/>
                </a:spcAft>
              </a:pPr>
              <a:r>
                <a:rPr lang="en-US" sz="1400" b="1" dirty="0">
                  <a:effectLst/>
                  <a:latin typeface="Century"/>
                  <a:ea typeface="ＭＳ 明朝"/>
                  <a:cs typeface="Times New Roman"/>
                </a:rPr>
                <a:t>anti-</a:t>
              </a:r>
              <a:r>
                <a:rPr lang="en-US" sz="1400" b="1" dirty="0" err="1">
                  <a:effectLst/>
                  <a:latin typeface="Century"/>
                  <a:ea typeface="ＭＳ 明朝"/>
                  <a:cs typeface="Times New Roman"/>
                </a:rPr>
                <a:t>RNase</a:t>
              </a:r>
              <a:r>
                <a:rPr lang="en-US" sz="1400" b="1" dirty="0">
                  <a:effectLst/>
                  <a:latin typeface="Century"/>
                  <a:ea typeface="ＭＳ 明朝"/>
                  <a:cs typeface="Times New Roman"/>
                </a:rPr>
                <a:t> scFv-D10</a:t>
              </a:r>
              <a:endParaRPr lang="ja-JP" sz="1400" b="1" dirty="0">
                <a:effectLst/>
                <a:latin typeface="ＭＳ Ｐゴシック"/>
                <a:cs typeface="ＭＳ Ｐゴシック"/>
              </a:endParaRPr>
            </a:p>
          </p:txBody>
        </p:sp>
        <p:cxnSp>
          <p:nvCxnSpPr>
            <p:cNvPr id="23" name="直線コネクタ 22"/>
            <p:cNvCxnSpPr/>
            <p:nvPr/>
          </p:nvCxnSpPr>
          <p:spPr>
            <a:xfrm>
              <a:off x="6654298" y="3485357"/>
              <a:ext cx="25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654298" y="3729517"/>
              <a:ext cx="252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459102" y="3329482"/>
              <a:ext cx="2305239" cy="5522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正方形/長方形 27"/>
          <p:cNvSpPr/>
          <p:nvPr/>
        </p:nvSpPr>
        <p:spPr>
          <a:xfrm>
            <a:off x="7285815" y="5112568"/>
            <a:ext cx="1858185"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46028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PS-tag</a:t>
            </a:r>
            <a:r>
              <a:rPr lang="ja-JP" altLang="en-US" dirty="0" smtClean="0"/>
              <a:t>融合</a:t>
            </a:r>
            <a:r>
              <a:rPr lang="en-US" altLang="ja-JP" dirty="0" err="1" smtClean="0"/>
              <a:t>scFv</a:t>
            </a:r>
            <a:r>
              <a:rPr lang="ja-JP" altLang="en-US" dirty="0" smtClean="0"/>
              <a:t>の</a:t>
            </a:r>
            <a:r>
              <a:rPr lang="ja-JP" altLang="en-US" dirty="0"/>
              <a:t>回収率</a:t>
            </a:r>
            <a:endParaRPr kumimoji="1" lang="ja-JP" altLang="en-US" dirty="0"/>
          </a:p>
        </p:txBody>
      </p:sp>
      <p:sp>
        <p:nvSpPr>
          <p:cNvPr id="4" name="正方形/長方形 3"/>
          <p:cNvSpPr/>
          <p:nvPr/>
        </p:nvSpPr>
        <p:spPr>
          <a:xfrm>
            <a:off x="7236296" y="5112568"/>
            <a:ext cx="1858185"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23528" y="980728"/>
            <a:ext cx="2520280" cy="369332"/>
          </a:xfrm>
          <a:prstGeom prst="rect">
            <a:avLst/>
          </a:prstGeom>
          <a:noFill/>
        </p:spPr>
        <p:txBody>
          <a:bodyPr wrap="square" rtlCol="0">
            <a:spAutoFit/>
          </a:bodyPr>
          <a:lstStyle/>
          <a:p>
            <a:r>
              <a:rPr lang="en-US" altLang="ja-JP" dirty="0" err="1" smtClean="0"/>
              <a:t>scFv</a:t>
            </a:r>
            <a:r>
              <a:rPr lang="en-US" altLang="ja-JP" dirty="0" smtClean="0"/>
              <a:t>-PS</a:t>
            </a:r>
            <a:r>
              <a:rPr lang="ja-JP" altLang="en-US" dirty="0" smtClean="0"/>
              <a:t>の問題点</a:t>
            </a:r>
            <a:endParaRPr kumimoji="1" lang="ja-JP" altLang="en-US" dirty="0"/>
          </a:p>
        </p:txBody>
      </p:sp>
      <p:grpSp>
        <p:nvGrpSpPr>
          <p:cNvPr id="16" name="グループ化 15"/>
          <p:cNvGrpSpPr/>
          <p:nvPr/>
        </p:nvGrpSpPr>
        <p:grpSpPr>
          <a:xfrm>
            <a:off x="1801406" y="1669683"/>
            <a:ext cx="640080" cy="528335"/>
            <a:chOff x="1212851" y="3647616"/>
            <a:chExt cx="640080" cy="528335"/>
          </a:xfrm>
        </p:grpSpPr>
        <p:sp>
          <p:nvSpPr>
            <p:cNvPr id="17" name="フリーフォーム 16"/>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リーフォーム 17"/>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リーフォーム 18"/>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2115188" y="1860873"/>
            <a:ext cx="640080" cy="528335"/>
            <a:chOff x="1212851" y="3647616"/>
            <a:chExt cx="640080" cy="528335"/>
          </a:xfrm>
        </p:grpSpPr>
        <p:sp>
          <p:nvSpPr>
            <p:cNvPr id="22" name="フリーフォーム 21"/>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2493555" y="1673050"/>
            <a:ext cx="640080" cy="528335"/>
            <a:chOff x="1212851" y="3647616"/>
            <a:chExt cx="640080" cy="528335"/>
          </a:xfrm>
        </p:grpSpPr>
        <p:sp>
          <p:nvSpPr>
            <p:cNvPr id="27" name="フリーフォーム 26"/>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フリーフォーム 27"/>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円/楕円 30"/>
          <p:cNvSpPr/>
          <p:nvPr/>
        </p:nvSpPr>
        <p:spPr>
          <a:xfrm>
            <a:off x="2608054" y="1633362"/>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円/楕円 31"/>
          <p:cNvSpPr/>
          <p:nvPr/>
        </p:nvSpPr>
        <p:spPr>
          <a:xfrm>
            <a:off x="2836118" y="1835088"/>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円/楕円 32"/>
          <p:cNvSpPr/>
          <p:nvPr/>
        </p:nvSpPr>
        <p:spPr>
          <a:xfrm>
            <a:off x="1839663" y="1714381"/>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円/楕円 33"/>
          <p:cNvSpPr/>
          <p:nvPr/>
        </p:nvSpPr>
        <p:spPr>
          <a:xfrm>
            <a:off x="2099419" y="1874775"/>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円/楕円 34"/>
          <p:cNvSpPr/>
          <p:nvPr/>
        </p:nvSpPr>
        <p:spPr>
          <a:xfrm>
            <a:off x="2080170" y="2274062"/>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円/楕円 35"/>
          <p:cNvSpPr/>
          <p:nvPr/>
        </p:nvSpPr>
        <p:spPr>
          <a:xfrm>
            <a:off x="2648981" y="1993402"/>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円/楕円 36"/>
          <p:cNvSpPr/>
          <p:nvPr/>
        </p:nvSpPr>
        <p:spPr>
          <a:xfrm>
            <a:off x="1906498" y="2065801"/>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円/楕円 37"/>
          <p:cNvSpPr/>
          <p:nvPr/>
        </p:nvSpPr>
        <p:spPr>
          <a:xfrm>
            <a:off x="2495461" y="2343289"/>
            <a:ext cx="77470" cy="7937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右矢印 38"/>
          <p:cNvSpPr/>
          <p:nvPr/>
        </p:nvSpPr>
        <p:spPr>
          <a:xfrm>
            <a:off x="3563888" y="1917546"/>
            <a:ext cx="2592288" cy="2704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815916" y="1633362"/>
            <a:ext cx="2088232" cy="369332"/>
          </a:xfrm>
          <a:prstGeom prst="rect">
            <a:avLst/>
          </a:prstGeom>
          <a:noFill/>
        </p:spPr>
        <p:txBody>
          <a:bodyPr wrap="square" rtlCol="0">
            <a:spAutoFit/>
          </a:bodyPr>
          <a:lstStyle/>
          <a:p>
            <a:r>
              <a:rPr kumimoji="1" lang="ja-JP" altLang="en-US" dirty="0" smtClean="0"/>
              <a:t>リフォールディング</a:t>
            </a:r>
            <a:endParaRPr kumimoji="1" lang="ja-JP" altLang="en-US" dirty="0"/>
          </a:p>
        </p:txBody>
      </p:sp>
      <p:grpSp>
        <p:nvGrpSpPr>
          <p:cNvPr id="45" name="グループ化 44"/>
          <p:cNvGrpSpPr/>
          <p:nvPr/>
        </p:nvGrpSpPr>
        <p:grpSpPr>
          <a:xfrm rot="19273536">
            <a:off x="6291612" y="1698794"/>
            <a:ext cx="501906" cy="668589"/>
            <a:chOff x="6255657" y="1668466"/>
            <a:chExt cx="501906" cy="668589"/>
          </a:xfrm>
        </p:grpSpPr>
        <p:sp>
          <p:nvSpPr>
            <p:cNvPr id="41" name="フリーフォーム 40"/>
            <p:cNvSpPr/>
            <p:nvPr/>
          </p:nvSpPr>
          <p:spPr>
            <a:xfrm>
              <a:off x="6255657" y="1698171"/>
              <a:ext cx="319804" cy="436512"/>
            </a:xfrm>
            <a:custGeom>
              <a:avLst/>
              <a:gdLst>
                <a:gd name="connsiteX0" fmla="*/ 319314 w 319804"/>
                <a:gd name="connsiteY0" fmla="*/ 0 h 436512"/>
                <a:gd name="connsiteX1" fmla="*/ 0 w 319804"/>
                <a:gd name="connsiteY1" fmla="*/ 188686 h 436512"/>
                <a:gd name="connsiteX2" fmla="*/ 319314 w 319804"/>
                <a:gd name="connsiteY2" fmla="*/ 188686 h 436512"/>
                <a:gd name="connsiteX3" fmla="*/ 72572 w 319804"/>
                <a:gd name="connsiteY3" fmla="*/ 43543 h 436512"/>
                <a:gd name="connsiteX4" fmla="*/ 58057 w 319804"/>
                <a:gd name="connsiteY4" fmla="*/ 391886 h 436512"/>
                <a:gd name="connsiteX5" fmla="*/ 319314 w 319804"/>
                <a:gd name="connsiteY5" fmla="*/ 420915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804" h="436512">
                  <a:moveTo>
                    <a:pt x="319314" y="0"/>
                  </a:moveTo>
                  <a:cubicBezTo>
                    <a:pt x="159657" y="78619"/>
                    <a:pt x="0" y="157238"/>
                    <a:pt x="0" y="188686"/>
                  </a:cubicBezTo>
                  <a:cubicBezTo>
                    <a:pt x="0" y="220134"/>
                    <a:pt x="307219" y="212876"/>
                    <a:pt x="319314" y="188686"/>
                  </a:cubicBezTo>
                  <a:cubicBezTo>
                    <a:pt x="331409" y="164496"/>
                    <a:pt x="116115" y="9676"/>
                    <a:pt x="72572" y="43543"/>
                  </a:cubicBezTo>
                  <a:cubicBezTo>
                    <a:pt x="29029" y="77410"/>
                    <a:pt x="16933" y="328991"/>
                    <a:pt x="58057" y="391886"/>
                  </a:cubicBezTo>
                  <a:cubicBezTo>
                    <a:pt x="99181" y="454781"/>
                    <a:pt x="209247" y="437848"/>
                    <a:pt x="319314" y="42091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6545943" y="1668466"/>
              <a:ext cx="178724" cy="494163"/>
            </a:xfrm>
            <a:custGeom>
              <a:avLst/>
              <a:gdLst>
                <a:gd name="connsiteX0" fmla="*/ 0 w 178724"/>
                <a:gd name="connsiteY0" fmla="*/ 494163 h 494163"/>
                <a:gd name="connsiteX1" fmla="*/ 159657 w 178724"/>
                <a:gd name="connsiteY1" fmla="*/ 290963 h 494163"/>
                <a:gd name="connsiteX2" fmla="*/ 174171 w 178724"/>
                <a:gd name="connsiteY2" fmla="*/ 677 h 494163"/>
                <a:gd name="connsiteX3" fmla="*/ 145143 w 178724"/>
                <a:gd name="connsiteY3" fmla="*/ 378048 h 494163"/>
              </a:gdLst>
              <a:ahLst/>
              <a:cxnLst>
                <a:cxn ang="0">
                  <a:pos x="connsiteX0" y="connsiteY0"/>
                </a:cxn>
                <a:cxn ang="0">
                  <a:pos x="connsiteX1" y="connsiteY1"/>
                </a:cxn>
                <a:cxn ang="0">
                  <a:pos x="connsiteX2" y="connsiteY2"/>
                </a:cxn>
                <a:cxn ang="0">
                  <a:pos x="connsiteX3" y="connsiteY3"/>
                </a:cxn>
              </a:cxnLst>
              <a:rect l="l" t="t" r="r" b="b"/>
              <a:pathLst>
                <a:path w="178724" h="494163">
                  <a:moveTo>
                    <a:pt x="0" y="494163"/>
                  </a:moveTo>
                  <a:cubicBezTo>
                    <a:pt x="65314" y="433687"/>
                    <a:pt x="130628" y="373211"/>
                    <a:pt x="159657" y="290963"/>
                  </a:cubicBezTo>
                  <a:cubicBezTo>
                    <a:pt x="188686" y="208715"/>
                    <a:pt x="176590" y="-13837"/>
                    <a:pt x="174171" y="677"/>
                  </a:cubicBezTo>
                  <a:cubicBezTo>
                    <a:pt x="171752" y="15191"/>
                    <a:pt x="158447" y="196619"/>
                    <a:pt x="145143" y="3780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6313714" y="1939503"/>
              <a:ext cx="443849" cy="397552"/>
            </a:xfrm>
            <a:custGeom>
              <a:avLst/>
              <a:gdLst>
                <a:gd name="connsiteX0" fmla="*/ 391886 w 443849"/>
                <a:gd name="connsiteY0" fmla="*/ 107011 h 397552"/>
                <a:gd name="connsiteX1" fmla="*/ 145143 w 443849"/>
                <a:gd name="connsiteY1" fmla="*/ 397297 h 397552"/>
                <a:gd name="connsiteX2" fmla="*/ 130629 w 443849"/>
                <a:gd name="connsiteY2" fmla="*/ 63468 h 397552"/>
                <a:gd name="connsiteX3" fmla="*/ 275772 w 443849"/>
                <a:gd name="connsiteY3" fmla="*/ 19926 h 397552"/>
                <a:gd name="connsiteX4" fmla="*/ 435429 w 443849"/>
                <a:gd name="connsiteY4" fmla="*/ 295697 h 397552"/>
                <a:gd name="connsiteX5" fmla="*/ 0 w 443849"/>
                <a:gd name="connsiteY5" fmla="*/ 194097 h 39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849" h="397552">
                  <a:moveTo>
                    <a:pt x="391886" y="107011"/>
                  </a:moveTo>
                  <a:cubicBezTo>
                    <a:pt x="290286" y="255782"/>
                    <a:pt x="188686" y="404554"/>
                    <a:pt x="145143" y="397297"/>
                  </a:cubicBezTo>
                  <a:cubicBezTo>
                    <a:pt x="101600" y="390040"/>
                    <a:pt x="108858" y="126363"/>
                    <a:pt x="130629" y="63468"/>
                  </a:cubicBezTo>
                  <a:cubicBezTo>
                    <a:pt x="152400" y="573"/>
                    <a:pt x="224972" y="-18779"/>
                    <a:pt x="275772" y="19926"/>
                  </a:cubicBezTo>
                  <a:cubicBezTo>
                    <a:pt x="326572" y="58631"/>
                    <a:pt x="481391" y="266669"/>
                    <a:pt x="435429" y="295697"/>
                  </a:cubicBezTo>
                  <a:cubicBezTo>
                    <a:pt x="389467" y="324725"/>
                    <a:pt x="0" y="194097"/>
                    <a:pt x="0" y="194097"/>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6313714" y="1939738"/>
              <a:ext cx="333829" cy="397062"/>
            </a:xfrm>
            <a:custGeom>
              <a:avLst/>
              <a:gdLst>
                <a:gd name="connsiteX0" fmla="*/ 0 w 333829"/>
                <a:gd name="connsiteY0" fmla="*/ 208376 h 397062"/>
                <a:gd name="connsiteX1" fmla="*/ 58057 w 333829"/>
                <a:gd name="connsiteY1" fmla="*/ 5176 h 397062"/>
                <a:gd name="connsiteX2" fmla="*/ 333829 w 333829"/>
                <a:gd name="connsiteY2" fmla="*/ 397062 h 397062"/>
              </a:gdLst>
              <a:ahLst/>
              <a:cxnLst>
                <a:cxn ang="0">
                  <a:pos x="connsiteX0" y="connsiteY0"/>
                </a:cxn>
                <a:cxn ang="0">
                  <a:pos x="connsiteX1" y="connsiteY1"/>
                </a:cxn>
                <a:cxn ang="0">
                  <a:pos x="connsiteX2" y="connsiteY2"/>
                </a:cxn>
              </a:cxnLst>
              <a:rect l="l" t="t" r="r" b="b"/>
              <a:pathLst>
                <a:path w="333829" h="397062">
                  <a:moveTo>
                    <a:pt x="0" y="208376"/>
                  </a:moveTo>
                  <a:cubicBezTo>
                    <a:pt x="1209" y="91052"/>
                    <a:pt x="2419" y="-26272"/>
                    <a:pt x="58057" y="5176"/>
                  </a:cubicBezTo>
                  <a:cubicBezTo>
                    <a:pt x="113695" y="36624"/>
                    <a:pt x="333829" y="397062"/>
                    <a:pt x="333829" y="397062"/>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6590268" y="1754068"/>
            <a:ext cx="501906" cy="668589"/>
            <a:chOff x="6255657" y="1668466"/>
            <a:chExt cx="501906" cy="668589"/>
          </a:xfrm>
        </p:grpSpPr>
        <p:sp>
          <p:nvSpPr>
            <p:cNvPr id="47" name="フリーフォーム 46"/>
            <p:cNvSpPr/>
            <p:nvPr/>
          </p:nvSpPr>
          <p:spPr>
            <a:xfrm>
              <a:off x="6255657" y="1698171"/>
              <a:ext cx="319804" cy="436512"/>
            </a:xfrm>
            <a:custGeom>
              <a:avLst/>
              <a:gdLst>
                <a:gd name="connsiteX0" fmla="*/ 319314 w 319804"/>
                <a:gd name="connsiteY0" fmla="*/ 0 h 436512"/>
                <a:gd name="connsiteX1" fmla="*/ 0 w 319804"/>
                <a:gd name="connsiteY1" fmla="*/ 188686 h 436512"/>
                <a:gd name="connsiteX2" fmla="*/ 319314 w 319804"/>
                <a:gd name="connsiteY2" fmla="*/ 188686 h 436512"/>
                <a:gd name="connsiteX3" fmla="*/ 72572 w 319804"/>
                <a:gd name="connsiteY3" fmla="*/ 43543 h 436512"/>
                <a:gd name="connsiteX4" fmla="*/ 58057 w 319804"/>
                <a:gd name="connsiteY4" fmla="*/ 391886 h 436512"/>
                <a:gd name="connsiteX5" fmla="*/ 319314 w 319804"/>
                <a:gd name="connsiteY5" fmla="*/ 420915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804" h="436512">
                  <a:moveTo>
                    <a:pt x="319314" y="0"/>
                  </a:moveTo>
                  <a:cubicBezTo>
                    <a:pt x="159657" y="78619"/>
                    <a:pt x="0" y="157238"/>
                    <a:pt x="0" y="188686"/>
                  </a:cubicBezTo>
                  <a:cubicBezTo>
                    <a:pt x="0" y="220134"/>
                    <a:pt x="307219" y="212876"/>
                    <a:pt x="319314" y="188686"/>
                  </a:cubicBezTo>
                  <a:cubicBezTo>
                    <a:pt x="331409" y="164496"/>
                    <a:pt x="116115" y="9676"/>
                    <a:pt x="72572" y="43543"/>
                  </a:cubicBezTo>
                  <a:cubicBezTo>
                    <a:pt x="29029" y="77410"/>
                    <a:pt x="16933" y="328991"/>
                    <a:pt x="58057" y="391886"/>
                  </a:cubicBezTo>
                  <a:cubicBezTo>
                    <a:pt x="99181" y="454781"/>
                    <a:pt x="209247" y="437848"/>
                    <a:pt x="319314" y="42091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6545943" y="1668466"/>
              <a:ext cx="178724" cy="494163"/>
            </a:xfrm>
            <a:custGeom>
              <a:avLst/>
              <a:gdLst>
                <a:gd name="connsiteX0" fmla="*/ 0 w 178724"/>
                <a:gd name="connsiteY0" fmla="*/ 494163 h 494163"/>
                <a:gd name="connsiteX1" fmla="*/ 159657 w 178724"/>
                <a:gd name="connsiteY1" fmla="*/ 290963 h 494163"/>
                <a:gd name="connsiteX2" fmla="*/ 174171 w 178724"/>
                <a:gd name="connsiteY2" fmla="*/ 677 h 494163"/>
                <a:gd name="connsiteX3" fmla="*/ 145143 w 178724"/>
                <a:gd name="connsiteY3" fmla="*/ 378048 h 494163"/>
              </a:gdLst>
              <a:ahLst/>
              <a:cxnLst>
                <a:cxn ang="0">
                  <a:pos x="connsiteX0" y="connsiteY0"/>
                </a:cxn>
                <a:cxn ang="0">
                  <a:pos x="connsiteX1" y="connsiteY1"/>
                </a:cxn>
                <a:cxn ang="0">
                  <a:pos x="connsiteX2" y="connsiteY2"/>
                </a:cxn>
                <a:cxn ang="0">
                  <a:pos x="connsiteX3" y="connsiteY3"/>
                </a:cxn>
              </a:cxnLst>
              <a:rect l="l" t="t" r="r" b="b"/>
              <a:pathLst>
                <a:path w="178724" h="494163">
                  <a:moveTo>
                    <a:pt x="0" y="494163"/>
                  </a:moveTo>
                  <a:cubicBezTo>
                    <a:pt x="65314" y="433687"/>
                    <a:pt x="130628" y="373211"/>
                    <a:pt x="159657" y="290963"/>
                  </a:cubicBezTo>
                  <a:cubicBezTo>
                    <a:pt x="188686" y="208715"/>
                    <a:pt x="176590" y="-13837"/>
                    <a:pt x="174171" y="677"/>
                  </a:cubicBezTo>
                  <a:cubicBezTo>
                    <a:pt x="171752" y="15191"/>
                    <a:pt x="158447" y="196619"/>
                    <a:pt x="145143" y="3780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6313714" y="1939503"/>
              <a:ext cx="443849" cy="397552"/>
            </a:xfrm>
            <a:custGeom>
              <a:avLst/>
              <a:gdLst>
                <a:gd name="connsiteX0" fmla="*/ 391886 w 443849"/>
                <a:gd name="connsiteY0" fmla="*/ 107011 h 397552"/>
                <a:gd name="connsiteX1" fmla="*/ 145143 w 443849"/>
                <a:gd name="connsiteY1" fmla="*/ 397297 h 397552"/>
                <a:gd name="connsiteX2" fmla="*/ 130629 w 443849"/>
                <a:gd name="connsiteY2" fmla="*/ 63468 h 397552"/>
                <a:gd name="connsiteX3" fmla="*/ 275772 w 443849"/>
                <a:gd name="connsiteY3" fmla="*/ 19926 h 397552"/>
                <a:gd name="connsiteX4" fmla="*/ 435429 w 443849"/>
                <a:gd name="connsiteY4" fmla="*/ 295697 h 397552"/>
                <a:gd name="connsiteX5" fmla="*/ 0 w 443849"/>
                <a:gd name="connsiteY5" fmla="*/ 194097 h 39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849" h="397552">
                  <a:moveTo>
                    <a:pt x="391886" y="107011"/>
                  </a:moveTo>
                  <a:cubicBezTo>
                    <a:pt x="290286" y="255782"/>
                    <a:pt x="188686" y="404554"/>
                    <a:pt x="145143" y="397297"/>
                  </a:cubicBezTo>
                  <a:cubicBezTo>
                    <a:pt x="101600" y="390040"/>
                    <a:pt x="108858" y="126363"/>
                    <a:pt x="130629" y="63468"/>
                  </a:cubicBezTo>
                  <a:cubicBezTo>
                    <a:pt x="152400" y="573"/>
                    <a:pt x="224972" y="-18779"/>
                    <a:pt x="275772" y="19926"/>
                  </a:cubicBezTo>
                  <a:cubicBezTo>
                    <a:pt x="326572" y="58631"/>
                    <a:pt x="481391" y="266669"/>
                    <a:pt x="435429" y="295697"/>
                  </a:cubicBezTo>
                  <a:cubicBezTo>
                    <a:pt x="389467" y="324725"/>
                    <a:pt x="0" y="194097"/>
                    <a:pt x="0" y="194097"/>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6313714" y="1939738"/>
              <a:ext cx="333829" cy="397062"/>
            </a:xfrm>
            <a:custGeom>
              <a:avLst/>
              <a:gdLst>
                <a:gd name="connsiteX0" fmla="*/ 0 w 333829"/>
                <a:gd name="connsiteY0" fmla="*/ 208376 h 397062"/>
                <a:gd name="connsiteX1" fmla="*/ 58057 w 333829"/>
                <a:gd name="connsiteY1" fmla="*/ 5176 h 397062"/>
                <a:gd name="connsiteX2" fmla="*/ 333829 w 333829"/>
                <a:gd name="connsiteY2" fmla="*/ 397062 h 397062"/>
              </a:gdLst>
              <a:ahLst/>
              <a:cxnLst>
                <a:cxn ang="0">
                  <a:pos x="connsiteX0" y="connsiteY0"/>
                </a:cxn>
                <a:cxn ang="0">
                  <a:pos x="connsiteX1" y="connsiteY1"/>
                </a:cxn>
                <a:cxn ang="0">
                  <a:pos x="connsiteX2" y="connsiteY2"/>
                </a:cxn>
              </a:cxnLst>
              <a:rect l="l" t="t" r="r" b="b"/>
              <a:pathLst>
                <a:path w="333829" h="397062">
                  <a:moveTo>
                    <a:pt x="0" y="208376"/>
                  </a:moveTo>
                  <a:cubicBezTo>
                    <a:pt x="1209" y="91052"/>
                    <a:pt x="2419" y="-26272"/>
                    <a:pt x="58057" y="5176"/>
                  </a:cubicBezTo>
                  <a:cubicBezTo>
                    <a:pt x="113695" y="36624"/>
                    <a:pt x="333829" y="397062"/>
                    <a:pt x="333829" y="397062"/>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p:cNvSpPr txBox="1"/>
          <p:nvPr/>
        </p:nvSpPr>
        <p:spPr>
          <a:xfrm>
            <a:off x="6356716" y="1136960"/>
            <a:ext cx="1504117" cy="369332"/>
          </a:xfrm>
          <a:prstGeom prst="rect">
            <a:avLst/>
          </a:prstGeom>
          <a:noFill/>
        </p:spPr>
        <p:txBody>
          <a:bodyPr wrap="square" rtlCol="0">
            <a:spAutoFit/>
          </a:bodyPr>
          <a:lstStyle/>
          <a:p>
            <a:r>
              <a:rPr kumimoji="1" lang="ja-JP" altLang="en-US" dirty="0" smtClean="0"/>
              <a:t>凝集</a:t>
            </a:r>
            <a:r>
              <a:rPr lang="ja-JP" altLang="en-US" dirty="0" smtClean="0"/>
              <a:t>が生じる</a:t>
            </a:r>
            <a:endParaRPr kumimoji="1" lang="ja-JP" altLang="en-US" dirty="0"/>
          </a:p>
        </p:txBody>
      </p:sp>
      <p:sp>
        <p:nvSpPr>
          <p:cNvPr id="52" name="正方形/長方形 51"/>
          <p:cNvSpPr/>
          <p:nvPr/>
        </p:nvSpPr>
        <p:spPr>
          <a:xfrm>
            <a:off x="322903" y="5546105"/>
            <a:ext cx="1467068" cy="400110"/>
          </a:xfrm>
          <a:prstGeom prst="rect">
            <a:avLst/>
          </a:prstGeom>
        </p:spPr>
        <p:txBody>
          <a:bodyPr wrap="none">
            <a:spAutoFit/>
          </a:bodyPr>
          <a:lstStyle/>
          <a:p>
            <a:r>
              <a:rPr lang="ja-JP" altLang="ja-JP" sz="2000" b="1" dirty="0">
                <a:latin typeface="+mn-lt"/>
              </a:rPr>
              <a:t> </a:t>
            </a:r>
            <a:r>
              <a:rPr lang="en-US" altLang="ja-JP" sz="2000" b="1" dirty="0" smtClean="0">
                <a:solidFill>
                  <a:srgbClr val="00CC00"/>
                </a:solidFill>
                <a:latin typeface="+mn-lt"/>
              </a:rPr>
              <a:t>R</a:t>
            </a:r>
            <a:r>
              <a:rPr lang="en-US" altLang="ja-JP" sz="2000" b="1" dirty="0" smtClean="0">
                <a:solidFill>
                  <a:srgbClr val="FF3300"/>
                </a:solidFill>
                <a:latin typeface="+mn-lt"/>
              </a:rPr>
              <a:t>III</a:t>
            </a:r>
            <a:r>
              <a:rPr lang="en-US" altLang="ja-JP" sz="2000" b="1" dirty="0" smtClean="0">
                <a:solidFill>
                  <a:srgbClr val="00CC00"/>
                </a:solidFill>
                <a:latin typeface="+mn-lt"/>
              </a:rPr>
              <a:t>RR</a:t>
            </a:r>
            <a:r>
              <a:rPr lang="en-US" altLang="ja-JP" sz="2000" b="1" dirty="0" smtClean="0">
                <a:solidFill>
                  <a:srgbClr val="FF3300"/>
                </a:solidFill>
                <a:latin typeface="+mn-lt"/>
              </a:rPr>
              <a:t>I</a:t>
            </a:r>
            <a:r>
              <a:rPr lang="en-US" altLang="ja-JP" sz="2000" b="1" dirty="0" smtClean="0">
                <a:solidFill>
                  <a:srgbClr val="00CC00"/>
                </a:solidFill>
                <a:latin typeface="+mn-lt"/>
              </a:rPr>
              <a:t>RR</a:t>
            </a:r>
            <a:endParaRPr lang="ja-JP" altLang="en-US" sz="2000" b="1" dirty="0">
              <a:solidFill>
                <a:srgbClr val="00CC00"/>
              </a:solidFill>
              <a:latin typeface="+mn-lt"/>
            </a:endParaRPr>
          </a:p>
        </p:txBody>
      </p:sp>
      <p:sp>
        <p:nvSpPr>
          <p:cNvPr id="53" name="テキスト ボックス 52"/>
          <p:cNvSpPr txBox="1"/>
          <p:nvPr/>
        </p:nvSpPr>
        <p:spPr>
          <a:xfrm>
            <a:off x="2099620" y="5532596"/>
            <a:ext cx="3240360" cy="400110"/>
          </a:xfrm>
          <a:prstGeom prst="rect">
            <a:avLst/>
          </a:prstGeom>
          <a:noFill/>
        </p:spPr>
        <p:txBody>
          <a:bodyPr wrap="square" rtlCol="0">
            <a:spAutoFit/>
          </a:bodyPr>
          <a:lstStyle/>
          <a:p>
            <a:r>
              <a:rPr kumimoji="1" lang="ja-JP" altLang="en-US" sz="2000" dirty="0" smtClean="0">
                <a:solidFill>
                  <a:srgbClr val="00CC00"/>
                </a:solidFill>
              </a:rPr>
              <a:t>緑文字</a:t>
            </a:r>
            <a:r>
              <a:rPr kumimoji="1" lang="ja-JP" altLang="en-US" sz="2000" dirty="0" smtClean="0"/>
              <a:t>・・・塩基性アミノ酸</a:t>
            </a:r>
            <a:endParaRPr kumimoji="1" lang="ja-JP" altLang="en-US" sz="2000" dirty="0"/>
          </a:p>
        </p:txBody>
      </p:sp>
      <p:sp>
        <p:nvSpPr>
          <p:cNvPr id="54" name="正方形/長方形 53"/>
          <p:cNvSpPr/>
          <p:nvPr/>
        </p:nvSpPr>
        <p:spPr>
          <a:xfrm>
            <a:off x="5042461" y="5532596"/>
            <a:ext cx="2948243" cy="400110"/>
          </a:xfrm>
          <a:prstGeom prst="rect">
            <a:avLst/>
          </a:prstGeom>
        </p:spPr>
        <p:txBody>
          <a:bodyPr wrap="none">
            <a:spAutoFit/>
          </a:bodyPr>
          <a:lstStyle/>
          <a:p>
            <a:r>
              <a:rPr lang="ja-JP" altLang="en-US" sz="2000" dirty="0">
                <a:solidFill>
                  <a:srgbClr val="FF0000"/>
                </a:solidFill>
              </a:rPr>
              <a:t>赤文字</a:t>
            </a:r>
            <a:r>
              <a:rPr lang="ja-JP" altLang="en-US" sz="2000" dirty="0"/>
              <a:t>・・・</a:t>
            </a:r>
            <a:r>
              <a:rPr lang="ja-JP" altLang="en-US" sz="2000" dirty="0" smtClean="0"/>
              <a:t>非極性アミノ酸</a:t>
            </a:r>
            <a:endParaRPr lang="ja-JP" altLang="en-US" sz="2000" dirty="0"/>
          </a:p>
        </p:txBody>
      </p:sp>
      <p:graphicFrame>
        <p:nvGraphicFramePr>
          <p:cNvPr id="55" name="表 54"/>
          <p:cNvGraphicFramePr>
            <a:graphicFrameLocks noGrp="1"/>
          </p:cNvGraphicFramePr>
          <p:nvPr>
            <p:extLst>
              <p:ext uri="{D42A27DB-BD31-4B8C-83A1-F6EECF244321}">
                <p14:modId xmlns:p14="http://schemas.microsoft.com/office/powerpoint/2010/main" val="4149283338"/>
              </p:ext>
            </p:extLst>
          </p:nvPr>
        </p:nvGraphicFramePr>
        <p:xfrm>
          <a:off x="1752363" y="2636911"/>
          <a:ext cx="5843973" cy="2291080"/>
        </p:xfrm>
        <a:graphic>
          <a:graphicData uri="http://schemas.openxmlformats.org/drawingml/2006/table">
            <a:tbl>
              <a:tblPr firstRow="1" bandRow="1">
                <a:tableStyleId>{5C22544A-7EE6-4342-B048-85BDC9FD1C3A}</a:tableStyleId>
              </a:tblPr>
              <a:tblGrid>
                <a:gridCol w="1947991"/>
                <a:gridCol w="1947991"/>
                <a:gridCol w="1947991"/>
              </a:tblGrid>
              <a:tr h="370840">
                <a:tc>
                  <a:txBody>
                    <a:bodyPr/>
                    <a:lstStyle/>
                    <a:p>
                      <a:pPr algn="ctr"/>
                      <a:r>
                        <a:rPr kumimoji="1" lang="en-US" altLang="ja-JP" dirty="0" smtClean="0">
                          <a:solidFill>
                            <a:schemeClr val="tx1"/>
                          </a:solidFill>
                        </a:rPr>
                        <a:t>Anti-CEA </a:t>
                      </a:r>
                      <a:r>
                        <a:rPr kumimoji="1" lang="en-US" altLang="ja-JP" dirty="0" err="1" smtClean="0">
                          <a:solidFill>
                            <a:schemeClr val="tx1"/>
                          </a:solidFill>
                        </a:rPr>
                        <a:t>scFv</a:t>
                      </a:r>
                      <a:endParaRPr kumimoji="1" lang="ja-JP" altLang="en-US" dirty="0">
                        <a:solidFill>
                          <a:schemeClr val="tx1"/>
                        </a:solidFill>
                      </a:endParaRPr>
                    </a:p>
                  </a:txBody>
                  <a:tcPr/>
                </a:tc>
                <a:tc>
                  <a:txBody>
                    <a:bodyPr/>
                    <a:lstStyle/>
                    <a:p>
                      <a:pPr algn="ctr"/>
                      <a:r>
                        <a:rPr kumimoji="1" lang="en-US" altLang="ja-JP" dirty="0" err="1" smtClean="0">
                          <a:solidFill>
                            <a:schemeClr val="tx1"/>
                          </a:solidFill>
                        </a:rPr>
                        <a:t>scFv</a:t>
                      </a:r>
                      <a:r>
                        <a:rPr kumimoji="1" lang="en-US" altLang="ja-JP" dirty="0" smtClean="0">
                          <a:solidFill>
                            <a:schemeClr val="tx1"/>
                          </a:solidFill>
                        </a:rPr>
                        <a:t>-PM</a:t>
                      </a:r>
                      <a:endParaRPr kumimoji="1" lang="ja-JP" alt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err="1" smtClean="0">
                          <a:solidFill>
                            <a:schemeClr val="tx1"/>
                          </a:solidFill>
                        </a:rPr>
                        <a:t>scFv</a:t>
                      </a:r>
                      <a:r>
                        <a:rPr kumimoji="1" lang="en-US" altLang="ja-JP" dirty="0" smtClean="0">
                          <a:solidFill>
                            <a:schemeClr val="tx1"/>
                          </a:solidFill>
                        </a:rPr>
                        <a:t>-PS</a:t>
                      </a:r>
                      <a:endParaRPr kumimoji="1" lang="ja-JP" altLang="en-US" dirty="0" smtClean="0">
                        <a:solidFill>
                          <a:schemeClr val="tx1"/>
                        </a:solidFill>
                      </a:endParaRPr>
                    </a:p>
                  </a:txBody>
                  <a:tcPr/>
                </a:tc>
              </a:tr>
              <a:tr h="370840">
                <a:tc>
                  <a:txBody>
                    <a:bodyPr/>
                    <a:lstStyle/>
                    <a:p>
                      <a:pPr algn="l"/>
                      <a:r>
                        <a:rPr kumimoji="1" lang="ja-JP" altLang="en-US" dirty="0" smtClean="0">
                          <a:solidFill>
                            <a:schemeClr val="tx1"/>
                          </a:solidFill>
                        </a:rPr>
                        <a:t>回収前濃度</a:t>
                      </a:r>
                      <a:r>
                        <a:rPr kumimoji="1" lang="en-US" altLang="ja-JP" dirty="0" smtClean="0">
                          <a:solidFill>
                            <a:schemeClr val="tx1"/>
                          </a:solidFill>
                        </a:rPr>
                        <a:t>(</a:t>
                      </a:r>
                      <a:r>
                        <a:rPr kumimoji="1" lang="en-US" altLang="ja-JP" dirty="0" err="1" smtClean="0">
                          <a:solidFill>
                            <a:schemeClr val="tx1"/>
                          </a:solidFill>
                        </a:rPr>
                        <a:t>μg</a:t>
                      </a:r>
                      <a:r>
                        <a:rPr kumimoji="1" lang="en-US" altLang="ja-JP" dirty="0" smtClean="0">
                          <a:solidFill>
                            <a:schemeClr val="tx1"/>
                          </a:solidFill>
                        </a:rPr>
                        <a:t>/ml)</a:t>
                      </a:r>
                      <a:endParaRPr kumimoji="1" lang="ja-JP" altLang="en-US" dirty="0">
                        <a:solidFill>
                          <a:schemeClr val="tx1"/>
                        </a:solidFill>
                      </a:endParaRPr>
                    </a:p>
                  </a:txBody>
                  <a:tcPr/>
                </a:tc>
                <a:tc>
                  <a:txBody>
                    <a:bodyPr/>
                    <a:lstStyle/>
                    <a:p>
                      <a:pPr algn="r" fontAlgn="ctr"/>
                      <a:r>
                        <a:rPr lang="en-US" altLang="ja-JP" sz="2000" b="1" i="0" u="none" strike="noStrike" dirty="0" smtClean="0">
                          <a:solidFill>
                            <a:srgbClr val="000000"/>
                          </a:solidFill>
                          <a:effectLst/>
                          <a:latin typeface="+mn-lt"/>
                        </a:rPr>
                        <a:t>303.1</a:t>
                      </a:r>
                      <a:endParaRPr lang="en-US" altLang="ja-JP" sz="2000" b="1" i="0" u="none" strike="noStrike" dirty="0">
                        <a:solidFill>
                          <a:srgbClr val="000000"/>
                        </a:solidFill>
                        <a:effectLst/>
                        <a:latin typeface="+mn-lt"/>
                      </a:endParaRPr>
                    </a:p>
                  </a:txBody>
                  <a:tcPr marL="9525" marR="9525" marT="9525" marB="0" anchor="ctr"/>
                </a:tc>
                <a:tc>
                  <a:txBody>
                    <a:bodyPr/>
                    <a:lstStyle/>
                    <a:p>
                      <a:pPr algn="r"/>
                      <a:r>
                        <a:rPr lang="en-US" altLang="ja-JP" sz="2000" b="1" i="0" u="none" strike="noStrike" smtClean="0">
                          <a:solidFill>
                            <a:srgbClr val="000000"/>
                          </a:solidFill>
                          <a:effectLst/>
                          <a:latin typeface="+mn-lt"/>
                        </a:rPr>
                        <a:t>285.5</a:t>
                      </a:r>
                      <a:endParaRPr kumimoji="1" lang="ja-JP" altLang="en-US" sz="2000" b="1">
                        <a:latin typeface="+mn-lt"/>
                      </a:endParaRPr>
                    </a:p>
                  </a:txBody>
                  <a:tcPr anchor="ctr"/>
                </a:tc>
              </a:tr>
              <a:tr h="370840">
                <a:tc>
                  <a:txBody>
                    <a:bodyPr/>
                    <a:lstStyle/>
                    <a:p>
                      <a:pPr algn="l"/>
                      <a:r>
                        <a:rPr kumimoji="1" lang="ja-JP" altLang="en-US" dirty="0" smtClean="0">
                          <a:solidFill>
                            <a:schemeClr val="tx1"/>
                          </a:solidFill>
                        </a:rPr>
                        <a:t>回収後濃度</a:t>
                      </a:r>
                      <a:r>
                        <a:rPr kumimoji="1" lang="en-US" altLang="ja-JP" dirty="0" smtClean="0">
                          <a:solidFill>
                            <a:schemeClr val="tx1"/>
                          </a:solidFill>
                        </a:rPr>
                        <a:t>(</a:t>
                      </a:r>
                      <a:r>
                        <a:rPr kumimoji="1" lang="en-US" altLang="ja-JP" dirty="0" err="1" smtClean="0">
                          <a:solidFill>
                            <a:schemeClr val="tx1"/>
                          </a:solidFill>
                        </a:rPr>
                        <a:t>μg</a:t>
                      </a:r>
                      <a:r>
                        <a:rPr kumimoji="1" lang="en-US" altLang="ja-JP" dirty="0" smtClean="0">
                          <a:solidFill>
                            <a:schemeClr val="tx1"/>
                          </a:solidFill>
                        </a:rPr>
                        <a:t>/ml)</a:t>
                      </a:r>
                    </a:p>
                  </a:txBody>
                  <a:tcPr>
                    <a:lnB w="12700" cap="flat" cmpd="sng" algn="ctr">
                      <a:solidFill>
                        <a:schemeClr val="tx1"/>
                      </a:solidFill>
                      <a:prstDash val="dash"/>
                      <a:round/>
                      <a:headEnd type="none" w="med" len="med"/>
                      <a:tailEnd type="none" w="med" len="med"/>
                    </a:lnB>
                  </a:tcPr>
                </a:tc>
                <a:tc>
                  <a:txBody>
                    <a:bodyPr/>
                    <a:lstStyle/>
                    <a:p>
                      <a:pPr algn="r" fontAlgn="ctr"/>
                      <a:r>
                        <a:rPr lang="en-US" altLang="ja-JP" sz="2000" b="1" i="0" u="none" strike="noStrike" dirty="0" smtClean="0">
                          <a:solidFill>
                            <a:srgbClr val="000000"/>
                          </a:solidFill>
                          <a:effectLst/>
                          <a:latin typeface="+mn-lt"/>
                        </a:rPr>
                        <a:t>300.0</a:t>
                      </a:r>
                      <a:endParaRPr lang="en-US" altLang="ja-JP" sz="2000" b="1" i="0" u="none" strike="noStrike" dirty="0">
                        <a:solidFill>
                          <a:srgbClr val="000000"/>
                        </a:solidFill>
                        <a:effectLst/>
                        <a:latin typeface="+mn-lt"/>
                      </a:endParaRPr>
                    </a:p>
                  </a:txBody>
                  <a:tcPr marL="9525" marR="9525" marT="9525" marB="0" anchor="ctr">
                    <a:lnB w="12700" cap="flat" cmpd="sng" algn="ctr">
                      <a:solidFill>
                        <a:schemeClr val="tx1"/>
                      </a:solidFill>
                      <a:prstDash val="dash"/>
                      <a:round/>
                      <a:headEnd type="none" w="med" len="med"/>
                      <a:tailEnd type="none" w="med" len="med"/>
                    </a:lnB>
                  </a:tcPr>
                </a:tc>
                <a:tc>
                  <a:txBody>
                    <a:bodyPr/>
                    <a:lstStyle/>
                    <a:p>
                      <a:pPr algn="r" fontAlgn="ctr"/>
                      <a:r>
                        <a:rPr lang="en-US" altLang="ja-JP" sz="2000" b="1" i="0" u="none" strike="noStrike" dirty="0" smtClean="0">
                          <a:solidFill>
                            <a:srgbClr val="000000"/>
                          </a:solidFill>
                          <a:effectLst/>
                          <a:latin typeface="+mn-lt"/>
                        </a:rPr>
                        <a:t>0</a:t>
                      </a:r>
                      <a:endParaRPr lang="en-US" altLang="ja-JP" sz="2000" b="1" i="0" u="none" strike="noStrike" dirty="0">
                        <a:solidFill>
                          <a:srgbClr val="000000"/>
                        </a:solidFill>
                        <a:effectLst/>
                        <a:latin typeface="+mn-lt"/>
                      </a:endParaRPr>
                    </a:p>
                  </a:txBody>
                  <a:tcPr anchor="ctr">
                    <a:lnB w="12700" cap="flat" cmpd="sng" algn="ctr">
                      <a:solidFill>
                        <a:schemeClr val="tx1"/>
                      </a:solidFill>
                      <a:prstDash val="dash"/>
                      <a:round/>
                      <a:headEnd type="none" w="med" len="med"/>
                      <a:tailEnd type="none" w="med" len="med"/>
                    </a:lnB>
                  </a:tcPr>
                </a:tc>
              </a:tr>
              <a:tr h="370840">
                <a:tc>
                  <a:txBody>
                    <a:bodyPr/>
                    <a:lstStyle/>
                    <a:p>
                      <a:pPr algn="l"/>
                      <a:r>
                        <a:rPr kumimoji="1" lang="ja-JP" altLang="en-US" dirty="0" smtClean="0">
                          <a:solidFill>
                            <a:schemeClr val="tx1"/>
                          </a:solidFill>
                        </a:rPr>
                        <a:t>回収率</a:t>
                      </a:r>
                      <a:endParaRPr kumimoji="1" lang="en-US" altLang="ja-JP" dirty="0" smtClean="0">
                        <a:solidFill>
                          <a:schemeClr val="tx1"/>
                        </a:solidFill>
                      </a:endParaRPr>
                    </a:p>
                    <a:p>
                      <a:pPr algn="l"/>
                      <a:r>
                        <a:rPr kumimoji="1" lang="en-US" altLang="ja-JP" dirty="0" smtClean="0">
                          <a:solidFill>
                            <a:schemeClr val="tx1"/>
                          </a:solidFill>
                        </a:rPr>
                        <a:t>(%)</a:t>
                      </a:r>
                      <a:endParaRPr kumimoji="1" lang="ja-JP" altLang="en-US" dirty="0">
                        <a:solidFill>
                          <a:schemeClr val="tx1"/>
                        </a:solidFill>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smtClean="0">
                          <a:solidFill>
                            <a:srgbClr val="000000"/>
                          </a:solidFill>
                          <a:effectLst/>
                          <a:latin typeface="+mn-lt"/>
                        </a:rPr>
                        <a:t>99</a:t>
                      </a:r>
                    </a:p>
                  </a:txBody>
                  <a:tcPr marL="9525" marR="9525" marT="9525" marB="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000" b="1" dirty="0" smtClean="0">
                          <a:latin typeface="+mn-lt"/>
                        </a:rPr>
                        <a:t>0</a:t>
                      </a:r>
                      <a:endParaRPr kumimoji="1" lang="ja-JP" altLang="en-US" sz="2000" b="1" dirty="0">
                        <a:latin typeface="+mn-lt"/>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6" name="テキスト ボックス 55"/>
          <p:cNvSpPr txBox="1"/>
          <p:nvPr/>
        </p:nvSpPr>
        <p:spPr>
          <a:xfrm>
            <a:off x="87774" y="5133896"/>
            <a:ext cx="2520280" cy="369332"/>
          </a:xfrm>
          <a:prstGeom prst="rect">
            <a:avLst/>
          </a:prstGeom>
          <a:noFill/>
        </p:spPr>
        <p:txBody>
          <a:bodyPr wrap="square" rtlCol="0">
            <a:spAutoFit/>
          </a:bodyPr>
          <a:lstStyle/>
          <a:p>
            <a:r>
              <a:rPr lang="en-US" altLang="ja-JP" u="sng" dirty="0" smtClean="0"/>
              <a:t>PS-tag</a:t>
            </a:r>
            <a:r>
              <a:rPr lang="ja-JP" altLang="en-US" u="sng" dirty="0" smtClean="0"/>
              <a:t>のアミノ酸配列</a:t>
            </a:r>
            <a:endParaRPr kumimoji="1" lang="ja-JP" altLang="en-US" u="sng" dirty="0"/>
          </a:p>
        </p:txBody>
      </p:sp>
      <p:graphicFrame>
        <p:nvGraphicFramePr>
          <p:cNvPr id="57" name="表 56"/>
          <p:cNvGraphicFramePr>
            <a:graphicFrameLocks noGrp="1"/>
          </p:cNvGraphicFramePr>
          <p:nvPr>
            <p:extLst>
              <p:ext uri="{D42A27DB-BD31-4B8C-83A1-F6EECF244321}">
                <p14:modId xmlns:p14="http://schemas.microsoft.com/office/powerpoint/2010/main" val="3381555295"/>
              </p:ext>
            </p:extLst>
          </p:nvPr>
        </p:nvGraphicFramePr>
        <p:xfrm>
          <a:off x="1752363" y="6046296"/>
          <a:ext cx="5843973" cy="767080"/>
        </p:xfrm>
        <a:graphic>
          <a:graphicData uri="http://schemas.openxmlformats.org/drawingml/2006/table">
            <a:tbl>
              <a:tblPr firstRow="1" bandRow="1">
                <a:tableStyleId>{5C22544A-7EE6-4342-B048-85BDC9FD1C3A}</a:tableStyleId>
              </a:tblPr>
              <a:tblGrid>
                <a:gridCol w="1947991"/>
                <a:gridCol w="1947991"/>
                <a:gridCol w="1947991"/>
              </a:tblGrid>
              <a:tr h="370840">
                <a:tc>
                  <a:txBody>
                    <a:bodyPr/>
                    <a:lstStyle/>
                    <a:p>
                      <a:pPr algn="ctr"/>
                      <a:r>
                        <a:rPr kumimoji="1" lang="en-US" altLang="ja-JP" dirty="0" smtClean="0">
                          <a:solidFill>
                            <a:schemeClr val="tx1"/>
                          </a:solidFill>
                        </a:rPr>
                        <a:t>Anti-CEA </a:t>
                      </a:r>
                      <a:r>
                        <a:rPr kumimoji="1" lang="en-US" altLang="ja-JP" dirty="0" err="1" smtClean="0">
                          <a:solidFill>
                            <a:schemeClr val="tx1"/>
                          </a:solidFill>
                        </a:rPr>
                        <a:t>scFv</a:t>
                      </a:r>
                      <a:endParaRPr kumimoji="1" lang="ja-JP" altLang="en-US" dirty="0">
                        <a:solidFill>
                          <a:schemeClr val="tx1"/>
                        </a:solidFill>
                      </a:endParaRPr>
                    </a:p>
                  </a:txBody>
                  <a:tcPr>
                    <a:lnT w="12700" cap="flat" cmpd="sng" algn="ctr">
                      <a:noFill/>
                      <a:prstDash val="solid"/>
                      <a:round/>
                      <a:headEnd type="none" w="med" len="med"/>
                      <a:tailEnd type="none" w="med" len="med"/>
                    </a:lnT>
                  </a:tcPr>
                </a:tc>
                <a:tc>
                  <a:txBody>
                    <a:bodyPr/>
                    <a:lstStyle/>
                    <a:p>
                      <a:pPr algn="ctr"/>
                      <a:r>
                        <a:rPr kumimoji="1" lang="en-US" altLang="ja-JP" dirty="0" err="1" smtClean="0">
                          <a:solidFill>
                            <a:schemeClr val="tx1"/>
                          </a:solidFill>
                        </a:rPr>
                        <a:t>scFv</a:t>
                      </a:r>
                      <a:r>
                        <a:rPr kumimoji="1" lang="en-US" altLang="ja-JP" dirty="0" smtClean="0">
                          <a:solidFill>
                            <a:schemeClr val="tx1"/>
                          </a:solidFill>
                        </a:rPr>
                        <a:t>-PM</a:t>
                      </a:r>
                      <a:endParaRPr kumimoji="1" lang="ja-JP" altLang="en-US" dirty="0">
                        <a:solidFill>
                          <a:schemeClr val="tx1"/>
                        </a:solidFill>
                      </a:endParaRPr>
                    </a:p>
                  </a:txBody>
                  <a:tcPr>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err="1" smtClean="0">
                          <a:solidFill>
                            <a:schemeClr val="tx1"/>
                          </a:solidFill>
                        </a:rPr>
                        <a:t>scFv</a:t>
                      </a:r>
                      <a:r>
                        <a:rPr kumimoji="1" lang="en-US" altLang="ja-JP" dirty="0" smtClean="0">
                          <a:solidFill>
                            <a:schemeClr val="tx1"/>
                          </a:solidFill>
                        </a:rPr>
                        <a:t>-PS</a:t>
                      </a:r>
                      <a:endParaRPr kumimoji="1" lang="ja-JP" altLang="en-US" dirty="0" smtClean="0">
                        <a:solidFill>
                          <a:schemeClr val="tx1"/>
                        </a:solidFill>
                      </a:endParaRPr>
                    </a:p>
                  </a:txBody>
                  <a:tcPr>
                    <a:lnT w="12700" cap="flat" cmpd="sng" algn="ctr">
                      <a:noFill/>
                      <a:prstDash val="solid"/>
                      <a:round/>
                      <a:headEnd type="none" w="med" len="med"/>
                      <a:tailEnd type="none" w="med" len="med"/>
                    </a:lnT>
                  </a:tcPr>
                </a:tc>
              </a:tr>
              <a:tr h="370840">
                <a:tc>
                  <a:txBody>
                    <a:bodyPr/>
                    <a:lstStyle/>
                    <a:p>
                      <a:pPr algn="l"/>
                      <a:r>
                        <a:rPr kumimoji="1" lang="en-US" altLang="ja-JP" dirty="0" err="1" smtClean="0">
                          <a:solidFill>
                            <a:schemeClr val="tx1"/>
                          </a:solidFill>
                        </a:rPr>
                        <a:t>pI</a:t>
                      </a:r>
                      <a:endParaRPr kumimoji="1" lang="ja-JP" altLang="en-US" dirty="0">
                        <a:solidFill>
                          <a:schemeClr val="tx1"/>
                        </a:solidFill>
                      </a:endParaRPr>
                    </a:p>
                  </a:txBody>
                  <a:tcPr/>
                </a:tc>
                <a:tc>
                  <a:txBody>
                    <a:bodyPr/>
                    <a:lstStyle/>
                    <a:p>
                      <a:pPr algn="r" fontAlgn="ctr"/>
                      <a:r>
                        <a:rPr lang="en-US" altLang="ja-JP" sz="2000" b="1" i="0" u="none" strike="noStrike" dirty="0" smtClean="0">
                          <a:solidFill>
                            <a:srgbClr val="000000"/>
                          </a:solidFill>
                          <a:effectLst/>
                          <a:latin typeface="+mn-lt"/>
                        </a:rPr>
                        <a:t>4.85</a:t>
                      </a:r>
                      <a:endParaRPr lang="en-US" altLang="ja-JP" sz="2000" b="1" i="0" u="none" strike="noStrike" dirty="0">
                        <a:solidFill>
                          <a:srgbClr val="000000"/>
                        </a:solidFill>
                        <a:effectLst/>
                        <a:latin typeface="+mn-lt"/>
                      </a:endParaRPr>
                    </a:p>
                  </a:txBody>
                  <a:tcPr marL="9525" marR="9525" marT="9525" marB="0" anchor="ctr"/>
                </a:tc>
                <a:tc>
                  <a:txBody>
                    <a:bodyPr/>
                    <a:lstStyle/>
                    <a:p>
                      <a:pPr algn="r"/>
                      <a:r>
                        <a:rPr kumimoji="1" lang="en-US" altLang="ja-JP" sz="2000" b="1" dirty="0" smtClean="0">
                          <a:latin typeface="+mn-lt"/>
                        </a:rPr>
                        <a:t>6.26</a:t>
                      </a:r>
                      <a:endParaRPr kumimoji="1" lang="ja-JP" altLang="en-US" sz="2000" b="1" dirty="0">
                        <a:latin typeface="+mn-lt"/>
                      </a:endParaRPr>
                    </a:p>
                  </a:txBody>
                  <a:tcPr anchor="ctr"/>
                </a:tc>
              </a:tr>
            </a:tbl>
          </a:graphicData>
        </a:graphic>
      </p:graphicFrame>
      <p:sp>
        <p:nvSpPr>
          <p:cNvPr id="58" name="テキスト ボックス 57"/>
          <p:cNvSpPr txBox="1"/>
          <p:nvPr/>
        </p:nvSpPr>
        <p:spPr>
          <a:xfrm>
            <a:off x="4481990" y="2209862"/>
            <a:ext cx="756084" cy="369332"/>
          </a:xfrm>
          <a:prstGeom prst="rect">
            <a:avLst/>
          </a:prstGeom>
          <a:noFill/>
        </p:spPr>
        <p:txBody>
          <a:bodyPr wrap="square" rtlCol="0">
            <a:spAutoFit/>
          </a:bodyPr>
          <a:lstStyle/>
          <a:p>
            <a:r>
              <a:rPr kumimoji="1" lang="en-US" altLang="ja-JP" dirty="0" smtClean="0"/>
              <a:t>PBS</a:t>
            </a:r>
            <a:endParaRPr kumimoji="1" lang="ja-JP" altLang="en-US" dirty="0"/>
          </a:p>
        </p:txBody>
      </p:sp>
      <p:grpSp>
        <p:nvGrpSpPr>
          <p:cNvPr id="59" name="グループ化 58"/>
          <p:cNvGrpSpPr/>
          <p:nvPr/>
        </p:nvGrpSpPr>
        <p:grpSpPr>
          <a:xfrm rot="4688552">
            <a:off x="6901610" y="1738664"/>
            <a:ext cx="501906" cy="668589"/>
            <a:chOff x="6255657" y="1668466"/>
            <a:chExt cx="501906" cy="668589"/>
          </a:xfrm>
        </p:grpSpPr>
        <p:sp>
          <p:nvSpPr>
            <p:cNvPr id="60" name="フリーフォーム 59"/>
            <p:cNvSpPr/>
            <p:nvPr/>
          </p:nvSpPr>
          <p:spPr>
            <a:xfrm>
              <a:off x="6255657" y="1698171"/>
              <a:ext cx="319804" cy="436512"/>
            </a:xfrm>
            <a:custGeom>
              <a:avLst/>
              <a:gdLst>
                <a:gd name="connsiteX0" fmla="*/ 319314 w 319804"/>
                <a:gd name="connsiteY0" fmla="*/ 0 h 436512"/>
                <a:gd name="connsiteX1" fmla="*/ 0 w 319804"/>
                <a:gd name="connsiteY1" fmla="*/ 188686 h 436512"/>
                <a:gd name="connsiteX2" fmla="*/ 319314 w 319804"/>
                <a:gd name="connsiteY2" fmla="*/ 188686 h 436512"/>
                <a:gd name="connsiteX3" fmla="*/ 72572 w 319804"/>
                <a:gd name="connsiteY3" fmla="*/ 43543 h 436512"/>
                <a:gd name="connsiteX4" fmla="*/ 58057 w 319804"/>
                <a:gd name="connsiteY4" fmla="*/ 391886 h 436512"/>
                <a:gd name="connsiteX5" fmla="*/ 319314 w 319804"/>
                <a:gd name="connsiteY5" fmla="*/ 420915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804" h="436512">
                  <a:moveTo>
                    <a:pt x="319314" y="0"/>
                  </a:moveTo>
                  <a:cubicBezTo>
                    <a:pt x="159657" y="78619"/>
                    <a:pt x="0" y="157238"/>
                    <a:pt x="0" y="188686"/>
                  </a:cubicBezTo>
                  <a:cubicBezTo>
                    <a:pt x="0" y="220134"/>
                    <a:pt x="307219" y="212876"/>
                    <a:pt x="319314" y="188686"/>
                  </a:cubicBezTo>
                  <a:cubicBezTo>
                    <a:pt x="331409" y="164496"/>
                    <a:pt x="116115" y="9676"/>
                    <a:pt x="72572" y="43543"/>
                  </a:cubicBezTo>
                  <a:cubicBezTo>
                    <a:pt x="29029" y="77410"/>
                    <a:pt x="16933" y="328991"/>
                    <a:pt x="58057" y="391886"/>
                  </a:cubicBezTo>
                  <a:cubicBezTo>
                    <a:pt x="99181" y="454781"/>
                    <a:pt x="209247" y="437848"/>
                    <a:pt x="319314" y="42091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6545943" y="1668466"/>
              <a:ext cx="178724" cy="494163"/>
            </a:xfrm>
            <a:custGeom>
              <a:avLst/>
              <a:gdLst>
                <a:gd name="connsiteX0" fmla="*/ 0 w 178724"/>
                <a:gd name="connsiteY0" fmla="*/ 494163 h 494163"/>
                <a:gd name="connsiteX1" fmla="*/ 159657 w 178724"/>
                <a:gd name="connsiteY1" fmla="*/ 290963 h 494163"/>
                <a:gd name="connsiteX2" fmla="*/ 174171 w 178724"/>
                <a:gd name="connsiteY2" fmla="*/ 677 h 494163"/>
                <a:gd name="connsiteX3" fmla="*/ 145143 w 178724"/>
                <a:gd name="connsiteY3" fmla="*/ 378048 h 494163"/>
              </a:gdLst>
              <a:ahLst/>
              <a:cxnLst>
                <a:cxn ang="0">
                  <a:pos x="connsiteX0" y="connsiteY0"/>
                </a:cxn>
                <a:cxn ang="0">
                  <a:pos x="connsiteX1" y="connsiteY1"/>
                </a:cxn>
                <a:cxn ang="0">
                  <a:pos x="connsiteX2" y="connsiteY2"/>
                </a:cxn>
                <a:cxn ang="0">
                  <a:pos x="connsiteX3" y="connsiteY3"/>
                </a:cxn>
              </a:cxnLst>
              <a:rect l="l" t="t" r="r" b="b"/>
              <a:pathLst>
                <a:path w="178724" h="494163">
                  <a:moveTo>
                    <a:pt x="0" y="494163"/>
                  </a:moveTo>
                  <a:cubicBezTo>
                    <a:pt x="65314" y="433687"/>
                    <a:pt x="130628" y="373211"/>
                    <a:pt x="159657" y="290963"/>
                  </a:cubicBezTo>
                  <a:cubicBezTo>
                    <a:pt x="188686" y="208715"/>
                    <a:pt x="176590" y="-13837"/>
                    <a:pt x="174171" y="677"/>
                  </a:cubicBezTo>
                  <a:cubicBezTo>
                    <a:pt x="171752" y="15191"/>
                    <a:pt x="158447" y="196619"/>
                    <a:pt x="145143" y="3780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6313714" y="1939503"/>
              <a:ext cx="443849" cy="397552"/>
            </a:xfrm>
            <a:custGeom>
              <a:avLst/>
              <a:gdLst>
                <a:gd name="connsiteX0" fmla="*/ 391886 w 443849"/>
                <a:gd name="connsiteY0" fmla="*/ 107011 h 397552"/>
                <a:gd name="connsiteX1" fmla="*/ 145143 w 443849"/>
                <a:gd name="connsiteY1" fmla="*/ 397297 h 397552"/>
                <a:gd name="connsiteX2" fmla="*/ 130629 w 443849"/>
                <a:gd name="connsiteY2" fmla="*/ 63468 h 397552"/>
                <a:gd name="connsiteX3" fmla="*/ 275772 w 443849"/>
                <a:gd name="connsiteY3" fmla="*/ 19926 h 397552"/>
                <a:gd name="connsiteX4" fmla="*/ 435429 w 443849"/>
                <a:gd name="connsiteY4" fmla="*/ 295697 h 397552"/>
                <a:gd name="connsiteX5" fmla="*/ 0 w 443849"/>
                <a:gd name="connsiteY5" fmla="*/ 194097 h 39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849" h="397552">
                  <a:moveTo>
                    <a:pt x="391886" y="107011"/>
                  </a:moveTo>
                  <a:cubicBezTo>
                    <a:pt x="290286" y="255782"/>
                    <a:pt x="188686" y="404554"/>
                    <a:pt x="145143" y="397297"/>
                  </a:cubicBezTo>
                  <a:cubicBezTo>
                    <a:pt x="101600" y="390040"/>
                    <a:pt x="108858" y="126363"/>
                    <a:pt x="130629" y="63468"/>
                  </a:cubicBezTo>
                  <a:cubicBezTo>
                    <a:pt x="152400" y="573"/>
                    <a:pt x="224972" y="-18779"/>
                    <a:pt x="275772" y="19926"/>
                  </a:cubicBezTo>
                  <a:cubicBezTo>
                    <a:pt x="326572" y="58631"/>
                    <a:pt x="481391" y="266669"/>
                    <a:pt x="435429" y="295697"/>
                  </a:cubicBezTo>
                  <a:cubicBezTo>
                    <a:pt x="389467" y="324725"/>
                    <a:pt x="0" y="194097"/>
                    <a:pt x="0" y="194097"/>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6313714" y="1939738"/>
              <a:ext cx="333829" cy="397062"/>
            </a:xfrm>
            <a:custGeom>
              <a:avLst/>
              <a:gdLst>
                <a:gd name="connsiteX0" fmla="*/ 0 w 333829"/>
                <a:gd name="connsiteY0" fmla="*/ 208376 h 397062"/>
                <a:gd name="connsiteX1" fmla="*/ 58057 w 333829"/>
                <a:gd name="connsiteY1" fmla="*/ 5176 h 397062"/>
                <a:gd name="connsiteX2" fmla="*/ 333829 w 333829"/>
                <a:gd name="connsiteY2" fmla="*/ 397062 h 397062"/>
              </a:gdLst>
              <a:ahLst/>
              <a:cxnLst>
                <a:cxn ang="0">
                  <a:pos x="connsiteX0" y="connsiteY0"/>
                </a:cxn>
                <a:cxn ang="0">
                  <a:pos x="connsiteX1" y="connsiteY1"/>
                </a:cxn>
                <a:cxn ang="0">
                  <a:pos x="connsiteX2" y="connsiteY2"/>
                </a:cxn>
              </a:cxnLst>
              <a:rect l="l" t="t" r="r" b="b"/>
              <a:pathLst>
                <a:path w="333829" h="397062">
                  <a:moveTo>
                    <a:pt x="0" y="208376"/>
                  </a:moveTo>
                  <a:cubicBezTo>
                    <a:pt x="1209" y="91052"/>
                    <a:pt x="2419" y="-26272"/>
                    <a:pt x="58057" y="5176"/>
                  </a:cubicBezTo>
                  <a:cubicBezTo>
                    <a:pt x="113695" y="36624"/>
                    <a:pt x="333829" y="397062"/>
                    <a:pt x="333829" y="397062"/>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81473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PS-tag</a:t>
            </a:r>
            <a:r>
              <a:rPr kumimoji="1" lang="ja-JP" altLang="en-US" dirty="0" smtClean="0"/>
              <a:t>を用いた固定化手法</a:t>
            </a:r>
            <a:endParaRPr kumimoji="1" lang="ja-JP" altLang="en-US" dirty="0"/>
          </a:p>
        </p:txBody>
      </p:sp>
      <p:sp>
        <p:nvSpPr>
          <p:cNvPr id="4" name="正方形/長方形 3"/>
          <p:cNvSpPr/>
          <p:nvPr/>
        </p:nvSpPr>
        <p:spPr>
          <a:xfrm>
            <a:off x="7236296" y="5112568"/>
            <a:ext cx="1858185"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69393" y="1052737"/>
            <a:ext cx="3258099" cy="369332"/>
          </a:xfrm>
          <a:prstGeom prst="rect">
            <a:avLst/>
          </a:prstGeom>
          <a:noFill/>
        </p:spPr>
        <p:txBody>
          <a:bodyPr wrap="square" rtlCol="0">
            <a:spAutoFit/>
          </a:bodyPr>
          <a:lstStyle/>
          <a:p>
            <a:r>
              <a:rPr kumimoji="1" lang="ja-JP" altLang="en-US" dirty="0" smtClean="0"/>
              <a:t>凝集が生じて回収率が低くなる</a:t>
            </a:r>
            <a:endParaRPr kumimoji="1" lang="ja-JP" altLang="en-US" dirty="0"/>
          </a:p>
        </p:txBody>
      </p:sp>
      <p:sp>
        <p:nvSpPr>
          <p:cNvPr id="6" name="テキスト ボックス 5"/>
          <p:cNvSpPr txBox="1"/>
          <p:nvPr/>
        </p:nvSpPr>
        <p:spPr>
          <a:xfrm>
            <a:off x="291935" y="1885474"/>
            <a:ext cx="3413013" cy="378624"/>
          </a:xfrm>
          <a:prstGeom prst="rect">
            <a:avLst/>
          </a:prstGeom>
          <a:noFill/>
        </p:spPr>
        <p:txBody>
          <a:bodyPr wrap="square" rtlCol="0">
            <a:spAutoFit/>
          </a:bodyPr>
          <a:lstStyle/>
          <a:p>
            <a:pPr algn="ctr"/>
            <a:r>
              <a:rPr kumimoji="1" lang="ja-JP" altLang="en-US" b="1" dirty="0" smtClean="0"/>
              <a:t>固相リフォールディング法の開発</a:t>
            </a:r>
            <a:endParaRPr kumimoji="1" lang="ja-JP" altLang="en-US" b="1" dirty="0"/>
          </a:p>
        </p:txBody>
      </p:sp>
      <p:sp>
        <p:nvSpPr>
          <p:cNvPr id="11" name="Line 115"/>
          <p:cNvSpPr>
            <a:spLocks noChangeShapeType="1"/>
          </p:cNvSpPr>
          <p:nvPr/>
        </p:nvSpPr>
        <p:spPr bwMode="auto">
          <a:xfrm>
            <a:off x="5523850" y="3408543"/>
            <a:ext cx="1761967" cy="0"/>
          </a:xfrm>
          <a:prstGeom prst="line">
            <a:avLst/>
          </a:prstGeom>
          <a:noFill/>
          <a:ln w="31750">
            <a:solidFill>
              <a:schemeClr val="tx1"/>
            </a:solidFill>
            <a:round/>
            <a:headEnd/>
            <a:tailEnd type="triangle" w="med" len="med"/>
          </a:ln>
        </p:spPr>
        <p:txBody>
          <a:bodyPr/>
          <a:lstStyle/>
          <a:p>
            <a:endParaRPr lang="ja-JP" altLang="en-US"/>
          </a:p>
        </p:txBody>
      </p:sp>
      <p:sp>
        <p:nvSpPr>
          <p:cNvPr id="12" name="Text Box 116"/>
          <p:cNvSpPr txBox="1">
            <a:spLocks noChangeArrowheads="1"/>
          </p:cNvSpPr>
          <p:nvPr/>
        </p:nvSpPr>
        <p:spPr bwMode="auto">
          <a:xfrm>
            <a:off x="5721177" y="2975474"/>
            <a:ext cx="1266033" cy="369332"/>
          </a:xfrm>
          <a:prstGeom prst="rect">
            <a:avLst/>
          </a:prstGeom>
          <a:noFill/>
          <a:ln w="9525">
            <a:noFill/>
            <a:miter lim="800000"/>
            <a:headEnd/>
            <a:tailEnd/>
          </a:ln>
        </p:spPr>
        <p:txBody>
          <a:bodyPr>
            <a:spAutoFit/>
          </a:bodyPr>
          <a:lstStyle/>
          <a:p>
            <a:pPr>
              <a:spcBef>
                <a:spcPct val="50000"/>
              </a:spcBef>
            </a:pPr>
            <a:r>
              <a:rPr lang="en-US" altLang="ja-JP" b="1"/>
              <a:t>washing</a:t>
            </a:r>
          </a:p>
        </p:txBody>
      </p:sp>
      <p:sp>
        <p:nvSpPr>
          <p:cNvPr id="13" name="Line 117"/>
          <p:cNvSpPr>
            <a:spLocks noChangeShapeType="1"/>
          </p:cNvSpPr>
          <p:nvPr/>
        </p:nvSpPr>
        <p:spPr bwMode="auto">
          <a:xfrm>
            <a:off x="7137399" y="3726361"/>
            <a:ext cx="1742759" cy="0"/>
          </a:xfrm>
          <a:prstGeom prst="line">
            <a:avLst/>
          </a:prstGeom>
          <a:noFill/>
          <a:ln w="50800">
            <a:solidFill>
              <a:schemeClr val="tx1"/>
            </a:solidFill>
            <a:round/>
            <a:headEnd/>
            <a:tailEnd/>
          </a:ln>
        </p:spPr>
        <p:txBody>
          <a:bodyPr/>
          <a:lstStyle/>
          <a:p>
            <a:endParaRPr lang="ja-JP" altLang="en-US"/>
          </a:p>
        </p:txBody>
      </p:sp>
      <p:sp>
        <p:nvSpPr>
          <p:cNvPr id="14" name="Line 121"/>
          <p:cNvSpPr>
            <a:spLocks noChangeShapeType="1"/>
          </p:cNvSpPr>
          <p:nvPr/>
        </p:nvSpPr>
        <p:spPr bwMode="auto">
          <a:xfrm>
            <a:off x="2365720" y="3408543"/>
            <a:ext cx="1267779" cy="0"/>
          </a:xfrm>
          <a:prstGeom prst="line">
            <a:avLst/>
          </a:prstGeom>
          <a:noFill/>
          <a:ln w="31750">
            <a:solidFill>
              <a:schemeClr val="tx1"/>
            </a:solidFill>
            <a:round/>
            <a:headEnd/>
            <a:tailEnd type="triangle" w="med" len="med"/>
          </a:ln>
        </p:spPr>
        <p:txBody>
          <a:bodyPr/>
          <a:lstStyle/>
          <a:p>
            <a:endParaRPr lang="ja-JP" altLang="en-US"/>
          </a:p>
        </p:txBody>
      </p:sp>
      <p:sp>
        <p:nvSpPr>
          <p:cNvPr id="15" name="AutoShape 32"/>
          <p:cNvSpPr>
            <a:spLocks noChangeArrowheads="1"/>
          </p:cNvSpPr>
          <p:nvPr/>
        </p:nvSpPr>
        <p:spPr bwMode="auto">
          <a:xfrm>
            <a:off x="770468" y="3528806"/>
            <a:ext cx="158909"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16" name="AutoShape 32"/>
          <p:cNvSpPr>
            <a:spLocks noChangeArrowheads="1"/>
          </p:cNvSpPr>
          <p:nvPr/>
        </p:nvSpPr>
        <p:spPr bwMode="auto">
          <a:xfrm>
            <a:off x="611560" y="3354218"/>
            <a:ext cx="158908" cy="158909"/>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17" name="AutoShape 32"/>
          <p:cNvSpPr>
            <a:spLocks noChangeArrowheads="1"/>
          </p:cNvSpPr>
          <p:nvPr/>
        </p:nvSpPr>
        <p:spPr bwMode="auto">
          <a:xfrm>
            <a:off x="1159697" y="3347153"/>
            <a:ext cx="158909" cy="158909"/>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18" name="AutoShape 32"/>
          <p:cNvSpPr>
            <a:spLocks noChangeArrowheads="1"/>
          </p:cNvSpPr>
          <p:nvPr/>
        </p:nvSpPr>
        <p:spPr bwMode="auto">
          <a:xfrm>
            <a:off x="747944" y="3054700"/>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20" name="Text Box 133"/>
          <p:cNvSpPr txBox="1">
            <a:spLocks noChangeArrowheads="1"/>
          </p:cNvSpPr>
          <p:nvPr/>
        </p:nvSpPr>
        <p:spPr bwMode="auto">
          <a:xfrm>
            <a:off x="5646087" y="3401558"/>
            <a:ext cx="1727043" cy="338554"/>
          </a:xfrm>
          <a:prstGeom prst="rect">
            <a:avLst/>
          </a:prstGeom>
          <a:noFill/>
          <a:ln w="9525">
            <a:noFill/>
            <a:miter lim="800000"/>
            <a:headEnd/>
            <a:tailEnd/>
          </a:ln>
        </p:spPr>
        <p:txBody>
          <a:bodyPr>
            <a:spAutoFit/>
          </a:bodyPr>
          <a:lstStyle/>
          <a:p>
            <a:pPr>
              <a:spcBef>
                <a:spcPct val="50000"/>
              </a:spcBef>
            </a:pPr>
            <a:r>
              <a:rPr lang="en-US" altLang="ja-JP" sz="1600"/>
              <a:t>(0.1% PBST)</a:t>
            </a:r>
          </a:p>
        </p:txBody>
      </p:sp>
      <p:sp>
        <p:nvSpPr>
          <p:cNvPr id="21" name="Text Box 24"/>
          <p:cNvSpPr txBox="1">
            <a:spLocks noChangeArrowheads="1"/>
          </p:cNvSpPr>
          <p:nvPr/>
        </p:nvSpPr>
        <p:spPr bwMode="auto">
          <a:xfrm>
            <a:off x="3437611" y="2442374"/>
            <a:ext cx="2283566" cy="338554"/>
          </a:xfrm>
          <a:prstGeom prst="rect">
            <a:avLst/>
          </a:prstGeom>
          <a:noFill/>
          <a:ln w="9525">
            <a:noFill/>
            <a:miter lim="800000"/>
            <a:headEnd/>
            <a:tailEnd/>
          </a:ln>
        </p:spPr>
        <p:txBody>
          <a:bodyPr wrap="square">
            <a:spAutoFit/>
          </a:bodyPr>
          <a:lstStyle/>
          <a:p>
            <a:pPr>
              <a:spcBef>
                <a:spcPct val="50000"/>
              </a:spcBef>
            </a:pPr>
            <a:r>
              <a:rPr lang="en-US" altLang="ja-JP" sz="1600" dirty="0" smtClean="0">
                <a:solidFill>
                  <a:srgbClr val="000000"/>
                </a:solidFill>
              </a:rPr>
              <a:t>Urea conc. 0.1</a:t>
            </a:r>
            <a:r>
              <a:rPr lang="ja-JP" altLang="en-US" sz="1600" dirty="0" smtClean="0">
                <a:solidFill>
                  <a:srgbClr val="000000"/>
                </a:solidFill>
              </a:rPr>
              <a:t>～</a:t>
            </a:r>
            <a:r>
              <a:rPr lang="en-US" altLang="ja-JP" sz="1600" dirty="0" smtClean="0">
                <a:solidFill>
                  <a:srgbClr val="000000"/>
                </a:solidFill>
              </a:rPr>
              <a:t>2 M</a:t>
            </a:r>
            <a:endParaRPr lang="en-US" altLang="ja-JP" sz="1600" dirty="0">
              <a:solidFill>
                <a:srgbClr val="000000"/>
              </a:solidFill>
            </a:endParaRPr>
          </a:p>
        </p:txBody>
      </p:sp>
      <p:sp>
        <p:nvSpPr>
          <p:cNvPr id="22" name="Text Box 135"/>
          <p:cNvSpPr txBox="1">
            <a:spLocks noChangeArrowheads="1"/>
          </p:cNvSpPr>
          <p:nvPr/>
        </p:nvSpPr>
        <p:spPr bwMode="auto">
          <a:xfrm>
            <a:off x="6945309" y="3839348"/>
            <a:ext cx="2235203" cy="369332"/>
          </a:xfrm>
          <a:prstGeom prst="rect">
            <a:avLst/>
          </a:prstGeom>
          <a:noFill/>
          <a:ln w="9525">
            <a:noFill/>
            <a:miter lim="800000"/>
            <a:headEnd/>
            <a:tailEnd/>
          </a:ln>
        </p:spPr>
        <p:txBody>
          <a:bodyPr>
            <a:spAutoFit/>
          </a:bodyPr>
          <a:lstStyle/>
          <a:p>
            <a:pPr algn="ctr">
              <a:spcBef>
                <a:spcPct val="50000"/>
              </a:spcBef>
            </a:pPr>
            <a:r>
              <a:rPr lang="en-US" altLang="ja-JP" b="1" dirty="0" smtClean="0"/>
              <a:t>refolding</a:t>
            </a:r>
            <a:endParaRPr lang="ja-JP" altLang="en-US" b="1" dirty="0"/>
          </a:p>
        </p:txBody>
      </p:sp>
      <p:grpSp>
        <p:nvGrpSpPr>
          <p:cNvPr id="23" name="グループ化 192"/>
          <p:cNvGrpSpPr/>
          <p:nvPr/>
        </p:nvGrpSpPr>
        <p:grpSpPr>
          <a:xfrm>
            <a:off x="7719046" y="3043019"/>
            <a:ext cx="320087" cy="644517"/>
            <a:chOff x="7156583" y="1944180"/>
            <a:chExt cx="290987" cy="585924"/>
          </a:xfrm>
        </p:grpSpPr>
        <p:sp>
          <p:nvSpPr>
            <p:cNvPr id="24" name="フリーフォーム 23"/>
            <p:cNvSpPr/>
            <p:nvPr/>
          </p:nvSpPr>
          <p:spPr>
            <a:xfrm rot="1604076" flipH="1">
              <a:off x="7185865" y="1944180"/>
              <a:ext cx="218224" cy="564296"/>
            </a:xfrm>
            <a:custGeom>
              <a:avLst/>
              <a:gdLst>
                <a:gd name="connsiteX0" fmla="*/ 0 w 289932"/>
                <a:gd name="connsiteY0" fmla="*/ 214351 h 1001131"/>
                <a:gd name="connsiteX1" fmla="*/ 126381 w 289932"/>
                <a:gd name="connsiteY1" fmla="*/ 113990 h 1001131"/>
                <a:gd name="connsiteX2" fmla="*/ 204439 w 289932"/>
                <a:gd name="connsiteY2" fmla="*/ 898292 h 1001131"/>
                <a:gd name="connsiteX3" fmla="*/ 289932 w 289932"/>
                <a:gd name="connsiteY3" fmla="*/ 731024 h 1001131"/>
                <a:gd name="connsiteX4" fmla="*/ 289932 w 289932"/>
                <a:gd name="connsiteY4" fmla="*/ 731024 h 100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32" h="1001131">
                  <a:moveTo>
                    <a:pt x="0" y="214351"/>
                  </a:moveTo>
                  <a:cubicBezTo>
                    <a:pt x="46154" y="107175"/>
                    <a:pt x="92308" y="0"/>
                    <a:pt x="126381" y="113990"/>
                  </a:cubicBezTo>
                  <a:cubicBezTo>
                    <a:pt x="160454" y="227980"/>
                    <a:pt x="177181" y="795453"/>
                    <a:pt x="204439" y="898292"/>
                  </a:cubicBezTo>
                  <a:cubicBezTo>
                    <a:pt x="231698" y="1001131"/>
                    <a:pt x="289932" y="731024"/>
                    <a:pt x="289932" y="731024"/>
                  </a:cubicBezTo>
                  <a:lnTo>
                    <a:pt x="289932" y="73102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5" name="フリーフォーム 24"/>
            <p:cNvSpPr/>
            <p:nvPr/>
          </p:nvSpPr>
          <p:spPr>
            <a:xfrm rot="21326707" flipH="1">
              <a:off x="7283786" y="2373679"/>
              <a:ext cx="163784" cy="156425"/>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6" name="円/楕円 25"/>
            <p:cNvSpPr>
              <a:spLocks noChangeAspect="1"/>
            </p:cNvSpPr>
            <p:nvPr/>
          </p:nvSpPr>
          <p:spPr>
            <a:xfrm rot="1320000" flipH="1">
              <a:off x="7380335" y="2079140"/>
              <a:ext cx="54812" cy="299284"/>
            </a:xfrm>
            <a:prstGeom prst="ellipse">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7" name="円/楕円 26"/>
            <p:cNvSpPr>
              <a:spLocks noChangeAspect="1"/>
            </p:cNvSpPr>
            <p:nvPr/>
          </p:nvSpPr>
          <p:spPr>
            <a:xfrm rot="1320000" flipH="1">
              <a:off x="7156583" y="2032164"/>
              <a:ext cx="54812" cy="299284"/>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28" name="Text Box 24"/>
          <p:cNvSpPr txBox="1">
            <a:spLocks noChangeArrowheads="1"/>
          </p:cNvSpPr>
          <p:nvPr/>
        </p:nvSpPr>
        <p:spPr bwMode="auto">
          <a:xfrm>
            <a:off x="481595" y="2442374"/>
            <a:ext cx="1750145" cy="338554"/>
          </a:xfrm>
          <a:prstGeom prst="rect">
            <a:avLst/>
          </a:prstGeom>
          <a:noFill/>
          <a:ln w="9525">
            <a:noFill/>
            <a:miter lim="800000"/>
            <a:headEnd/>
            <a:tailEnd/>
          </a:ln>
        </p:spPr>
        <p:txBody>
          <a:bodyPr wrap="square">
            <a:spAutoFit/>
          </a:bodyPr>
          <a:lstStyle/>
          <a:p>
            <a:pPr>
              <a:spcBef>
                <a:spcPct val="50000"/>
              </a:spcBef>
            </a:pPr>
            <a:r>
              <a:rPr lang="en-US" altLang="ja-JP" sz="1600" dirty="0" smtClean="0">
                <a:solidFill>
                  <a:srgbClr val="000000"/>
                </a:solidFill>
              </a:rPr>
              <a:t>Urea conc. 8 M</a:t>
            </a:r>
            <a:endParaRPr lang="en-US" altLang="ja-JP" sz="1600" dirty="0">
              <a:solidFill>
                <a:srgbClr val="000000"/>
              </a:solidFill>
            </a:endParaRPr>
          </a:p>
        </p:txBody>
      </p:sp>
      <p:sp>
        <p:nvSpPr>
          <p:cNvPr id="29" name="AutoShape 32"/>
          <p:cNvSpPr>
            <a:spLocks noChangeArrowheads="1"/>
          </p:cNvSpPr>
          <p:nvPr/>
        </p:nvSpPr>
        <p:spPr bwMode="auto">
          <a:xfrm>
            <a:off x="1371364" y="3068656"/>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30" name="AutoShape 32"/>
          <p:cNvSpPr>
            <a:spLocks noChangeArrowheads="1"/>
          </p:cNvSpPr>
          <p:nvPr/>
        </p:nvSpPr>
        <p:spPr bwMode="auto">
          <a:xfrm>
            <a:off x="1083224" y="2831167"/>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31" name="AutoShape 32"/>
          <p:cNvSpPr>
            <a:spLocks noChangeArrowheads="1"/>
          </p:cNvSpPr>
          <p:nvPr/>
        </p:nvSpPr>
        <p:spPr bwMode="auto">
          <a:xfrm>
            <a:off x="1687436" y="3774148"/>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32" name="AutoShape 32"/>
          <p:cNvSpPr>
            <a:spLocks noChangeArrowheads="1"/>
          </p:cNvSpPr>
          <p:nvPr/>
        </p:nvSpPr>
        <p:spPr bwMode="auto">
          <a:xfrm>
            <a:off x="1418504" y="3461566"/>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33" name="AutoShape 32"/>
          <p:cNvSpPr>
            <a:spLocks noChangeArrowheads="1"/>
          </p:cNvSpPr>
          <p:nvPr/>
        </p:nvSpPr>
        <p:spPr bwMode="auto">
          <a:xfrm>
            <a:off x="1083224" y="3719713"/>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34" name="AutoShape 32"/>
          <p:cNvSpPr>
            <a:spLocks noChangeArrowheads="1"/>
          </p:cNvSpPr>
          <p:nvPr/>
        </p:nvSpPr>
        <p:spPr bwMode="auto">
          <a:xfrm>
            <a:off x="1685692" y="3224076"/>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35" name="Line 104"/>
          <p:cNvSpPr>
            <a:spLocks noChangeShapeType="1"/>
          </p:cNvSpPr>
          <p:nvPr/>
        </p:nvSpPr>
        <p:spPr bwMode="auto">
          <a:xfrm>
            <a:off x="3592525" y="3738587"/>
            <a:ext cx="1742759" cy="0"/>
          </a:xfrm>
          <a:prstGeom prst="line">
            <a:avLst/>
          </a:prstGeom>
          <a:noFill/>
          <a:ln w="50800">
            <a:solidFill>
              <a:schemeClr val="tx1"/>
            </a:solidFill>
            <a:round/>
            <a:headEnd/>
            <a:tailEnd/>
          </a:ln>
        </p:spPr>
        <p:txBody>
          <a:bodyPr/>
          <a:lstStyle/>
          <a:p>
            <a:endParaRPr lang="ja-JP" altLang="en-US"/>
          </a:p>
        </p:txBody>
      </p:sp>
      <p:sp>
        <p:nvSpPr>
          <p:cNvPr id="38" name="Text Box 24"/>
          <p:cNvSpPr txBox="1">
            <a:spLocks noChangeArrowheads="1"/>
          </p:cNvSpPr>
          <p:nvPr/>
        </p:nvSpPr>
        <p:spPr bwMode="auto">
          <a:xfrm>
            <a:off x="3491880" y="3826365"/>
            <a:ext cx="1847535" cy="307777"/>
          </a:xfrm>
          <a:prstGeom prst="rect">
            <a:avLst/>
          </a:prstGeom>
          <a:noFill/>
          <a:ln w="9525">
            <a:noFill/>
            <a:miter lim="800000"/>
            <a:headEnd/>
            <a:tailEnd/>
          </a:ln>
        </p:spPr>
        <p:txBody>
          <a:bodyPr>
            <a:spAutoFit/>
          </a:bodyPr>
          <a:lstStyle/>
          <a:p>
            <a:pPr algn="ctr">
              <a:spcBef>
                <a:spcPct val="50000"/>
              </a:spcBef>
            </a:pPr>
            <a:r>
              <a:rPr lang="ja-JP" altLang="en-US" sz="1400" b="1" dirty="0">
                <a:solidFill>
                  <a:srgbClr val="000000"/>
                </a:solidFill>
              </a:rPr>
              <a:t>親水性 </a:t>
            </a:r>
            <a:r>
              <a:rPr lang="en-US" altLang="ja-JP" sz="1400" b="1" dirty="0">
                <a:solidFill>
                  <a:srgbClr val="000000"/>
                </a:solidFill>
              </a:rPr>
              <a:t>PS plate</a:t>
            </a:r>
          </a:p>
        </p:txBody>
      </p:sp>
      <p:sp>
        <p:nvSpPr>
          <p:cNvPr id="43" name="Text Box 24"/>
          <p:cNvSpPr txBox="1">
            <a:spLocks noChangeArrowheads="1"/>
          </p:cNvSpPr>
          <p:nvPr/>
        </p:nvSpPr>
        <p:spPr bwMode="auto">
          <a:xfrm>
            <a:off x="7336264" y="2442374"/>
            <a:ext cx="1700232" cy="338554"/>
          </a:xfrm>
          <a:prstGeom prst="rect">
            <a:avLst/>
          </a:prstGeom>
          <a:noFill/>
          <a:ln w="9525">
            <a:noFill/>
            <a:miter lim="800000"/>
            <a:headEnd/>
            <a:tailEnd/>
          </a:ln>
        </p:spPr>
        <p:txBody>
          <a:bodyPr wrap="square">
            <a:spAutoFit/>
          </a:bodyPr>
          <a:lstStyle/>
          <a:p>
            <a:pPr>
              <a:spcBef>
                <a:spcPct val="50000"/>
              </a:spcBef>
            </a:pPr>
            <a:r>
              <a:rPr lang="en-US" altLang="ja-JP" sz="1600" dirty="0" smtClean="0">
                <a:solidFill>
                  <a:srgbClr val="000000"/>
                </a:solidFill>
              </a:rPr>
              <a:t>Urea conc. 0 M</a:t>
            </a:r>
            <a:endParaRPr lang="en-US" altLang="ja-JP" sz="1600" dirty="0">
              <a:solidFill>
                <a:srgbClr val="000000"/>
              </a:solidFill>
            </a:endParaRPr>
          </a:p>
        </p:txBody>
      </p:sp>
      <p:sp>
        <p:nvSpPr>
          <p:cNvPr id="44" name="Text Box 103"/>
          <p:cNvSpPr txBox="1">
            <a:spLocks noChangeArrowheads="1"/>
          </p:cNvSpPr>
          <p:nvPr/>
        </p:nvSpPr>
        <p:spPr bwMode="auto">
          <a:xfrm>
            <a:off x="3214372" y="4029684"/>
            <a:ext cx="2437749" cy="338554"/>
          </a:xfrm>
          <a:prstGeom prst="rect">
            <a:avLst/>
          </a:prstGeom>
          <a:noFill/>
          <a:ln w="9525">
            <a:noFill/>
            <a:miter lim="800000"/>
            <a:headEnd/>
            <a:tailEnd/>
          </a:ln>
        </p:spPr>
        <p:txBody>
          <a:bodyPr wrap="square">
            <a:spAutoFit/>
          </a:bodyPr>
          <a:lstStyle/>
          <a:p>
            <a:pPr algn="ctr">
              <a:spcBef>
                <a:spcPct val="50000"/>
              </a:spcBef>
            </a:pPr>
            <a:r>
              <a:rPr lang="ja-JP" altLang="en-US" sz="1600" b="1" dirty="0" smtClean="0"/>
              <a:t>半変性状態</a:t>
            </a:r>
            <a:r>
              <a:rPr lang="en-US" altLang="ja-JP" sz="1600" b="1" dirty="0" smtClean="0"/>
              <a:t> </a:t>
            </a:r>
            <a:r>
              <a:rPr lang="en-US" altLang="ja-JP" sz="1600" b="1" dirty="0" err="1" smtClean="0"/>
              <a:t>scFv</a:t>
            </a:r>
            <a:r>
              <a:rPr lang="en-US" altLang="ja-JP" sz="1600" b="1" dirty="0" smtClean="0"/>
              <a:t>-PS</a:t>
            </a:r>
            <a:endParaRPr lang="en-US" altLang="ja-JP" sz="1600" b="1" dirty="0"/>
          </a:p>
        </p:txBody>
      </p:sp>
      <p:sp>
        <p:nvSpPr>
          <p:cNvPr id="45" name="テキスト ボックス 44"/>
          <p:cNvSpPr txBox="1"/>
          <p:nvPr/>
        </p:nvSpPr>
        <p:spPr>
          <a:xfrm>
            <a:off x="2495553" y="3462320"/>
            <a:ext cx="1008112" cy="369332"/>
          </a:xfrm>
          <a:prstGeom prst="rect">
            <a:avLst/>
          </a:prstGeom>
          <a:noFill/>
        </p:spPr>
        <p:txBody>
          <a:bodyPr wrap="square" rtlCol="0">
            <a:spAutoFit/>
          </a:bodyPr>
          <a:lstStyle/>
          <a:p>
            <a:r>
              <a:rPr kumimoji="1" lang="en-US" altLang="ja-JP" dirty="0" smtClean="0"/>
              <a:t>25</a:t>
            </a:r>
            <a:r>
              <a:rPr kumimoji="1" lang="ja-JP" altLang="en-US" dirty="0" smtClean="0"/>
              <a:t>℃</a:t>
            </a:r>
            <a:r>
              <a:rPr kumimoji="1" lang="en-US" altLang="ja-JP" dirty="0" smtClean="0"/>
              <a:t>,2h</a:t>
            </a:r>
            <a:endParaRPr kumimoji="1" lang="ja-JP" altLang="en-US" dirty="0"/>
          </a:p>
        </p:txBody>
      </p:sp>
      <p:grpSp>
        <p:nvGrpSpPr>
          <p:cNvPr id="48" name="グループ化 47"/>
          <p:cNvGrpSpPr/>
          <p:nvPr/>
        </p:nvGrpSpPr>
        <p:grpSpPr>
          <a:xfrm>
            <a:off x="807865" y="3179967"/>
            <a:ext cx="640080" cy="528335"/>
            <a:chOff x="1212851" y="3647616"/>
            <a:chExt cx="640080" cy="528335"/>
          </a:xfrm>
        </p:grpSpPr>
        <p:sp>
          <p:nvSpPr>
            <p:cNvPr id="49" name="フリーフォーム 48"/>
            <p:cNvSpPr/>
            <p:nvPr/>
          </p:nvSpPr>
          <p:spPr>
            <a:xfrm>
              <a:off x="1230096" y="3647616"/>
              <a:ext cx="442708" cy="241413"/>
            </a:xfrm>
            <a:custGeom>
              <a:avLst/>
              <a:gdLst>
                <a:gd name="connsiteX0" fmla="*/ 232913 w 442907"/>
                <a:gd name="connsiteY0" fmla="*/ 0 h 241539"/>
                <a:gd name="connsiteX1" fmla="*/ 439947 w 442907"/>
                <a:gd name="connsiteY1" fmla="*/ 129396 h 241539"/>
                <a:gd name="connsiteX2" fmla="*/ 94891 w 442907"/>
                <a:gd name="connsiteY2" fmla="*/ 146649 h 241539"/>
                <a:gd name="connsiteX3" fmla="*/ 0 w 442907"/>
                <a:gd name="connsiteY3" fmla="*/ 241539 h 241539"/>
              </a:gdLst>
              <a:ahLst/>
              <a:cxnLst>
                <a:cxn ang="0">
                  <a:pos x="connsiteX0" y="connsiteY0"/>
                </a:cxn>
                <a:cxn ang="0">
                  <a:pos x="connsiteX1" y="connsiteY1"/>
                </a:cxn>
                <a:cxn ang="0">
                  <a:pos x="connsiteX2" y="connsiteY2"/>
                </a:cxn>
                <a:cxn ang="0">
                  <a:pos x="connsiteX3" y="connsiteY3"/>
                </a:cxn>
              </a:cxnLst>
              <a:rect l="l" t="t" r="r" b="b"/>
              <a:pathLst>
                <a:path w="442907" h="241539">
                  <a:moveTo>
                    <a:pt x="232913" y="0"/>
                  </a:moveTo>
                  <a:cubicBezTo>
                    <a:pt x="347931" y="52477"/>
                    <a:pt x="462950" y="104955"/>
                    <a:pt x="439947" y="129396"/>
                  </a:cubicBezTo>
                  <a:cubicBezTo>
                    <a:pt x="416944" y="153837"/>
                    <a:pt x="168216" y="127958"/>
                    <a:pt x="94891" y="146649"/>
                  </a:cubicBezTo>
                  <a:cubicBezTo>
                    <a:pt x="21566" y="165340"/>
                    <a:pt x="10783" y="203439"/>
                    <a:pt x="0" y="241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フリーフォーム 49"/>
            <p:cNvSpPr/>
            <p:nvPr/>
          </p:nvSpPr>
          <p:spPr>
            <a:xfrm>
              <a:off x="1411170" y="3889029"/>
              <a:ext cx="441761" cy="215153"/>
            </a:xfrm>
            <a:custGeom>
              <a:avLst/>
              <a:gdLst>
                <a:gd name="connsiteX0" fmla="*/ 0 w 442443"/>
                <a:gd name="connsiteY0" fmla="*/ 0 h 215660"/>
                <a:gd name="connsiteX1" fmla="*/ 189781 w 442443"/>
                <a:gd name="connsiteY1" fmla="*/ 103517 h 215660"/>
                <a:gd name="connsiteX2" fmla="*/ 431321 w 442443"/>
                <a:gd name="connsiteY2" fmla="*/ 25879 h 215660"/>
                <a:gd name="connsiteX3" fmla="*/ 379562 w 442443"/>
                <a:gd name="connsiteY3" fmla="*/ 215660 h 215660"/>
              </a:gdLst>
              <a:ahLst/>
              <a:cxnLst>
                <a:cxn ang="0">
                  <a:pos x="connsiteX0" y="connsiteY0"/>
                </a:cxn>
                <a:cxn ang="0">
                  <a:pos x="connsiteX1" y="connsiteY1"/>
                </a:cxn>
                <a:cxn ang="0">
                  <a:pos x="connsiteX2" y="connsiteY2"/>
                </a:cxn>
                <a:cxn ang="0">
                  <a:pos x="connsiteX3" y="connsiteY3"/>
                </a:cxn>
              </a:cxnLst>
              <a:rect l="l" t="t" r="r" b="b"/>
              <a:pathLst>
                <a:path w="442443" h="215660">
                  <a:moveTo>
                    <a:pt x="0" y="0"/>
                  </a:moveTo>
                  <a:cubicBezTo>
                    <a:pt x="58947" y="49602"/>
                    <a:pt x="117894" y="99204"/>
                    <a:pt x="189781" y="103517"/>
                  </a:cubicBezTo>
                  <a:cubicBezTo>
                    <a:pt x="261668" y="107830"/>
                    <a:pt x="399691" y="7189"/>
                    <a:pt x="431321" y="25879"/>
                  </a:cubicBezTo>
                  <a:cubicBezTo>
                    <a:pt x="462951" y="44569"/>
                    <a:pt x="421256" y="130114"/>
                    <a:pt x="379562" y="21566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フリーフォーム 50"/>
            <p:cNvSpPr/>
            <p:nvPr/>
          </p:nvSpPr>
          <p:spPr>
            <a:xfrm>
              <a:off x="1212851" y="3889029"/>
              <a:ext cx="195903" cy="129432"/>
            </a:xfrm>
            <a:custGeom>
              <a:avLst/>
              <a:gdLst>
                <a:gd name="connsiteX0" fmla="*/ 23462 w 195991"/>
                <a:gd name="connsiteY0" fmla="*/ 0 h 129499"/>
                <a:gd name="connsiteX1" fmla="*/ 14836 w 195991"/>
                <a:gd name="connsiteY1" fmla="*/ 129396 h 129499"/>
                <a:gd name="connsiteX2" fmla="*/ 195991 w 195991"/>
                <a:gd name="connsiteY2" fmla="*/ 17253 h 129499"/>
              </a:gdLst>
              <a:ahLst/>
              <a:cxnLst>
                <a:cxn ang="0">
                  <a:pos x="connsiteX0" y="connsiteY0"/>
                </a:cxn>
                <a:cxn ang="0">
                  <a:pos x="connsiteX1" y="connsiteY1"/>
                </a:cxn>
                <a:cxn ang="0">
                  <a:pos x="connsiteX2" y="connsiteY2"/>
                </a:cxn>
              </a:cxnLst>
              <a:rect l="l" t="t" r="r" b="b"/>
              <a:pathLst>
                <a:path w="195991" h="129499">
                  <a:moveTo>
                    <a:pt x="23462" y="0"/>
                  </a:moveTo>
                  <a:cubicBezTo>
                    <a:pt x="4771" y="63260"/>
                    <a:pt x="-13919" y="126521"/>
                    <a:pt x="14836" y="129396"/>
                  </a:cubicBezTo>
                  <a:cubicBezTo>
                    <a:pt x="43591" y="132272"/>
                    <a:pt x="119791" y="74762"/>
                    <a:pt x="195991" y="1725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 name="フリーフォーム 51"/>
            <p:cNvSpPr/>
            <p:nvPr/>
          </p:nvSpPr>
          <p:spPr>
            <a:xfrm>
              <a:off x="1484331" y="4083422"/>
              <a:ext cx="319615" cy="92529"/>
            </a:xfrm>
            <a:custGeom>
              <a:avLst/>
              <a:gdLst>
                <a:gd name="connsiteX0" fmla="*/ 319615 w 319615"/>
                <a:gd name="connsiteY0" fmla="*/ 8122 h 92529"/>
                <a:gd name="connsiteX1" fmla="*/ 24193 w 319615"/>
                <a:gd name="connsiteY1" fmla="*/ 8122 h 92529"/>
                <a:gd name="connsiteX2" fmla="*/ 38261 w 319615"/>
                <a:gd name="connsiteY2" fmla="*/ 92529 h 92529"/>
              </a:gdLst>
              <a:ahLst/>
              <a:cxnLst>
                <a:cxn ang="0">
                  <a:pos x="connsiteX0" y="connsiteY0"/>
                </a:cxn>
                <a:cxn ang="0">
                  <a:pos x="connsiteX1" y="connsiteY1"/>
                </a:cxn>
                <a:cxn ang="0">
                  <a:pos x="connsiteX2" y="connsiteY2"/>
                </a:cxn>
              </a:cxnLst>
              <a:rect l="l" t="t" r="r" b="b"/>
              <a:pathLst>
                <a:path w="319615" h="92529">
                  <a:moveTo>
                    <a:pt x="319615" y="8122"/>
                  </a:moveTo>
                  <a:cubicBezTo>
                    <a:pt x="195350" y="1088"/>
                    <a:pt x="71085" y="-5946"/>
                    <a:pt x="24193" y="8122"/>
                  </a:cubicBezTo>
                  <a:cubicBezTo>
                    <a:pt x="-22699" y="22190"/>
                    <a:pt x="7781" y="57359"/>
                    <a:pt x="38261" y="92529"/>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p:nvGrpSpPr>
        <p:grpSpPr>
          <a:xfrm>
            <a:off x="4067944" y="2902857"/>
            <a:ext cx="682579" cy="807492"/>
            <a:chOff x="4067944" y="2902857"/>
            <a:chExt cx="682579" cy="807492"/>
          </a:xfrm>
        </p:grpSpPr>
        <p:sp>
          <p:nvSpPr>
            <p:cNvPr id="59" name="フリーフォーム 58"/>
            <p:cNvSpPr/>
            <p:nvPr/>
          </p:nvSpPr>
          <p:spPr>
            <a:xfrm>
              <a:off x="4067944" y="2902857"/>
              <a:ext cx="218122" cy="348342"/>
            </a:xfrm>
            <a:custGeom>
              <a:avLst/>
              <a:gdLst>
                <a:gd name="connsiteX0" fmla="*/ 174579 w 218122"/>
                <a:gd name="connsiteY0" fmla="*/ 0 h 348342"/>
                <a:gd name="connsiteX1" fmla="*/ 408 w 218122"/>
                <a:gd name="connsiteY1" fmla="*/ 246742 h 348342"/>
                <a:gd name="connsiteX2" fmla="*/ 218122 w 218122"/>
                <a:gd name="connsiteY2" fmla="*/ 348342 h 348342"/>
              </a:gdLst>
              <a:ahLst/>
              <a:cxnLst>
                <a:cxn ang="0">
                  <a:pos x="connsiteX0" y="connsiteY0"/>
                </a:cxn>
                <a:cxn ang="0">
                  <a:pos x="connsiteX1" y="connsiteY1"/>
                </a:cxn>
                <a:cxn ang="0">
                  <a:pos x="connsiteX2" y="connsiteY2"/>
                </a:cxn>
              </a:cxnLst>
              <a:rect l="l" t="t" r="r" b="b"/>
              <a:pathLst>
                <a:path w="218122" h="348342">
                  <a:moveTo>
                    <a:pt x="174579" y="0"/>
                  </a:moveTo>
                  <a:cubicBezTo>
                    <a:pt x="83865" y="94342"/>
                    <a:pt x="-6849" y="188685"/>
                    <a:pt x="408" y="246742"/>
                  </a:cubicBezTo>
                  <a:cubicBezTo>
                    <a:pt x="7665" y="304799"/>
                    <a:pt x="112893" y="326570"/>
                    <a:pt x="218122" y="34834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4257037" y="3207657"/>
              <a:ext cx="188686" cy="58057"/>
            </a:xfrm>
            <a:custGeom>
              <a:avLst/>
              <a:gdLst>
                <a:gd name="connsiteX0" fmla="*/ 0 w 188686"/>
                <a:gd name="connsiteY0" fmla="*/ 58057 h 58057"/>
                <a:gd name="connsiteX1" fmla="*/ 188686 w 188686"/>
                <a:gd name="connsiteY1" fmla="*/ 0 h 58057"/>
              </a:gdLst>
              <a:ahLst/>
              <a:cxnLst>
                <a:cxn ang="0">
                  <a:pos x="connsiteX0" y="connsiteY0"/>
                </a:cxn>
                <a:cxn ang="0">
                  <a:pos x="connsiteX1" y="connsiteY1"/>
                </a:cxn>
              </a:cxnLst>
              <a:rect l="l" t="t" r="r" b="b"/>
              <a:pathLst>
                <a:path w="188686" h="58057">
                  <a:moveTo>
                    <a:pt x="0" y="58057"/>
                  </a:moveTo>
                  <a:lnTo>
                    <a:pt x="188686"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4445723" y="3033844"/>
              <a:ext cx="304800" cy="493127"/>
            </a:xfrm>
            <a:custGeom>
              <a:avLst/>
              <a:gdLst>
                <a:gd name="connsiteX0" fmla="*/ 0 w 304800"/>
                <a:gd name="connsiteY0" fmla="*/ 173812 h 493127"/>
                <a:gd name="connsiteX1" fmla="*/ 304800 w 304800"/>
                <a:gd name="connsiteY1" fmla="*/ 14155 h 493127"/>
                <a:gd name="connsiteX2" fmla="*/ 0 w 304800"/>
                <a:gd name="connsiteY2" fmla="*/ 493127 h 493127"/>
              </a:gdLst>
              <a:ahLst/>
              <a:cxnLst>
                <a:cxn ang="0">
                  <a:pos x="connsiteX0" y="connsiteY0"/>
                </a:cxn>
                <a:cxn ang="0">
                  <a:pos x="connsiteX1" y="connsiteY1"/>
                </a:cxn>
                <a:cxn ang="0">
                  <a:pos x="connsiteX2" y="connsiteY2"/>
                </a:cxn>
              </a:cxnLst>
              <a:rect l="l" t="t" r="r" b="b"/>
              <a:pathLst>
                <a:path w="304800" h="493127">
                  <a:moveTo>
                    <a:pt x="0" y="173812"/>
                  </a:moveTo>
                  <a:cubicBezTo>
                    <a:pt x="152400" y="67374"/>
                    <a:pt x="304800" y="-39064"/>
                    <a:pt x="304800" y="14155"/>
                  </a:cubicBezTo>
                  <a:cubicBezTo>
                    <a:pt x="304800" y="67374"/>
                    <a:pt x="152400" y="280250"/>
                    <a:pt x="0" y="493127"/>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rot="21326707" flipH="1">
              <a:off x="4377314" y="3538281"/>
              <a:ext cx="180163" cy="172068"/>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sp>
        <p:nvSpPr>
          <p:cNvPr id="65" name="AutoShape 32"/>
          <p:cNvSpPr>
            <a:spLocks noChangeArrowheads="1"/>
          </p:cNvSpPr>
          <p:nvPr/>
        </p:nvSpPr>
        <p:spPr bwMode="auto">
          <a:xfrm>
            <a:off x="4585575" y="3416056"/>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66" name="AutoShape 32"/>
          <p:cNvSpPr>
            <a:spLocks noChangeArrowheads="1"/>
          </p:cNvSpPr>
          <p:nvPr/>
        </p:nvSpPr>
        <p:spPr bwMode="auto">
          <a:xfrm>
            <a:off x="4146589" y="3393789"/>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sp>
        <p:nvSpPr>
          <p:cNvPr id="67" name="AutoShape 32"/>
          <p:cNvSpPr>
            <a:spLocks noChangeArrowheads="1"/>
          </p:cNvSpPr>
          <p:nvPr/>
        </p:nvSpPr>
        <p:spPr bwMode="auto">
          <a:xfrm>
            <a:off x="4470919" y="2823403"/>
            <a:ext cx="158908" cy="158908"/>
          </a:xfrm>
          <a:prstGeom prst="flowChartConnector">
            <a:avLst/>
          </a:prstGeom>
          <a:solidFill>
            <a:srgbClr val="002060">
              <a:alpha val="60000"/>
            </a:srgbClr>
          </a:solidFill>
          <a:ln w="9525">
            <a:solidFill>
              <a:srgbClr val="000000"/>
            </a:solidFill>
            <a:round/>
            <a:headEnd/>
            <a:tailEnd/>
          </a:ln>
        </p:spPr>
        <p:txBody>
          <a:bodyPr wrap="none" anchor="ctr"/>
          <a:lstStyle/>
          <a:p>
            <a:endParaRPr lang="ja-JP" altLang="ja-JP"/>
          </a:p>
        </p:txBody>
      </p:sp>
      <p:pic>
        <p:nvPicPr>
          <p:cNvPr id="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779" y="1118005"/>
            <a:ext cx="2095038" cy="76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4697999" y="1844824"/>
            <a:ext cx="3312387" cy="369332"/>
          </a:xfrm>
          <a:prstGeom prst="rect">
            <a:avLst/>
          </a:prstGeom>
          <a:noFill/>
        </p:spPr>
        <p:txBody>
          <a:bodyPr wrap="square" rtlCol="0">
            <a:spAutoFit/>
          </a:bodyPr>
          <a:lstStyle/>
          <a:p>
            <a:pPr algn="ctr"/>
            <a:r>
              <a:rPr kumimoji="1" lang="ja-JP" altLang="en-US" dirty="0" smtClean="0"/>
              <a:t>親水性マイクロタイタープレート</a:t>
            </a:r>
            <a:endParaRPr kumimoji="1" lang="ja-JP" altLang="en-US" dirty="0"/>
          </a:p>
        </p:txBody>
      </p:sp>
      <p:sp>
        <p:nvSpPr>
          <p:cNvPr id="70" name="下矢印 69"/>
          <p:cNvSpPr/>
          <p:nvPr/>
        </p:nvSpPr>
        <p:spPr>
          <a:xfrm>
            <a:off x="1765146" y="1422069"/>
            <a:ext cx="466594" cy="42275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2629384" y="4927902"/>
            <a:ext cx="3572525" cy="369332"/>
          </a:xfrm>
          <a:prstGeom prst="rect">
            <a:avLst/>
          </a:prstGeom>
          <a:noFill/>
          <a:ln w="25400">
            <a:solidFill>
              <a:schemeClr val="tx1"/>
            </a:solidFill>
          </a:ln>
        </p:spPr>
        <p:txBody>
          <a:bodyPr wrap="square" rtlCol="0">
            <a:spAutoFit/>
          </a:bodyPr>
          <a:lstStyle/>
          <a:p>
            <a:pPr algn="ctr"/>
            <a:r>
              <a:rPr lang="ja-JP" altLang="en-US" dirty="0" smtClean="0"/>
              <a:t>固相リフォールディングの問題点</a:t>
            </a:r>
            <a:endParaRPr kumimoji="1" lang="ja-JP" altLang="en-US" dirty="0"/>
          </a:p>
        </p:txBody>
      </p:sp>
      <p:sp>
        <p:nvSpPr>
          <p:cNvPr id="73" name="テキスト ボックス 72"/>
          <p:cNvSpPr txBox="1"/>
          <p:nvPr/>
        </p:nvSpPr>
        <p:spPr>
          <a:xfrm>
            <a:off x="291936" y="5565863"/>
            <a:ext cx="3341563" cy="646331"/>
          </a:xfrm>
          <a:prstGeom prst="rect">
            <a:avLst/>
          </a:prstGeom>
          <a:noFill/>
        </p:spPr>
        <p:txBody>
          <a:bodyPr wrap="square" rtlCol="0">
            <a:spAutoFit/>
          </a:bodyPr>
          <a:lstStyle/>
          <a:p>
            <a:r>
              <a:rPr lang="ja-JP" altLang="en-US" dirty="0" smtClean="0"/>
              <a:t>半変性状態にする</a:t>
            </a:r>
            <a:r>
              <a:rPr lang="ja-JP" altLang="en-US" dirty="0"/>
              <a:t>際に</a:t>
            </a:r>
            <a:r>
              <a:rPr lang="ja-JP" altLang="en-US" dirty="0" smtClean="0"/>
              <a:t>濃度を</a:t>
            </a:r>
            <a:endParaRPr lang="en-US" altLang="ja-JP" dirty="0" smtClean="0"/>
          </a:p>
          <a:p>
            <a:r>
              <a:rPr lang="ja-JP" altLang="en-US" dirty="0" smtClean="0"/>
              <a:t>低くする必要がある</a:t>
            </a:r>
            <a:endParaRPr kumimoji="1" lang="ja-JP" altLang="en-US" dirty="0"/>
          </a:p>
        </p:txBody>
      </p:sp>
      <p:pic>
        <p:nvPicPr>
          <p:cNvPr id="74"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1169" y="6096118"/>
            <a:ext cx="2189074" cy="6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下矢印 74"/>
          <p:cNvSpPr/>
          <p:nvPr/>
        </p:nvSpPr>
        <p:spPr>
          <a:xfrm rot="16200000" flipH="1">
            <a:off x="3849702" y="5539152"/>
            <a:ext cx="466594" cy="42275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4356482" y="5565864"/>
            <a:ext cx="4319974" cy="369332"/>
          </a:xfrm>
          <a:prstGeom prst="rect">
            <a:avLst/>
          </a:prstGeom>
          <a:noFill/>
        </p:spPr>
        <p:txBody>
          <a:bodyPr wrap="square" rtlCol="0">
            <a:spAutoFit/>
          </a:bodyPr>
          <a:lstStyle/>
          <a:p>
            <a:r>
              <a:rPr kumimoji="1" lang="ja-JP" altLang="en-US" b="1" dirty="0" smtClean="0"/>
              <a:t>抗体チップに高密度で固定化出来ない。</a:t>
            </a:r>
            <a:endParaRPr kumimoji="1" lang="ja-JP" altLang="en-US" b="1" dirty="0"/>
          </a:p>
        </p:txBody>
      </p:sp>
    </p:spTree>
    <p:extLst>
      <p:ext uri="{BB962C8B-B14F-4D97-AF65-F5344CB8AC3E}">
        <p14:creationId xmlns:p14="http://schemas.microsoft.com/office/powerpoint/2010/main" val="28598962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これまで</a:t>
            </a:r>
            <a:r>
              <a:rPr lang="ja-JP" altLang="en-US" dirty="0" smtClean="0"/>
              <a:t>のリフォールディング操作</a:t>
            </a:r>
            <a:endParaRPr kumimoji="1" lang="ja-JP" altLang="en-US" dirty="0"/>
          </a:p>
        </p:txBody>
      </p:sp>
      <p:sp>
        <p:nvSpPr>
          <p:cNvPr id="4" name="正方形/長方形 3"/>
          <p:cNvSpPr/>
          <p:nvPr/>
        </p:nvSpPr>
        <p:spPr>
          <a:xfrm>
            <a:off x="7236296" y="5112568"/>
            <a:ext cx="1858185"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5807005"/>
            <a:ext cx="2627784" cy="646331"/>
          </a:xfrm>
          <a:prstGeom prst="rect">
            <a:avLst/>
          </a:prstGeom>
          <a:noFill/>
        </p:spPr>
        <p:txBody>
          <a:bodyPr wrap="square" rtlCol="0">
            <a:spAutoFit/>
          </a:bodyPr>
          <a:lstStyle/>
          <a:p>
            <a:r>
              <a:rPr kumimoji="1" lang="ja-JP" altLang="en-US" dirty="0" smtClean="0"/>
              <a:t>回収後の</a:t>
            </a:r>
            <a:r>
              <a:rPr kumimoji="1" lang="en-US" altLang="ja-JP" dirty="0" err="1" smtClean="0"/>
              <a:t>scFv</a:t>
            </a:r>
            <a:r>
              <a:rPr kumimoji="1" lang="en-US" altLang="ja-JP" dirty="0" smtClean="0"/>
              <a:t>-PS</a:t>
            </a:r>
            <a:r>
              <a:rPr kumimoji="1" lang="ja-JP" altLang="en-US" dirty="0" smtClean="0"/>
              <a:t>溶液を</a:t>
            </a:r>
            <a:r>
              <a:rPr lang="ja-JP" altLang="en-US" dirty="0" smtClean="0"/>
              <a:t>遠心</a:t>
            </a:r>
            <a:r>
              <a:rPr kumimoji="1" lang="ja-JP" altLang="en-US" dirty="0" smtClean="0"/>
              <a:t>膜分離により濃縮。</a:t>
            </a:r>
            <a:endParaRPr kumimoji="1" lang="ja-JP" altLang="en-US" dirty="0"/>
          </a:p>
        </p:txBody>
      </p:sp>
      <p:sp>
        <p:nvSpPr>
          <p:cNvPr id="6" name="右矢印 5"/>
          <p:cNvSpPr/>
          <p:nvPr/>
        </p:nvSpPr>
        <p:spPr>
          <a:xfrm>
            <a:off x="2525713" y="5950150"/>
            <a:ext cx="38643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906719" y="5945504"/>
            <a:ext cx="2241345" cy="369332"/>
          </a:xfrm>
          <a:prstGeom prst="rect">
            <a:avLst/>
          </a:prstGeom>
          <a:noFill/>
        </p:spPr>
        <p:txBody>
          <a:bodyPr wrap="square" rtlCol="0">
            <a:spAutoFit/>
          </a:bodyPr>
          <a:lstStyle/>
          <a:p>
            <a:r>
              <a:rPr kumimoji="1" lang="en-US" altLang="ja-JP" dirty="0" err="1" smtClean="0"/>
              <a:t>scFv</a:t>
            </a:r>
            <a:r>
              <a:rPr kumimoji="1" lang="en-US" altLang="ja-JP" dirty="0" smtClean="0"/>
              <a:t>-PS</a:t>
            </a:r>
            <a:r>
              <a:rPr kumimoji="1" lang="ja-JP" altLang="en-US" dirty="0" smtClean="0"/>
              <a:t>濃度の定量</a:t>
            </a:r>
            <a:endParaRPr kumimoji="1" lang="ja-JP" altLang="en-US" dirty="0"/>
          </a:p>
        </p:txBody>
      </p:sp>
      <p:sp>
        <p:nvSpPr>
          <p:cNvPr id="8" name="右矢印 7"/>
          <p:cNvSpPr/>
          <p:nvPr/>
        </p:nvSpPr>
        <p:spPr>
          <a:xfrm>
            <a:off x="5063750" y="5965160"/>
            <a:ext cx="38643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98691" y="5945504"/>
            <a:ext cx="3997845" cy="646331"/>
          </a:xfrm>
          <a:prstGeom prst="rect">
            <a:avLst/>
          </a:prstGeom>
          <a:noFill/>
        </p:spPr>
        <p:txBody>
          <a:bodyPr wrap="square" rtlCol="0">
            <a:spAutoFit/>
          </a:bodyPr>
          <a:lstStyle/>
          <a:p>
            <a:r>
              <a:rPr kumimoji="1" lang="en-US" altLang="ja-JP" dirty="0" smtClean="0"/>
              <a:t>PS </a:t>
            </a:r>
            <a:r>
              <a:rPr lang="ja-JP" altLang="en-US" dirty="0" smtClean="0"/>
              <a:t>製マイクロタイタープレート</a:t>
            </a:r>
            <a:r>
              <a:rPr kumimoji="1" lang="ja-JP" altLang="en-US" dirty="0" smtClean="0"/>
              <a:t>への</a:t>
            </a:r>
            <a:endParaRPr kumimoji="1" lang="en-US" altLang="ja-JP" dirty="0" smtClean="0"/>
          </a:p>
          <a:p>
            <a:r>
              <a:rPr lang="en-US" altLang="ja-JP" dirty="0" err="1" smtClean="0"/>
              <a:t>scFv</a:t>
            </a:r>
            <a:r>
              <a:rPr lang="en-US" altLang="ja-JP" dirty="0" smtClean="0"/>
              <a:t>-PS</a:t>
            </a:r>
            <a:r>
              <a:rPr lang="ja-JP" altLang="en-US" dirty="0" smtClean="0"/>
              <a:t>の</a:t>
            </a:r>
            <a:r>
              <a:rPr kumimoji="1" lang="ja-JP" altLang="en-US" dirty="0" smtClean="0"/>
              <a:t>固定化</a:t>
            </a:r>
            <a:endParaRPr kumimoji="1" lang="ja-JP" altLang="en-US" dirty="0"/>
          </a:p>
        </p:txBody>
      </p:sp>
      <p:grpSp>
        <p:nvGrpSpPr>
          <p:cNvPr id="107" name="グループ化 106"/>
          <p:cNvGrpSpPr/>
          <p:nvPr/>
        </p:nvGrpSpPr>
        <p:grpSpPr>
          <a:xfrm>
            <a:off x="2274453" y="1293495"/>
            <a:ext cx="1620271" cy="1324578"/>
            <a:chOff x="6415180" y="3785611"/>
            <a:chExt cx="2736304" cy="2232248"/>
          </a:xfrm>
        </p:grpSpPr>
        <p:sp>
          <p:nvSpPr>
            <p:cNvPr id="108" name="円柱 107"/>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p:cNvGrpSpPr/>
            <p:nvPr/>
          </p:nvGrpSpPr>
          <p:grpSpPr>
            <a:xfrm>
              <a:off x="7514941" y="4950186"/>
              <a:ext cx="556580" cy="699853"/>
              <a:chOff x="2198825" y="2007614"/>
              <a:chExt cx="783980" cy="932293"/>
            </a:xfrm>
          </p:grpSpPr>
          <p:sp>
            <p:nvSpPr>
              <p:cNvPr id="111" name="円柱 110"/>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直方体 111"/>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直方体 112"/>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0" name="円柱 109"/>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p:cNvGrpSpPr/>
          <p:nvPr/>
        </p:nvGrpSpPr>
        <p:grpSpPr>
          <a:xfrm>
            <a:off x="780042" y="1781109"/>
            <a:ext cx="329572" cy="415281"/>
            <a:chOff x="985111" y="2865550"/>
            <a:chExt cx="329572" cy="415281"/>
          </a:xfrm>
        </p:grpSpPr>
        <p:sp>
          <p:nvSpPr>
            <p:cNvPr id="115" name="円柱 114"/>
            <p:cNvSpPr/>
            <p:nvPr/>
          </p:nvSpPr>
          <p:spPr>
            <a:xfrm rot="4656009">
              <a:off x="1063846" y="2942758"/>
              <a:ext cx="160376" cy="31784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直方体 115"/>
            <p:cNvSpPr/>
            <p:nvPr/>
          </p:nvSpPr>
          <p:spPr>
            <a:xfrm rot="20907153">
              <a:off x="1251261" y="2865550"/>
              <a:ext cx="63422" cy="347397"/>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直方体 116"/>
            <p:cNvSpPr/>
            <p:nvPr/>
          </p:nvSpPr>
          <p:spPr>
            <a:xfrm rot="20907153">
              <a:off x="987552" y="2933435"/>
              <a:ext cx="63422" cy="347396"/>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8" name="テキスト ボックス 117"/>
          <p:cNvSpPr txBox="1"/>
          <p:nvPr/>
        </p:nvSpPr>
        <p:spPr>
          <a:xfrm>
            <a:off x="0" y="2393386"/>
            <a:ext cx="1889656" cy="369332"/>
          </a:xfrm>
          <a:prstGeom prst="rect">
            <a:avLst/>
          </a:prstGeom>
          <a:noFill/>
        </p:spPr>
        <p:txBody>
          <a:bodyPr wrap="square" rtlCol="0">
            <a:spAutoFit/>
          </a:bodyPr>
          <a:lstStyle/>
          <a:p>
            <a:r>
              <a:rPr kumimoji="1" lang="ja-JP" altLang="en-US" dirty="0" smtClean="0"/>
              <a:t>変性状態の</a:t>
            </a:r>
            <a:r>
              <a:rPr lang="en-US" altLang="ja-JP" dirty="0" err="1" smtClean="0"/>
              <a:t>scFv</a:t>
            </a:r>
            <a:endParaRPr kumimoji="1" lang="ja-JP" altLang="en-US" dirty="0"/>
          </a:p>
        </p:txBody>
      </p:sp>
      <p:sp>
        <p:nvSpPr>
          <p:cNvPr id="119" name="Freeform 14"/>
          <p:cNvSpPr>
            <a:spLocks/>
          </p:cNvSpPr>
          <p:nvPr/>
        </p:nvSpPr>
        <p:spPr bwMode="auto">
          <a:xfrm>
            <a:off x="1672801" y="1841026"/>
            <a:ext cx="396875" cy="352425"/>
          </a:xfrm>
          <a:custGeom>
            <a:avLst/>
            <a:gdLst/>
            <a:ahLst/>
            <a:cxnLst>
              <a:cxn ang="0">
                <a:pos x="0" y="56"/>
              </a:cxn>
              <a:cxn ang="0">
                <a:pos x="140" y="56"/>
              </a:cxn>
              <a:cxn ang="0">
                <a:pos x="140" y="0"/>
              </a:cxn>
              <a:cxn ang="0">
                <a:pos x="250" y="111"/>
              </a:cxn>
              <a:cxn ang="0">
                <a:pos x="140" y="222"/>
              </a:cxn>
              <a:cxn ang="0">
                <a:pos x="140" y="166"/>
              </a:cxn>
              <a:cxn ang="0">
                <a:pos x="0" y="166"/>
              </a:cxn>
              <a:cxn ang="0">
                <a:pos x="0" y="56"/>
              </a:cxn>
            </a:cxnLst>
            <a:rect l="0" t="0" r="r" b="b"/>
            <a:pathLst>
              <a:path w="250" h="222">
                <a:moveTo>
                  <a:pt x="0" y="56"/>
                </a:moveTo>
                <a:lnTo>
                  <a:pt x="140" y="56"/>
                </a:lnTo>
                <a:lnTo>
                  <a:pt x="140" y="0"/>
                </a:lnTo>
                <a:lnTo>
                  <a:pt x="250" y="111"/>
                </a:lnTo>
                <a:lnTo>
                  <a:pt x="140" y="222"/>
                </a:lnTo>
                <a:lnTo>
                  <a:pt x="140" y="166"/>
                </a:lnTo>
                <a:lnTo>
                  <a:pt x="0" y="166"/>
                </a:lnTo>
                <a:lnTo>
                  <a:pt x="0" y="5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3600"/>
          </a:p>
        </p:txBody>
      </p:sp>
      <p:grpSp>
        <p:nvGrpSpPr>
          <p:cNvPr id="120" name="グループ化 119"/>
          <p:cNvGrpSpPr/>
          <p:nvPr/>
        </p:nvGrpSpPr>
        <p:grpSpPr>
          <a:xfrm>
            <a:off x="4607913" y="1293495"/>
            <a:ext cx="1620271" cy="1324578"/>
            <a:chOff x="6415180" y="3785611"/>
            <a:chExt cx="2736304" cy="2232248"/>
          </a:xfrm>
        </p:grpSpPr>
        <p:sp>
          <p:nvSpPr>
            <p:cNvPr id="121" name="円柱 120"/>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2" name="グループ化 121"/>
            <p:cNvGrpSpPr/>
            <p:nvPr/>
          </p:nvGrpSpPr>
          <p:grpSpPr>
            <a:xfrm>
              <a:off x="7514941" y="4950186"/>
              <a:ext cx="556580" cy="699853"/>
              <a:chOff x="2198825" y="2007614"/>
              <a:chExt cx="783980" cy="932293"/>
            </a:xfrm>
          </p:grpSpPr>
          <p:sp>
            <p:nvSpPr>
              <p:cNvPr id="124" name="円柱 123"/>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直方体 124"/>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直方体 125"/>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 name="円柱 122"/>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 name="Freeform 14"/>
          <p:cNvSpPr>
            <a:spLocks/>
          </p:cNvSpPr>
          <p:nvPr/>
        </p:nvSpPr>
        <p:spPr bwMode="auto">
          <a:xfrm>
            <a:off x="4031109" y="1841026"/>
            <a:ext cx="396875" cy="352425"/>
          </a:xfrm>
          <a:custGeom>
            <a:avLst/>
            <a:gdLst/>
            <a:ahLst/>
            <a:cxnLst>
              <a:cxn ang="0">
                <a:pos x="0" y="56"/>
              </a:cxn>
              <a:cxn ang="0">
                <a:pos x="140" y="56"/>
              </a:cxn>
              <a:cxn ang="0">
                <a:pos x="140" y="0"/>
              </a:cxn>
              <a:cxn ang="0">
                <a:pos x="250" y="111"/>
              </a:cxn>
              <a:cxn ang="0">
                <a:pos x="140" y="222"/>
              </a:cxn>
              <a:cxn ang="0">
                <a:pos x="140" y="166"/>
              </a:cxn>
              <a:cxn ang="0">
                <a:pos x="0" y="166"/>
              </a:cxn>
              <a:cxn ang="0">
                <a:pos x="0" y="56"/>
              </a:cxn>
            </a:cxnLst>
            <a:rect l="0" t="0" r="r" b="b"/>
            <a:pathLst>
              <a:path w="250" h="222">
                <a:moveTo>
                  <a:pt x="0" y="56"/>
                </a:moveTo>
                <a:lnTo>
                  <a:pt x="140" y="56"/>
                </a:lnTo>
                <a:lnTo>
                  <a:pt x="140" y="0"/>
                </a:lnTo>
                <a:lnTo>
                  <a:pt x="250" y="111"/>
                </a:lnTo>
                <a:lnTo>
                  <a:pt x="140" y="222"/>
                </a:lnTo>
                <a:lnTo>
                  <a:pt x="140" y="166"/>
                </a:lnTo>
                <a:lnTo>
                  <a:pt x="0" y="166"/>
                </a:lnTo>
                <a:lnTo>
                  <a:pt x="0" y="5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3600"/>
          </a:p>
        </p:txBody>
      </p:sp>
      <p:grpSp>
        <p:nvGrpSpPr>
          <p:cNvPr id="128" name="グループ化 127"/>
          <p:cNvGrpSpPr/>
          <p:nvPr/>
        </p:nvGrpSpPr>
        <p:grpSpPr>
          <a:xfrm>
            <a:off x="5888552" y="3429000"/>
            <a:ext cx="1620271" cy="1324578"/>
            <a:chOff x="6415180" y="3785611"/>
            <a:chExt cx="2736304" cy="2232248"/>
          </a:xfrm>
        </p:grpSpPr>
        <p:sp>
          <p:nvSpPr>
            <p:cNvPr id="129" name="円柱 128"/>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0" name="グループ化 129"/>
            <p:cNvGrpSpPr/>
            <p:nvPr/>
          </p:nvGrpSpPr>
          <p:grpSpPr>
            <a:xfrm>
              <a:off x="7514941" y="4950186"/>
              <a:ext cx="556580" cy="699853"/>
              <a:chOff x="2198825" y="2007614"/>
              <a:chExt cx="783980" cy="932293"/>
            </a:xfrm>
          </p:grpSpPr>
          <p:sp>
            <p:nvSpPr>
              <p:cNvPr id="132" name="円柱 131"/>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直方体 132"/>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直方体 133"/>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1" name="円柱 130"/>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p:cNvGrpSpPr/>
          <p:nvPr/>
        </p:nvGrpSpPr>
        <p:grpSpPr>
          <a:xfrm>
            <a:off x="3452586" y="3429000"/>
            <a:ext cx="1620271" cy="1324578"/>
            <a:chOff x="6415180" y="3785611"/>
            <a:chExt cx="2736304" cy="2232248"/>
          </a:xfrm>
        </p:grpSpPr>
        <p:sp>
          <p:nvSpPr>
            <p:cNvPr id="136" name="円柱 135"/>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7" name="グループ化 136"/>
            <p:cNvGrpSpPr/>
            <p:nvPr/>
          </p:nvGrpSpPr>
          <p:grpSpPr>
            <a:xfrm>
              <a:off x="7514941" y="4950186"/>
              <a:ext cx="556580" cy="699853"/>
              <a:chOff x="2198825" y="2007614"/>
              <a:chExt cx="783980" cy="932293"/>
            </a:xfrm>
          </p:grpSpPr>
          <p:sp>
            <p:nvSpPr>
              <p:cNvPr id="139" name="円柱 138"/>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直方体 139"/>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直方体 140"/>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8" name="円柱 137"/>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2" name="グループ化 141"/>
          <p:cNvGrpSpPr/>
          <p:nvPr/>
        </p:nvGrpSpPr>
        <p:grpSpPr>
          <a:xfrm>
            <a:off x="953631" y="3429000"/>
            <a:ext cx="1620271" cy="1324578"/>
            <a:chOff x="6415180" y="3785611"/>
            <a:chExt cx="2736304" cy="2232248"/>
          </a:xfrm>
        </p:grpSpPr>
        <p:sp>
          <p:nvSpPr>
            <p:cNvPr id="143" name="円柱 142"/>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4" name="グループ化 143"/>
            <p:cNvGrpSpPr/>
            <p:nvPr/>
          </p:nvGrpSpPr>
          <p:grpSpPr>
            <a:xfrm>
              <a:off x="7514941" y="4950186"/>
              <a:ext cx="556580" cy="699853"/>
              <a:chOff x="2198825" y="2007614"/>
              <a:chExt cx="783980" cy="932293"/>
            </a:xfrm>
          </p:grpSpPr>
          <p:sp>
            <p:nvSpPr>
              <p:cNvPr id="146" name="円柱 145"/>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直方体 146"/>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直方体 147"/>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5" name="円柱 144"/>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p:cNvGrpSpPr/>
          <p:nvPr/>
        </p:nvGrpSpPr>
        <p:grpSpPr>
          <a:xfrm>
            <a:off x="7020272" y="1293495"/>
            <a:ext cx="1620271" cy="1324578"/>
            <a:chOff x="6415180" y="3785611"/>
            <a:chExt cx="2736304" cy="2232248"/>
          </a:xfrm>
        </p:grpSpPr>
        <p:sp>
          <p:nvSpPr>
            <p:cNvPr id="150" name="円柱 149"/>
            <p:cNvSpPr/>
            <p:nvPr/>
          </p:nvSpPr>
          <p:spPr>
            <a:xfrm>
              <a:off x="6415180" y="4259073"/>
              <a:ext cx="2736304" cy="1728192"/>
            </a:xfrm>
            <a:prstGeom prst="ca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1" name="グループ化 150"/>
            <p:cNvGrpSpPr/>
            <p:nvPr/>
          </p:nvGrpSpPr>
          <p:grpSpPr>
            <a:xfrm>
              <a:off x="7514941" y="4950186"/>
              <a:ext cx="556580" cy="699853"/>
              <a:chOff x="2198825" y="2007614"/>
              <a:chExt cx="783980" cy="932293"/>
            </a:xfrm>
          </p:grpSpPr>
          <p:sp>
            <p:nvSpPr>
              <p:cNvPr id="153" name="円柱 152"/>
              <p:cNvSpPr/>
              <p:nvPr/>
            </p:nvSpPr>
            <p:spPr>
              <a:xfrm rot="4656009">
                <a:off x="2396848" y="2159677"/>
                <a:ext cx="360039" cy="756085"/>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直方体 153"/>
              <p:cNvSpPr/>
              <p:nvPr/>
            </p:nvSpPr>
            <p:spPr>
              <a:xfrm rot="20907153">
                <a:off x="2831939" y="2007614"/>
                <a:ext cx="150866" cy="77989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直方体 154"/>
              <p:cNvSpPr/>
              <p:nvPr/>
            </p:nvSpPr>
            <p:spPr>
              <a:xfrm rot="20907153">
                <a:off x="2204632" y="2160013"/>
                <a:ext cx="150866" cy="779894"/>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2" name="円柱 151"/>
            <p:cNvSpPr/>
            <p:nvPr/>
          </p:nvSpPr>
          <p:spPr>
            <a:xfrm>
              <a:off x="6415180" y="3785611"/>
              <a:ext cx="2736304" cy="22322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6" name="Freeform 14"/>
          <p:cNvSpPr>
            <a:spLocks/>
          </p:cNvSpPr>
          <p:nvPr/>
        </p:nvSpPr>
        <p:spPr bwMode="auto">
          <a:xfrm>
            <a:off x="2778667" y="3959466"/>
            <a:ext cx="396875" cy="352425"/>
          </a:xfrm>
          <a:custGeom>
            <a:avLst/>
            <a:gdLst/>
            <a:ahLst/>
            <a:cxnLst>
              <a:cxn ang="0">
                <a:pos x="0" y="56"/>
              </a:cxn>
              <a:cxn ang="0">
                <a:pos x="140" y="56"/>
              </a:cxn>
              <a:cxn ang="0">
                <a:pos x="140" y="0"/>
              </a:cxn>
              <a:cxn ang="0">
                <a:pos x="250" y="111"/>
              </a:cxn>
              <a:cxn ang="0">
                <a:pos x="140" y="222"/>
              </a:cxn>
              <a:cxn ang="0">
                <a:pos x="140" y="166"/>
              </a:cxn>
              <a:cxn ang="0">
                <a:pos x="0" y="166"/>
              </a:cxn>
              <a:cxn ang="0">
                <a:pos x="0" y="56"/>
              </a:cxn>
            </a:cxnLst>
            <a:rect l="0" t="0" r="r" b="b"/>
            <a:pathLst>
              <a:path w="250" h="222">
                <a:moveTo>
                  <a:pt x="0" y="56"/>
                </a:moveTo>
                <a:lnTo>
                  <a:pt x="140" y="56"/>
                </a:lnTo>
                <a:lnTo>
                  <a:pt x="140" y="0"/>
                </a:lnTo>
                <a:lnTo>
                  <a:pt x="250" y="111"/>
                </a:lnTo>
                <a:lnTo>
                  <a:pt x="140" y="222"/>
                </a:lnTo>
                <a:lnTo>
                  <a:pt x="140" y="166"/>
                </a:lnTo>
                <a:lnTo>
                  <a:pt x="0" y="166"/>
                </a:lnTo>
                <a:lnTo>
                  <a:pt x="0" y="5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3600"/>
          </a:p>
        </p:txBody>
      </p:sp>
      <p:sp>
        <p:nvSpPr>
          <p:cNvPr id="157" name="Freeform 14"/>
          <p:cNvSpPr>
            <a:spLocks/>
          </p:cNvSpPr>
          <p:nvPr/>
        </p:nvSpPr>
        <p:spPr bwMode="auto">
          <a:xfrm>
            <a:off x="5292080" y="3959466"/>
            <a:ext cx="396875" cy="352425"/>
          </a:xfrm>
          <a:custGeom>
            <a:avLst/>
            <a:gdLst/>
            <a:ahLst/>
            <a:cxnLst>
              <a:cxn ang="0">
                <a:pos x="0" y="56"/>
              </a:cxn>
              <a:cxn ang="0">
                <a:pos x="140" y="56"/>
              </a:cxn>
              <a:cxn ang="0">
                <a:pos x="140" y="0"/>
              </a:cxn>
              <a:cxn ang="0">
                <a:pos x="250" y="111"/>
              </a:cxn>
              <a:cxn ang="0">
                <a:pos x="140" y="222"/>
              </a:cxn>
              <a:cxn ang="0">
                <a:pos x="140" y="166"/>
              </a:cxn>
              <a:cxn ang="0">
                <a:pos x="0" y="166"/>
              </a:cxn>
              <a:cxn ang="0">
                <a:pos x="0" y="56"/>
              </a:cxn>
            </a:cxnLst>
            <a:rect l="0" t="0" r="r" b="b"/>
            <a:pathLst>
              <a:path w="250" h="222">
                <a:moveTo>
                  <a:pt x="0" y="56"/>
                </a:moveTo>
                <a:lnTo>
                  <a:pt x="140" y="56"/>
                </a:lnTo>
                <a:lnTo>
                  <a:pt x="140" y="0"/>
                </a:lnTo>
                <a:lnTo>
                  <a:pt x="250" y="111"/>
                </a:lnTo>
                <a:lnTo>
                  <a:pt x="140" y="222"/>
                </a:lnTo>
                <a:lnTo>
                  <a:pt x="140" y="166"/>
                </a:lnTo>
                <a:lnTo>
                  <a:pt x="0" y="166"/>
                </a:lnTo>
                <a:lnTo>
                  <a:pt x="0" y="5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3600"/>
          </a:p>
        </p:txBody>
      </p:sp>
      <p:sp>
        <p:nvSpPr>
          <p:cNvPr id="158" name="Freeform 14"/>
          <p:cNvSpPr>
            <a:spLocks/>
          </p:cNvSpPr>
          <p:nvPr/>
        </p:nvSpPr>
        <p:spPr bwMode="auto">
          <a:xfrm>
            <a:off x="6485583" y="1841026"/>
            <a:ext cx="396875" cy="352425"/>
          </a:xfrm>
          <a:custGeom>
            <a:avLst/>
            <a:gdLst/>
            <a:ahLst/>
            <a:cxnLst>
              <a:cxn ang="0">
                <a:pos x="0" y="56"/>
              </a:cxn>
              <a:cxn ang="0">
                <a:pos x="140" y="56"/>
              </a:cxn>
              <a:cxn ang="0">
                <a:pos x="140" y="0"/>
              </a:cxn>
              <a:cxn ang="0">
                <a:pos x="250" y="111"/>
              </a:cxn>
              <a:cxn ang="0">
                <a:pos x="140" y="222"/>
              </a:cxn>
              <a:cxn ang="0">
                <a:pos x="140" y="166"/>
              </a:cxn>
              <a:cxn ang="0">
                <a:pos x="0" y="166"/>
              </a:cxn>
              <a:cxn ang="0">
                <a:pos x="0" y="56"/>
              </a:cxn>
            </a:cxnLst>
            <a:rect l="0" t="0" r="r" b="b"/>
            <a:pathLst>
              <a:path w="250" h="222">
                <a:moveTo>
                  <a:pt x="0" y="56"/>
                </a:moveTo>
                <a:lnTo>
                  <a:pt x="140" y="56"/>
                </a:lnTo>
                <a:lnTo>
                  <a:pt x="140" y="0"/>
                </a:lnTo>
                <a:lnTo>
                  <a:pt x="250" y="111"/>
                </a:lnTo>
                <a:lnTo>
                  <a:pt x="140" y="222"/>
                </a:lnTo>
                <a:lnTo>
                  <a:pt x="140" y="166"/>
                </a:lnTo>
                <a:lnTo>
                  <a:pt x="0" y="166"/>
                </a:lnTo>
                <a:lnTo>
                  <a:pt x="0" y="5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3600"/>
          </a:p>
        </p:txBody>
      </p:sp>
      <p:sp>
        <p:nvSpPr>
          <p:cNvPr id="159" name="テキスト ボックス 158"/>
          <p:cNvSpPr txBox="1"/>
          <p:nvPr/>
        </p:nvSpPr>
        <p:spPr>
          <a:xfrm>
            <a:off x="2548975" y="2774197"/>
            <a:ext cx="1071223" cy="369332"/>
          </a:xfrm>
          <a:prstGeom prst="rect">
            <a:avLst/>
          </a:prstGeom>
          <a:noFill/>
        </p:spPr>
        <p:txBody>
          <a:bodyPr wrap="square" rtlCol="0">
            <a:spAutoFit/>
          </a:bodyPr>
          <a:lstStyle/>
          <a:p>
            <a:r>
              <a:rPr kumimoji="1" lang="en-US" altLang="ja-JP" dirty="0" smtClean="0"/>
              <a:t>6M </a:t>
            </a:r>
            <a:r>
              <a:rPr kumimoji="1" lang="en-US" altLang="ja-JP" dirty="0" err="1" smtClean="0"/>
              <a:t>Gdn</a:t>
            </a:r>
            <a:endParaRPr kumimoji="1" lang="ja-JP" altLang="en-US" dirty="0"/>
          </a:p>
        </p:txBody>
      </p:sp>
      <p:sp>
        <p:nvSpPr>
          <p:cNvPr id="160" name="テキスト ボックス 159"/>
          <p:cNvSpPr txBox="1"/>
          <p:nvPr/>
        </p:nvSpPr>
        <p:spPr>
          <a:xfrm>
            <a:off x="4858402" y="2774197"/>
            <a:ext cx="1071223" cy="369332"/>
          </a:xfrm>
          <a:prstGeom prst="rect">
            <a:avLst/>
          </a:prstGeom>
          <a:noFill/>
        </p:spPr>
        <p:txBody>
          <a:bodyPr wrap="square" rtlCol="0">
            <a:spAutoFit/>
          </a:bodyPr>
          <a:lstStyle/>
          <a:p>
            <a:r>
              <a:rPr lang="en-US" altLang="ja-JP" dirty="0"/>
              <a:t>3</a:t>
            </a:r>
            <a:r>
              <a:rPr kumimoji="1" lang="en-US" altLang="ja-JP" dirty="0" smtClean="0"/>
              <a:t>M </a:t>
            </a:r>
            <a:r>
              <a:rPr kumimoji="1" lang="en-US" altLang="ja-JP" dirty="0" err="1" smtClean="0"/>
              <a:t>Gdn</a:t>
            </a:r>
            <a:endParaRPr kumimoji="1" lang="ja-JP" altLang="en-US" dirty="0"/>
          </a:p>
        </p:txBody>
      </p:sp>
      <p:sp>
        <p:nvSpPr>
          <p:cNvPr id="161" name="テキスト ボックス 160"/>
          <p:cNvSpPr txBox="1"/>
          <p:nvPr/>
        </p:nvSpPr>
        <p:spPr>
          <a:xfrm>
            <a:off x="7294794" y="2774197"/>
            <a:ext cx="1071223" cy="369332"/>
          </a:xfrm>
          <a:prstGeom prst="rect">
            <a:avLst/>
          </a:prstGeom>
          <a:noFill/>
        </p:spPr>
        <p:txBody>
          <a:bodyPr wrap="square" rtlCol="0">
            <a:spAutoFit/>
          </a:bodyPr>
          <a:lstStyle/>
          <a:p>
            <a:r>
              <a:rPr lang="en-US" altLang="ja-JP" dirty="0" smtClean="0"/>
              <a:t>2</a:t>
            </a:r>
            <a:r>
              <a:rPr kumimoji="1" lang="en-US" altLang="ja-JP" dirty="0" smtClean="0"/>
              <a:t>M </a:t>
            </a:r>
            <a:r>
              <a:rPr kumimoji="1" lang="en-US" altLang="ja-JP" dirty="0" err="1" smtClean="0"/>
              <a:t>Gdn</a:t>
            </a:r>
            <a:endParaRPr kumimoji="1" lang="ja-JP" altLang="en-US" dirty="0"/>
          </a:p>
        </p:txBody>
      </p:sp>
      <p:sp>
        <p:nvSpPr>
          <p:cNvPr id="162" name="テキスト ボックス 161"/>
          <p:cNvSpPr txBox="1"/>
          <p:nvPr/>
        </p:nvSpPr>
        <p:spPr>
          <a:xfrm>
            <a:off x="824802" y="4851326"/>
            <a:ext cx="2152302" cy="923330"/>
          </a:xfrm>
          <a:prstGeom prst="rect">
            <a:avLst/>
          </a:prstGeom>
          <a:noFill/>
        </p:spPr>
        <p:txBody>
          <a:bodyPr wrap="square" rtlCol="0">
            <a:spAutoFit/>
          </a:bodyPr>
          <a:lstStyle/>
          <a:p>
            <a:r>
              <a:rPr lang="en-US" altLang="ja-JP" dirty="0"/>
              <a:t>1</a:t>
            </a:r>
            <a:r>
              <a:rPr kumimoji="1" lang="en-US" altLang="ja-JP" dirty="0" smtClean="0"/>
              <a:t>M Gdn</a:t>
            </a:r>
            <a:r>
              <a:rPr lang="en-US" altLang="ja-JP" dirty="0"/>
              <a:t>+</a:t>
            </a:r>
            <a:r>
              <a:rPr lang="en-US" altLang="ja-JP" dirty="0" smtClean="0"/>
              <a:t>0.4M </a:t>
            </a:r>
            <a:r>
              <a:rPr lang="en-US" altLang="ja-JP" dirty="0" err="1" smtClean="0"/>
              <a:t>Arg</a:t>
            </a:r>
            <a:endParaRPr lang="en-US" altLang="ja-JP" dirty="0" smtClean="0"/>
          </a:p>
          <a:p>
            <a:r>
              <a:rPr kumimoji="1" lang="en-US" altLang="ja-JP" dirty="0" smtClean="0"/>
              <a:t>0.001M GSH/GSSG</a:t>
            </a:r>
            <a:endParaRPr kumimoji="1" lang="ja-JP" altLang="en-US" dirty="0"/>
          </a:p>
        </p:txBody>
      </p:sp>
      <p:sp>
        <p:nvSpPr>
          <p:cNvPr id="163" name="テキスト ボックス 162"/>
          <p:cNvSpPr txBox="1"/>
          <p:nvPr/>
        </p:nvSpPr>
        <p:spPr>
          <a:xfrm>
            <a:off x="3230018" y="4851326"/>
            <a:ext cx="2453185" cy="369332"/>
          </a:xfrm>
          <a:prstGeom prst="rect">
            <a:avLst/>
          </a:prstGeom>
          <a:noFill/>
        </p:spPr>
        <p:txBody>
          <a:bodyPr wrap="square" rtlCol="0">
            <a:spAutoFit/>
          </a:bodyPr>
          <a:lstStyle/>
          <a:p>
            <a:r>
              <a:rPr lang="en-US" altLang="ja-JP" dirty="0" smtClean="0"/>
              <a:t>0.5</a:t>
            </a:r>
            <a:r>
              <a:rPr kumimoji="1" lang="en-US" altLang="ja-JP" dirty="0" smtClean="0"/>
              <a:t>M Gdn</a:t>
            </a:r>
            <a:r>
              <a:rPr lang="en-US" altLang="ja-JP" dirty="0"/>
              <a:t>+</a:t>
            </a:r>
            <a:r>
              <a:rPr lang="en-US" altLang="ja-JP" dirty="0" smtClean="0"/>
              <a:t>0.4M </a:t>
            </a:r>
            <a:r>
              <a:rPr lang="en-US" altLang="ja-JP" dirty="0" err="1" smtClean="0"/>
              <a:t>Arg</a:t>
            </a:r>
            <a:endParaRPr lang="en-US" altLang="ja-JP" dirty="0" smtClean="0"/>
          </a:p>
        </p:txBody>
      </p:sp>
      <p:sp>
        <p:nvSpPr>
          <p:cNvPr id="164" name="テキスト ボックス 163"/>
          <p:cNvSpPr txBox="1"/>
          <p:nvPr/>
        </p:nvSpPr>
        <p:spPr>
          <a:xfrm>
            <a:off x="6188890" y="4851326"/>
            <a:ext cx="719657" cy="369332"/>
          </a:xfrm>
          <a:prstGeom prst="rect">
            <a:avLst/>
          </a:prstGeom>
          <a:noFill/>
        </p:spPr>
        <p:txBody>
          <a:bodyPr wrap="square" rtlCol="0">
            <a:spAutoFit/>
          </a:bodyPr>
          <a:lstStyle/>
          <a:p>
            <a:r>
              <a:rPr kumimoji="1" lang="en-US" altLang="ja-JP" dirty="0" smtClean="0"/>
              <a:t>PBS</a:t>
            </a:r>
            <a:endParaRPr kumimoji="1" lang="ja-JP" altLang="en-US" dirty="0"/>
          </a:p>
        </p:txBody>
      </p:sp>
      <p:sp>
        <p:nvSpPr>
          <p:cNvPr id="166" name="テキスト ボックス 165"/>
          <p:cNvSpPr txBox="1"/>
          <p:nvPr/>
        </p:nvSpPr>
        <p:spPr>
          <a:xfrm>
            <a:off x="6913555" y="4851326"/>
            <a:ext cx="610773" cy="369332"/>
          </a:xfrm>
          <a:prstGeom prst="rect">
            <a:avLst/>
          </a:prstGeom>
          <a:noFill/>
        </p:spPr>
        <p:txBody>
          <a:bodyPr wrap="square" rtlCol="0">
            <a:spAutoFit/>
          </a:bodyPr>
          <a:lstStyle/>
          <a:p>
            <a:r>
              <a:rPr kumimoji="1" lang="en-US" altLang="ja-JP" dirty="0" smtClean="0"/>
              <a:t>×3</a:t>
            </a:r>
            <a:endParaRPr kumimoji="1" lang="ja-JP" altLang="en-US" dirty="0"/>
          </a:p>
        </p:txBody>
      </p:sp>
      <p:sp>
        <p:nvSpPr>
          <p:cNvPr id="167" name="Freeform 14"/>
          <p:cNvSpPr>
            <a:spLocks/>
          </p:cNvSpPr>
          <p:nvPr/>
        </p:nvSpPr>
        <p:spPr bwMode="auto">
          <a:xfrm>
            <a:off x="333878" y="3959466"/>
            <a:ext cx="396875" cy="352425"/>
          </a:xfrm>
          <a:custGeom>
            <a:avLst/>
            <a:gdLst/>
            <a:ahLst/>
            <a:cxnLst>
              <a:cxn ang="0">
                <a:pos x="0" y="56"/>
              </a:cxn>
              <a:cxn ang="0">
                <a:pos x="140" y="56"/>
              </a:cxn>
              <a:cxn ang="0">
                <a:pos x="140" y="0"/>
              </a:cxn>
              <a:cxn ang="0">
                <a:pos x="250" y="111"/>
              </a:cxn>
              <a:cxn ang="0">
                <a:pos x="140" y="222"/>
              </a:cxn>
              <a:cxn ang="0">
                <a:pos x="140" y="166"/>
              </a:cxn>
              <a:cxn ang="0">
                <a:pos x="0" y="166"/>
              </a:cxn>
              <a:cxn ang="0">
                <a:pos x="0" y="56"/>
              </a:cxn>
            </a:cxnLst>
            <a:rect l="0" t="0" r="r" b="b"/>
            <a:pathLst>
              <a:path w="250" h="222">
                <a:moveTo>
                  <a:pt x="0" y="56"/>
                </a:moveTo>
                <a:lnTo>
                  <a:pt x="140" y="56"/>
                </a:lnTo>
                <a:lnTo>
                  <a:pt x="140" y="0"/>
                </a:lnTo>
                <a:lnTo>
                  <a:pt x="250" y="111"/>
                </a:lnTo>
                <a:lnTo>
                  <a:pt x="140" y="222"/>
                </a:lnTo>
                <a:lnTo>
                  <a:pt x="140" y="166"/>
                </a:lnTo>
                <a:lnTo>
                  <a:pt x="0" y="166"/>
                </a:lnTo>
                <a:lnTo>
                  <a:pt x="0" y="5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3600"/>
          </a:p>
        </p:txBody>
      </p:sp>
    </p:spTree>
    <p:extLst>
      <p:ext uri="{BB962C8B-B14F-4D97-AF65-F5344CB8AC3E}">
        <p14:creationId xmlns:p14="http://schemas.microsoft.com/office/powerpoint/2010/main" val="40528404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285815" y="5112568"/>
            <a:ext cx="1858185"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US" altLang="ja-JP" dirty="0" smtClean="0"/>
              <a:t>PMMA-tag</a:t>
            </a:r>
            <a:r>
              <a:rPr lang="ja-JP" altLang="en-US" dirty="0" smtClean="0"/>
              <a:t>融合</a:t>
            </a:r>
            <a:r>
              <a:rPr lang="en-US" altLang="ja-JP" dirty="0" err="1" smtClean="0"/>
              <a:t>scFv</a:t>
            </a:r>
            <a:r>
              <a:rPr lang="ja-JP" altLang="en-US" dirty="0" smtClean="0"/>
              <a:t>の</a:t>
            </a:r>
            <a:r>
              <a:rPr lang="en-US" altLang="ja-JP" dirty="0" smtClean="0"/>
              <a:t>PBS</a:t>
            </a:r>
            <a:r>
              <a:rPr lang="ja-JP" altLang="en-US" dirty="0" err="1"/>
              <a:t>で</a:t>
            </a:r>
            <a:r>
              <a:rPr lang="ja-JP" altLang="en-US" dirty="0" err="1" smtClean="0"/>
              <a:t>の</a:t>
            </a:r>
            <a:r>
              <a:rPr lang="ja-JP" altLang="en-US" dirty="0" smtClean="0"/>
              <a:t>希釈</a:t>
            </a:r>
            <a:endParaRPr kumimoji="1" lang="ja-JP" altLang="en-US" dirty="0"/>
          </a:p>
        </p:txBody>
      </p:sp>
      <p:sp>
        <p:nvSpPr>
          <p:cNvPr id="4" name="テキスト ボックス 3"/>
          <p:cNvSpPr txBox="1"/>
          <p:nvPr/>
        </p:nvSpPr>
        <p:spPr>
          <a:xfrm>
            <a:off x="425311" y="1730425"/>
            <a:ext cx="4578737" cy="1200329"/>
          </a:xfrm>
          <a:prstGeom prst="rect">
            <a:avLst/>
          </a:prstGeom>
          <a:noFill/>
        </p:spPr>
        <p:txBody>
          <a:bodyPr wrap="square" rtlCol="0">
            <a:spAutoFit/>
          </a:bodyPr>
          <a:lstStyle/>
          <a:p>
            <a:r>
              <a:rPr lang="en-US" altLang="ja-JP" dirty="0" err="1" smtClean="0"/>
              <a:t>wt</a:t>
            </a:r>
            <a:r>
              <a:rPr kumimoji="1" lang="en-US" altLang="ja-JP" dirty="0" err="1" smtClean="0"/>
              <a:t>-scFv</a:t>
            </a:r>
            <a:r>
              <a:rPr kumimoji="1" lang="ja-JP" altLang="en-US" dirty="0" smtClean="0"/>
              <a:t>開始</a:t>
            </a:r>
            <a:r>
              <a:rPr kumimoji="1" lang="ja-JP" altLang="en-US" dirty="0" smtClean="0"/>
              <a:t>濃度</a:t>
            </a:r>
            <a:r>
              <a:rPr kumimoji="1" lang="en-US" altLang="ja-JP" dirty="0" smtClean="0"/>
              <a:t>(300μg/ml)</a:t>
            </a:r>
          </a:p>
          <a:p>
            <a:r>
              <a:rPr lang="en-US" altLang="ja-JP" dirty="0" err="1" smtClean="0"/>
              <a:t>scFv</a:t>
            </a:r>
            <a:r>
              <a:rPr lang="en-US" altLang="ja-JP" dirty="0" smtClean="0"/>
              <a:t>-PM(400μg/ml</a:t>
            </a:r>
            <a:r>
              <a:rPr lang="en-US" altLang="ja-JP" dirty="0" smtClean="0"/>
              <a:t>)</a:t>
            </a:r>
          </a:p>
          <a:p>
            <a:r>
              <a:rPr kumimoji="1" lang="en-US" altLang="ja-JP" dirty="0" err="1" smtClean="0"/>
              <a:t>scFv</a:t>
            </a:r>
            <a:r>
              <a:rPr kumimoji="1" lang="en-US" altLang="ja-JP" dirty="0" smtClean="0"/>
              <a:t>-</a:t>
            </a:r>
            <a:r>
              <a:rPr lang="en-US" altLang="ja-JP" dirty="0" smtClean="0"/>
              <a:t>PS(400μg/ml</a:t>
            </a:r>
            <a:r>
              <a:rPr lang="en-US" altLang="ja-JP" dirty="0"/>
              <a:t>)</a:t>
            </a:r>
          </a:p>
          <a:p>
            <a:endParaRPr kumimoji="1" lang="ja-JP" altLang="en-US" dirty="0"/>
          </a:p>
        </p:txBody>
      </p:sp>
      <p:sp>
        <p:nvSpPr>
          <p:cNvPr id="5" name="テキスト ボックス 4"/>
          <p:cNvSpPr txBox="1"/>
          <p:nvPr/>
        </p:nvSpPr>
        <p:spPr>
          <a:xfrm>
            <a:off x="425312" y="2939484"/>
            <a:ext cx="2592288" cy="369332"/>
          </a:xfrm>
          <a:prstGeom prst="rect">
            <a:avLst/>
          </a:prstGeom>
          <a:noFill/>
          <a:ln>
            <a:solidFill>
              <a:srgbClr val="FF0000"/>
            </a:solidFill>
          </a:ln>
        </p:spPr>
        <p:txBody>
          <a:bodyPr wrap="square" rtlCol="0">
            <a:spAutoFit/>
          </a:bodyPr>
          <a:lstStyle/>
          <a:p>
            <a:r>
              <a:rPr kumimoji="1" lang="en-US" altLang="ja-JP" dirty="0" smtClean="0"/>
              <a:t>8MUrea PBS</a:t>
            </a:r>
            <a:r>
              <a:rPr kumimoji="1" lang="ja-JP" altLang="en-US" dirty="0" smtClean="0"/>
              <a:t>で調整</a:t>
            </a:r>
            <a:endParaRPr kumimoji="1" lang="ja-JP" altLang="en-US" dirty="0"/>
          </a:p>
        </p:txBody>
      </p:sp>
      <p:cxnSp>
        <p:nvCxnSpPr>
          <p:cNvPr id="6" name="直線矢印コネクタ 5"/>
          <p:cNvCxnSpPr/>
          <p:nvPr/>
        </p:nvCxnSpPr>
        <p:spPr>
          <a:xfrm>
            <a:off x="3923928" y="2241739"/>
            <a:ext cx="13383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220072" y="2057073"/>
            <a:ext cx="4952292" cy="369332"/>
          </a:xfrm>
          <a:prstGeom prst="rect">
            <a:avLst/>
          </a:prstGeom>
          <a:noFill/>
        </p:spPr>
        <p:txBody>
          <a:bodyPr wrap="square" rtlCol="0">
            <a:spAutoFit/>
          </a:bodyPr>
          <a:lstStyle/>
          <a:p>
            <a:r>
              <a:rPr kumimoji="1" lang="ja-JP" altLang="en-US" dirty="0" smtClean="0"/>
              <a:t>液相</a:t>
            </a:r>
            <a:r>
              <a:rPr kumimoji="1" lang="ja-JP" altLang="en-US" dirty="0" smtClean="0"/>
              <a:t>リフォールディング</a:t>
            </a:r>
            <a:endParaRPr kumimoji="1" lang="en-US" altLang="ja-JP" dirty="0" smtClean="0"/>
          </a:p>
        </p:txBody>
      </p:sp>
      <p:sp>
        <p:nvSpPr>
          <p:cNvPr id="8" name="左中かっこ 7"/>
          <p:cNvSpPr/>
          <p:nvPr/>
        </p:nvSpPr>
        <p:spPr>
          <a:xfrm>
            <a:off x="179512" y="1730425"/>
            <a:ext cx="245800" cy="1914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右カーブ矢印 8"/>
          <p:cNvSpPr/>
          <p:nvPr/>
        </p:nvSpPr>
        <p:spPr>
          <a:xfrm rot="20585855">
            <a:off x="187997" y="3304871"/>
            <a:ext cx="523598" cy="1371014"/>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844550" y="4200823"/>
            <a:ext cx="4058068" cy="369332"/>
          </a:xfrm>
          <a:prstGeom prst="rect">
            <a:avLst/>
          </a:prstGeom>
          <a:noFill/>
        </p:spPr>
        <p:txBody>
          <a:bodyPr wrap="square" rtlCol="0">
            <a:spAutoFit/>
          </a:bodyPr>
          <a:lstStyle/>
          <a:p>
            <a:r>
              <a:rPr lang="ja-JP" altLang="en-US" dirty="0" smtClean="0"/>
              <a:t>誤って</a:t>
            </a:r>
            <a:r>
              <a:rPr lang="en-US" altLang="ja-JP" dirty="0" smtClean="0"/>
              <a:t>PBS</a:t>
            </a:r>
            <a:r>
              <a:rPr lang="ja-JP" altLang="en-US" dirty="0" smtClean="0"/>
              <a:t>中で濃度調整をしてしまう。</a:t>
            </a:r>
            <a:endParaRPr kumimoji="1" lang="ja-JP" altLang="en-US" dirty="0"/>
          </a:p>
        </p:txBody>
      </p:sp>
      <p:sp>
        <p:nvSpPr>
          <p:cNvPr id="11" name="右矢印 10"/>
          <p:cNvSpPr/>
          <p:nvPr/>
        </p:nvSpPr>
        <p:spPr>
          <a:xfrm>
            <a:off x="755576" y="5301208"/>
            <a:ext cx="28803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604936"/>
            <a:ext cx="2304256" cy="182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4499992" y="4873206"/>
            <a:ext cx="3384376" cy="646331"/>
          </a:xfrm>
          <a:prstGeom prst="rect">
            <a:avLst/>
          </a:prstGeom>
          <a:noFill/>
          <a:ln>
            <a:solidFill>
              <a:srgbClr val="0070C0"/>
            </a:solidFill>
          </a:ln>
        </p:spPr>
        <p:txBody>
          <a:bodyPr wrap="square" rtlCol="0">
            <a:spAutoFit/>
          </a:bodyPr>
          <a:lstStyle/>
          <a:p>
            <a:r>
              <a:rPr kumimoji="1" lang="en-US" altLang="ja-JP" dirty="0" err="1" smtClean="0"/>
              <a:t>scFv</a:t>
            </a:r>
            <a:r>
              <a:rPr kumimoji="1" lang="en-US" altLang="ja-JP" dirty="0" smtClean="0"/>
              <a:t>-PS</a:t>
            </a:r>
            <a:r>
              <a:rPr kumimoji="1" lang="ja-JP" altLang="en-US" dirty="0" smtClean="0"/>
              <a:t>は凝集。</a:t>
            </a:r>
            <a:endParaRPr kumimoji="1" lang="en-US" altLang="ja-JP" dirty="0" smtClean="0"/>
          </a:p>
          <a:p>
            <a:r>
              <a:rPr kumimoji="1" lang="ja-JP" altLang="en-US" dirty="0" smtClean="0"/>
              <a:t>一方、</a:t>
            </a:r>
            <a:r>
              <a:rPr kumimoji="1" lang="en-US" altLang="ja-JP" dirty="0" err="1" smtClean="0"/>
              <a:t>scFv</a:t>
            </a:r>
            <a:r>
              <a:rPr kumimoji="1" lang="en-US" altLang="ja-JP" dirty="0" smtClean="0"/>
              <a:t>-PM</a:t>
            </a:r>
            <a:r>
              <a:rPr kumimoji="1" lang="ja-JP" altLang="en-US" dirty="0" smtClean="0"/>
              <a:t>は</a:t>
            </a:r>
            <a:r>
              <a:rPr kumimoji="1" lang="ja-JP" altLang="en-US" dirty="0" smtClean="0"/>
              <a:t>白濁せず。</a:t>
            </a:r>
            <a:endParaRPr kumimoji="1" lang="ja-JP" altLang="en-US" dirty="0"/>
          </a:p>
        </p:txBody>
      </p:sp>
      <p:sp>
        <p:nvSpPr>
          <p:cNvPr id="14" name="屈折矢印 13"/>
          <p:cNvSpPr/>
          <p:nvPr/>
        </p:nvSpPr>
        <p:spPr>
          <a:xfrm rot="5400000">
            <a:off x="4205266" y="5505979"/>
            <a:ext cx="690658" cy="717775"/>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5004048" y="5733256"/>
            <a:ext cx="4032448" cy="646331"/>
          </a:xfrm>
          <a:prstGeom prst="rect">
            <a:avLst/>
          </a:prstGeom>
          <a:noFill/>
        </p:spPr>
        <p:txBody>
          <a:bodyPr wrap="square" rtlCol="0">
            <a:spAutoFit/>
          </a:bodyPr>
          <a:lstStyle/>
          <a:p>
            <a:r>
              <a:rPr kumimoji="1" lang="en-US" altLang="ja-JP" dirty="0" smtClean="0"/>
              <a:t>PBS</a:t>
            </a:r>
            <a:r>
              <a:rPr kumimoji="1" lang="ja-JP" altLang="en-US" dirty="0" smtClean="0"/>
              <a:t>で一気に</a:t>
            </a:r>
            <a:r>
              <a:rPr kumimoji="1" lang="en-US" altLang="ja-JP" dirty="0" smtClean="0"/>
              <a:t>Urea</a:t>
            </a:r>
            <a:r>
              <a:rPr lang="ja-JP" altLang="en-US" dirty="0" smtClean="0"/>
              <a:t>を透析</a:t>
            </a:r>
            <a:r>
              <a:rPr kumimoji="1" lang="ja-JP" altLang="en-US" dirty="0" smtClean="0"/>
              <a:t>、リフォールディングが出来る可能性。</a:t>
            </a:r>
            <a:endParaRPr kumimoji="1" lang="ja-JP" altLang="en-US" dirty="0"/>
          </a:p>
        </p:txBody>
      </p:sp>
    </p:spTree>
    <p:extLst>
      <p:ext uri="{BB962C8B-B14F-4D97-AF65-F5344CB8AC3E}">
        <p14:creationId xmlns:p14="http://schemas.microsoft.com/office/powerpoint/2010/main" val="3159514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5022" y="1645554"/>
            <a:ext cx="3743828" cy="3564000"/>
          </a:xfrm>
          <a:prstGeom prst="rect">
            <a:avLst/>
          </a:prstGeom>
          <a:noFill/>
          <a:ln>
            <a:noFill/>
          </a:ln>
          <a:effectLst/>
          <a:extLst/>
        </p:spPr>
      </p:pic>
      <p:sp>
        <p:nvSpPr>
          <p:cNvPr id="44" name="タイトル 1"/>
          <p:cNvSpPr>
            <a:spLocks noGrp="1"/>
          </p:cNvSpPr>
          <p:nvPr>
            <p:ph type="title"/>
          </p:nvPr>
        </p:nvSpPr>
        <p:spPr>
          <a:xfrm>
            <a:off x="323528" y="260350"/>
            <a:ext cx="8363272" cy="662884"/>
          </a:xfrm>
        </p:spPr>
        <p:txBody>
          <a:bodyPr/>
          <a:lstStyle/>
          <a:p>
            <a:r>
              <a:rPr lang="ja-JP" altLang="en-US" dirty="0" smtClean="0"/>
              <a:t>① 親和性ペプチド融合</a:t>
            </a:r>
            <a:r>
              <a:rPr lang="en-US" altLang="ja-JP" dirty="0" smtClean="0"/>
              <a:t>GST</a:t>
            </a:r>
            <a:r>
              <a:rPr lang="ja-JP" altLang="en-US" dirty="0" smtClean="0"/>
              <a:t>の親和性評価</a:t>
            </a:r>
            <a:endParaRPr kumimoji="1" lang="ja-JP" altLang="en-US" dirty="0"/>
          </a:p>
        </p:txBody>
      </p:sp>
      <p:sp>
        <p:nvSpPr>
          <p:cNvPr id="49" name="テキスト ボックス 48"/>
          <p:cNvSpPr txBox="1"/>
          <p:nvPr/>
        </p:nvSpPr>
        <p:spPr>
          <a:xfrm>
            <a:off x="120297" y="1259468"/>
            <a:ext cx="1361855" cy="400110"/>
          </a:xfrm>
          <a:prstGeom prst="rect">
            <a:avLst/>
          </a:prstGeom>
          <a:noFill/>
        </p:spPr>
        <p:txBody>
          <a:bodyPr wrap="square" rtlCol="0">
            <a:spAutoFit/>
          </a:bodyPr>
          <a:lstStyle/>
          <a:p>
            <a:r>
              <a:rPr kumimoji="1" lang="en-US" altLang="ja-JP" sz="2000" dirty="0" smtClean="0"/>
              <a:t>PS</a:t>
            </a:r>
            <a:endParaRPr kumimoji="1" lang="ja-JP" altLang="en-US" sz="2000" dirty="0"/>
          </a:p>
        </p:txBody>
      </p:sp>
      <p:sp>
        <p:nvSpPr>
          <p:cNvPr id="50" name="テキスト ボックス 49"/>
          <p:cNvSpPr txBox="1"/>
          <p:nvPr/>
        </p:nvSpPr>
        <p:spPr>
          <a:xfrm>
            <a:off x="3037579" y="1259468"/>
            <a:ext cx="1653092" cy="400110"/>
          </a:xfrm>
          <a:prstGeom prst="rect">
            <a:avLst/>
          </a:prstGeom>
          <a:noFill/>
        </p:spPr>
        <p:txBody>
          <a:bodyPr wrap="square" rtlCol="0">
            <a:spAutoFit/>
          </a:bodyPr>
          <a:lstStyle/>
          <a:p>
            <a:r>
              <a:rPr kumimoji="1" lang="en-US" altLang="ja-JP" sz="2000" dirty="0" smtClean="0"/>
              <a:t>PMMA</a:t>
            </a:r>
            <a:endParaRPr kumimoji="1" lang="ja-JP" altLang="en-US" sz="2000" dirty="0"/>
          </a:p>
        </p:txBody>
      </p:sp>
      <p:sp>
        <p:nvSpPr>
          <p:cNvPr id="51" name="テキスト ボックス 50"/>
          <p:cNvSpPr txBox="1"/>
          <p:nvPr/>
        </p:nvSpPr>
        <p:spPr>
          <a:xfrm>
            <a:off x="6087260" y="1247345"/>
            <a:ext cx="1005020" cy="400110"/>
          </a:xfrm>
          <a:prstGeom prst="rect">
            <a:avLst/>
          </a:prstGeom>
          <a:noFill/>
        </p:spPr>
        <p:txBody>
          <a:bodyPr wrap="square" rtlCol="0">
            <a:spAutoFit/>
          </a:bodyPr>
          <a:lstStyle/>
          <a:p>
            <a:r>
              <a:rPr kumimoji="1" lang="en-US" altLang="ja-JP" sz="2000" dirty="0" smtClean="0"/>
              <a:t>PC</a:t>
            </a:r>
            <a:endParaRPr kumimoji="1" lang="ja-JP" altLang="en-US" sz="2000" dirty="0"/>
          </a:p>
        </p:txBody>
      </p:sp>
      <p:grpSp>
        <p:nvGrpSpPr>
          <p:cNvPr id="43" name="グループ化 42"/>
          <p:cNvGrpSpPr/>
          <p:nvPr/>
        </p:nvGrpSpPr>
        <p:grpSpPr>
          <a:xfrm>
            <a:off x="2973135" y="1645554"/>
            <a:ext cx="4108669" cy="3564000"/>
            <a:chOff x="1861820" y="2612708"/>
            <a:chExt cx="2705100" cy="1624965"/>
          </a:xfrm>
        </p:grpSpPr>
        <p:pic>
          <p:nvPicPr>
            <p:cNvPr id="1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61820" y="2612708"/>
              <a:ext cx="2705100" cy="1624965"/>
            </a:xfrm>
            <a:prstGeom prst="rect">
              <a:avLst/>
            </a:prstGeom>
            <a:noFill/>
            <a:ln>
              <a:noFill/>
            </a:ln>
            <a:effectLst/>
            <a:extLst/>
          </p:spPr>
        </p:pic>
        <p:sp>
          <p:nvSpPr>
            <p:cNvPr id="16" name="正方形/長方形 15"/>
            <p:cNvSpPr/>
            <p:nvPr/>
          </p:nvSpPr>
          <p:spPr>
            <a:xfrm>
              <a:off x="4044315" y="3182938"/>
              <a:ext cx="477520" cy="61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pic>
        <p:nvPicPr>
          <p:cNvPr id="45"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6199718" y="1645554"/>
            <a:ext cx="3700874" cy="3564000"/>
          </a:xfrm>
          <a:prstGeom prst="rect">
            <a:avLst/>
          </a:prstGeom>
          <a:noFill/>
          <a:ln>
            <a:noFill/>
          </a:ln>
          <a:effectLst/>
          <a:extLst/>
        </p:spPr>
      </p:pic>
      <p:sp>
        <p:nvSpPr>
          <p:cNvPr id="37" name="正方形/長方形 36"/>
          <p:cNvSpPr/>
          <p:nvPr/>
        </p:nvSpPr>
        <p:spPr>
          <a:xfrm>
            <a:off x="7437443" y="5341590"/>
            <a:ext cx="1691680" cy="1443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テキスト ボックス 72"/>
          <p:cNvSpPr txBox="1"/>
          <p:nvPr/>
        </p:nvSpPr>
        <p:spPr>
          <a:xfrm>
            <a:off x="1906936" y="5920087"/>
            <a:ext cx="5853301" cy="707886"/>
          </a:xfrm>
          <a:prstGeom prst="rect">
            <a:avLst/>
          </a:prstGeom>
          <a:noFill/>
        </p:spPr>
        <p:txBody>
          <a:bodyPr wrap="square" rtlCol="0">
            <a:spAutoFit/>
          </a:bodyPr>
          <a:lstStyle/>
          <a:p>
            <a:r>
              <a:rPr lang="en-US" altLang="ja-JP" sz="2000" dirty="0" smtClean="0">
                <a:solidFill>
                  <a:srgbClr val="FF0000"/>
                </a:solidFill>
                <a:latin typeface="HG明朝E" pitchFamily="17" charset="-128"/>
                <a:ea typeface="HG明朝E" pitchFamily="17" charset="-128"/>
              </a:rPr>
              <a:t>PMMA-tag</a:t>
            </a:r>
            <a:r>
              <a:rPr lang="ja-JP" altLang="en-US" sz="2000" dirty="0">
                <a:solidFill>
                  <a:srgbClr val="FF0000"/>
                </a:solidFill>
                <a:latin typeface="HG明朝E" pitchFamily="17" charset="-128"/>
                <a:ea typeface="HG明朝E" pitchFamily="17" charset="-128"/>
              </a:rPr>
              <a:t>融合</a:t>
            </a:r>
            <a:r>
              <a:rPr lang="en-US" altLang="ja-JP" sz="2000" dirty="0" smtClean="0">
                <a:solidFill>
                  <a:srgbClr val="FF0000"/>
                </a:solidFill>
                <a:latin typeface="HG明朝E" pitchFamily="17" charset="-128"/>
                <a:ea typeface="HG明朝E" pitchFamily="17" charset="-128"/>
              </a:rPr>
              <a:t>GST</a:t>
            </a:r>
            <a:r>
              <a:rPr lang="ja-JP" altLang="en-US" sz="2000" dirty="0" smtClean="0">
                <a:solidFill>
                  <a:srgbClr val="FF0000"/>
                </a:solidFill>
                <a:latin typeface="HG明朝E" pitchFamily="17" charset="-128"/>
                <a:ea typeface="HG明朝E" pitchFamily="17" charset="-128"/>
              </a:rPr>
              <a:t>はいずれの基板に対しても</a:t>
            </a:r>
            <a:endParaRPr lang="en-US" altLang="ja-JP" sz="2000" dirty="0" smtClean="0">
              <a:solidFill>
                <a:srgbClr val="FF0000"/>
              </a:solidFill>
              <a:latin typeface="HG明朝E" pitchFamily="17" charset="-128"/>
              <a:ea typeface="HG明朝E" pitchFamily="17" charset="-128"/>
            </a:endParaRPr>
          </a:p>
          <a:p>
            <a:r>
              <a:rPr lang="en-US" altLang="ja-JP" sz="2000" dirty="0" smtClean="0">
                <a:solidFill>
                  <a:srgbClr val="FF0000"/>
                </a:solidFill>
                <a:latin typeface="HG明朝E" pitchFamily="17" charset="-128"/>
                <a:ea typeface="HG明朝E" pitchFamily="17" charset="-128"/>
              </a:rPr>
              <a:t>PS-tag</a:t>
            </a:r>
            <a:r>
              <a:rPr lang="ja-JP" altLang="en-US" sz="2000" dirty="0" smtClean="0">
                <a:solidFill>
                  <a:srgbClr val="FF0000"/>
                </a:solidFill>
                <a:latin typeface="HG明朝E" pitchFamily="17" charset="-128"/>
                <a:ea typeface="HG明朝E" pitchFamily="17" charset="-128"/>
              </a:rPr>
              <a:t>融合</a:t>
            </a:r>
            <a:r>
              <a:rPr lang="en-US" altLang="ja-JP" sz="2000" dirty="0" smtClean="0">
                <a:solidFill>
                  <a:srgbClr val="FF0000"/>
                </a:solidFill>
                <a:latin typeface="HG明朝E" pitchFamily="17" charset="-128"/>
                <a:ea typeface="HG明朝E" pitchFamily="17" charset="-128"/>
              </a:rPr>
              <a:t>GST</a:t>
            </a:r>
            <a:r>
              <a:rPr lang="ja-JP" altLang="en-US" sz="2000" dirty="0" smtClean="0">
                <a:solidFill>
                  <a:srgbClr val="FF0000"/>
                </a:solidFill>
                <a:latin typeface="HG明朝E" pitchFamily="17" charset="-128"/>
                <a:ea typeface="HG明朝E" pitchFamily="17" charset="-128"/>
              </a:rPr>
              <a:t>と同程度</a:t>
            </a:r>
            <a:r>
              <a:rPr lang="ja-JP" altLang="en-US" sz="2000" dirty="0">
                <a:solidFill>
                  <a:srgbClr val="FF0000"/>
                </a:solidFill>
                <a:latin typeface="HG明朝E" pitchFamily="17" charset="-128"/>
                <a:ea typeface="HG明朝E" pitchFamily="17" charset="-128"/>
              </a:rPr>
              <a:t>の</a:t>
            </a:r>
            <a:r>
              <a:rPr lang="ja-JP" altLang="en-US" sz="2000" dirty="0" smtClean="0">
                <a:solidFill>
                  <a:srgbClr val="FF0000"/>
                </a:solidFill>
                <a:latin typeface="HG明朝E" pitchFamily="17" charset="-128"/>
                <a:ea typeface="HG明朝E" pitchFamily="17" charset="-128"/>
              </a:rPr>
              <a:t>高い吸着量を示した。</a:t>
            </a:r>
            <a:endParaRPr kumimoji="1" lang="ja-JP" altLang="en-US" sz="2000" dirty="0">
              <a:solidFill>
                <a:srgbClr val="FF0000"/>
              </a:solidFill>
              <a:latin typeface="HG明朝E" pitchFamily="17" charset="-128"/>
              <a:ea typeface="HG明朝E" pitchFamily="17" charset="-128"/>
            </a:endParaRPr>
          </a:p>
        </p:txBody>
      </p:sp>
      <p:sp>
        <p:nvSpPr>
          <p:cNvPr id="38" name="右矢印 37"/>
          <p:cNvSpPr/>
          <p:nvPr/>
        </p:nvSpPr>
        <p:spPr>
          <a:xfrm>
            <a:off x="1334908" y="6058006"/>
            <a:ext cx="234149" cy="43204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6" name="直線コネクタ 65"/>
          <p:cNvCxnSpPr/>
          <p:nvPr/>
        </p:nvCxnSpPr>
        <p:spPr>
          <a:xfrm>
            <a:off x="1396254" y="5476582"/>
            <a:ext cx="4249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073099" y="5476582"/>
            <a:ext cx="42494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4728221" y="5476582"/>
            <a:ext cx="424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526415" y="5494765"/>
            <a:ext cx="42494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862782" y="5291916"/>
            <a:ext cx="966931" cy="369332"/>
          </a:xfrm>
          <a:prstGeom prst="rect">
            <a:avLst/>
          </a:prstGeom>
        </p:spPr>
        <p:txBody>
          <a:bodyPr wrap="none">
            <a:spAutoFit/>
          </a:bodyPr>
          <a:lstStyle/>
          <a:p>
            <a:r>
              <a:rPr lang="en-US" altLang="ja-JP" dirty="0" err="1"/>
              <a:t>wt</a:t>
            </a:r>
            <a:r>
              <a:rPr lang="en-US" altLang="ja-JP" dirty="0"/>
              <a:t>-GST</a:t>
            </a:r>
          </a:p>
        </p:txBody>
      </p:sp>
      <p:sp>
        <p:nvSpPr>
          <p:cNvPr id="4" name="正方形/長方形 3"/>
          <p:cNvSpPr/>
          <p:nvPr/>
        </p:nvSpPr>
        <p:spPr>
          <a:xfrm>
            <a:off x="3498040" y="5291916"/>
            <a:ext cx="1031116" cy="369332"/>
          </a:xfrm>
          <a:prstGeom prst="rect">
            <a:avLst/>
          </a:prstGeom>
        </p:spPr>
        <p:txBody>
          <a:bodyPr wrap="none">
            <a:spAutoFit/>
          </a:bodyPr>
          <a:lstStyle/>
          <a:p>
            <a:r>
              <a:rPr lang="en-US" altLang="ja-JP" dirty="0"/>
              <a:t>GST-PS</a:t>
            </a:r>
          </a:p>
        </p:txBody>
      </p:sp>
      <p:sp>
        <p:nvSpPr>
          <p:cNvPr id="5" name="正方形/長方形 4"/>
          <p:cNvSpPr/>
          <p:nvPr/>
        </p:nvSpPr>
        <p:spPr>
          <a:xfrm>
            <a:off x="5157441" y="5291916"/>
            <a:ext cx="1069588" cy="369332"/>
          </a:xfrm>
          <a:prstGeom prst="rect">
            <a:avLst/>
          </a:prstGeom>
        </p:spPr>
        <p:txBody>
          <a:bodyPr wrap="none">
            <a:spAutoFit/>
          </a:bodyPr>
          <a:lstStyle/>
          <a:p>
            <a:r>
              <a:rPr lang="en-US" altLang="ja-JP" dirty="0"/>
              <a:t>GST-PM</a:t>
            </a:r>
          </a:p>
        </p:txBody>
      </p:sp>
      <p:sp>
        <p:nvSpPr>
          <p:cNvPr id="6" name="正方形/長方形 5"/>
          <p:cNvSpPr/>
          <p:nvPr/>
        </p:nvSpPr>
        <p:spPr>
          <a:xfrm>
            <a:off x="6912436" y="5291916"/>
            <a:ext cx="1043940" cy="369332"/>
          </a:xfrm>
          <a:prstGeom prst="rect">
            <a:avLst/>
          </a:prstGeom>
        </p:spPr>
        <p:txBody>
          <a:bodyPr wrap="none">
            <a:spAutoFit/>
          </a:bodyPr>
          <a:lstStyle/>
          <a:p>
            <a:r>
              <a:rPr lang="en-US" altLang="ja-JP" dirty="0"/>
              <a:t>GST-PC</a:t>
            </a:r>
          </a:p>
        </p:txBody>
      </p:sp>
    </p:spTree>
    <p:extLst>
      <p:ext uri="{BB962C8B-B14F-4D97-AF65-F5344CB8AC3E}">
        <p14:creationId xmlns:p14="http://schemas.microsoft.com/office/powerpoint/2010/main" val="407530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正方形/長方形 138"/>
          <p:cNvSpPr/>
          <p:nvPr/>
        </p:nvSpPr>
        <p:spPr>
          <a:xfrm>
            <a:off x="7624775" y="5534140"/>
            <a:ext cx="1460990" cy="127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p:cNvSpPr txBox="1">
            <a:spLocks/>
          </p:cNvSpPr>
          <p:nvPr/>
        </p:nvSpPr>
        <p:spPr bwMode="auto">
          <a:xfrm>
            <a:off x="108626" y="260647"/>
            <a:ext cx="8952455" cy="65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charset="0"/>
                <a:ea typeface="ＭＳ Ｐゴシック" charset="-128"/>
              </a:defRPr>
            </a:lvl2pPr>
            <a:lvl3pPr algn="ctr" rtl="0" eaLnBrk="1" fontAlgn="base" hangingPunct="1">
              <a:spcBef>
                <a:spcPct val="0"/>
              </a:spcBef>
              <a:spcAft>
                <a:spcPct val="0"/>
              </a:spcAft>
              <a:defRPr kumimoji="1" sz="3600">
                <a:solidFill>
                  <a:schemeClr val="tx2"/>
                </a:solidFill>
                <a:latin typeface="Arial" charset="0"/>
                <a:ea typeface="ＭＳ Ｐゴシック" charset="-128"/>
              </a:defRPr>
            </a:lvl3pPr>
            <a:lvl4pPr algn="ctr" rtl="0" eaLnBrk="1" fontAlgn="base" hangingPunct="1">
              <a:spcBef>
                <a:spcPct val="0"/>
              </a:spcBef>
              <a:spcAft>
                <a:spcPct val="0"/>
              </a:spcAft>
              <a:defRPr kumimoji="1" sz="3600">
                <a:solidFill>
                  <a:schemeClr val="tx2"/>
                </a:solidFill>
                <a:latin typeface="Arial" charset="0"/>
                <a:ea typeface="ＭＳ Ｐゴシック" charset="-128"/>
              </a:defRPr>
            </a:lvl4pPr>
            <a:lvl5pPr algn="ctr" rtl="0" eaLnBrk="1" fontAlgn="base" hangingPunct="1">
              <a:spcBef>
                <a:spcPct val="0"/>
              </a:spcBef>
              <a:spcAft>
                <a:spcPct val="0"/>
              </a:spcAft>
              <a:defRPr kumimoji="1" sz="36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charset="-128"/>
              </a:defRPr>
            </a:lvl9pPr>
          </a:lstStyle>
          <a:p>
            <a:r>
              <a:rPr lang="ja-JP" altLang="en-US" dirty="0"/>
              <a:t>①</a:t>
            </a:r>
            <a:r>
              <a:rPr lang="en-US" altLang="ja-JP" dirty="0" smtClean="0"/>
              <a:t> </a:t>
            </a:r>
            <a:r>
              <a:rPr lang="ja-JP" altLang="en-US" dirty="0" smtClean="0"/>
              <a:t>親和性ペプチド融合</a:t>
            </a:r>
            <a:r>
              <a:rPr lang="en-US" altLang="ja-JP" dirty="0" smtClean="0"/>
              <a:t>GST</a:t>
            </a:r>
            <a:r>
              <a:rPr lang="ja-JP" altLang="en-US" dirty="0" smtClean="0"/>
              <a:t>の親和性評価</a:t>
            </a:r>
            <a:r>
              <a:rPr lang="en-US" altLang="ja-JP" dirty="0"/>
              <a:t>Ⅱ</a:t>
            </a:r>
            <a:endParaRPr lang="ja-JP" altLang="en-US" dirty="0"/>
          </a:p>
        </p:txBody>
      </p:sp>
      <p:sp>
        <p:nvSpPr>
          <p:cNvPr id="7" name="直方体 6"/>
          <p:cNvSpPr/>
          <p:nvPr/>
        </p:nvSpPr>
        <p:spPr>
          <a:xfrm>
            <a:off x="108626" y="1790816"/>
            <a:ext cx="3599278" cy="999092"/>
          </a:xfrm>
          <a:prstGeom prst="cube">
            <a:avLst>
              <a:gd name="adj" fmla="val 9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p:cNvGrpSpPr/>
          <p:nvPr/>
        </p:nvGrpSpPr>
        <p:grpSpPr>
          <a:xfrm>
            <a:off x="881758" y="1854125"/>
            <a:ext cx="2437218" cy="343393"/>
            <a:chOff x="1544668" y="5593161"/>
            <a:chExt cx="3207644" cy="211014"/>
          </a:xfrm>
          <a:solidFill>
            <a:schemeClr val="bg2">
              <a:lumMod val="75000"/>
            </a:schemeClr>
          </a:solidFill>
        </p:grpSpPr>
        <p:sp>
          <p:nvSpPr>
            <p:cNvPr id="9" name="弦 8"/>
            <p:cNvSpPr/>
            <p:nvPr/>
          </p:nvSpPr>
          <p:spPr>
            <a:xfrm rot="5400000">
              <a:off x="1566674" y="5571158"/>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弦 9"/>
            <p:cNvSpPr/>
            <p:nvPr/>
          </p:nvSpPr>
          <p:spPr>
            <a:xfrm rot="5400000">
              <a:off x="2157198"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弦 10"/>
            <p:cNvSpPr/>
            <p:nvPr/>
          </p:nvSpPr>
          <p:spPr>
            <a:xfrm rot="5400000">
              <a:off x="2747722"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弦 11"/>
            <p:cNvSpPr/>
            <p:nvPr/>
          </p:nvSpPr>
          <p:spPr>
            <a:xfrm rot="5400000">
              <a:off x="4519294" y="5571157"/>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弦 12"/>
            <p:cNvSpPr/>
            <p:nvPr/>
          </p:nvSpPr>
          <p:spPr>
            <a:xfrm rot="5400000">
              <a:off x="3338246"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p:cNvSpPr/>
            <p:nvPr/>
          </p:nvSpPr>
          <p:spPr>
            <a:xfrm rot="5400000">
              <a:off x="3928770"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 name="グループ化 14"/>
          <p:cNvGrpSpPr/>
          <p:nvPr/>
        </p:nvGrpSpPr>
        <p:grpSpPr>
          <a:xfrm>
            <a:off x="675338" y="2150320"/>
            <a:ext cx="2437218" cy="343393"/>
            <a:chOff x="1544668" y="5593161"/>
            <a:chExt cx="3207644" cy="211014"/>
          </a:xfrm>
          <a:solidFill>
            <a:schemeClr val="bg2">
              <a:lumMod val="75000"/>
            </a:schemeClr>
          </a:solidFill>
        </p:grpSpPr>
        <p:sp>
          <p:nvSpPr>
            <p:cNvPr id="16" name="弦 15"/>
            <p:cNvSpPr/>
            <p:nvPr/>
          </p:nvSpPr>
          <p:spPr>
            <a:xfrm rot="5400000">
              <a:off x="1566674" y="5571158"/>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弦 16"/>
            <p:cNvSpPr/>
            <p:nvPr/>
          </p:nvSpPr>
          <p:spPr>
            <a:xfrm rot="5400000">
              <a:off x="2157198"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弦 17"/>
            <p:cNvSpPr/>
            <p:nvPr/>
          </p:nvSpPr>
          <p:spPr>
            <a:xfrm rot="5400000">
              <a:off x="2747722"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弦 18"/>
            <p:cNvSpPr/>
            <p:nvPr/>
          </p:nvSpPr>
          <p:spPr>
            <a:xfrm rot="5400000">
              <a:off x="4519294" y="5571157"/>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弦 19"/>
            <p:cNvSpPr/>
            <p:nvPr/>
          </p:nvSpPr>
          <p:spPr>
            <a:xfrm rot="5400000">
              <a:off x="3338246"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弦 20"/>
            <p:cNvSpPr/>
            <p:nvPr/>
          </p:nvSpPr>
          <p:spPr>
            <a:xfrm rot="5400000">
              <a:off x="3928770"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2" name="グループ化 21"/>
          <p:cNvGrpSpPr/>
          <p:nvPr/>
        </p:nvGrpSpPr>
        <p:grpSpPr>
          <a:xfrm>
            <a:off x="415222" y="2446515"/>
            <a:ext cx="2437218" cy="343393"/>
            <a:chOff x="1544668" y="5593161"/>
            <a:chExt cx="3207644" cy="211014"/>
          </a:xfrm>
          <a:solidFill>
            <a:schemeClr val="bg2">
              <a:lumMod val="75000"/>
            </a:schemeClr>
          </a:solidFill>
        </p:grpSpPr>
        <p:sp>
          <p:nvSpPr>
            <p:cNvPr id="23" name="弦 22"/>
            <p:cNvSpPr/>
            <p:nvPr/>
          </p:nvSpPr>
          <p:spPr>
            <a:xfrm rot="5400000">
              <a:off x="1566674" y="5571158"/>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弦 23"/>
            <p:cNvSpPr/>
            <p:nvPr/>
          </p:nvSpPr>
          <p:spPr>
            <a:xfrm rot="5400000">
              <a:off x="2157198"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弦 24"/>
            <p:cNvSpPr/>
            <p:nvPr/>
          </p:nvSpPr>
          <p:spPr>
            <a:xfrm rot="5400000">
              <a:off x="2747722"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弦 25"/>
            <p:cNvSpPr/>
            <p:nvPr/>
          </p:nvSpPr>
          <p:spPr>
            <a:xfrm rot="5400000">
              <a:off x="4519294" y="5571157"/>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弦 26"/>
            <p:cNvSpPr/>
            <p:nvPr/>
          </p:nvSpPr>
          <p:spPr>
            <a:xfrm rot="5400000">
              <a:off x="3338246"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弦 27"/>
            <p:cNvSpPr/>
            <p:nvPr/>
          </p:nvSpPr>
          <p:spPr>
            <a:xfrm rot="5400000">
              <a:off x="3928770" y="5571155"/>
              <a:ext cx="211011" cy="255024"/>
            </a:xfrm>
            <a:prstGeom prst="chord">
              <a:avLst>
                <a:gd name="adj1" fmla="val 5378366"/>
                <a:gd name="adj2" fmla="val 16200000"/>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9" name="グループ化 28"/>
          <p:cNvGrpSpPr/>
          <p:nvPr/>
        </p:nvGrpSpPr>
        <p:grpSpPr>
          <a:xfrm rot="1419723">
            <a:off x="1675776" y="860842"/>
            <a:ext cx="1809457" cy="1211905"/>
            <a:chOff x="217311" y="4069788"/>
            <a:chExt cx="3270725" cy="2208357"/>
          </a:xfrm>
        </p:grpSpPr>
        <p:sp>
          <p:nvSpPr>
            <p:cNvPr id="30" name="正方形/長方形 29"/>
            <p:cNvSpPr/>
            <p:nvPr/>
          </p:nvSpPr>
          <p:spPr>
            <a:xfrm rot="3208324">
              <a:off x="2493653" y="4302705"/>
              <a:ext cx="363326" cy="1224136"/>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rot="19367480">
              <a:off x="889964" y="5541961"/>
              <a:ext cx="1339543" cy="9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フローチャート : 手操作入力 31"/>
            <p:cNvSpPr/>
            <p:nvPr/>
          </p:nvSpPr>
          <p:spPr>
            <a:xfrm rot="14004270">
              <a:off x="1677451" y="5033616"/>
              <a:ext cx="108000" cy="1044000"/>
            </a:xfrm>
            <a:prstGeom prst="flowChartManualInpu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rot="3180000">
              <a:off x="3145355" y="4261298"/>
              <a:ext cx="175734" cy="27535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円/楕円 33"/>
            <p:cNvSpPr/>
            <p:nvPr/>
          </p:nvSpPr>
          <p:spPr>
            <a:xfrm rot="19387005">
              <a:off x="3317175" y="4069788"/>
              <a:ext cx="170861" cy="44999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p:cNvSpPr/>
            <p:nvPr/>
          </p:nvSpPr>
          <p:spPr>
            <a:xfrm rot="3180000">
              <a:off x="2700932" y="4446628"/>
              <a:ext cx="123238" cy="538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台形 35"/>
            <p:cNvSpPr/>
            <p:nvPr/>
          </p:nvSpPr>
          <p:spPr>
            <a:xfrm rot="3180000" flipV="1">
              <a:off x="678473" y="5654224"/>
              <a:ext cx="162759" cy="108508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 name="グループ化 1"/>
          <p:cNvGrpSpPr/>
          <p:nvPr/>
        </p:nvGrpSpPr>
        <p:grpSpPr>
          <a:xfrm>
            <a:off x="4696729" y="1916832"/>
            <a:ext cx="2196244" cy="537311"/>
            <a:chOff x="5832140" y="5339961"/>
            <a:chExt cx="2196244" cy="537311"/>
          </a:xfrm>
        </p:grpSpPr>
        <p:sp>
          <p:nvSpPr>
            <p:cNvPr id="93" name="正方形/長方形 92"/>
            <p:cNvSpPr/>
            <p:nvPr/>
          </p:nvSpPr>
          <p:spPr>
            <a:xfrm>
              <a:off x="5832140" y="5831553"/>
              <a:ext cx="2196244" cy="4571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4" name="グループ化 93"/>
            <p:cNvGrpSpPr/>
            <p:nvPr/>
          </p:nvGrpSpPr>
          <p:grpSpPr>
            <a:xfrm>
              <a:off x="6263520" y="5339961"/>
              <a:ext cx="323850" cy="463550"/>
              <a:chOff x="5374075" y="5340882"/>
              <a:chExt cx="323850" cy="463550"/>
            </a:xfrm>
          </p:grpSpPr>
          <p:sp>
            <p:nvSpPr>
              <p:cNvPr id="95" name="パイ 94"/>
              <p:cNvSpPr/>
              <p:nvPr/>
            </p:nvSpPr>
            <p:spPr bwMode="auto">
              <a:xfrm>
                <a:off x="5374075" y="5340882"/>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96" name="フリーフォーム 95"/>
              <p:cNvSpPr/>
              <p:nvPr/>
            </p:nvSpPr>
            <p:spPr bwMode="auto">
              <a:xfrm>
                <a:off x="5445512" y="5626632"/>
                <a:ext cx="207963"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97" name="グループ化 96"/>
            <p:cNvGrpSpPr/>
            <p:nvPr/>
          </p:nvGrpSpPr>
          <p:grpSpPr>
            <a:xfrm>
              <a:off x="6802383" y="5339961"/>
              <a:ext cx="323850" cy="463550"/>
              <a:chOff x="5848737" y="5337707"/>
              <a:chExt cx="323850" cy="463550"/>
            </a:xfrm>
          </p:grpSpPr>
          <p:sp>
            <p:nvSpPr>
              <p:cNvPr id="98" name="パイ 97"/>
              <p:cNvSpPr/>
              <p:nvPr/>
            </p:nvSpPr>
            <p:spPr bwMode="auto">
              <a:xfrm>
                <a:off x="5848737" y="5337707"/>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99" name="フリーフォーム 98"/>
              <p:cNvSpPr/>
              <p:nvPr/>
            </p:nvSpPr>
            <p:spPr bwMode="auto">
              <a:xfrm>
                <a:off x="5920175" y="5623457"/>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100" name="グループ化 99"/>
            <p:cNvGrpSpPr/>
            <p:nvPr/>
          </p:nvGrpSpPr>
          <p:grpSpPr>
            <a:xfrm>
              <a:off x="7341246" y="5339961"/>
              <a:ext cx="323850" cy="463550"/>
              <a:chOff x="6451801" y="5356941"/>
              <a:chExt cx="323850" cy="463550"/>
            </a:xfrm>
          </p:grpSpPr>
          <p:sp>
            <p:nvSpPr>
              <p:cNvPr id="101" name="パイ 100"/>
              <p:cNvSpPr/>
              <p:nvPr/>
            </p:nvSpPr>
            <p:spPr bwMode="auto">
              <a:xfrm>
                <a:off x="6451801" y="5356941"/>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102" name="フリーフォーム 101"/>
              <p:cNvSpPr/>
              <p:nvPr/>
            </p:nvSpPr>
            <p:spPr bwMode="auto">
              <a:xfrm>
                <a:off x="6523239" y="5642691"/>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grpSp>
        <p:nvGrpSpPr>
          <p:cNvPr id="140" name="グループ化 139"/>
          <p:cNvGrpSpPr/>
          <p:nvPr/>
        </p:nvGrpSpPr>
        <p:grpSpPr>
          <a:xfrm>
            <a:off x="2563010" y="4941168"/>
            <a:ext cx="2196244" cy="1485905"/>
            <a:chOff x="5832140" y="4391367"/>
            <a:chExt cx="2196244" cy="1485905"/>
          </a:xfrm>
        </p:grpSpPr>
        <p:sp>
          <p:nvSpPr>
            <p:cNvPr id="141" name="正方形/長方形 140"/>
            <p:cNvSpPr/>
            <p:nvPr/>
          </p:nvSpPr>
          <p:spPr>
            <a:xfrm>
              <a:off x="5832140" y="5831553"/>
              <a:ext cx="2196244" cy="4571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2" name="グループ化 141"/>
            <p:cNvGrpSpPr/>
            <p:nvPr/>
          </p:nvGrpSpPr>
          <p:grpSpPr>
            <a:xfrm>
              <a:off x="6263520" y="5339961"/>
              <a:ext cx="323850" cy="463550"/>
              <a:chOff x="5374075" y="5340882"/>
              <a:chExt cx="323850" cy="463550"/>
            </a:xfrm>
          </p:grpSpPr>
          <p:sp>
            <p:nvSpPr>
              <p:cNvPr id="197" name="パイ 196"/>
              <p:cNvSpPr/>
              <p:nvPr/>
            </p:nvSpPr>
            <p:spPr bwMode="auto">
              <a:xfrm>
                <a:off x="5374075" y="5340882"/>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198" name="フリーフォーム 197"/>
              <p:cNvSpPr/>
              <p:nvPr/>
            </p:nvSpPr>
            <p:spPr bwMode="auto">
              <a:xfrm>
                <a:off x="5445512" y="5626632"/>
                <a:ext cx="207963"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143" name="グループ化 142"/>
            <p:cNvGrpSpPr/>
            <p:nvPr/>
          </p:nvGrpSpPr>
          <p:grpSpPr>
            <a:xfrm>
              <a:off x="6802383" y="5339961"/>
              <a:ext cx="323850" cy="463550"/>
              <a:chOff x="5848737" y="5337707"/>
              <a:chExt cx="323850" cy="463550"/>
            </a:xfrm>
          </p:grpSpPr>
          <p:sp>
            <p:nvSpPr>
              <p:cNvPr id="195" name="パイ 194"/>
              <p:cNvSpPr/>
              <p:nvPr/>
            </p:nvSpPr>
            <p:spPr bwMode="auto">
              <a:xfrm>
                <a:off x="5848737" y="5337707"/>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196" name="フリーフォーム 195"/>
              <p:cNvSpPr/>
              <p:nvPr/>
            </p:nvSpPr>
            <p:spPr bwMode="auto">
              <a:xfrm>
                <a:off x="5920175" y="5623457"/>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144" name="グループ化 143"/>
            <p:cNvGrpSpPr/>
            <p:nvPr/>
          </p:nvGrpSpPr>
          <p:grpSpPr>
            <a:xfrm>
              <a:off x="7341246" y="5339961"/>
              <a:ext cx="323850" cy="463550"/>
              <a:chOff x="6451801" y="5356941"/>
              <a:chExt cx="323850" cy="463550"/>
            </a:xfrm>
          </p:grpSpPr>
          <p:sp>
            <p:nvSpPr>
              <p:cNvPr id="193" name="パイ 192"/>
              <p:cNvSpPr/>
              <p:nvPr/>
            </p:nvSpPr>
            <p:spPr bwMode="auto">
              <a:xfrm>
                <a:off x="6451801" y="5356941"/>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194" name="フリーフォーム 193"/>
              <p:cNvSpPr/>
              <p:nvPr/>
            </p:nvSpPr>
            <p:spPr bwMode="auto">
              <a:xfrm>
                <a:off x="6523239" y="5642691"/>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147" name="グループ化 146"/>
            <p:cNvGrpSpPr/>
            <p:nvPr/>
          </p:nvGrpSpPr>
          <p:grpSpPr>
            <a:xfrm rot="7818734">
              <a:off x="6137744" y="4751011"/>
              <a:ext cx="394994" cy="501999"/>
              <a:chOff x="1455416" y="4155468"/>
              <a:chExt cx="1041071" cy="1705139"/>
            </a:xfrm>
          </p:grpSpPr>
          <p:sp>
            <p:nvSpPr>
              <p:cNvPr id="179" name="円/楕円 178"/>
              <p:cNvSpPr/>
              <p:nvPr/>
            </p:nvSpPr>
            <p:spPr>
              <a:xfrm>
                <a:off x="1841950"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円/楕円 179"/>
              <p:cNvSpPr/>
              <p:nvPr/>
            </p:nvSpPr>
            <p:spPr>
              <a:xfrm>
                <a:off x="1967509"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円/楕円 180"/>
              <p:cNvSpPr/>
              <p:nvPr/>
            </p:nvSpPr>
            <p:spPr>
              <a:xfrm>
                <a:off x="1841949" y="540910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円/楕円 181"/>
              <p:cNvSpPr/>
              <p:nvPr/>
            </p:nvSpPr>
            <p:spPr>
              <a:xfrm>
                <a:off x="1967509" y="5409103"/>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3" name="グループ化 182"/>
              <p:cNvGrpSpPr/>
              <p:nvPr/>
            </p:nvGrpSpPr>
            <p:grpSpPr>
              <a:xfrm rot="-1800000">
                <a:off x="1455416" y="4155468"/>
                <a:ext cx="262910" cy="903007"/>
                <a:chOff x="2610243" y="4389972"/>
                <a:chExt cx="262910" cy="903007"/>
              </a:xfrm>
            </p:grpSpPr>
            <p:sp>
              <p:nvSpPr>
                <p:cNvPr id="189" name="円/楕円 188"/>
                <p:cNvSpPr/>
                <p:nvPr/>
              </p:nvSpPr>
              <p:spPr>
                <a:xfrm>
                  <a:off x="2610243"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0" name="円/楕円 189"/>
                <p:cNvSpPr/>
                <p:nvPr/>
              </p:nvSpPr>
              <p:spPr>
                <a:xfrm>
                  <a:off x="2747594" y="4841475"/>
                  <a:ext cx="125559" cy="45150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円/楕円 190"/>
                <p:cNvSpPr/>
                <p:nvPr/>
              </p:nvSpPr>
              <p:spPr>
                <a:xfrm>
                  <a:off x="2622035" y="4389972"/>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円/楕円 191"/>
                <p:cNvSpPr/>
                <p:nvPr/>
              </p:nvSpPr>
              <p:spPr>
                <a:xfrm>
                  <a:off x="2747594"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4" name="グループ化 183"/>
              <p:cNvGrpSpPr/>
              <p:nvPr/>
            </p:nvGrpSpPr>
            <p:grpSpPr>
              <a:xfrm rot="1800000">
                <a:off x="2226761" y="4166589"/>
                <a:ext cx="269726" cy="903006"/>
                <a:chOff x="3366598" y="4389973"/>
                <a:chExt cx="269726" cy="903006"/>
              </a:xfrm>
            </p:grpSpPr>
            <p:sp>
              <p:nvSpPr>
                <p:cNvPr id="185" name="円/楕円 184"/>
                <p:cNvSpPr/>
                <p:nvPr/>
              </p:nvSpPr>
              <p:spPr>
                <a:xfrm>
                  <a:off x="3510765"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6" name="円/楕円 185"/>
                <p:cNvSpPr/>
                <p:nvPr/>
              </p:nvSpPr>
              <p:spPr>
                <a:xfrm>
                  <a:off x="3366598" y="484147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円/楕円 186"/>
                <p:cNvSpPr/>
                <p:nvPr/>
              </p:nvSpPr>
              <p:spPr>
                <a:xfrm>
                  <a:off x="3366598"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8" name="円/楕円 187"/>
                <p:cNvSpPr/>
                <p:nvPr/>
              </p:nvSpPr>
              <p:spPr>
                <a:xfrm>
                  <a:off x="3492157" y="4389973"/>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148" name="グループ化 147"/>
            <p:cNvGrpSpPr/>
            <p:nvPr/>
          </p:nvGrpSpPr>
          <p:grpSpPr>
            <a:xfrm rot="8927464">
              <a:off x="7232522" y="4788252"/>
              <a:ext cx="394994" cy="501999"/>
              <a:chOff x="1455416" y="4155468"/>
              <a:chExt cx="1041071" cy="1705139"/>
            </a:xfrm>
          </p:grpSpPr>
          <p:sp>
            <p:nvSpPr>
              <p:cNvPr id="165" name="円/楕円 164"/>
              <p:cNvSpPr/>
              <p:nvPr/>
            </p:nvSpPr>
            <p:spPr>
              <a:xfrm>
                <a:off x="1841950"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円/楕円 165"/>
              <p:cNvSpPr/>
              <p:nvPr/>
            </p:nvSpPr>
            <p:spPr>
              <a:xfrm>
                <a:off x="1967509"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7" name="円/楕円 166"/>
              <p:cNvSpPr/>
              <p:nvPr/>
            </p:nvSpPr>
            <p:spPr>
              <a:xfrm>
                <a:off x="1841949" y="540910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円/楕円 167"/>
              <p:cNvSpPr/>
              <p:nvPr/>
            </p:nvSpPr>
            <p:spPr>
              <a:xfrm>
                <a:off x="1967509" y="5409103"/>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9" name="グループ化 168"/>
              <p:cNvGrpSpPr/>
              <p:nvPr/>
            </p:nvGrpSpPr>
            <p:grpSpPr>
              <a:xfrm rot="-1800000">
                <a:off x="1455416" y="4155468"/>
                <a:ext cx="262910" cy="903007"/>
                <a:chOff x="2610243" y="4389972"/>
                <a:chExt cx="262910" cy="903007"/>
              </a:xfrm>
            </p:grpSpPr>
            <p:sp>
              <p:nvSpPr>
                <p:cNvPr id="175" name="円/楕円 174"/>
                <p:cNvSpPr/>
                <p:nvPr/>
              </p:nvSpPr>
              <p:spPr>
                <a:xfrm>
                  <a:off x="2610243"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円/楕円 175"/>
                <p:cNvSpPr/>
                <p:nvPr/>
              </p:nvSpPr>
              <p:spPr>
                <a:xfrm>
                  <a:off x="2747594" y="4841475"/>
                  <a:ext cx="125559" cy="45150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7" name="円/楕円 176"/>
                <p:cNvSpPr/>
                <p:nvPr/>
              </p:nvSpPr>
              <p:spPr>
                <a:xfrm>
                  <a:off x="2622035" y="4389972"/>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円/楕円 177"/>
                <p:cNvSpPr/>
                <p:nvPr/>
              </p:nvSpPr>
              <p:spPr>
                <a:xfrm>
                  <a:off x="2747594"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0" name="グループ化 169"/>
              <p:cNvGrpSpPr/>
              <p:nvPr/>
            </p:nvGrpSpPr>
            <p:grpSpPr>
              <a:xfrm rot="1800000">
                <a:off x="2226761" y="4166589"/>
                <a:ext cx="269726" cy="903006"/>
                <a:chOff x="3366598" y="4389973"/>
                <a:chExt cx="269726" cy="903006"/>
              </a:xfrm>
            </p:grpSpPr>
            <p:sp>
              <p:nvSpPr>
                <p:cNvPr id="171" name="円/楕円 170"/>
                <p:cNvSpPr/>
                <p:nvPr/>
              </p:nvSpPr>
              <p:spPr>
                <a:xfrm>
                  <a:off x="3510765"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2" name="円/楕円 171"/>
                <p:cNvSpPr/>
                <p:nvPr/>
              </p:nvSpPr>
              <p:spPr>
                <a:xfrm>
                  <a:off x="3366598" y="484147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3" name="円/楕円 172"/>
                <p:cNvSpPr/>
                <p:nvPr/>
              </p:nvSpPr>
              <p:spPr>
                <a:xfrm>
                  <a:off x="3366598"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4" name="円/楕円 173"/>
                <p:cNvSpPr/>
                <p:nvPr/>
              </p:nvSpPr>
              <p:spPr>
                <a:xfrm>
                  <a:off x="3492157" y="4389973"/>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53" name="パイ 152"/>
            <p:cNvSpPr/>
            <p:nvPr/>
          </p:nvSpPr>
          <p:spPr bwMode="auto">
            <a:xfrm>
              <a:off x="6192366" y="4703918"/>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54" name="パイ 153"/>
            <p:cNvSpPr/>
            <p:nvPr/>
          </p:nvSpPr>
          <p:spPr bwMode="auto">
            <a:xfrm>
              <a:off x="7314204" y="4714367"/>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55" name="乗算記号 154"/>
            <p:cNvSpPr/>
            <p:nvPr/>
          </p:nvSpPr>
          <p:spPr>
            <a:xfrm>
              <a:off x="6021827" y="4393206"/>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乗算記号 155"/>
            <p:cNvSpPr/>
            <p:nvPr/>
          </p:nvSpPr>
          <p:spPr>
            <a:xfrm>
              <a:off x="7157126" y="4391367"/>
              <a:ext cx="428902" cy="405025"/>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円/楕円 156"/>
            <p:cNvSpPr/>
            <p:nvPr/>
          </p:nvSpPr>
          <p:spPr>
            <a:xfrm>
              <a:off x="7456729" y="4397476"/>
              <a:ext cx="136359" cy="12226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8" name="円/楕円 157"/>
            <p:cNvSpPr/>
            <p:nvPr/>
          </p:nvSpPr>
          <p:spPr>
            <a:xfrm>
              <a:off x="6224936" y="4397476"/>
              <a:ext cx="136359" cy="12226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1" name="円/楕円 160"/>
            <p:cNvSpPr/>
            <p:nvPr/>
          </p:nvSpPr>
          <p:spPr>
            <a:xfrm>
              <a:off x="6080486"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2" name="円/楕円 161"/>
            <p:cNvSpPr/>
            <p:nvPr/>
          </p:nvSpPr>
          <p:spPr>
            <a:xfrm>
              <a:off x="6634391"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 name="円/楕円 162"/>
            <p:cNvSpPr/>
            <p:nvPr/>
          </p:nvSpPr>
          <p:spPr>
            <a:xfrm>
              <a:off x="7141239"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4" name="円/楕円 163"/>
            <p:cNvSpPr/>
            <p:nvPr/>
          </p:nvSpPr>
          <p:spPr>
            <a:xfrm>
              <a:off x="7665096"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9" name="グループ化 198"/>
          <p:cNvGrpSpPr/>
          <p:nvPr/>
        </p:nvGrpSpPr>
        <p:grpSpPr>
          <a:xfrm>
            <a:off x="2233653" y="3789040"/>
            <a:ext cx="2196244" cy="537311"/>
            <a:chOff x="5832140" y="5339961"/>
            <a:chExt cx="2196244" cy="537311"/>
          </a:xfrm>
        </p:grpSpPr>
        <p:sp>
          <p:nvSpPr>
            <p:cNvPr id="200" name="正方形/長方形 199"/>
            <p:cNvSpPr/>
            <p:nvPr/>
          </p:nvSpPr>
          <p:spPr>
            <a:xfrm>
              <a:off x="5832140" y="5831553"/>
              <a:ext cx="2196244" cy="4571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1" name="グループ化 200"/>
            <p:cNvGrpSpPr/>
            <p:nvPr/>
          </p:nvGrpSpPr>
          <p:grpSpPr>
            <a:xfrm>
              <a:off x="6263520" y="5339961"/>
              <a:ext cx="323850" cy="463550"/>
              <a:chOff x="5374075" y="5340882"/>
              <a:chExt cx="323850" cy="463550"/>
            </a:xfrm>
          </p:grpSpPr>
          <p:sp>
            <p:nvSpPr>
              <p:cNvPr id="212" name="パイ 211"/>
              <p:cNvSpPr/>
              <p:nvPr/>
            </p:nvSpPr>
            <p:spPr bwMode="auto">
              <a:xfrm>
                <a:off x="5374075" y="5340882"/>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213" name="フリーフォーム 212"/>
              <p:cNvSpPr/>
              <p:nvPr/>
            </p:nvSpPr>
            <p:spPr bwMode="auto">
              <a:xfrm>
                <a:off x="5445512" y="5626632"/>
                <a:ext cx="207963"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202" name="グループ化 201"/>
            <p:cNvGrpSpPr/>
            <p:nvPr/>
          </p:nvGrpSpPr>
          <p:grpSpPr>
            <a:xfrm>
              <a:off x="6802383" y="5339961"/>
              <a:ext cx="323850" cy="463550"/>
              <a:chOff x="5848737" y="5337707"/>
              <a:chExt cx="323850" cy="463550"/>
            </a:xfrm>
          </p:grpSpPr>
          <p:sp>
            <p:nvSpPr>
              <p:cNvPr id="210" name="パイ 209"/>
              <p:cNvSpPr/>
              <p:nvPr/>
            </p:nvSpPr>
            <p:spPr bwMode="auto">
              <a:xfrm>
                <a:off x="5848737" y="5337707"/>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211" name="フリーフォーム 210"/>
              <p:cNvSpPr/>
              <p:nvPr/>
            </p:nvSpPr>
            <p:spPr bwMode="auto">
              <a:xfrm>
                <a:off x="5920175" y="5623457"/>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203" name="グループ化 202"/>
            <p:cNvGrpSpPr/>
            <p:nvPr/>
          </p:nvGrpSpPr>
          <p:grpSpPr>
            <a:xfrm>
              <a:off x="7341246" y="5339961"/>
              <a:ext cx="323850" cy="463550"/>
              <a:chOff x="6451801" y="5356941"/>
              <a:chExt cx="323850" cy="463550"/>
            </a:xfrm>
          </p:grpSpPr>
          <p:sp>
            <p:nvSpPr>
              <p:cNvPr id="208" name="パイ 207"/>
              <p:cNvSpPr/>
              <p:nvPr/>
            </p:nvSpPr>
            <p:spPr bwMode="auto">
              <a:xfrm>
                <a:off x="6451801" y="5356941"/>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209" name="フリーフォーム 208"/>
              <p:cNvSpPr/>
              <p:nvPr/>
            </p:nvSpPr>
            <p:spPr bwMode="auto">
              <a:xfrm>
                <a:off x="6523239" y="5642691"/>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sp>
          <p:nvSpPr>
            <p:cNvPr id="204" name="円/楕円 203"/>
            <p:cNvSpPr/>
            <p:nvPr/>
          </p:nvSpPr>
          <p:spPr>
            <a:xfrm>
              <a:off x="6080486"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 name="円/楕円 204"/>
            <p:cNvSpPr/>
            <p:nvPr/>
          </p:nvSpPr>
          <p:spPr>
            <a:xfrm>
              <a:off x="6634391"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 name="円/楕円 205"/>
            <p:cNvSpPr/>
            <p:nvPr/>
          </p:nvSpPr>
          <p:spPr>
            <a:xfrm>
              <a:off x="7141239"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円/楕円 206"/>
            <p:cNvSpPr/>
            <p:nvPr/>
          </p:nvSpPr>
          <p:spPr>
            <a:xfrm>
              <a:off x="7665096"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4" name="グループ化 213"/>
          <p:cNvGrpSpPr/>
          <p:nvPr/>
        </p:nvGrpSpPr>
        <p:grpSpPr>
          <a:xfrm>
            <a:off x="6643380" y="3202566"/>
            <a:ext cx="2196244" cy="1173354"/>
            <a:chOff x="5832140" y="4703918"/>
            <a:chExt cx="2196244" cy="1173354"/>
          </a:xfrm>
        </p:grpSpPr>
        <p:sp>
          <p:nvSpPr>
            <p:cNvPr id="215" name="正方形/長方形 214"/>
            <p:cNvSpPr/>
            <p:nvPr/>
          </p:nvSpPr>
          <p:spPr>
            <a:xfrm>
              <a:off x="5832140" y="5831553"/>
              <a:ext cx="2196244" cy="4571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6" name="グループ化 215"/>
            <p:cNvGrpSpPr/>
            <p:nvPr/>
          </p:nvGrpSpPr>
          <p:grpSpPr>
            <a:xfrm>
              <a:off x="6263520" y="5339961"/>
              <a:ext cx="323850" cy="463550"/>
              <a:chOff x="5374075" y="5340882"/>
              <a:chExt cx="323850" cy="463550"/>
            </a:xfrm>
          </p:grpSpPr>
          <p:sp>
            <p:nvSpPr>
              <p:cNvPr id="265" name="パイ 264"/>
              <p:cNvSpPr/>
              <p:nvPr/>
            </p:nvSpPr>
            <p:spPr bwMode="auto">
              <a:xfrm>
                <a:off x="5374075" y="5340882"/>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266" name="フリーフォーム 265"/>
              <p:cNvSpPr/>
              <p:nvPr/>
            </p:nvSpPr>
            <p:spPr bwMode="auto">
              <a:xfrm>
                <a:off x="5445512" y="5626632"/>
                <a:ext cx="207963"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217" name="グループ化 216"/>
            <p:cNvGrpSpPr/>
            <p:nvPr/>
          </p:nvGrpSpPr>
          <p:grpSpPr>
            <a:xfrm>
              <a:off x="6802383" y="5339961"/>
              <a:ext cx="323850" cy="463550"/>
              <a:chOff x="5848737" y="5337707"/>
              <a:chExt cx="323850" cy="463550"/>
            </a:xfrm>
          </p:grpSpPr>
          <p:sp>
            <p:nvSpPr>
              <p:cNvPr id="263" name="パイ 262"/>
              <p:cNvSpPr/>
              <p:nvPr/>
            </p:nvSpPr>
            <p:spPr bwMode="auto">
              <a:xfrm>
                <a:off x="5848737" y="5337707"/>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264" name="フリーフォーム 263"/>
              <p:cNvSpPr/>
              <p:nvPr/>
            </p:nvSpPr>
            <p:spPr bwMode="auto">
              <a:xfrm>
                <a:off x="5920175" y="5623457"/>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218" name="グループ化 217"/>
            <p:cNvGrpSpPr/>
            <p:nvPr/>
          </p:nvGrpSpPr>
          <p:grpSpPr>
            <a:xfrm>
              <a:off x="7341246" y="5339961"/>
              <a:ext cx="323850" cy="463550"/>
              <a:chOff x="6451801" y="5356941"/>
              <a:chExt cx="323850" cy="463550"/>
            </a:xfrm>
          </p:grpSpPr>
          <p:sp>
            <p:nvSpPr>
              <p:cNvPr id="261" name="パイ 260"/>
              <p:cNvSpPr/>
              <p:nvPr/>
            </p:nvSpPr>
            <p:spPr bwMode="auto">
              <a:xfrm>
                <a:off x="6451801" y="5356941"/>
                <a:ext cx="323850" cy="306387"/>
              </a:xfrm>
              <a:prstGeom prst="pie">
                <a:avLst>
                  <a:gd name="adj1" fmla="val 18346844"/>
                  <a:gd name="adj2" fmla="val 1620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solidFill>
                    <a:schemeClr val="tx1"/>
                  </a:solidFill>
                </a:endParaRPr>
              </a:p>
            </p:txBody>
          </p:sp>
          <p:sp>
            <p:nvSpPr>
              <p:cNvPr id="262" name="フリーフォーム 261"/>
              <p:cNvSpPr/>
              <p:nvPr/>
            </p:nvSpPr>
            <p:spPr bwMode="auto">
              <a:xfrm>
                <a:off x="6523239" y="5642691"/>
                <a:ext cx="207962" cy="177800"/>
              </a:xfrm>
              <a:custGeom>
                <a:avLst/>
                <a:gdLst>
                  <a:gd name="connsiteX0" fmla="*/ 87376 w 564896"/>
                  <a:gd name="connsiteY0" fmla="*/ 0 h 304800"/>
                  <a:gd name="connsiteX1" fmla="*/ 562864 w 564896"/>
                  <a:gd name="connsiteY1" fmla="*/ 170688 h 304800"/>
                  <a:gd name="connsiteX2" fmla="*/ 75184 w 564896"/>
                  <a:gd name="connsiteY2" fmla="*/ 231648 h 304800"/>
                  <a:gd name="connsiteX3" fmla="*/ 111760 w 564896"/>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564896" h="304800">
                    <a:moveTo>
                      <a:pt x="87376" y="0"/>
                    </a:moveTo>
                    <a:cubicBezTo>
                      <a:pt x="326136" y="66040"/>
                      <a:pt x="564896" y="132080"/>
                      <a:pt x="562864" y="170688"/>
                    </a:cubicBezTo>
                    <a:cubicBezTo>
                      <a:pt x="560832" y="209296"/>
                      <a:pt x="150368" y="209296"/>
                      <a:pt x="75184" y="231648"/>
                    </a:cubicBezTo>
                    <a:cubicBezTo>
                      <a:pt x="0" y="254000"/>
                      <a:pt x="55880" y="279400"/>
                      <a:pt x="111760" y="304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800" dirty="0"/>
              </a:p>
            </p:txBody>
          </p:sp>
        </p:grpSp>
        <p:grpSp>
          <p:nvGrpSpPr>
            <p:cNvPr id="219" name="グループ化 218"/>
            <p:cNvGrpSpPr/>
            <p:nvPr/>
          </p:nvGrpSpPr>
          <p:grpSpPr>
            <a:xfrm rot="7818734">
              <a:off x="6137744" y="4751011"/>
              <a:ext cx="394994" cy="501999"/>
              <a:chOff x="1455416" y="4155468"/>
              <a:chExt cx="1041071" cy="1705139"/>
            </a:xfrm>
          </p:grpSpPr>
          <p:sp>
            <p:nvSpPr>
              <p:cNvPr id="247" name="円/楕円 246"/>
              <p:cNvSpPr/>
              <p:nvPr/>
            </p:nvSpPr>
            <p:spPr>
              <a:xfrm>
                <a:off x="1841950"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8" name="円/楕円 247"/>
              <p:cNvSpPr/>
              <p:nvPr/>
            </p:nvSpPr>
            <p:spPr>
              <a:xfrm>
                <a:off x="1967509"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9" name="円/楕円 248"/>
              <p:cNvSpPr/>
              <p:nvPr/>
            </p:nvSpPr>
            <p:spPr>
              <a:xfrm>
                <a:off x="1841949" y="540910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0" name="円/楕円 249"/>
              <p:cNvSpPr/>
              <p:nvPr/>
            </p:nvSpPr>
            <p:spPr>
              <a:xfrm>
                <a:off x="1967509" y="5409103"/>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1" name="グループ化 250"/>
              <p:cNvGrpSpPr/>
              <p:nvPr/>
            </p:nvGrpSpPr>
            <p:grpSpPr>
              <a:xfrm rot="-1800000">
                <a:off x="1455416" y="4155468"/>
                <a:ext cx="262910" cy="903007"/>
                <a:chOff x="2610243" y="4389972"/>
                <a:chExt cx="262910" cy="903007"/>
              </a:xfrm>
            </p:grpSpPr>
            <p:sp>
              <p:nvSpPr>
                <p:cNvPr id="257" name="円/楕円 256"/>
                <p:cNvSpPr/>
                <p:nvPr/>
              </p:nvSpPr>
              <p:spPr>
                <a:xfrm>
                  <a:off x="2610243"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8" name="円/楕円 257"/>
                <p:cNvSpPr/>
                <p:nvPr/>
              </p:nvSpPr>
              <p:spPr>
                <a:xfrm>
                  <a:off x="2747594" y="4841475"/>
                  <a:ext cx="125559" cy="45150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9" name="円/楕円 258"/>
                <p:cNvSpPr/>
                <p:nvPr/>
              </p:nvSpPr>
              <p:spPr>
                <a:xfrm>
                  <a:off x="2622035" y="4389972"/>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0" name="円/楕円 259"/>
                <p:cNvSpPr/>
                <p:nvPr/>
              </p:nvSpPr>
              <p:spPr>
                <a:xfrm>
                  <a:off x="2747594"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2" name="グループ化 251"/>
              <p:cNvGrpSpPr/>
              <p:nvPr/>
            </p:nvGrpSpPr>
            <p:grpSpPr>
              <a:xfrm rot="1800000">
                <a:off x="2226761" y="4166589"/>
                <a:ext cx="269726" cy="903006"/>
                <a:chOff x="3366598" y="4389973"/>
                <a:chExt cx="269726" cy="903006"/>
              </a:xfrm>
            </p:grpSpPr>
            <p:sp>
              <p:nvSpPr>
                <p:cNvPr id="253" name="円/楕円 252"/>
                <p:cNvSpPr/>
                <p:nvPr/>
              </p:nvSpPr>
              <p:spPr>
                <a:xfrm>
                  <a:off x="3510765"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4" name="円/楕円 253"/>
                <p:cNvSpPr/>
                <p:nvPr/>
              </p:nvSpPr>
              <p:spPr>
                <a:xfrm>
                  <a:off x="3366598" y="484147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5" name="円/楕円 254"/>
                <p:cNvSpPr/>
                <p:nvPr/>
              </p:nvSpPr>
              <p:spPr>
                <a:xfrm>
                  <a:off x="3366598"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6" name="円/楕円 255"/>
                <p:cNvSpPr/>
                <p:nvPr/>
              </p:nvSpPr>
              <p:spPr>
                <a:xfrm>
                  <a:off x="3492157" y="4389973"/>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220" name="グループ化 219"/>
            <p:cNvGrpSpPr/>
            <p:nvPr/>
          </p:nvGrpSpPr>
          <p:grpSpPr>
            <a:xfrm rot="8927464">
              <a:off x="7232522" y="4788252"/>
              <a:ext cx="394994" cy="501999"/>
              <a:chOff x="1455416" y="4155468"/>
              <a:chExt cx="1041071" cy="1705139"/>
            </a:xfrm>
          </p:grpSpPr>
          <p:sp>
            <p:nvSpPr>
              <p:cNvPr id="233" name="円/楕円 232"/>
              <p:cNvSpPr/>
              <p:nvPr/>
            </p:nvSpPr>
            <p:spPr>
              <a:xfrm>
                <a:off x="1841950"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4" name="円/楕円 233"/>
              <p:cNvSpPr/>
              <p:nvPr/>
            </p:nvSpPr>
            <p:spPr>
              <a:xfrm>
                <a:off x="1967509" y="4957601"/>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円/楕円 234"/>
              <p:cNvSpPr/>
              <p:nvPr/>
            </p:nvSpPr>
            <p:spPr>
              <a:xfrm>
                <a:off x="1841949" y="540910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円/楕円 235"/>
              <p:cNvSpPr/>
              <p:nvPr/>
            </p:nvSpPr>
            <p:spPr>
              <a:xfrm>
                <a:off x="1967509" y="5409103"/>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7" name="グループ化 236"/>
              <p:cNvGrpSpPr/>
              <p:nvPr/>
            </p:nvGrpSpPr>
            <p:grpSpPr>
              <a:xfrm rot="-1800000">
                <a:off x="1455416" y="4155468"/>
                <a:ext cx="262910" cy="903007"/>
                <a:chOff x="2610243" y="4389972"/>
                <a:chExt cx="262910" cy="903007"/>
              </a:xfrm>
            </p:grpSpPr>
            <p:sp>
              <p:nvSpPr>
                <p:cNvPr id="243" name="円/楕円 242"/>
                <p:cNvSpPr/>
                <p:nvPr/>
              </p:nvSpPr>
              <p:spPr>
                <a:xfrm>
                  <a:off x="2610243"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4" name="円/楕円 243"/>
                <p:cNvSpPr/>
                <p:nvPr/>
              </p:nvSpPr>
              <p:spPr>
                <a:xfrm>
                  <a:off x="2747594" y="4841475"/>
                  <a:ext cx="125559" cy="45150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5" name="円/楕円 244"/>
                <p:cNvSpPr/>
                <p:nvPr/>
              </p:nvSpPr>
              <p:spPr>
                <a:xfrm>
                  <a:off x="2622035" y="4389972"/>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6" name="円/楕円 245"/>
                <p:cNvSpPr/>
                <p:nvPr/>
              </p:nvSpPr>
              <p:spPr>
                <a:xfrm>
                  <a:off x="2747594"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38" name="グループ化 237"/>
              <p:cNvGrpSpPr/>
              <p:nvPr/>
            </p:nvGrpSpPr>
            <p:grpSpPr>
              <a:xfrm rot="1800000">
                <a:off x="2226761" y="4166589"/>
                <a:ext cx="269726" cy="903006"/>
                <a:chOff x="3366598" y="4389973"/>
                <a:chExt cx="269726" cy="903006"/>
              </a:xfrm>
            </p:grpSpPr>
            <p:sp>
              <p:nvSpPr>
                <p:cNvPr id="239" name="円/楕円 238"/>
                <p:cNvSpPr/>
                <p:nvPr/>
              </p:nvSpPr>
              <p:spPr>
                <a:xfrm>
                  <a:off x="3510765" y="4841476"/>
                  <a:ext cx="125559" cy="45150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0" name="円/楕円 239"/>
                <p:cNvSpPr/>
                <p:nvPr/>
              </p:nvSpPr>
              <p:spPr>
                <a:xfrm>
                  <a:off x="3366598" y="4841474"/>
                  <a:ext cx="125559" cy="451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1" name="円/楕円 240"/>
                <p:cNvSpPr/>
                <p:nvPr/>
              </p:nvSpPr>
              <p:spPr>
                <a:xfrm>
                  <a:off x="3366598" y="4389973"/>
                  <a:ext cx="125559" cy="4515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2" name="円/楕円 241"/>
                <p:cNvSpPr/>
                <p:nvPr/>
              </p:nvSpPr>
              <p:spPr>
                <a:xfrm>
                  <a:off x="3492157" y="4389973"/>
                  <a:ext cx="125559" cy="45150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21" name="パイ 220"/>
            <p:cNvSpPr/>
            <p:nvPr/>
          </p:nvSpPr>
          <p:spPr bwMode="auto">
            <a:xfrm>
              <a:off x="6192366" y="4703918"/>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22" name="パイ 221"/>
            <p:cNvSpPr/>
            <p:nvPr/>
          </p:nvSpPr>
          <p:spPr bwMode="auto">
            <a:xfrm>
              <a:off x="7314204" y="4714367"/>
              <a:ext cx="142875" cy="142875"/>
            </a:xfrm>
            <a:prstGeom prst="pi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29" name="円/楕円 228"/>
            <p:cNvSpPr/>
            <p:nvPr/>
          </p:nvSpPr>
          <p:spPr>
            <a:xfrm>
              <a:off x="6080486"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0" name="円/楕円 229"/>
            <p:cNvSpPr/>
            <p:nvPr/>
          </p:nvSpPr>
          <p:spPr>
            <a:xfrm>
              <a:off x="6634391"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1" name="円/楕円 230"/>
            <p:cNvSpPr/>
            <p:nvPr/>
          </p:nvSpPr>
          <p:spPr>
            <a:xfrm>
              <a:off x="7141239"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円/楕円 231"/>
            <p:cNvSpPr/>
            <p:nvPr/>
          </p:nvSpPr>
          <p:spPr>
            <a:xfrm>
              <a:off x="7665096" y="5626932"/>
              <a:ext cx="180000" cy="180000"/>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6" name="テキスト ボックス 325"/>
          <p:cNvSpPr txBox="1"/>
          <p:nvPr/>
        </p:nvSpPr>
        <p:spPr>
          <a:xfrm>
            <a:off x="6597178" y="5919222"/>
            <a:ext cx="1032435" cy="369332"/>
          </a:xfrm>
          <a:prstGeom prst="rect">
            <a:avLst/>
          </a:prstGeom>
          <a:noFill/>
        </p:spPr>
        <p:txBody>
          <a:bodyPr wrap="square" rtlCol="0">
            <a:spAutoFit/>
          </a:bodyPr>
          <a:lstStyle/>
          <a:p>
            <a:pPr algn="ctr"/>
            <a:r>
              <a:rPr lang="ja-JP" altLang="en-US" dirty="0"/>
              <a:t>測定</a:t>
            </a:r>
            <a:endParaRPr kumimoji="1" lang="ja-JP" altLang="en-US" dirty="0"/>
          </a:p>
        </p:txBody>
      </p:sp>
      <p:sp>
        <p:nvSpPr>
          <p:cNvPr id="3" name="円/楕円 2"/>
          <p:cNvSpPr/>
          <p:nvPr/>
        </p:nvSpPr>
        <p:spPr>
          <a:xfrm>
            <a:off x="2520198" y="2380563"/>
            <a:ext cx="474475" cy="409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右矢印 3"/>
          <p:cNvSpPr/>
          <p:nvPr/>
        </p:nvSpPr>
        <p:spPr>
          <a:xfrm rot="20946673">
            <a:off x="3231567" y="2339276"/>
            <a:ext cx="1469875" cy="563237"/>
          </a:xfrm>
          <a:custGeom>
            <a:avLst/>
            <a:gdLst>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0 w 1066680"/>
              <a:gd name="connsiteY6" fmla="*/ 307006 h 409341"/>
              <a:gd name="connsiteX7" fmla="*/ 0 w 1066680"/>
              <a:gd name="connsiteY7" fmla="*/ 102335 h 409341"/>
              <a:gd name="connsiteX0" fmla="*/ 0 w 1066680"/>
              <a:gd name="connsiteY0" fmla="*/ 102335 h 409341"/>
              <a:gd name="connsiteX1" fmla="*/ 862010 w 1066680"/>
              <a:gd name="connsiteY1" fmla="*/ 102335 h 409341"/>
              <a:gd name="connsiteX2" fmla="*/ 862010 w 1066680"/>
              <a:gd name="connsiteY2" fmla="*/ 0 h 409341"/>
              <a:gd name="connsiteX3" fmla="*/ 1066680 w 1066680"/>
              <a:gd name="connsiteY3" fmla="*/ 204671 h 409341"/>
              <a:gd name="connsiteX4" fmla="*/ 862010 w 1066680"/>
              <a:gd name="connsiteY4" fmla="*/ 409341 h 409341"/>
              <a:gd name="connsiteX5" fmla="*/ 862010 w 1066680"/>
              <a:gd name="connsiteY5" fmla="*/ 307006 h 409341"/>
              <a:gd name="connsiteX6" fmla="*/ 21787 w 1066680"/>
              <a:gd name="connsiteY6" fmla="*/ 268220 h 409341"/>
              <a:gd name="connsiteX7" fmla="*/ 0 w 1066680"/>
              <a:gd name="connsiteY7" fmla="*/ 102335 h 409341"/>
              <a:gd name="connsiteX0" fmla="*/ 0 w 1066152"/>
              <a:gd name="connsiteY0" fmla="*/ 174064 h 409341"/>
              <a:gd name="connsiteX1" fmla="*/ 861482 w 1066152"/>
              <a:gd name="connsiteY1" fmla="*/ 102335 h 409341"/>
              <a:gd name="connsiteX2" fmla="*/ 861482 w 1066152"/>
              <a:gd name="connsiteY2" fmla="*/ 0 h 409341"/>
              <a:gd name="connsiteX3" fmla="*/ 1066152 w 1066152"/>
              <a:gd name="connsiteY3" fmla="*/ 204671 h 409341"/>
              <a:gd name="connsiteX4" fmla="*/ 861482 w 1066152"/>
              <a:gd name="connsiteY4" fmla="*/ 409341 h 409341"/>
              <a:gd name="connsiteX5" fmla="*/ 861482 w 1066152"/>
              <a:gd name="connsiteY5" fmla="*/ 307006 h 409341"/>
              <a:gd name="connsiteX6" fmla="*/ 21259 w 1066152"/>
              <a:gd name="connsiteY6" fmla="*/ 268220 h 409341"/>
              <a:gd name="connsiteX7" fmla="*/ 0 w 1066152"/>
              <a:gd name="connsiteY7" fmla="*/ 174064 h 409341"/>
              <a:gd name="connsiteX0" fmla="*/ 0 w 1063645"/>
              <a:gd name="connsiteY0" fmla="*/ 216155 h 409341"/>
              <a:gd name="connsiteX1" fmla="*/ 858975 w 1063645"/>
              <a:gd name="connsiteY1" fmla="*/ 102335 h 409341"/>
              <a:gd name="connsiteX2" fmla="*/ 858975 w 1063645"/>
              <a:gd name="connsiteY2" fmla="*/ 0 h 409341"/>
              <a:gd name="connsiteX3" fmla="*/ 1063645 w 1063645"/>
              <a:gd name="connsiteY3" fmla="*/ 204671 h 409341"/>
              <a:gd name="connsiteX4" fmla="*/ 858975 w 1063645"/>
              <a:gd name="connsiteY4" fmla="*/ 409341 h 409341"/>
              <a:gd name="connsiteX5" fmla="*/ 858975 w 1063645"/>
              <a:gd name="connsiteY5" fmla="*/ 307006 h 409341"/>
              <a:gd name="connsiteX6" fmla="*/ 18752 w 1063645"/>
              <a:gd name="connsiteY6" fmla="*/ 268220 h 409341"/>
              <a:gd name="connsiteX7" fmla="*/ 0 w 1063645"/>
              <a:gd name="connsiteY7" fmla="*/ 216155 h 4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645" h="409341">
                <a:moveTo>
                  <a:pt x="0" y="216155"/>
                </a:moveTo>
                <a:lnTo>
                  <a:pt x="858975" y="102335"/>
                </a:lnTo>
                <a:lnTo>
                  <a:pt x="858975" y="0"/>
                </a:lnTo>
                <a:lnTo>
                  <a:pt x="1063645" y="204671"/>
                </a:lnTo>
                <a:lnTo>
                  <a:pt x="858975" y="409341"/>
                </a:lnTo>
                <a:lnTo>
                  <a:pt x="858975" y="307006"/>
                </a:lnTo>
                <a:lnTo>
                  <a:pt x="18752" y="268220"/>
                </a:lnTo>
                <a:lnTo>
                  <a:pt x="0" y="2161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9" name="テキスト ボックス 328"/>
          <p:cNvSpPr txBox="1"/>
          <p:nvPr/>
        </p:nvSpPr>
        <p:spPr>
          <a:xfrm>
            <a:off x="1979712" y="4386725"/>
            <a:ext cx="2772217" cy="369332"/>
          </a:xfrm>
          <a:prstGeom prst="rect">
            <a:avLst/>
          </a:prstGeom>
          <a:noFill/>
        </p:spPr>
        <p:txBody>
          <a:bodyPr wrap="square" rtlCol="0">
            <a:spAutoFit/>
          </a:bodyPr>
          <a:lstStyle/>
          <a:p>
            <a:pPr algn="ctr"/>
            <a:r>
              <a:rPr kumimoji="1" lang="en-US" altLang="ja-JP" dirty="0" smtClean="0"/>
              <a:t>2%BSA 0.1%PBST</a:t>
            </a:r>
            <a:endParaRPr kumimoji="1" lang="ja-JP" altLang="en-US" dirty="0"/>
          </a:p>
        </p:txBody>
      </p:sp>
      <p:sp>
        <p:nvSpPr>
          <p:cNvPr id="330" name="テキスト ボックス 329"/>
          <p:cNvSpPr txBox="1"/>
          <p:nvPr/>
        </p:nvSpPr>
        <p:spPr>
          <a:xfrm>
            <a:off x="6355393" y="4378108"/>
            <a:ext cx="2772217" cy="369332"/>
          </a:xfrm>
          <a:prstGeom prst="rect">
            <a:avLst/>
          </a:prstGeom>
          <a:noFill/>
        </p:spPr>
        <p:txBody>
          <a:bodyPr wrap="square" rtlCol="0">
            <a:spAutoFit/>
          </a:bodyPr>
          <a:lstStyle/>
          <a:p>
            <a:pPr algn="ctr"/>
            <a:r>
              <a:rPr kumimoji="1" lang="en-US" altLang="ja-JP" dirty="0" smtClean="0"/>
              <a:t>Biotin</a:t>
            </a:r>
            <a:r>
              <a:rPr kumimoji="1" lang="ja-JP" altLang="en-US" dirty="0" smtClean="0"/>
              <a:t>標識抗</a:t>
            </a:r>
            <a:r>
              <a:rPr kumimoji="1" lang="en-US" altLang="ja-JP" dirty="0" smtClean="0"/>
              <a:t>GST</a:t>
            </a:r>
            <a:r>
              <a:rPr kumimoji="1" lang="ja-JP" altLang="en-US" dirty="0" smtClean="0"/>
              <a:t>抗体</a:t>
            </a:r>
            <a:endParaRPr kumimoji="1" lang="ja-JP" altLang="en-US" dirty="0"/>
          </a:p>
        </p:txBody>
      </p:sp>
      <p:sp>
        <p:nvSpPr>
          <p:cNvPr id="331" name="テキスト ボックス 330"/>
          <p:cNvSpPr txBox="1"/>
          <p:nvPr/>
        </p:nvSpPr>
        <p:spPr>
          <a:xfrm>
            <a:off x="1881932" y="6439447"/>
            <a:ext cx="3540868" cy="369332"/>
          </a:xfrm>
          <a:prstGeom prst="rect">
            <a:avLst/>
          </a:prstGeom>
          <a:noFill/>
        </p:spPr>
        <p:txBody>
          <a:bodyPr wrap="square" rtlCol="0">
            <a:spAutoFit/>
          </a:bodyPr>
          <a:lstStyle/>
          <a:p>
            <a:pPr algn="ctr"/>
            <a:r>
              <a:rPr kumimoji="1" lang="en-US" altLang="ja-JP" dirty="0" smtClean="0"/>
              <a:t>Alexa647</a:t>
            </a:r>
            <a:r>
              <a:rPr kumimoji="1" lang="ja-JP" altLang="en-US" dirty="0" smtClean="0"/>
              <a:t>標識ストレプトアビジン</a:t>
            </a:r>
            <a:endParaRPr kumimoji="1" lang="ja-JP" altLang="en-US" dirty="0"/>
          </a:p>
        </p:txBody>
      </p:sp>
      <p:pic>
        <p:nvPicPr>
          <p:cNvPr id="1026" name="Picture 2" descr="http://www.tecan.co.jp/img/products/LSReloaded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431" y="5459559"/>
            <a:ext cx="1390650" cy="1390651"/>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グループ化 40"/>
          <p:cNvGrpSpPr/>
          <p:nvPr/>
        </p:nvGrpSpPr>
        <p:grpSpPr>
          <a:xfrm>
            <a:off x="292943" y="3486503"/>
            <a:ext cx="1426139" cy="878785"/>
            <a:chOff x="580975" y="3486503"/>
            <a:chExt cx="1426139" cy="878785"/>
          </a:xfrm>
        </p:grpSpPr>
        <p:cxnSp>
          <p:nvCxnSpPr>
            <p:cNvPr id="68" name="直線矢印コネクタ 67"/>
            <p:cNvCxnSpPr/>
            <p:nvPr/>
          </p:nvCxnSpPr>
          <p:spPr>
            <a:xfrm>
              <a:off x="595266" y="3918193"/>
              <a:ext cx="14118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81801" y="3486503"/>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6" name="テキスト ボックス 5"/>
            <p:cNvSpPr txBox="1"/>
            <p:nvPr/>
          </p:nvSpPr>
          <p:spPr>
            <a:xfrm>
              <a:off x="580975" y="3995956"/>
              <a:ext cx="1426139" cy="369332"/>
            </a:xfrm>
            <a:prstGeom prst="rect">
              <a:avLst/>
            </a:prstGeom>
            <a:noFill/>
          </p:spPr>
          <p:txBody>
            <a:bodyPr wrap="square" rtlCol="0">
              <a:spAutoFit/>
            </a:bodyPr>
            <a:lstStyle/>
            <a:p>
              <a:r>
                <a:rPr lang="en-US" altLang="ja-JP" dirty="0" smtClean="0"/>
                <a:t>0.1%PBST</a:t>
              </a:r>
              <a:endParaRPr kumimoji="1" lang="ja-JP" altLang="en-US" dirty="0"/>
            </a:p>
          </p:txBody>
        </p:sp>
      </p:grpSp>
      <p:grpSp>
        <p:nvGrpSpPr>
          <p:cNvPr id="42" name="グループ化 41"/>
          <p:cNvGrpSpPr/>
          <p:nvPr/>
        </p:nvGrpSpPr>
        <p:grpSpPr>
          <a:xfrm>
            <a:off x="5081818" y="3513552"/>
            <a:ext cx="1426139" cy="887143"/>
            <a:chOff x="4826937" y="3433280"/>
            <a:chExt cx="1426139" cy="887143"/>
          </a:xfrm>
        </p:grpSpPr>
        <p:cxnSp>
          <p:nvCxnSpPr>
            <p:cNvPr id="267" name="直線矢印コネクタ 266"/>
            <p:cNvCxnSpPr/>
            <p:nvPr/>
          </p:nvCxnSpPr>
          <p:spPr>
            <a:xfrm>
              <a:off x="4826937" y="3864970"/>
              <a:ext cx="14118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8" name="テキスト ボックス 267"/>
            <p:cNvSpPr txBox="1"/>
            <p:nvPr/>
          </p:nvSpPr>
          <p:spPr>
            <a:xfrm>
              <a:off x="5013472" y="3433280"/>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223" name="テキスト ボックス 222"/>
            <p:cNvSpPr txBox="1"/>
            <p:nvPr/>
          </p:nvSpPr>
          <p:spPr>
            <a:xfrm>
              <a:off x="4826937" y="3951091"/>
              <a:ext cx="1426139" cy="369332"/>
            </a:xfrm>
            <a:prstGeom prst="rect">
              <a:avLst/>
            </a:prstGeom>
            <a:noFill/>
          </p:spPr>
          <p:txBody>
            <a:bodyPr wrap="square" rtlCol="0">
              <a:spAutoFit/>
            </a:bodyPr>
            <a:lstStyle/>
            <a:p>
              <a:r>
                <a:rPr lang="en-US" altLang="ja-JP" dirty="0" smtClean="0"/>
                <a:t>0.1%PBST</a:t>
              </a:r>
              <a:endParaRPr kumimoji="1" lang="ja-JP" altLang="en-US" dirty="0"/>
            </a:p>
          </p:txBody>
        </p:sp>
      </p:grpSp>
      <p:grpSp>
        <p:nvGrpSpPr>
          <p:cNvPr id="40" name="グループ化 39"/>
          <p:cNvGrpSpPr/>
          <p:nvPr/>
        </p:nvGrpSpPr>
        <p:grpSpPr>
          <a:xfrm>
            <a:off x="251520" y="5672198"/>
            <a:ext cx="1460345" cy="844656"/>
            <a:chOff x="546769" y="5442770"/>
            <a:chExt cx="1460345" cy="844656"/>
          </a:xfrm>
        </p:grpSpPr>
        <p:cxnSp>
          <p:nvCxnSpPr>
            <p:cNvPr id="269" name="直線矢印コネクタ 268"/>
            <p:cNvCxnSpPr/>
            <p:nvPr/>
          </p:nvCxnSpPr>
          <p:spPr>
            <a:xfrm>
              <a:off x="595266" y="5874460"/>
              <a:ext cx="14118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0" name="テキスト ボックス 269"/>
            <p:cNvSpPr txBox="1"/>
            <p:nvPr/>
          </p:nvSpPr>
          <p:spPr>
            <a:xfrm>
              <a:off x="781801" y="5442770"/>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224" name="テキスト ボックス 223"/>
            <p:cNvSpPr txBox="1"/>
            <p:nvPr/>
          </p:nvSpPr>
          <p:spPr>
            <a:xfrm>
              <a:off x="546769" y="5918094"/>
              <a:ext cx="1426139" cy="369332"/>
            </a:xfrm>
            <a:prstGeom prst="rect">
              <a:avLst/>
            </a:prstGeom>
            <a:noFill/>
          </p:spPr>
          <p:txBody>
            <a:bodyPr wrap="square" rtlCol="0">
              <a:spAutoFit/>
            </a:bodyPr>
            <a:lstStyle/>
            <a:p>
              <a:r>
                <a:rPr lang="en-US" altLang="ja-JP" dirty="0" smtClean="0"/>
                <a:t>0.1%PBST</a:t>
              </a:r>
              <a:endParaRPr kumimoji="1" lang="ja-JP" altLang="en-US" dirty="0"/>
            </a:p>
          </p:txBody>
        </p:sp>
      </p:grpSp>
      <p:grpSp>
        <p:nvGrpSpPr>
          <p:cNvPr id="39" name="グループ化 38"/>
          <p:cNvGrpSpPr/>
          <p:nvPr/>
        </p:nvGrpSpPr>
        <p:grpSpPr>
          <a:xfrm>
            <a:off x="5262252" y="5672198"/>
            <a:ext cx="1426139" cy="853146"/>
            <a:chOff x="4819791" y="5486404"/>
            <a:chExt cx="1426139" cy="853146"/>
          </a:xfrm>
        </p:grpSpPr>
        <p:cxnSp>
          <p:nvCxnSpPr>
            <p:cNvPr id="327" name="直線矢印コネクタ 326"/>
            <p:cNvCxnSpPr/>
            <p:nvPr/>
          </p:nvCxnSpPr>
          <p:spPr>
            <a:xfrm>
              <a:off x="4826936" y="5918094"/>
              <a:ext cx="14118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8" name="テキスト ボックス 327"/>
            <p:cNvSpPr txBox="1"/>
            <p:nvPr/>
          </p:nvSpPr>
          <p:spPr>
            <a:xfrm>
              <a:off x="5013471" y="5486404"/>
              <a:ext cx="1032435" cy="369332"/>
            </a:xfrm>
            <a:prstGeom prst="rect">
              <a:avLst/>
            </a:prstGeom>
            <a:noFill/>
          </p:spPr>
          <p:txBody>
            <a:bodyPr wrap="square" rtlCol="0">
              <a:spAutoFit/>
            </a:bodyPr>
            <a:lstStyle/>
            <a:p>
              <a:pPr algn="ctr"/>
              <a:r>
                <a:rPr lang="ja-JP" altLang="en-US" dirty="0" smtClean="0"/>
                <a:t>洗浄</a:t>
              </a:r>
              <a:endParaRPr kumimoji="1" lang="ja-JP" altLang="en-US" dirty="0"/>
            </a:p>
          </p:txBody>
        </p:sp>
        <p:sp>
          <p:nvSpPr>
            <p:cNvPr id="225" name="テキスト ボックス 224"/>
            <p:cNvSpPr txBox="1"/>
            <p:nvPr/>
          </p:nvSpPr>
          <p:spPr>
            <a:xfrm>
              <a:off x="4819791" y="5970218"/>
              <a:ext cx="1426139" cy="369332"/>
            </a:xfrm>
            <a:prstGeom prst="rect">
              <a:avLst/>
            </a:prstGeom>
            <a:noFill/>
          </p:spPr>
          <p:txBody>
            <a:bodyPr wrap="square" rtlCol="0">
              <a:spAutoFit/>
            </a:bodyPr>
            <a:lstStyle/>
            <a:p>
              <a:r>
                <a:rPr lang="en-US" altLang="ja-JP" dirty="0" smtClean="0"/>
                <a:t>0.1%PBST</a:t>
              </a:r>
              <a:endParaRPr kumimoji="1" lang="ja-JP" altLang="en-US" dirty="0"/>
            </a:p>
          </p:txBody>
        </p:sp>
      </p:grpSp>
      <p:cxnSp>
        <p:nvCxnSpPr>
          <p:cNvPr id="226" name="直線矢印コネクタ 225"/>
          <p:cNvCxnSpPr>
            <a:stCxn id="227" idx="1"/>
          </p:cNvCxnSpPr>
          <p:nvPr/>
        </p:nvCxnSpPr>
        <p:spPr>
          <a:xfrm flipH="1" flipV="1">
            <a:off x="2319903" y="2628510"/>
            <a:ext cx="631675" cy="3533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7" name="テキスト ボックス 226"/>
          <p:cNvSpPr txBox="1"/>
          <p:nvPr/>
        </p:nvSpPr>
        <p:spPr>
          <a:xfrm>
            <a:off x="2951578" y="2797174"/>
            <a:ext cx="553709" cy="369332"/>
          </a:xfrm>
          <a:prstGeom prst="rect">
            <a:avLst/>
          </a:prstGeom>
          <a:noFill/>
        </p:spPr>
        <p:txBody>
          <a:bodyPr wrap="square" rtlCol="0">
            <a:spAutoFit/>
          </a:bodyPr>
          <a:lstStyle/>
          <a:p>
            <a:r>
              <a:rPr kumimoji="1" lang="en-US" altLang="ja-JP" b="1" dirty="0" smtClean="0"/>
              <a:t>1μl</a:t>
            </a:r>
            <a:endParaRPr kumimoji="1" lang="ja-JP" altLang="en-US" b="1" dirty="0"/>
          </a:p>
        </p:txBody>
      </p:sp>
      <p:sp>
        <p:nvSpPr>
          <p:cNvPr id="37" name="テキスト ボックス 36"/>
          <p:cNvSpPr txBox="1"/>
          <p:nvPr/>
        </p:nvSpPr>
        <p:spPr>
          <a:xfrm>
            <a:off x="5012308" y="2538904"/>
            <a:ext cx="1559740" cy="381581"/>
          </a:xfrm>
          <a:prstGeom prst="rect">
            <a:avLst/>
          </a:prstGeom>
          <a:noFill/>
          <a:ln>
            <a:solidFill>
              <a:schemeClr val="tx1"/>
            </a:solidFill>
          </a:ln>
        </p:spPr>
        <p:txBody>
          <a:bodyPr wrap="square" rtlCol="0">
            <a:spAutoFit/>
          </a:bodyPr>
          <a:lstStyle/>
          <a:p>
            <a:r>
              <a:rPr kumimoji="1" lang="en-US" altLang="ja-JP" dirty="0" smtClean="0"/>
              <a:t>0.32~5μ</a:t>
            </a:r>
            <a:r>
              <a:rPr lang="en-US" altLang="ja-JP" dirty="0" smtClean="0"/>
              <a:t>g/ml</a:t>
            </a:r>
            <a:endParaRPr kumimoji="1" lang="ja-JP" altLang="en-US" dirty="0"/>
          </a:p>
        </p:txBody>
      </p:sp>
      <p:sp>
        <p:nvSpPr>
          <p:cNvPr id="38" name="正方形/長方形 37"/>
          <p:cNvSpPr/>
          <p:nvPr/>
        </p:nvSpPr>
        <p:spPr>
          <a:xfrm>
            <a:off x="4696729" y="1225861"/>
            <a:ext cx="2537132" cy="18153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正方形/長方形 227"/>
          <p:cNvSpPr/>
          <p:nvPr/>
        </p:nvSpPr>
        <p:spPr>
          <a:xfrm>
            <a:off x="1907704" y="3151671"/>
            <a:ext cx="2821959" cy="17151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6485236" y="3151671"/>
            <a:ext cx="2575846" cy="17151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2039884" y="4941168"/>
            <a:ext cx="3250149" cy="18676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782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28"/>
                                        </p:tgtEl>
                                        <p:attrNameLst>
                                          <p:attrName>style.visibility</p:attrName>
                                        </p:attrNameLst>
                                      </p:cBhvr>
                                      <p:to>
                                        <p:strVal val="visible"/>
                                      </p:to>
                                    </p:set>
                                    <p:animEffect transition="in" filter="fade">
                                      <p:cBhvr>
                                        <p:cTn id="14" dur="500"/>
                                        <p:tgtEl>
                                          <p:spTgt spid="2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2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71"/>
                                        </p:tgtEl>
                                        <p:attrNameLst>
                                          <p:attrName>style.visibility</p:attrName>
                                        </p:attrNameLst>
                                      </p:cBhvr>
                                      <p:to>
                                        <p:strVal val="visible"/>
                                      </p:to>
                                    </p:set>
                                    <p:animEffect transition="in" filter="fade">
                                      <p:cBhvr>
                                        <p:cTn id="21" dur="500"/>
                                        <p:tgtEl>
                                          <p:spTgt spid="27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7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72"/>
                                        </p:tgtEl>
                                        <p:attrNameLst>
                                          <p:attrName>style.visibility</p:attrName>
                                        </p:attrNameLst>
                                      </p:cBhvr>
                                      <p:to>
                                        <p:strVal val="visible"/>
                                      </p:to>
                                    </p:set>
                                    <p:animEffect transition="in" filter="fade">
                                      <p:cBhvr>
                                        <p:cTn id="28" dur="500"/>
                                        <p:tgtEl>
                                          <p:spTgt spid="2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228" grpId="0" animBg="1"/>
      <p:bldP spid="228" grpId="1" animBg="1"/>
      <p:bldP spid="271" grpId="0" animBg="1"/>
      <p:bldP spid="271" grpId="1" animBg="1"/>
      <p:bldP spid="272" grpId="0" animBg="1"/>
      <p:bldP spid="272" grpId="1" animBg="1"/>
    </p:bldLst>
  </p:timing>
</p:sld>
</file>

<file path=ppt/theme/theme1.xml><?xml version="1.0" encoding="utf-8"?>
<a:theme xmlns:a="http://schemas.openxmlformats.org/drawingml/2006/main" name="photo-yellow1210 (1)">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photo-yellow1210 (1)</Template>
  <TotalTime>8318</TotalTime>
  <Words>3849</Words>
  <Application>Microsoft Office PowerPoint</Application>
  <PresentationFormat>画面に合わせる (4:3)</PresentationFormat>
  <Paragraphs>1217</Paragraphs>
  <Slides>75</Slides>
  <Notes>10</Notes>
  <HiddenSlides>0</HiddenSlides>
  <MMClips>0</MMClips>
  <ScaleCrop>false</ScaleCrop>
  <HeadingPairs>
    <vt:vector size="4" baseType="variant">
      <vt:variant>
        <vt:lpstr>テーマ</vt:lpstr>
      </vt:variant>
      <vt:variant>
        <vt:i4>1</vt:i4>
      </vt:variant>
      <vt:variant>
        <vt:lpstr>スライド タイトル</vt:lpstr>
      </vt:variant>
      <vt:variant>
        <vt:i4>75</vt:i4>
      </vt:variant>
    </vt:vector>
  </HeadingPairs>
  <TitlesOfParts>
    <vt:vector size="76" baseType="lpstr">
      <vt:lpstr>photo-yellow1210 (1)</vt:lpstr>
      <vt:lpstr>PMMA親和性ペプチド融合単鎖抗体を用いた高感度バイオチップの作成</vt:lpstr>
      <vt:lpstr>緒言</vt:lpstr>
      <vt:lpstr>これまでの研究</vt:lpstr>
      <vt:lpstr>本研究の目的</vt:lpstr>
      <vt:lpstr>検討事項Ⅰ</vt:lpstr>
      <vt:lpstr>①親和性ペプチド融合GSTの親和性評価</vt:lpstr>
      <vt:lpstr>① 親和性ペプチド融合GSTの親和性評価</vt:lpstr>
      <vt:lpstr>① 親和性ペプチド融合GSTの親和性評価</vt:lpstr>
      <vt:lpstr>PowerPoint プレゼンテーション</vt:lpstr>
      <vt:lpstr>① 親和性ペプチド融合GSTの親和性評価Ⅱ</vt:lpstr>
      <vt:lpstr>検討事項Ⅱ</vt:lpstr>
      <vt:lpstr>検討事項Ⅱ</vt:lpstr>
      <vt:lpstr>① PMMA-tag融合scFvの調製</vt:lpstr>
      <vt:lpstr>① PMMA-tag融合scFvの調製</vt:lpstr>
      <vt:lpstr>検討事項 Ⅱ</vt:lpstr>
      <vt:lpstr>② リフォールディング最適条件の探索</vt:lpstr>
      <vt:lpstr>② リフォールディング最適条件の探索</vt:lpstr>
      <vt:lpstr>D10-tag融合scFv</vt:lpstr>
      <vt:lpstr>透析リフォールディング後におけるscFvの回収率</vt:lpstr>
      <vt:lpstr>検討事項 Ⅲ</vt:lpstr>
      <vt:lpstr>① scFv-PMのPMMA平板プレートに対する固定化最適条件の探索</vt:lpstr>
      <vt:lpstr>① scFv-PMのPMMA平板プレートに対する固定化最適条件の探索</vt:lpstr>
      <vt:lpstr>① scFv-PMのPMMA平板プレートに対する固定化最適条件の探索</vt:lpstr>
      <vt:lpstr>① scFv-PMのPMMA平板プレートに対する固定化最適条件の探索</vt:lpstr>
      <vt:lpstr>① scFv-PMのPMMA平板プレートに対する固定化最適条件の探索</vt:lpstr>
      <vt:lpstr>検討事項 Ⅲ</vt:lpstr>
      <vt:lpstr>0.05M MOPS(pH7.0),0.05M NaCl溶液に対するscFv-PMの回収率 </vt:lpstr>
      <vt:lpstr>0.05M MOPS(pH7.0),0.05M NaCl溶液に対するscFv-PMの回収率 </vt:lpstr>
      <vt:lpstr>PMMA製マイクロタイタープレートに対するscFv-PMの固定化密度評価</vt:lpstr>
      <vt:lpstr>検討事項 Ⅲ</vt:lpstr>
      <vt:lpstr>②-Ⅰ 1μlスポッティングでの抗原結合活性</vt:lpstr>
      <vt:lpstr>②-Ⅰ 1μlスポッティングでの抗原結合活性</vt:lpstr>
      <vt:lpstr>検討事項 Ⅲ</vt:lpstr>
      <vt:lpstr>10nlスポッティング</vt:lpstr>
      <vt:lpstr>10nlスポッティング</vt:lpstr>
      <vt:lpstr>10nlスポッティング</vt:lpstr>
      <vt:lpstr>②-Ⅱ 10nlスポッティングでの抗原結合活性</vt:lpstr>
      <vt:lpstr>②-Ⅱ 10nlスポッティングでの抗原結合活性</vt:lpstr>
      <vt:lpstr>②-Ⅱ 10nlスポッティングでの抗原結合活性</vt:lpstr>
      <vt:lpstr>10nlスポッティングと1μlスポッティングの感度比較</vt:lpstr>
      <vt:lpstr>PowerPoint プレゼンテーション</vt:lpstr>
      <vt:lpstr>PowerPoint プレゼンテーション</vt:lpstr>
      <vt:lpstr>PowerPoint プレゼンテーション</vt:lpstr>
      <vt:lpstr>PowerPoint プレゼンテーション</vt:lpstr>
      <vt:lpstr>10nlスポッティングと1μlスポッティングの感度比較 (anti-RNase scFv)</vt:lpstr>
      <vt:lpstr>10nlスポッティングと1μlスポッティングの感度比較(anti-CEA scFv)</vt:lpstr>
      <vt:lpstr>結言</vt:lpstr>
      <vt:lpstr>PMMA-tagについて</vt:lpstr>
      <vt:lpstr>蒸発課題の克服</vt:lpstr>
      <vt:lpstr>PMMA製マイクロタイタープレートに対するscFv-PMの抗原結合活性</vt:lpstr>
      <vt:lpstr>PMMA製マイクロタイタープレートに対するscFv-PMの抗原結合活性</vt:lpstr>
      <vt:lpstr>PMMA製マイクロタイタープレートに対するscFv-PMの抗原結合活性</vt:lpstr>
      <vt:lpstr>PMMA製マイクロタイタープレートに対するscFv-PMの抗原結合活性</vt:lpstr>
      <vt:lpstr>１μlスポッティングと10nlスポッティングの感度比較</vt:lpstr>
      <vt:lpstr>anti-RNase scFv-D10</vt:lpstr>
      <vt:lpstr>固定化条件の検討</vt:lpstr>
      <vt:lpstr>リフォールディング後のscFvの抗原結合活性評価</vt:lpstr>
      <vt:lpstr>リフォールディング後のscFvの抗原結合活性評価</vt:lpstr>
      <vt:lpstr>PowerPoint プレゼンテーション</vt:lpstr>
      <vt:lpstr>リフォールディング後のscFv-D10の抗原結合活性</vt:lpstr>
      <vt:lpstr>PM-tagおよびPC-tagのスクリーニング</vt:lpstr>
      <vt:lpstr>ファージディスプレイ法</vt:lpstr>
      <vt:lpstr>PowerPoint プレゼンテーション</vt:lpstr>
      <vt:lpstr>モデル抗原について</vt:lpstr>
      <vt:lpstr>透析条件による抗原結合活性の違い</vt:lpstr>
      <vt:lpstr>透析条件による抗原結合活性の違い</vt:lpstr>
      <vt:lpstr>PMMA製マイクロタイタープレートに対する評価</vt:lpstr>
      <vt:lpstr>PMMA製マイクロタイタープレートに対する評価</vt:lpstr>
      <vt:lpstr>PMMA製マイクロタイタープレートに対する評価</vt:lpstr>
      <vt:lpstr>面積/体積比</vt:lpstr>
      <vt:lpstr>ナノスポッティングでのPMMA-tagの評価</vt:lpstr>
      <vt:lpstr>PS-tag融合scFvの回収率</vt:lpstr>
      <vt:lpstr>PS-tagを用いた固定化手法</vt:lpstr>
      <vt:lpstr>これまでのリフォールディング操作</vt:lpstr>
      <vt:lpstr>PMMA-tag融合scFvのPBSでの希釈</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PMMA親和性ペプチド融合単鎖抗体を用いた高感度バイオチップの作成</dc:title>
  <dc:creator>yasu</dc:creator>
  <cp:lastModifiedBy>yasu</cp:lastModifiedBy>
  <cp:revision>439</cp:revision>
  <cp:lastPrinted>2013-02-14T08:15:45Z</cp:lastPrinted>
  <dcterms:created xsi:type="dcterms:W3CDTF">2013-01-30T06:48:58Z</dcterms:created>
  <dcterms:modified xsi:type="dcterms:W3CDTF">2013-02-17T09:26:44Z</dcterms:modified>
</cp:coreProperties>
</file>